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3931B9-C490-45CC-BBAC-59FAEC4B49FA}">
  <a:tblStyle styleId="{AA3931B9-C490-45CC-BBAC-59FAEC4B49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f9a5c8de3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f9a5c8de3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f9a5c8de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f9a5c8de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f9a5c8de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f9a5c8de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f9a5c8de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f9a5c8de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f9a5c8de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f9a5c8de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f9a5c8de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f9a5c8de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f9a5c8de3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f9a5c8de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f9a5c8de3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f9a5c8de3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f9a5c8de3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f9a5c8de3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 to MySQL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PHP &amp; MySQL for Dynamic Web Sites</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MySQL</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MySQL Client (Command line)</a:t>
            </a:r>
            <a:endParaRPr/>
          </a:p>
          <a:p>
            <a:pPr indent="0" lvl="0" marL="457200" rtl="0" algn="l">
              <a:spcBef>
                <a:spcPts val="1200"/>
              </a:spcBef>
              <a:spcAft>
                <a:spcPts val="1200"/>
              </a:spcAft>
              <a:buNone/>
            </a:pPr>
            <a:r>
              <a:rPr lang="en"/>
              <a:t>PhpMyAdmin (GUI)</a:t>
            </a:r>
            <a:endParaRPr/>
          </a:p>
        </p:txBody>
      </p:sp>
      <p:pic>
        <p:nvPicPr>
          <p:cNvPr descr="How To Install and Secure phpMyAdmin on Ubuntu 18.04 | DigitalOcean" id="111" name="Google Shape;111;p22"/>
          <p:cNvPicPr preferRelativeResize="0"/>
          <p:nvPr/>
        </p:nvPicPr>
        <p:blipFill>
          <a:blip r:embed="rId3">
            <a:alphaModFix/>
          </a:blip>
          <a:stretch>
            <a:fillRect/>
          </a:stretch>
        </p:blipFill>
        <p:spPr>
          <a:xfrm>
            <a:off x="5625675" y="1017725"/>
            <a:ext cx="2633475" cy="341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You Will Learn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Naming Database Elements</a:t>
            </a:r>
            <a:endParaRPr/>
          </a:p>
          <a:p>
            <a:pPr indent="0" lvl="0" marL="0" rtl="0" algn="l">
              <a:spcBef>
                <a:spcPts val="1200"/>
              </a:spcBef>
              <a:spcAft>
                <a:spcPts val="0"/>
              </a:spcAft>
              <a:buNone/>
            </a:pPr>
            <a:r>
              <a:rPr lang="en"/>
              <a:t>Choosing Your Column Types</a:t>
            </a:r>
            <a:endParaRPr/>
          </a:p>
          <a:p>
            <a:pPr indent="0" lvl="0" marL="0" rtl="0" algn="l">
              <a:spcBef>
                <a:spcPts val="1200"/>
              </a:spcBef>
              <a:spcAft>
                <a:spcPts val="0"/>
              </a:spcAft>
              <a:buNone/>
            </a:pPr>
            <a:r>
              <a:rPr lang="en"/>
              <a:t>Accessing MySQL</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Naming Database Elements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Names (@ identifiers) should be clear and meaningful</a:t>
            </a:r>
            <a:endParaRPr/>
          </a:p>
          <a:p>
            <a:pPr indent="0" lvl="0" marL="0" rtl="0" algn="l">
              <a:spcBef>
                <a:spcPts val="1200"/>
              </a:spcBef>
              <a:spcAft>
                <a:spcPts val="0"/>
              </a:spcAft>
              <a:buNone/>
            </a:pPr>
            <a:r>
              <a:rPr lang="en"/>
              <a:t>Only contain letters, numbers, and underscores (no spaces)</a:t>
            </a:r>
            <a:endParaRPr/>
          </a:p>
          <a:p>
            <a:pPr indent="0" lvl="0" marL="0" rtl="0" algn="l">
              <a:spcBef>
                <a:spcPts val="1200"/>
              </a:spcBef>
              <a:spcAft>
                <a:spcPts val="0"/>
              </a:spcAft>
              <a:buNone/>
            </a:pPr>
            <a:r>
              <a:rPr lang="en"/>
              <a:t>Can not be same as an existing keyword</a:t>
            </a:r>
            <a:endParaRPr/>
          </a:p>
          <a:p>
            <a:pPr indent="0" lvl="0" marL="0" rtl="0" algn="l">
              <a:spcBef>
                <a:spcPts val="1200"/>
              </a:spcBef>
              <a:spcAft>
                <a:spcPts val="0"/>
              </a:spcAft>
              <a:buNone/>
            </a:pPr>
            <a:r>
              <a:rPr lang="en"/>
              <a:t>Should be treated as case-sensitive</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Users table</a:t>
            </a:r>
            <a:endParaRPr/>
          </a:p>
        </p:txBody>
      </p:sp>
      <p:graphicFrame>
        <p:nvGraphicFramePr>
          <p:cNvPr id="74" name="Google Shape;74;p16"/>
          <p:cNvGraphicFramePr/>
          <p:nvPr/>
        </p:nvGraphicFramePr>
        <p:xfrm>
          <a:off x="952500" y="1619250"/>
          <a:ext cx="3000000" cy="3000000"/>
        </p:xfrm>
        <a:graphic>
          <a:graphicData uri="http://schemas.openxmlformats.org/drawingml/2006/table">
            <a:tbl>
              <a:tblPr>
                <a:noFill/>
                <a:tableStyleId>{AA3931B9-C490-45CC-BBAC-59FAEC4B49FA}</a:tableStyleId>
              </a:tblPr>
              <a:tblGrid>
                <a:gridCol w="3619500"/>
                <a:gridCol w="3619500"/>
              </a:tblGrid>
              <a:tr h="381000">
                <a:tc>
                  <a:txBody>
                    <a:bodyPr/>
                    <a:lstStyle/>
                    <a:p>
                      <a:pPr indent="0" lvl="0" marL="0" rtl="0" algn="l">
                        <a:spcBef>
                          <a:spcPts val="0"/>
                        </a:spcBef>
                        <a:spcAft>
                          <a:spcPts val="0"/>
                        </a:spcAft>
                        <a:buNone/>
                      </a:pPr>
                      <a:r>
                        <a:rPr lang="en">
                          <a:solidFill>
                            <a:srgbClr val="FFFFFF"/>
                          </a:solidFill>
                        </a:rPr>
                        <a:t>Column name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Example</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user_id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first_name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Effy</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last_name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Stonem</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email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effy@skins.co.uk</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registration_date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1-1-2020</a:t>
                      </a:r>
                      <a:endParaRPr>
                        <a:solidFill>
                          <a:srgbClr val="FFFFFF"/>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Choosing Your Column Types</a:t>
            </a:r>
            <a:endParaRPr/>
          </a:p>
        </p:txBody>
      </p:sp>
      <p:pic>
        <p:nvPicPr>
          <p:cNvPr id="80" name="Google Shape;80;p17"/>
          <p:cNvPicPr preferRelativeResize="0"/>
          <p:nvPr/>
        </p:nvPicPr>
        <p:blipFill>
          <a:blip r:embed="rId3">
            <a:alphaModFix/>
          </a:blip>
          <a:stretch>
            <a:fillRect/>
          </a:stretch>
        </p:blipFill>
        <p:spPr>
          <a:xfrm>
            <a:off x="2662325" y="1170125"/>
            <a:ext cx="3022860"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graphicFrame>
        <p:nvGraphicFramePr>
          <p:cNvPr id="86" name="Google Shape;86;p18"/>
          <p:cNvGraphicFramePr/>
          <p:nvPr/>
        </p:nvGraphicFramePr>
        <p:xfrm>
          <a:off x="952500" y="1619250"/>
          <a:ext cx="3000000" cy="3000000"/>
        </p:xfrm>
        <a:graphic>
          <a:graphicData uri="http://schemas.openxmlformats.org/drawingml/2006/table">
            <a:tbl>
              <a:tblPr>
                <a:noFill/>
                <a:tableStyleId>{AA3931B9-C490-45CC-BBAC-59FAEC4B49FA}</a:tableStyleId>
              </a:tblPr>
              <a:tblGrid>
                <a:gridCol w="2413000"/>
                <a:gridCol w="2413000"/>
                <a:gridCol w="2413000"/>
              </a:tblGrid>
              <a:tr h="381000">
                <a:tc>
                  <a:txBody>
                    <a:bodyPr/>
                    <a:lstStyle/>
                    <a:p>
                      <a:pPr indent="0" lvl="0" marL="0" rtl="0" algn="l">
                        <a:spcBef>
                          <a:spcPts val="0"/>
                        </a:spcBef>
                        <a:spcAft>
                          <a:spcPts val="0"/>
                        </a:spcAft>
                        <a:buNone/>
                      </a:pPr>
                      <a:r>
                        <a:rPr lang="en">
                          <a:solidFill>
                            <a:srgbClr val="FFFFFF"/>
                          </a:solidFill>
                        </a:rPr>
                        <a:t>Column name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Type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SQL Type</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user_id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number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int(11)</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first_name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text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v</a:t>
                      </a:r>
                      <a:r>
                        <a:rPr lang="en">
                          <a:solidFill>
                            <a:srgbClr val="FFFFFF"/>
                          </a:solidFill>
                        </a:rPr>
                        <a:t>archar (32)</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last_name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text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varchar (32)</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email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text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varchar (32)</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registration_date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datetime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datetime</a:t>
                      </a:r>
                      <a:endParaRPr>
                        <a:solidFill>
                          <a:srgbClr val="FFFFFF"/>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 vs Varchar</a:t>
            </a:r>
            <a:endParaRPr/>
          </a:p>
        </p:txBody>
      </p:sp>
      <p:sp>
        <p:nvSpPr>
          <p:cNvPr id="92" name="Google Shape;92;p19"/>
          <p:cNvSpPr txBox="1"/>
          <p:nvPr>
            <p:ph idx="1" type="body"/>
          </p:nvPr>
        </p:nvSpPr>
        <p:spPr>
          <a:xfrm>
            <a:off x="410600" y="10906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Both can store string  value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 Storing Cat = 3 bytes</a:t>
            </a:r>
            <a:endParaRPr/>
          </a:p>
          <a:p>
            <a:pPr indent="0" lvl="0" marL="0" rtl="0" algn="l">
              <a:spcBef>
                <a:spcPts val="1200"/>
              </a:spcBef>
              <a:spcAft>
                <a:spcPts val="0"/>
              </a:spcAft>
              <a:buNone/>
            </a:pPr>
            <a:r>
              <a:rPr lang="en"/>
              <a:t>Char (10)  = use 10 byte disk space</a:t>
            </a:r>
            <a:br>
              <a:rPr lang="en"/>
            </a:br>
            <a:r>
              <a:rPr lang="en"/>
              <a:t>Varchar(10) = use 3 byte disk space</a:t>
            </a:r>
            <a:endParaRPr/>
          </a:p>
          <a:p>
            <a:pPr indent="0" lvl="0" marL="0" rtl="0" algn="l">
              <a:spcBef>
                <a:spcPts val="1200"/>
              </a:spcBef>
              <a:spcAft>
                <a:spcPts val="1200"/>
              </a:spcAft>
              <a:buNone/>
            </a:pPr>
            <a:r>
              <a:rPr lang="en"/>
              <a:t>If a string field will always be of a set length, use Char. Otherwise use Varchar.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Datetime vs TimeStamp</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Both store date and time.</a:t>
            </a:r>
            <a:endParaRPr/>
          </a:p>
          <a:p>
            <a:pPr indent="0" lvl="0" marL="0" rtl="0" algn="l">
              <a:spcBef>
                <a:spcPts val="1200"/>
              </a:spcBef>
              <a:spcAft>
                <a:spcPts val="0"/>
              </a:spcAft>
              <a:buNone/>
            </a:pPr>
            <a:r>
              <a:rPr lang="en"/>
              <a:t>MySQL converts TIMESTAMP values from the current time zone to UTC for storage, and back from UTC to the current time zone for retrieval</a:t>
            </a:r>
            <a:endParaRPr/>
          </a:p>
          <a:p>
            <a:pPr indent="0" lvl="0" marL="0" rtl="0" algn="l">
              <a:spcBef>
                <a:spcPts val="1200"/>
              </a:spcBef>
              <a:spcAft>
                <a:spcPts val="1200"/>
              </a:spcAft>
              <a:buNone/>
            </a:pPr>
            <a:r>
              <a:rPr lang="en"/>
              <a:t>if you want to serve your date and time data the same way regardless of timezones, you can use the DATETIME type. Otherwise, you can use TIMESTAMP and serve the data on a per-timezone basis.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Choosing Column Properties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FFFF00"/>
                </a:solidFill>
              </a:rPr>
              <a:t>Not Null and Null</a:t>
            </a:r>
            <a:r>
              <a:rPr lang="en"/>
              <a:t> eg. email varchar(20) not null</a:t>
            </a:r>
            <a:endParaRPr/>
          </a:p>
          <a:p>
            <a:pPr indent="-342900" lvl="0" marL="457200" rtl="0" algn="l">
              <a:spcBef>
                <a:spcPts val="0"/>
              </a:spcBef>
              <a:spcAft>
                <a:spcPts val="0"/>
              </a:spcAft>
              <a:buSzPts val="1800"/>
              <a:buChar char="-"/>
            </a:pPr>
            <a:r>
              <a:rPr lang="en">
                <a:solidFill>
                  <a:srgbClr val="FFFF00"/>
                </a:solidFill>
              </a:rPr>
              <a:t>Unsign </a:t>
            </a:r>
            <a:r>
              <a:rPr lang="en"/>
              <a:t>(Will only store </a:t>
            </a:r>
            <a:r>
              <a:rPr lang="en"/>
              <a:t>positive</a:t>
            </a:r>
            <a:r>
              <a:rPr lang="en"/>
              <a:t> numbers) eg. user_id int(11) unsigned</a:t>
            </a:r>
            <a:endParaRPr/>
          </a:p>
          <a:p>
            <a:pPr indent="-342900" lvl="0" marL="457200" rtl="0" algn="l">
              <a:spcBef>
                <a:spcPts val="0"/>
              </a:spcBef>
              <a:spcAft>
                <a:spcPts val="0"/>
              </a:spcAft>
              <a:buSzPts val="1800"/>
              <a:buChar char="-"/>
            </a:pPr>
            <a:r>
              <a:rPr lang="en">
                <a:solidFill>
                  <a:srgbClr val="FFFF00"/>
                </a:solidFill>
              </a:rPr>
              <a:t>Indexes</a:t>
            </a:r>
            <a:r>
              <a:rPr lang="en"/>
              <a:t> are used to find rows with specific column values quickly.</a:t>
            </a:r>
            <a:endParaRPr/>
          </a:p>
          <a:p>
            <a:pPr indent="-342900" lvl="0" marL="457200" rtl="0" algn="l">
              <a:spcBef>
                <a:spcPts val="0"/>
              </a:spcBef>
              <a:spcAft>
                <a:spcPts val="0"/>
              </a:spcAft>
              <a:buSzPts val="1800"/>
              <a:buChar char="-"/>
            </a:pPr>
            <a:r>
              <a:rPr lang="en"/>
              <a:t>Index (or key) doesn't enforce any restraints on your data so they are used only for looking up data more efficiently.</a:t>
            </a:r>
            <a:endParaRPr/>
          </a:p>
          <a:p>
            <a:pPr indent="-342900" lvl="0" marL="457200" rtl="0" algn="l">
              <a:spcBef>
                <a:spcPts val="0"/>
              </a:spcBef>
              <a:spcAft>
                <a:spcPts val="0"/>
              </a:spcAft>
              <a:buSzPts val="1800"/>
              <a:buChar char="-"/>
            </a:pPr>
            <a:r>
              <a:rPr lang="en"/>
              <a:t>Both </a:t>
            </a:r>
            <a:r>
              <a:rPr lang="en">
                <a:solidFill>
                  <a:srgbClr val="FFFF00"/>
                </a:solidFill>
              </a:rPr>
              <a:t>Unique and Primary keys cannot hold duplicates</a:t>
            </a:r>
            <a:r>
              <a:rPr lang="en"/>
              <a:t>.</a:t>
            </a:r>
            <a:endParaRPr/>
          </a:p>
          <a:p>
            <a:pPr indent="-342900" lvl="0" marL="457200" rtl="0" algn="l">
              <a:spcBef>
                <a:spcPts val="0"/>
              </a:spcBef>
              <a:spcAft>
                <a:spcPts val="0"/>
              </a:spcAft>
              <a:buSzPts val="1800"/>
              <a:buChar char="-"/>
            </a:pPr>
            <a:r>
              <a:rPr lang="en"/>
              <a:t>Unique key </a:t>
            </a:r>
            <a:r>
              <a:rPr lang="en">
                <a:solidFill>
                  <a:srgbClr val="FFFF00"/>
                </a:solidFill>
              </a:rPr>
              <a:t>allows null</a:t>
            </a:r>
            <a:r>
              <a:rPr lang="en"/>
              <a:t> values. Primary key </a:t>
            </a:r>
            <a:r>
              <a:rPr lang="en">
                <a:solidFill>
                  <a:srgbClr val="FFFF00"/>
                </a:solidFill>
              </a:rPr>
              <a:t>doesn’t allow null values</a:t>
            </a:r>
            <a:r>
              <a:rPr lang="en"/>
              <a:t>.</a:t>
            </a:r>
            <a:endParaRPr/>
          </a:p>
          <a:p>
            <a:pPr indent="-342900" lvl="0" marL="457200" rtl="0" algn="l">
              <a:spcBef>
                <a:spcPts val="0"/>
              </a:spcBef>
              <a:spcAft>
                <a:spcPts val="0"/>
              </a:spcAft>
              <a:buSzPts val="1800"/>
              <a:buChar char="-"/>
            </a:pPr>
            <a:r>
              <a:rPr lang="en"/>
              <a:t>Fulltext: a more specialized form of indexing that allows full text search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