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29DA0A-E2E1-455E-88C3-47C457AA3EE2}">
  <a:tblStyle styleId="{3829DA0A-E2E1-455E-88C3-47C457AA3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eb7799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eb7799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eb7799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eb7799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eb7799a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eb7799a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eb7799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eb7799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eb7799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eb7799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eb7799a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eb7799a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eb7799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eb7799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eb7799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eb7799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eb7799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eb7799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eb7799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eb7799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be559a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be559a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eb7799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eb7799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eb7799a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eb7799a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8eb7799a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8eb7799a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eb7799a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eb7799a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eb7799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eb7799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eb7799a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eb7799a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eb7799a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eb7799a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8eb7799a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8eb7799a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8eb7799a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8eb7799a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be559a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7be559a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eb7799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eb7799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eb7799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eb7799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eb7799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eb7799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eb7799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eb7799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eb7799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eb7799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eb7799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eb7799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eb7799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eb7799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effy@skins.co.u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&amp; MySQL for Dynamic Web Sites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Conditionals: AND, OR, NOT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/>
              <a:t>AND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>
                <a:solidFill>
                  <a:srgbClr val="FFFF00"/>
                </a:solidFill>
              </a:rPr>
              <a:t>SELECT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columns</a:t>
            </a:r>
            <a:r>
              <a:rPr lang="en" sz="1671"/>
              <a:t> </a:t>
            </a:r>
            <a:r>
              <a:rPr lang="en" sz="1671">
                <a:solidFill>
                  <a:srgbClr val="FFFF00"/>
                </a:solidFill>
              </a:rPr>
              <a:t>FROM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table_name </a:t>
            </a:r>
            <a:r>
              <a:rPr lang="en" sz="1671">
                <a:solidFill>
                  <a:srgbClr val="FFFF00"/>
                </a:solidFill>
              </a:rPr>
              <a:t>WHERE</a:t>
            </a:r>
            <a:r>
              <a:rPr lang="en" sz="1671">
                <a:solidFill>
                  <a:srgbClr val="00FF00"/>
                </a:solidFill>
              </a:rPr>
              <a:t> </a:t>
            </a:r>
            <a:r>
              <a:rPr lang="en" sz="1671"/>
              <a:t>condition1 AND condition2 AND condition3 ...;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/>
              <a:t>OR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>
                <a:solidFill>
                  <a:srgbClr val="FFFF00"/>
                </a:solidFill>
              </a:rPr>
              <a:t>SELECT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columns</a:t>
            </a:r>
            <a:r>
              <a:rPr lang="en" sz="1671"/>
              <a:t> </a:t>
            </a:r>
            <a:r>
              <a:rPr lang="en" sz="1671">
                <a:solidFill>
                  <a:srgbClr val="FFFF00"/>
                </a:solidFill>
              </a:rPr>
              <a:t>FROM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table_name </a:t>
            </a:r>
            <a:r>
              <a:rPr lang="en" sz="1671">
                <a:solidFill>
                  <a:srgbClr val="FFFF00"/>
                </a:solidFill>
              </a:rPr>
              <a:t>WHERE</a:t>
            </a:r>
            <a:r>
              <a:rPr lang="en" sz="1671">
                <a:solidFill>
                  <a:srgbClr val="00FF00"/>
                </a:solidFill>
              </a:rPr>
              <a:t> </a:t>
            </a:r>
            <a:r>
              <a:rPr lang="en" sz="1671"/>
              <a:t>condition1 OR condition2  OR condition3 ...;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/>
              <a:t>NOT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>
                <a:solidFill>
                  <a:srgbClr val="FFFF00"/>
                </a:solidFill>
              </a:rPr>
              <a:t>SELECT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columns</a:t>
            </a:r>
            <a:r>
              <a:rPr lang="en" sz="1671"/>
              <a:t> </a:t>
            </a:r>
            <a:r>
              <a:rPr lang="en" sz="1671">
                <a:solidFill>
                  <a:srgbClr val="FFFF00"/>
                </a:solidFill>
              </a:rPr>
              <a:t>FROM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table_name </a:t>
            </a:r>
            <a:r>
              <a:rPr lang="en" sz="1671">
                <a:solidFill>
                  <a:srgbClr val="FFFF00"/>
                </a:solidFill>
              </a:rPr>
              <a:t>WHERE</a:t>
            </a:r>
            <a:r>
              <a:rPr lang="en" sz="1671">
                <a:solidFill>
                  <a:srgbClr val="00FF00"/>
                </a:solidFill>
              </a:rPr>
              <a:t> </a:t>
            </a:r>
            <a:r>
              <a:rPr lang="en" sz="1671">
                <a:solidFill>
                  <a:srgbClr val="FFFF00"/>
                </a:solidFill>
              </a:rPr>
              <a:t>NOT</a:t>
            </a:r>
            <a:r>
              <a:rPr lang="en" sz="1671">
                <a:solidFill>
                  <a:srgbClr val="00FF00"/>
                </a:solidFill>
              </a:rPr>
              <a:t> </a:t>
            </a:r>
            <a:r>
              <a:rPr lang="en" sz="1671"/>
              <a:t>condition1;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*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 </a:t>
            </a:r>
            <a:r>
              <a:rPr lang="en">
                <a:solidFill>
                  <a:srgbClr val="FFFF00"/>
                </a:solidFill>
              </a:rPr>
              <a:t>WHERE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id=1 </a:t>
            </a:r>
            <a:r>
              <a:rPr lang="en">
                <a:solidFill>
                  <a:srgbClr val="FFFF00"/>
                </a:solidFill>
              </a:rPr>
              <a:t>AND </a:t>
            </a:r>
            <a:r>
              <a:rPr lang="en"/>
              <a:t>name=’Effy’;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*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 </a:t>
            </a:r>
            <a:r>
              <a:rPr lang="en">
                <a:solidFill>
                  <a:srgbClr val="FFFF00"/>
                </a:solidFill>
              </a:rPr>
              <a:t>WHERE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id=2 </a:t>
            </a:r>
            <a:r>
              <a:rPr lang="en">
                <a:solidFill>
                  <a:srgbClr val="FFFF00"/>
                </a:solidFill>
              </a:rPr>
              <a:t>OR </a:t>
            </a:r>
            <a:r>
              <a:rPr lang="en"/>
              <a:t>name=’Effy’;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*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 </a:t>
            </a:r>
            <a:r>
              <a:rPr lang="en">
                <a:solidFill>
                  <a:srgbClr val="FFFF00"/>
                </a:solidFill>
              </a:rPr>
              <a:t>WHERE NOT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id=2 </a:t>
            </a:r>
            <a:r>
              <a:rPr lang="en">
                <a:solidFill>
                  <a:srgbClr val="FFFF00"/>
                </a:solidFill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Conditions: BETWEEN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column_name(s)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table_name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column_name </a:t>
            </a:r>
            <a:r>
              <a:rPr lang="en">
                <a:solidFill>
                  <a:srgbClr val="FFFF00"/>
                </a:solidFill>
              </a:rPr>
              <a:t>BETWEEN</a:t>
            </a:r>
            <a:r>
              <a:rPr lang="en"/>
              <a:t> value1 </a:t>
            </a:r>
            <a:r>
              <a:rPr lang="en">
                <a:solidFill>
                  <a:srgbClr val="FFFF00"/>
                </a:solidFill>
              </a:rPr>
              <a:t>AND</a:t>
            </a:r>
            <a:r>
              <a:rPr lang="en"/>
              <a:t> value2;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 </a:t>
            </a:r>
            <a:r>
              <a:rPr lang="en">
                <a:solidFill>
                  <a:srgbClr val="00FF00"/>
                </a:solidFill>
              </a:rPr>
              <a:t>age </a:t>
            </a:r>
            <a:r>
              <a:rPr lang="en">
                <a:solidFill>
                  <a:srgbClr val="FFFF00"/>
                </a:solidFill>
              </a:rPr>
              <a:t>BETWEEN</a:t>
            </a:r>
            <a:r>
              <a:rPr lang="en"/>
              <a:t> 10 </a:t>
            </a:r>
            <a:r>
              <a:rPr lang="en">
                <a:solidFill>
                  <a:srgbClr val="FFFF00"/>
                </a:solidFill>
              </a:rPr>
              <a:t>AND</a:t>
            </a:r>
            <a:r>
              <a:rPr lang="en"/>
              <a:t> 20;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Conditionals: Date Ranges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Example: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SELECT * FROM</a:t>
            </a:r>
            <a:r>
              <a:rPr lang="en" sz="1400">
                <a:solidFill>
                  <a:srgbClr val="FFFFFF"/>
                </a:solidFill>
              </a:rPr>
              <a:t> table </a:t>
            </a:r>
            <a:r>
              <a:rPr lang="en" sz="1400">
                <a:solidFill>
                  <a:srgbClr val="FFFF00"/>
                </a:solidFill>
              </a:rPr>
              <a:t>WHERE</a:t>
            </a:r>
            <a:r>
              <a:rPr lang="en" sz="1400">
                <a:solidFill>
                  <a:srgbClr val="FFFFFF"/>
                </a:solidFill>
              </a:rPr>
              <a:t> date_column &gt;= '2014-01-01' </a:t>
            </a:r>
            <a:r>
              <a:rPr lang="en" sz="1400">
                <a:solidFill>
                  <a:srgbClr val="FFFF00"/>
                </a:solidFill>
              </a:rPr>
              <a:t>AND</a:t>
            </a:r>
            <a:r>
              <a:rPr lang="en" sz="1400">
                <a:solidFill>
                  <a:srgbClr val="FFFFFF"/>
                </a:solidFill>
              </a:rPr>
              <a:t> date_column &lt;= '2015-01-01';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Alternatively,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SELECT * FROM</a:t>
            </a:r>
            <a:r>
              <a:rPr lang="en" sz="1400">
                <a:solidFill>
                  <a:srgbClr val="FFFFFF"/>
                </a:solidFill>
              </a:rPr>
              <a:t> table </a:t>
            </a:r>
            <a:r>
              <a:rPr lang="en" sz="1400">
                <a:solidFill>
                  <a:srgbClr val="FFFF00"/>
                </a:solidFill>
              </a:rPr>
              <a:t>WHERE</a:t>
            </a:r>
            <a:r>
              <a:rPr lang="en" sz="1400">
                <a:solidFill>
                  <a:srgbClr val="FFFFFF"/>
                </a:solidFill>
              </a:rPr>
              <a:t> date_column </a:t>
            </a:r>
            <a:r>
              <a:rPr lang="en" sz="1400">
                <a:solidFill>
                  <a:srgbClr val="FFFF00"/>
                </a:solidFill>
              </a:rPr>
              <a:t>BETWEEN</a:t>
            </a:r>
            <a:r>
              <a:rPr lang="en" sz="1400">
                <a:solidFill>
                  <a:srgbClr val="FFFFFF"/>
                </a:solidFill>
              </a:rPr>
              <a:t> '2014-01-10' </a:t>
            </a:r>
            <a:r>
              <a:rPr lang="en" sz="1400">
                <a:solidFill>
                  <a:srgbClr val="FFFF00"/>
                </a:solidFill>
              </a:rPr>
              <a:t>AND</a:t>
            </a:r>
            <a:r>
              <a:rPr lang="en" sz="1400">
                <a:solidFill>
                  <a:srgbClr val="FFFFFF"/>
                </a:solidFill>
              </a:rPr>
              <a:t> '2015-01-01';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Conditions: IS NULL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column_name(s)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table_name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column_name </a:t>
            </a:r>
            <a:r>
              <a:rPr lang="en">
                <a:solidFill>
                  <a:srgbClr val="FFFF00"/>
                </a:solidFill>
              </a:rPr>
              <a:t>IS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 </a:t>
            </a:r>
            <a:r>
              <a:rPr lang="en">
                <a:solidFill>
                  <a:srgbClr val="00FF00"/>
                </a:solidFill>
              </a:rPr>
              <a:t>email </a:t>
            </a:r>
            <a:r>
              <a:rPr lang="en">
                <a:solidFill>
                  <a:srgbClr val="FFFF00"/>
                </a:solidFill>
              </a:rPr>
              <a:t>IS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LIKE and NOT LIKE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(LIKE)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</a:t>
            </a:r>
            <a:r>
              <a:rPr lang="en">
                <a:solidFill>
                  <a:srgbClr val="00FF00"/>
                </a:solidFill>
              </a:rPr>
              <a:t>column1, column2, ...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column </a:t>
            </a:r>
            <a:r>
              <a:rPr lang="en">
                <a:solidFill>
                  <a:srgbClr val="FFFF00"/>
                </a:solidFill>
              </a:rPr>
              <a:t>LIKE</a:t>
            </a:r>
            <a:r>
              <a:rPr lang="en"/>
              <a:t> pattern;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 (NOT LIKE)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</a:t>
            </a:r>
            <a:r>
              <a:rPr lang="en">
                <a:solidFill>
                  <a:srgbClr val="00FF00"/>
                </a:solidFill>
              </a:rPr>
              <a:t>column1, column2, ...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column </a:t>
            </a:r>
            <a:r>
              <a:rPr lang="en">
                <a:solidFill>
                  <a:srgbClr val="FFFF00"/>
                </a:solidFill>
              </a:rPr>
              <a:t>NOT LIKE</a:t>
            </a:r>
            <a:r>
              <a:rPr lang="en"/>
              <a:t> pattern;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name </a:t>
            </a:r>
            <a:r>
              <a:rPr lang="en">
                <a:solidFill>
                  <a:srgbClr val="FFFF00"/>
                </a:solidFill>
              </a:rPr>
              <a:t>LIKE</a:t>
            </a:r>
            <a:r>
              <a:rPr lang="en"/>
              <a:t> ‘E%’’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(every name starts with 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 FROM</a:t>
            </a:r>
            <a:r>
              <a:rPr lang="en"/>
              <a:t>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name</a:t>
            </a:r>
            <a:r>
              <a:rPr lang="en">
                <a:solidFill>
                  <a:srgbClr val="FFFF00"/>
                </a:solidFill>
              </a:rPr>
              <a:t> NOT LIKE</a:t>
            </a:r>
            <a:r>
              <a:rPr lang="en"/>
              <a:t> ‘E%’’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(every name starts without 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WildCards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861700" y="596100"/>
            <a:ext cx="37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Effy, Emily, Katie, Pandora, Naomi</a:t>
            </a:r>
            <a:endParaRPr sz="1500"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952500" y="1168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{3829DA0A-E2E1-455E-88C3-47C457AA3EE2}</a:tableStyleId>
              </a:tblPr>
              <a:tblGrid>
                <a:gridCol w="2413000"/>
                <a:gridCol w="2413000"/>
                <a:gridCol w="2413000"/>
              </a:tblGrid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Finds any values that start with "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"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E%’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ffy, 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mily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Finds any values that end with "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y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"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%y’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Eff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y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 Emil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y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Finds any values that have "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ff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" in any position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‘%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ff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%’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ff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Finds any values that have "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" in the second position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‘_a%’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tie, P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ndora, N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omi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Finds any values that starts with "E" and are at least 5 characters in length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‘E_%_%_%_%’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Emily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WildCards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5356250" y="1115400"/>
            <a:ext cx="37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hot, hat, hit</a:t>
            </a:r>
            <a:endParaRPr sz="1500"/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952500" y="1922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{3829DA0A-E2E1-455E-88C3-47C457AA3EE2}</a:tableStyleId>
              </a:tblPr>
              <a:tblGrid>
                <a:gridCol w="2413000"/>
                <a:gridCol w="2413000"/>
                <a:gridCol w="2413000"/>
              </a:tblGrid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any single character within the brackets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[oa]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t, 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range of characters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[a-i]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t, 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any character not in the brackets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[^oa]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Query Results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column1, column2,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ORDER BY </a:t>
            </a:r>
            <a:r>
              <a:rPr lang="en"/>
              <a:t>column1, column2, ... ASC;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column1, column2,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ORDER BY </a:t>
            </a:r>
            <a:r>
              <a:rPr lang="en"/>
              <a:t>column1, column2, ... DESC;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br>
              <a:rPr lang="en">
                <a:solidFill>
                  <a:srgbClr val="00FF00"/>
                </a:solidFill>
              </a:rPr>
            </a:br>
            <a:r>
              <a:rPr lang="en">
                <a:solidFill>
                  <a:srgbClr val="FFFF00"/>
                </a:solidFill>
              </a:rPr>
              <a:t>ORDER BY</a:t>
            </a:r>
            <a:r>
              <a:rPr lang="en"/>
              <a:t> name </a:t>
            </a:r>
            <a:r>
              <a:rPr lang="en">
                <a:solidFill>
                  <a:srgbClr val="FFFF00"/>
                </a:solidFill>
              </a:rPr>
              <a:t>ASC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br>
              <a:rPr lang="en">
                <a:solidFill>
                  <a:srgbClr val="00FF00"/>
                </a:solidFill>
              </a:rPr>
            </a:br>
            <a:r>
              <a:rPr lang="en">
                <a:solidFill>
                  <a:srgbClr val="FFFF00"/>
                </a:solidFill>
              </a:rPr>
              <a:t>ORDER BY</a:t>
            </a:r>
            <a:r>
              <a:rPr lang="en"/>
              <a:t> name </a:t>
            </a:r>
            <a:r>
              <a:rPr lang="en">
                <a:solidFill>
                  <a:srgbClr val="FFFF00"/>
                </a:solidFill>
              </a:rPr>
              <a:t>DESC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users</a:t>
            </a:r>
            <a:br>
              <a:rPr lang="en"/>
            </a:br>
            <a:r>
              <a:rPr lang="en">
                <a:solidFill>
                  <a:srgbClr val="FFFF00"/>
                </a:solidFill>
              </a:rPr>
              <a:t>ORDER BY</a:t>
            </a:r>
            <a:r>
              <a:rPr lang="en"/>
              <a:t> lastname </a:t>
            </a:r>
            <a:r>
              <a:rPr lang="en">
                <a:solidFill>
                  <a:srgbClr val="FFFF00"/>
                </a:solidFill>
              </a:rPr>
              <a:t>ASC</a:t>
            </a:r>
            <a:r>
              <a:rPr lang="en"/>
              <a:t>, firstname </a:t>
            </a:r>
            <a:r>
              <a:rPr lang="en">
                <a:solidFill>
                  <a:srgbClr val="FFFF00"/>
                </a:solidFill>
              </a:rPr>
              <a:t>ASC</a:t>
            </a:r>
            <a:r>
              <a:rPr lang="en"/>
              <a:t>;</a:t>
            </a:r>
            <a:br>
              <a:rPr lang="en"/>
            </a:br>
            <a:r>
              <a:rPr lang="en"/>
              <a:t>(sort lastname first then firstname)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Limiting Query Result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tablename </a:t>
            </a:r>
            <a:r>
              <a:rPr lang="en">
                <a:solidFill>
                  <a:srgbClr val="FFFF00"/>
                </a:solidFill>
              </a:rPr>
              <a:t>LIMIT</a:t>
            </a:r>
            <a:r>
              <a:rPr lang="en"/>
              <a:t>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 </a:t>
            </a:r>
            <a:r>
              <a:rPr lang="en"/>
              <a:t>tablename </a:t>
            </a:r>
            <a:r>
              <a:rPr lang="en">
                <a:solidFill>
                  <a:srgbClr val="FFFF00"/>
                </a:solidFill>
              </a:rPr>
              <a:t>LIMIT</a:t>
            </a:r>
            <a:r>
              <a:rPr lang="en"/>
              <a:t> x, y</a:t>
            </a:r>
            <a:endParaRPr/>
          </a:p>
        </p:txBody>
      </p:sp>
      <p:sp>
        <p:nvSpPr>
          <p:cNvPr id="170" name="Google Shape;17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LIMIT</a:t>
            </a:r>
            <a:r>
              <a:rPr lang="en"/>
              <a:t>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(will show only 10 records)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  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LIMIT</a:t>
            </a:r>
            <a:r>
              <a:rPr lang="en"/>
              <a:t> 10,10;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(will show record from 11 to 20)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Data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Syntax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UPDATE </a:t>
            </a:r>
            <a:r>
              <a:rPr lang="en">
                <a:solidFill>
                  <a:srgbClr val="00FF00"/>
                </a:solidFill>
              </a:rPr>
              <a:t>table_name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SET</a:t>
            </a:r>
            <a:r>
              <a:rPr lang="en"/>
              <a:t> column1 = value1, column2 = value2,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condition;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UPDATE </a:t>
            </a:r>
            <a:r>
              <a:rPr lang="en">
                <a:solidFill>
                  <a:srgbClr val="00FF00"/>
                </a:solidFill>
              </a:rPr>
              <a:t>users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SET </a:t>
            </a:r>
            <a:r>
              <a:rPr lang="en"/>
              <a:t>name = 'Katie', City= 'katie@skins.co.uk'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 </a:t>
            </a:r>
            <a:r>
              <a:rPr lang="en"/>
              <a:t>id = 1;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Databases and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Conditionals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LIKE and NOT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Query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Limiting Query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</a:t>
            </a:r>
            <a:r>
              <a:rPr lang="en"/>
              <a:t>Data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Syntax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 FROM 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</a:t>
            </a:r>
            <a:r>
              <a:rPr lang="en"/>
              <a:t> condition;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 FROM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WHERE </a:t>
            </a:r>
            <a:r>
              <a:rPr lang="en"/>
              <a:t>id = 1;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column_name </a:t>
            </a:r>
            <a:r>
              <a:rPr lang="en">
                <a:solidFill>
                  <a:srgbClr val="FFFF00"/>
                </a:solidFill>
              </a:rPr>
              <a:t>AS</a:t>
            </a:r>
            <a:r>
              <a:rPr lang="en"/>
              <a:t> alias_name</a:t>
            </a:r>
            <a:br>
              <a:rPr lang="en"/>
            </a:br>
            <a:r>
              <a:rPr lang="en">
                <a:solidFill>
                  <a:srgbClr val="FFFF00"/>
                </a:solidFill>
              </a:rPr>
              <a:t>FROM </a:t>
            </a:r>
            <a:r>
              <a:rPr lang="en"/>
              <a:t>table_name;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</a:t>
            </a:r>
            <a:r>
              <a:rPr lang="en"/>
              <a:t>column_name </a:t>
            </a:r>
            <a:br>
              <a:rPr lang="en"/>
            </a:b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table_name </a:t>
            </a:r>
            <a:r>
              <a:rPr lang="en">
                <a:solidFill>
                  <a:srgbClr val="FFFF00"/>
                </a:solidFill>
              </a:rPr>
              <a:t>AS</a:t>
            </a:r>
            <a:r>
              <a:rPr lang="en"/>
              <a:t> alias_name;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name AS fullname FROM users;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SELECT u.name FROM users AS u;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CONCAT(first_name, ‘ ‘ , last_name) AS full_name FROM users;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</a:t>
            </a:r>
            <a:r>
              <a:rPr lang="en"/>
              <a:t>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FORMAT(250500.5634, 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//output: 250,500.56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r>
              <a:rPr lang="en"/>
              <a:t>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DATE("2017-06-15 09:34:21")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//output: </a:t>
            </a:r>
            <a:r>
              <a:rPr lang="en"/>
              <a:t>2017-06-15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DATE(created_on) AS Date FROM users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DATEDIFF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70"/>
              <a:t>SELECT DATEDIFF("2017-06-25", "2017-06-15");</a:t>
            </a:r>
            <a:endParaRPr sz="22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//output: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SELECT DATEDIFF(now(), created_on) FROM posts;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// Output: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DATE_FORMAT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DATE_FORMAT("2021-01-25 00;00:00:00", "%Y %M %D");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//Output 2021 January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DAYNAME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DATENAME("2021-01-25 00;00:00:00");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//Output Monday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r>
              <a:rPr lang="en"/>
              <a:t> 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COUNT(id) AS total FROM products;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//Output 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SQL is a standard language for storing, manipulating and retrieving data in databases.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Databases and Tables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 Create Database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DATABASE</a:t>
            </a:r>
            <a:r>
              <a:rPr lang="en"/>
              <a:t> </a:t>
            </a:r>
            <a:r>
              <a:rPr i="1" lang="en">
                <a:solidFill>
                  <a:srgbClr val="00FF00"/>
                </a:solidFill>
              </a:rPr>
              <a:t>databasename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 DATABASE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sitename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Databases and Tables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To Create Table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Syntax: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 TABLE </a:t>
            </a:r>
            <a:r>
              <a:rPr lang="en">
                <a:solidFill>
                  <a:srgbClr val="00FF00"/>
                </a:solidFill>
              </a:rPr>
              <a:t>table_name</a:t>
            </a:r>
            <a:r>
              <a:rPr lang="en">
                <a:solidFill>
                  <a:srgbClr val="FFFF00"/>
                </a:solidFill>
              </a:rPr>
              <a:t> (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   </a:t>
            </a:r>
            <a:r>
              <a:rPr i="1" lang="en">
                <a:solidFill>
                  <a:srgbClr val="00FF00"/>
                </a:solidFill>
              </a:rPr>
              <a:t>column1name </a:t>
            </a:r>
            <a:r>
              <a:rPr lang="en">
                <a:solidFill>
                  <a:srgbClr val="FFFF00"/>
                </a:solidFill>
              </a:rPr>
              <a:t> description,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   </a:t>
            </a:r>
            <a:r>
              <a:rPr i="1" lang="en">
                <a:solidFill>
                  <a:srgbClr val="00FF00"/>
                </a:solidFill>
              </a:rPr>
              <a:t>column2name</a:t>
            </a:r>
            <a:r>
              <a:rPr lang="en">
                <a:solidFill>
                  <a:srgbClr val="FFFF00"/>
                </a:solidFill>
              </a:rPr>
              <a:t> description,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);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CREATE TABLE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r>
              <a:rPr lang="en"/>
              <a:t>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id int(11) </a:t>
            </a:r>
            <a:r>
              <a:rPr lang="en">
                <a:solidFill>
                  <a:srgbClr val="FFFF00"/>
                </a:solidFill>
              </a:rPr>
              <a:t>UNSIGNED NOT NULL AUTO_INCREMENT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name </a:t>
            </a:r>
            <a:r>
              <a:rPr lang="en">
                <a:solidFill>
                  <a:srgbClr val="FFFF00"/>
                </a:solidFill>
              </a:rPr>
              <a:t>VARCHAR</a:t>
            </a:r>
            <a:r>
              <a:rPr lang="en"/>
              <a:t>(255),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name </a:t>
            </a:r>
            <a:r>
              <a:rPr lang="en">
                <a:solidFill>
                  <a:srgbClr val="FFFF00"/>
                </a:solidFill>
              </a:rPr>
              <a:t>VARCHAR</a:t>
            </a:r>
            <a:r>
              <a:rPr lang="en"/>
              <a:t>(255),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created_on </a:t>
            </a:r>
            <a:r>
              <a:rPr lang="en">
                <a:solidFill>
                  <a:srgbClr val="FFFF00"/>
                </a:solidFill>
              </a:rPr>
              <a:t>DATETIME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FF00"/>
                </a:solidFill>
              </a:rPr>
              <a:t>PRIMARY KEY</a:t>
            </a:r>
            <a:r>
              <a:rPr lang="en"/>
              <a:t> (id)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Records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INSERT INTO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r>
              <a:rPr lang="en"/>
              <a:t> (column1, column2, column3, ...) </a:t>
            </a:r>
            <a:r>
              <a:rPr lang="en">
                <a:solidFill>
                  <a:srgbClr val="FFFF00"/>
                </a:solidFill>
              </a:rPr>
              <a:t>VALUES</a:t>
            </a:r>
            <a:r>
              <a:rPr lang="en"/>
              <a:t> (value1, value2, value3, ...);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INSERT INTO</a:t>
            </a:r>
            <a:r>
              <a:rPr lang="en"/>
              <a:t> users (name, email, created_on) VALUES (‘Effy’,’</a:t>
            </a:r>
            <a:r>
              <a:rPr lang="en" u="sng">
                <a:solidFill>
                  <a:schemeClr val="hlink"/>
                </a:solidFill>
                <a:hlinkClick r:id="rId3"/>
              </a:rPr>
              <a:t>effy@skins.co.uk</a:t>
            </a:r>
            <a:r>
              <a:rPr lang="en"/>
              <a:t>’, Now());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Data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columns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table_name</a:t>
            </a:r>
            <a:r>
              <a:rPr lang="en"/>
              <a:t>;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name, email</a:t>
            </a:r>
            <a:r>
              <a:rPr lang="en"/>
              <a:t> 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 *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Conditionals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1">
                <a:solidFill>
                  <a:srgbClr val="FFFF00"/>
                </a:solidFill>
              </a:rPr>
              <a:t>SELECT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columns</a:t>
            </a:r>
            <a:r>
              <a:rPr lang="en" sz="1671"/>
              <a:t> </a:t>
            </a:r>
            <a:r>
              <a:rPr lang="en" sz="1671">
                <a:solidFill>
                  <a:srgbClr val="FFFF00"/>
                </a:solidFill>
              </a:rPr>
              <a:t>FROM</a:t>
            </a:r>
            <a:r>
              <a:rPr lang="en" sz="1671"/>
              <a:t> </a:t>
            </a:r>
            <a:r>
              <a:rPr lang="en" sz="1671">
                <a:solidFill>
                  <a:srgbClr val="00FF00"/>
                </a:solidFill>
              </a:rPr>
              <a:t>table_name </a:t>
            </a:r>
            <a:r>
              <a:rPr lang="en" sz="1671">
                <a:solidFill>
                  <a:srgbClr val="FFFF00"/>
                </a:solidFill>
              </a:rPr>
              <a:t>WHERE </a:t>
            </a:r>
            <a:r>
              <a:rPr lang="en" sz="1671"/>
              <a:t>conditions</a:t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7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*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users </a:t>
            </a:r>
            <a:r>
              <a:rPr lang="en">
                <a:solidFill>
                  <a:srgbClr val="FFFF00"/>
                </a:solidFill>
              </a:rPr>
              <a:t>WHERE</a:t>
            </a:r>
            <a:r>
              <a:rPr lang="en">
                <a:solidFill>
                  <a:srgbClr val="00FF00"/>
                </a:solidFill>
              </a:rPr>
              <a:t> id=1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Operators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875" y="1017725"/>
            <a:ext cx="21144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