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8"/>
  </p:notesMasterIdLst>
  <p:handoutMasterIdLst>
    <p:handoutMasterId r:id="rId29"/>
  </p:handoutMasterIdLst>
  <p:sldIdLst>
    <p:sldId id="439" r:id="rId2"/>
    <p:sldId id="440" r:id="rId3"/>
    <p:sldId id="441" r:id="rId4"/>
    <p:sldId id="493" r:id="rId5"/>
    <p:sldId id="492" r:id="rId6"/>
    <p:sldId id="495" r:id="rId7"/>
    <p:sldId id="491" r:id="rId8"/>
    <p:sldId id="494" r:id="rId9"/>
    <p:sldId id="479" r:id="rId10"/>
    <p:sldId id="496" r:id="rId11"/>
    <p:sldId id="497" r:id="rId12"/>
    <p:sldId id="499" r:id="rId13"/>
    <p:sldId id="500" r:id="rId14"/>
    <p:sldId id="501" r:id="rId15"/>
    <p:sldId id="506" r:id="rId16"/>
    <p:sldId id="502" r:id="rId17"/>
    <p:sldId id="503" r:id="rId18"/>
    <p:sldId id="507" r:id="rId19"/>
    <p:sldId id="498" r:id="rId20"/>
    <p:sldId id="508" r:id="rId21"/>
    <p:sldId id="509" r:id="rId22"/>
    <p:sldId id="457" r:id="rId23"/>
    <p:sldId id="459" r:id="rId24"/>
    <p:sldId id="461" r:id="rId25"/>
    <p:sldId id="510" r:id="rId26"/>
    <p:sldId id="4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1" autoAdjust="0"/>
    <p:restoredTop sz="96296" autoAdjust="0"/>
  </p:normalViewPr>
  <p:slideViewPr>
    <p:cSldViewPr>
      <p:cViewPr varScale="1">
        <p:scale>
          <a:sx n="123" d="100"/>
          <a:sy n="123" d="100"/>
        </p:scale>
        <p:origin x="1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9/6/24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main method accepts a single argument: an array of elements of type String.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String[] args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array is the mechanism through which the runtime system passes information to your application. For example: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string in the array is called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argument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Command-line arguments let users affect the operation of the application without recompiling it. For example, a sorting program might allow the user to specify that the data be sorted in descending order with this command-line argument: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-descending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Path</a:t>
            </a:r>
            <a:r>
              <a:rPr lang="en-US" sz="1200" baseline="0" dirty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is an environment variable that specifies the location of executable files. Path specifies</a:t>
            </a:r>
            <a:r>
              <a:rPr lang="en-US" sz="1200" baseline="0" dirty="0">
                <a:latin typeface="+mn-lt"/>
              </a:rPr>
              <a:t> locations where Windows searches an application</a:t>
            </a:r>
            <a:endParaRPr lang="en-US" dirty="0"/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Classpath is an environment variable that specifies the location of the class files and libraries needed for the Java compiler (javac) to compile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1990B-9C14-4DEB-8ABC-ED3FA49B5060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7DA11-7728-4C3D-8F84-95812A843EFE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9961-2CC3-4BC1-8226-A330A31E1300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68F05-7430-4891-929D-ADF315CA4283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80558-BD95-42DE-A260-71C05C5AC53F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D0457-0E33-4E2D-AA41-925C78D80F96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8C9F7-7DF7-464E-8D4A-DD4031BAC730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149C-CA5B-45D8-88AE-7D9EB5975FC9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0ECE0-4644-439F-8F87-46008E4881E5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7F59D-4653-4686-8634-FF2C8DD97B63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D2664-C8A2-42CE-A9C4-7D2E71D6B4EC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D5BD43F-B92F-4CE0-B907-23ECBBD14A78}" type="datetime1">
              <a:rPr lang="en-US" smtClean="0"/>
              <a:pPr>
                <a:defRPr/>
              </a:pPr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01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Getting Started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sz="2800" dirty="0"/>
              <a:t>http://docs.oracle.com/javase/tutorial/getStarted/</a:t>
            </a:r>
            <a:br>
              <a:rPr lang="en-US" sz="2800" dirty="0"/>
            </a:br>
            <a:r>
              <a:rPr lang="en-US" sz="2800" dirty="0"/>
              <a:t>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4" y="34290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3810000" cy="5105400"/>
          </a:xfrm>
        </p:spPr>
        <p:txBody>
          <a:bodyPr/>
          <a:lstStyle/>
          <a:p>
            <a:r>
              <a:rPr lang="en-US" sz="2400" dirty="0"/>
              <a:t>After installing JavaSE </a:t>
            </a:r>
            <a:r>
              <a:rPr lang="en-US" sz="1600" dirty="0"/>
              <a:t>(Java Development Kit Standard Edition)</a:t>
            </a:r>
            <a:r>
              <a:rPr lang="en-US" sz="2400" dirty="0"/>
              <a:t>, environment variables should be setup to point to the folder in which JavaSE is installed.</a:t>
            </a:r>
          </a:p>
          <a:p>
            <a:r>
              <a:rPr lang="en-US" sz="2400" dirty="0">
                <a:solidFill>
                  <a:srgbClr val="002060"/>
                </a:solidFill>
                <a:latin typeface="Arial" charset="0"/>
                <a:cs typeface="Arial" charset="0"/>
              </a:rPr>
              <a:t>Steps: My Computer/ Properties/ Advanced/Environment Variables/System Variables/ Path/ Edit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4" y="1295400"/>
            <a:ext cx="5076826" cy="215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71800" y="5791200"/>
            <a:ext cx="6096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point at the beginning of the CLASSPATH means that classes will be searched first  in the current working folder.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6200" y="4800600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</p:spPr>
        <p:txBody>
          <a:bodyPr/>
          <a:lstStyle/>
          <a:p>
            <a:r>
              <a:rPr lang="en-US" dirty="0"/>
              <a:t>The first Java program in the NetBeans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program will show the string “Hello World” to the screen.</a:t>
            </a:r>
          </a:p>
          <a:p>
            <a:pPr marL="0" indent="0">
              <a:buNone/>
            </a:pPr>
            <a:r>
              <a:rPr lang="en-US" b="1" u="sng" dirty="0"/>
              <a:t>Steps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1- Create a new Java NetBeans project</a:t>
            </a:r>
          </a:p>
          <a:p>
            <a:pPr marL="0" indent="0">
              <a:buNone/>
            </a:pPr>
            <a:r>
              <a:rPr lang="en-US" dirty="0"/>
              <a:t>2- Add a Java class</a:t>
            </a:r>
          </a:p>
          <a:p>
            <a:pPr marL="0" indent="0">
              <a:buNone/>
            </a:pPr>
            <a:r>
              <a:rPr lang="en-US" dirty="0"/>
              <a:t>3- Write code</a:t>
            </a:r>
          </a:p>
          <a:p>
            <a:pPr marL="0" indent="0">
              <a:buNone/>
            </a:pPr>
            <a:r>
              <a:rPr lang="en-US" dirty="0"/>
              <a:t>4- Compile/Run the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3276600" cy="1477962"/>
          </a:xfrm>
        </p:spPr>
        <p:txBody>
          <a:bodyPr/>
          <a:lstStyle/>
          <a:p>
            <a:pPr algn="l"/>
            <a:r>
              <a:rPr lang="en-US" dirty="0"/>
              <a:t>Step 1- New Project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8600"/>
            <a:ext cx="49911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71800"/>
            <a:ext cx="69342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" y="1752600"/>
            <a:ext cx="2686050" cy="108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2743200" y="1447800"/>
            <a:ext cx="2590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1447800"/>
            <a:ext cx="685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324600" y="1600200"/>
            <a:ext cx="1066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257800" y="2895600"/>
            <a:ext cx="8382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3733800"/>
            <a:ext cx="251460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038600" y="4191000"/>
            <a:ext cx="3962400" cy="1524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5867400"/>
            <a:ext cx="1676400" cy="2286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3101876"/>
            <a:ext cx="1752600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this option is checked, NetBeans will automatically generate a class, named Main, for the project.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553670"/>
            <a:ext cx="32004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this option is not checked, we can create some programs in one project.</a:t>
            </a:r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1828800" y="4256038"/>
            <a:ext cx="2057400" cy="145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 flipV="1">
            <a:off x="3200400" y="5867400"/>
            <a:ext cx="685800" cy="14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sz="3200" dirty="0"/>
              <a:t>New Project…: Initial Project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46" y="1885950"/>
            <a:ext cx="4708054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905000"/>
            <a:ext cx="3962400" cy="356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2895600" y="4191000"/>
            <a:ext cx="2590800" cy="152400"/>
          </a:xfrm>
          <a:prstGeom prst="straightConnector1">
            <a:avLst/>
          </a:prstGeom>
          <a:ln w="28575">
            <a:solidFill>
              <a:srgbClr val="FF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54102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Windows Explorer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57912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NetBeans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/>
              <a:t>Step 2: Add a Java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24171"/>
            <a:ext cx="4648200" cy="2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50" y="2552700"/>
            <a:ext cx="65722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5410200" y="2209800"/>
            <a:ext cx="22860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219700" y="3771900"/>
            <a:ext cx="533400" cy="457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343400"/>
            <a:ext cx="1295400" cy="1219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4810780"/>
            <a:ext cx="1524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Read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2819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</a:t>
            </a:r>
            <a:r>
              <a:rPr lang="en-US" dirty="0"/>
              <a:t>: Subdirectory of the folder Project/</a:t>
            </a:r>
            <a:r>
              <a:rPr lang="en-US" b="1" dirty="0"/>
              <a:t>SRC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3733800"/>
            <a:ext cx="23717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76200" y="5906869"/>
            <a:ext cx="3657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this demo, we do not specify package intentionally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/>
              <a:t>Add a Java Class…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95400"/>
            <a:ext cx="6400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43400"/>
            <a:ext cx="30575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2819400" y="3429000"/>
            <a:ext cx="1371600" cy="762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657600" y="3733800"/>
            <a:ext cx="21336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800" y="60198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Windows Explorer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0" y="60198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NetBeans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 3: Write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219200"/>
            <a:ext cx="83248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Step 4: 4 ways to Compile/Run program </a:t>
            </a:r>
            <a:br>
              <a:rPr lang="en-US" sz="3200" dirty="0"/>
            </a:br>
            <a:r>
              <a:rPr lang="en-US" sz="3200" dirty="0"/>
              <a:t>in NetBeans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695575" cy="20669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5505450" cy="3829050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3590925"/>
            <a:ext cx="5248275" cy="3038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933950"/>
            <a:ext cx="1771650" cy="1543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825" y="609600"/>
            <a:ext cx="58959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1524000" y="1524000"/>
            <a:ext cx="3962400" cy="3200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76130"/>
            <a:ext cx="3914776" cy="305327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endCxn id="2050" idx="0"/>
          </p:cNvCxnSpPr>
          <p:nvPr/>
        </p:nvCxnSpPr>
        <p:spPr>
          <a:xfrm rot="16200000" flipH="1">
            <a:off x="752730" y="2295272"/>
            <a:ext cx="2433128" cy="128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 run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/>
          <a:lstStyle/>
          <a:p>
            <a:r>
              <a:rPr lang="en-US" sz="2800" dirty="0"/>
              <a:t>Users can not run Java programs in NetBeans but in Java Runtime Environment (</a:t>
            </a:r>
            <a:r>
              <a:rPr lang="en-US" sz="2800" dirty="0">
                <a:solidFill>
                  <a:srgbClr val="FF0000"/>
                </a:solidFill>
              </a:rPr>
              <a:t>jre</a:t>
            </a:r>
            <a:r>
              <a:rPr lang="en-US" sz="2800" dirty="0"/>
              <a:t>) installed </a:t>
            </a:r>
            <a:r>
              <a:rPr lang="en-US" sz="2800"/>
              <a:t>(Java.exe) </a:t>
            </a:r>
            <a:r>
              <a:rPr lang="en-US" sz="2800" dirty="0"/>
              <a:t>and related files</a:t>
            </a:r>
          </a:p>
          <a:p>
            <a:r>
              <a:rPr lang="en-US" sz="2800" dirty="0"/>
              <a:t>Syntax for running a Java program: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34" y="3657600"/>
            <a:ext cx="9014366" cy="207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5943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Re-try  it using</a:t>
            </a:r>
            <a:r>
              <a:rPr lang="en-US" b="1" dirty="0"/>
              <a:t> Helloworld,  helloworld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Give comments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About the Java Technology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What can Java Technology do?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How can Java support platform-independence?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Platform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Set up Environment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first Java program in the NetBeans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Structure of a Java program.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End users run Java Programs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 run Java Programs…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3657600" cy="1981200"/>
          </a:xfrm>
        </p:spPr>
        <p:txBody>
          <a:bodyPr/>
          <a:lstStyle/>
          <a:p>
            <a:r>
              <a:rPr lang="en-US" sz="2400" dirty="0"/>
              <a:t>If the environment variable was setup with “</a:t>
            </a:r>
            <a:r>
              <a:rPr lang="en-US" sz="2400" dirty="0">
                <a:solidFill>
                  <a:srgbClr val="FF0000"/>
                </a:solidFill>
              </a:rPr>
              <a:t>.;</a:t>
            </a:r>
            <a:r>
              <a:rPr lang="en-US" sz="2400" dirty="0"/>
              <a:t>”, we can run it at the working folder as: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0974" y="12192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2800"/>
            <a:ext cx="8239016" cy="244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181600"/>
            <a:ext cx="3581400" cy="1457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2400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K:</a:t>
            </a:r>
            <a:r>
              <a:rPr lang="en-US" dirty="0"/>
              <a:t>  Change working drive to K</a:t>
            </a:r>
          </a:p>
          <a:p>
            <a:r>
              <a:rPr lang="en-US" b="1" dirty="0"/>
              <a:t>cd</a:t>
            </a:r>
            <a:r>
              <a:rPr lang="en-US" dirty="0"/>
              <a:t>  Change working directory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 run Java Programs…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2667000" cy="2666999"/>
          </a:xfrm>
        </p:spPr>
        <p:txBody>
          <a:bodyPr/>
          <a:lstStyle/>
          <a:p>
            <a:r>
              <a:rPr lang="en-US" sz="2400" dirty="0"/>
              <a:t>Developer should support end users an easier way to run the program: </a:t>
            </a:r>
            <a:r>
              <a:rPr lang="en-US" sz="2400" b="1" dirty="0"/>
              <a:t>a BAT file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01 - Getting started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409700"/>
            <a:ext cx="6172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8867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Explain JDK and its tools</a:t>
            </a:r>
          </a:p>
        </p:txBody>
      </p:sp>
      <p:sp>
        <p:nvSpPr>
          <p:cNvPr id="162820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sz="2600" dirty="0"/>
              <a:t>javac (Java compiler)</a:t>
            </a:r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r>
              <a:rPr lang="en-US" sz="2600" dirty="0"/>
              <a:t>java (Java interpreter)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6963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5029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0"/>
            <a:ext cx="5029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0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b="1" dirty="0"/>
              <a:t>A Closer Look at the "Hello World!" Application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/>
              <a:t>Comments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Traditional  </a:t>
            </a:r>
            <a:r>
              <a:rPr lang="en-US" sz="2000" b="1" dirty="0">
                <a:solidFill>
                  <a:srgbClr val="FF0000"/>
                </a:solidFill>
              </a:rPr>
              <a:t>/*this is a comment*/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Comment to line end </a:t>
            </a:r>
            <a:r>
              <a:rPr lang="en-US" sz="2000" b="1" dirty="0">
                <a:solidFill>
                  <a:srgbClr val="FF0000"/>
                </a:solidFill>
              </a:rPr>
              <a:t>//this is an end of line comment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/>
              <a:t>Class declaration 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public class ClassName { ... } 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For example: public class HelloWord { ... }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/>
              <a:t>The main Method – </a:t>
            </a:r>
            <a:r>
              <a:rPr lang="en-US" sz="2400" b="1" i="1" u="sng" dirty="0"/>
              <a:t>Entry point </a:t>
            </a:r>
            <a:r>
              <a:rPr lang="en-US" sz="2400" b="1" i="1" dirty="0"/>
              <a:t>of Java program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public static void main(String[] args) {..}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/>
              <a:t> public and static can be written in either order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The main method accepts a single argument: an array of elements of type String. A demonstration for passing strings to the main method will be presented in the next session.</a:t>
            </a:r>
            <a:endParaRPr lang="en-US" sz="1800" dirty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474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 Common Problems (and Their Solutions)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Compiler Problems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'javac' is not recognized as an internal or external command, operable program or batch file</a:t>
            </a:r>
          </a:p>
          <a:p>
            <a:pPr marL="400050" lvl="2" indent="0">
              <a:buNone/>
            </a:pP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-&gt;Updating the PATH variable in the JDK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Syntax Errors (All Platforms)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Semantic Errors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Runtime Problems</a:t>
            </a:r>
          </a:p>
          <a:p>
            <a:pPr marL="742950" lvl="2" indent="-342900"/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Exception in thread "main" java.lang.NoClassDefFoundError</a:t>
            </a:r>
            <a:endParaRPr lang="en-US" dirty="0">
              <a:solidFill>
                <a:srgbClr val="0070C0"/>
              </a:solidFill>
              <a:cs typeface="Arial" pitchFamily="34" charset="0"/>
            </a:endParaRPr>
          </a:p>
          <a:p>
            <a:pPr marL="742950" lvl="2" indent="-342900"/>
            <a:r>
              <a:rPr lang="en-US" dirty="0">
                <a:solidFill>
                  <a:srgbClr val="FF0000"/>
                </a:solidFill>
              </a:rPr>
              <a:t>Could not find or load main class HelloWorld.class</a:t>
            </a: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400800" y="5257800"/>
            <a:ext cx="220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cs typeface="Arial" pitchFamily="34" charset="0"/>
              </a:rPr>
              <a:t>Classname is incorrect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 Try and Explore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66959"/>
              </p:ext>
            </p:extLst>
          </p:nvPr>
        </p:nvGraphicFramePr>
        <p:xfrm>
          <a:off x="228600" y="2026920"/>
          <a:ext cx="8686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To – If no error, try run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public class HelloWorld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public class HelloWorld2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public class HelloWorld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class HelloWorld2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public static void main(String[] args)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public static void main(String args[])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public static void main(String[] args)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public void main(String[] args)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public static void main(String[] args)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void main(String[] args)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overview of Java technology as a whole.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What to download, what to install, and what to type, for creating a simple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Discusses the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Trouble compiling or running the programs.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Technology(1)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257800"/>
          </a:xfrm>
        </p:spPr>
        <p:txBody>
          <a:bodyPr/>
          <a:lstStyle/>
          <a:p>
            <a:r>
              <a:rPr lang="en-US" sz="2800" b="1" i="1" dirty="0">
                <a:solidFill>
                  <a:srgbClr val="002060"/>
                </a:solidFill>
                <a:latin typeface="Arial" charset="0"/>
                <a:cs typeface="Arial" charset="0"/>
              </a:rPr>
              <a:t>History</a:t>
            </a:r>
            <a:endParaRPr lang="en-US" sz="2800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1990, James Gosling, Bill Joy, Patrick Naughton(Sun Microsystem) developed the Oak language for embedding programs to devices such as VCR, PDA (personal data assistant). The Oak programs require: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		</a:t>
            </a:r>
            <a:r>
              <a:rPr lang="en-US" sz="2000" dirty="0">
                <a:latin typeface="Arial" charset="0"/>
                <a:cs typeface="Arial" charset="0"/>
              </a:rPr>
              <a:t>- Platform independent/- Extremely reliable/ - Compact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1993, interactive TV and PDA failed, Internet and Web were introduced, </a:t>
            </a:r>
            <a:r>
              <a:rPr lang="en-US" sz="2400" b="1" dirty="0">
                <a:latin typeface="Arial" charset="0"/>
                <a:cs typeface="Arial" charset="0"/>
              </a:rPr>
              <a:t>Sun</a:t>
            </a:r>
            <a:r>
              <a:rPr lang="en-US" sz="2400" dirty="0">
                <a:latin typeface="Arial" charset="0"/>
                <a:cs typeface="Arial" charset="0"/>
              </a:rPr>
              <a:t> change the Oak to an internet-development environment with a new project, named </a:t>
            </a:r>
            <a:r>
              <a:rPr lang="en-US" sz="2400" b="1" dirty="0">
                <a:latin typeface="Arial" charset="0"/>
                <a:cs typeface="Arial" charset="0"/>
              </a:rPr>
              <a:t>Java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1994, the Sun’s </a:t>
            </a:r>
            <a:r>
              <a:rPr lang="en-US" sz="2400" i="1" dirty="0">
                <a:latin typeface="Arial" charset="0"/>
                <a:cs typeface="Arial" charset="0"/>
              </a:rPr>
              <a:t>HotJava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i="1" dirty="0">
                <a:latin typeface="Arial" charset="0"/>
                <a:cs typeface="Arial" charset="0"/>
              </a:rPr>
              <a:t>Browser was introduced</a:t>
            </a:r>
            <a:r>
              <a:rPr lang="en-US" sz="2400" dirty="0">
                <a:latin typeface="Arial" charset="0"/>
                <a:cs typeface="Arial" charset="0"/>
              </a:rPr>
              <a:t> (written using Java). It showed the strength of Java applets and abilities to develop Java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About the Java Technology(2)</a:t>
            </a:r>
            <a:endParaRPr lang="en-US" sz="4000" b="1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History…</a:t>
            </a:r>
            <a:r>
              <a:rPr lang="en-US" sz="2800" b="1" dirty="0"/>
              <a:t> </a:t>
            </a:r>
          </a:p>
          <a:p>
            <a:endParaRPr lang="en-US" sz="2800" b="1" dirty="0"/>
          </a:p>
          <a:p>
            <a:pPr>
              <a:buFont typeface="Arial" charset="0"/>
              <a:buChar char="•"/>
            </a:pPr>
            <a:r>
              <a:rPr lang="en-US" sz="2800" b="1" dirty="0"/>
              <a:t>Embedded Systems (1991 – 1994)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A client – side Wonder (1995 – 1997)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Moved into the Middle – tier (1997 – to present)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Future: may gain more success</a:t>
            </a: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Technology(3)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/>
              <a:t>The Java Programming Language is a high-level language. It’s </a:t>
            </a:r>
            <a:r>
              <a:rPr lang="en-US" b="1" dirty="0">
                <a:solidFill>
                  <a:srgbClr val="002060"/>
                </a:solidFill>
              </a:rPr>
              <a:t>characteristics</a:t>
            </a:r>
            <a:r>
              <a:rPr lang="en-US" dirty="0"/>
              <a:t>: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Multithreaded</a:t>
            </a:r>
          </a:p>
          <a:p>
            <a:r>
              <a:rPr lang="en-US" dirty="0"/>
              <a:t>Dynamic linking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495800" y="2667000"/>
            <a:ext cx="411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Architecture neutral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Portable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High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Robust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What can Java Technology do?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3886200" cy="4419600"/>
          </a:xfrm>
        </p:spPr>
        <p:txBody>
          <a:bodyPr/>
          <a:lstStyle/>
          <a:p>
            <a:pPr>
              <a:buClrTx/>
              <a:buSzTx/>
              <a:buNone/>
            </a:pPr>
            <a:r>
              <a:rPr lang="en-US" sz="2800" b="1" dirty="0"/>
              <a:t>Using Java, we can: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Development Tools.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Application Programming Interface (API).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Deployment Technologies.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User Interface Toolkits.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Integration Libraries.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2286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Desktop Application ( Console App, GUI Apps)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Web-based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 Network-based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 Game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 Distributed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 Embedding Application (Apps on Devices)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How can Java support platform-independence?</a:t>
            </a:r>
            <a:endParaRPr lang="en-US" sz="4000" b="1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334000" y="1933575"/>
            <a:ext cx="24384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file.java (plain text)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876800" y="2695575"/>
            <a:ext cx="3276600" cy="838200"/>
          </a:xfrm>
          <a:prstGeom prst="wedgeEllipseCallout">
            <a:avLst>
              <a:gd name="adj1" fmla="val -40866"/>
              <a:gd name="adj2" fmla="val 26662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/>
              <a:t>Java Compiler</a:t>
            </a:r>
          </a:p>
          <a:p>
            <a:pPr algn="ctr"/>
            <a:r>
              <a:rPr lang="en-US" b="1" dirty="0"/>
              <a:t>Javac.exe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876800" y="3838575"/>
            <a:ext cx="3657600" cy="78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Platform-Independent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Java  byte-code: </a:t>
            </a:r>
            <a:r>
              <a:rPr lang="en-US" b="1" dirty="0"/>
              <a:t>file.class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114800" y="5057775"/>
            <a:ext cx="4953000" cy="6461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C000"/>
                </a:solidFill>
              </a:rPr>
              <a:t>Java Runtime Interpreter / Java Virtual Machine  (java.exe)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114800" y="5730875"/>
            <a:ext cx="14478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IBM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754688" y="5730875"/>
            <a:ext cx="1636712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Macintosh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7683500" y="5730875"/>
            <a:ext cx="13843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Sparc</a:t>
            </a: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553200" y="2314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553200" y="3533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629400" y="4676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671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525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>
            <a:off x="2743200" y="2924175"/>
            <a:ext cx="2438400" cy="152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43200" y="5591175"/>
            <a:ext cx="24384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Java Virtual Machine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3505200" cy="3809999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1800" dirty="0"/>
              <a:t>The Java Virtual Machine is an abstract computing machine. Like a real computing machine, it has an instruction set and manipulates various memory areas at run time. It is reasonably common to implement a programming language using a virtual machine; the best-known virtual machine may be the P-Code machine of UCSD Pascal.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715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More details:</a:t>
            </a:r>
          </a:p>
          <a:p>
            <a:r>
              <a:rPr lang="en-US" b="1">
                <a:solidFill>
                  <a:srgbClr val="002060"/>
                </a:solidFill>
              </a:rPr>
              <a:t>https</a:t>
            </a:r>
            <a:r>
              <a:rPr lang="en-US" b="1" dirty="0">
                <a:solidFill>
                  <a:srgbClr val="002060"/>
                </a:solidFill>
              </a:rPr>
              <a:t>://docs.oracle.com/javase/specs/jvms/se8/html/jvms-1.html#jvms-1.1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343025"/>
            <a:ext cx="4914900" cy="3457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10000" y="49646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http://en.wikipedia.org/wiki/Java_virtual_machine</a:t>
            </a: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Java Platform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8686800" cy="2590800"/>
          </a:xfrm>
        </p:spPr>
        <p:txBody>
          <a:bodyPr/>
          <a:lstStyle/>
          <a:p>
            <a:pPr marL="914400" lvl="3" indent="-457200">
              <a:buFont typeface="Arial" pitchFamily="34" charset="0"/>
              <a:buChar char="•"/>
            </a:pPr>
            <a:r>
              <a:rPr lang="en-US" sz="2800" dirty="0">
                <a:cs typeface="Arial" pitchFamily="34" charset="0"/>
              </a:rPr>
              <a:t>A platform is the hardware or software environment in which a program runs.</a:t>
            </a: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dirty="0">
                <a:cs typeface="Arial" pitchFamily="34" charset="0"/>
              </a:rPr>
              <a:t>The Java platform has two components: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Virtual Machine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pplication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rogramming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nterface (API)</a:t>
            </a:r>
          </a:p>
          <a:p>
            <a:pPr marL="342900" lvl="1" indent="-342900">
              <a:buFont typeface="Arial" charset="0"/>
              <a:buChar char="•"/>
            </a:pPr>
            <a:endParaRPr lang="en-US" sz="3200" dirty="0"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81200" y="4419600"/>
            <a:ext cx="4773147" cy="1838324"/>
            <a:chOff x="2770653" y="4486276"/>
            <a:chExt cx="4773147" cy="1838324"/>
          </a:xfrm>
        </p:grpSpPr>
        <p:pic>
          <p:nvPicPr>
            <p:cNvPr id="2050" name="Picture 2" descr="Figure showing MyProgram.java, API, Java Virtual Machine, and Hardware-Based Platfor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653" y="4486276"/>
              <a:ext cx="3850344" cy="18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486400" y="5791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Operating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</TotalTime>
  <Words>1428</Words>
  <Application>Microsoft Macintosh PowerPoint</Application>
  <PresentationFormat>On-screen Show (4:3)</PresentationFormat>
  <Paragraphs>198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Session 01  Getting Started  (http://docs.oracle.com/javase/tutorial/getStarted/ index.html)</vt:lpstr>
      <vt:lpstr>Objectives</vt:lpstr>
      <vt:lpstr>About the Java Technology(1)</vt:lpstr>
      <vt:lpstr>About the Java Technology(2)</vt:lpstr>
      <vt:lpstr>About the Java Technology(3)</vt:lpstr>
      <vt:lpstr>What can Java Technology do?</vt:lpstr>
      <vt:lpstr>How can Java support platform-independence?</vt:lpstr>
      <vt:lpstr>Java Virtual Machine</vt:lpstr>
      <vt:lpstr>Java Platform</vt:lpstr>
      <vt:lpstr>Set up Environment Variables</vt:lpstr>
      <vt:lpstr>The first Java program in the NetBeans</vt:lpstr>
      <vt:lpstr>Step 1- New Project </vt:lpstr>
      <vt:lpstr>New Project…: Initial Project Structure</vt:lpstr>
      <vt:lpstr>Step 2: Add a Java Class</vt:lpstr>
      <vt:lpstr>Add a Java Class…</vt:lpstr>
      <vt:lpstr>Step 3: Write code</vt:lpstr>
      <vt:lpstr>Step 4: 4 ways to Compile/Run program  in NetBeans</vt:lpstr>
      <vt:lpstr>Result:</vt:lpstr>
      <vt:lpstr>End users run Java Programs</vt:lpstr>
      <vt:lpstr>End users run Java Programs…</vt:lpstr>
      <vt:lpstr>End users run Java Programs…</vt:lpstr>
      <vt:lpstr>Explain JDK and its tools</vt:lpstr>
      <vt:lpstr>A Closer Look at the "Hello World!" Application</vt:lpstr>
      <vt:lpstr> Common Problems (and Their Solutions)</vt:lpstr>
      <vt:lpstr> Try and Explore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Tho Pham Ngoc</cp:lastModifiedBy>
  <cp:revision>342</cp:revision>
  <dcterms:created xsi:type="dcterms:W3CDTF">2007-08-21T04:43:22Z</dcterms:created>
  <dcterms:modified xsi:type="dcterms:W3CDTF">2024-09-06T04:18:15Z</dcterms:modified>
</cp:coreProperties>
</file>