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handoutMasterIdLst>
    <p:handoutMasterId r:id="rId37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36" r:id="rId33"/>
    <p:sldId id="537" r:id="rId34"/>
    <p:sldId id="4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86323" autoAdjust="0"/>
  </p:normalViewPr>
  <p:slideViewPr>
    <p:cSldViewPr>
      <p:cViewPr varScale="1">
        <p:scale>
          <a:sx n="88" d="100"/>
          <a:sy n="88" d="100"/>
        </p:scale>
        <p:origin x="11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ArrayCopyDemo { </a:t>
            </a:r>
          </a:p>
          <a:p>
            <a:r>
              <a:rPr lang="en-US" dirty="0"/>
              <a:t>public static void main(String[] args) { </a:t>
            </a:r>
          </a:p>
          <a:p>
            <a:r>
              <a:rPr lang="en-US" dirty="0"/>
              <a:t>char[] copyFrom = { 'd', 'e', 'c', 'a', 'f', 'f', 'e', 'i', 'n', 'a', 't', 'e', 'd' }; </a:t>
            </a:r>
          </a:p>
          <a:p>
            <a:r>
              <a:rPr lang="en-US" dirty="0"/>
              <a:t>char[] copyTo = new char[7]; </a:t>
            </a:r>
          </a:p>
          <a:p>
            <a:r>
              <a:rPr lang="en-US" dirty="0"/>
              <a:t>System.arraycopy(copyFrom, 2, copyTo, 0, 7); </a:t>
            </a:r>
          </a:p>
          <a:p>
            <a:r>
              <a:rPr lang="en-US" dirty="0"/>
              <a:t>System.out.println(new String(copyTo));</a:t>
            </a:r>
          </a:p>
          <a:p>
            <a:r>
              <a:rPr lang="en-US" dirty="0"/>
              <a:t>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Comments wisely: </a:t>
            </a:r>
            <a:r>
              <a:rPr lang="en-US" dirty="0"/>
              <a:t>If there can be any doubt as to what a passage of code does, precede it with a comment.</a:t>
            </a:r>
          </a:p>
          <a:p>
            <a:r>
              <a:rPr lang="en-US" dirty="0"/>
              <a:t>• Indent each comment to the same level as the block of code or statement to which it applies. </a:t>
            </a:r>
          </a:p>
          <a:p>
            <a:r>
              <a:rPr lang="en-US" dirty="0"/>
              <a:t>• Make sure that all comments add value—don’t state the obvious, as in the following fairly useless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DBE28B-BDB7-4619-85DD-9CBC6673C806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4BC3-1A6A-4F29-9A57-82027F21C3F4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3A4F-9707-4502-9CD9-A8ACB04A6CD0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C61CE2-C01D-4910-8555-C29A36271EAD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156A-824D-42F7-B1EB-083579C80476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F5F8-D099-48FE-90AE-A8D5BF1CEA11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AB35-6179-441E-A51F-39609C6F0272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C61B-22BF-4FDD-ADEA-84F68D7C51EC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4B96-B340-4B81-BA45-BE5B374FD2DC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A49F6-650D-47B6-9792-5FDD5BF2E7A8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03683-DE22-42D9-B5FF-D95DCBD9A496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43E519-AB94-4E40-A96A-5AAACCCF251E}" type="datetime1">
              <a:rPr lang="en-US" smtClean="0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02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(http://docs.oracle.com/javase/tutorial/java/index.html)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(1)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/>
              <a:t>index.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(2)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/>
              <a:t>	</a:t>
            </a:r>
            <a:r>
              <a:rPr lang="en-US" dirty="0">
                <a:latin typeface="Courier" pitchFamily="49" charset="0"/>
              </a:rPr>
              <a:t>int[] anArray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r>
              <a:rPr lang="en-US" dirty="0"/>
              <a:t>	or </a:t>
            </a:r>
            <a:r>
              <a:rPr lang="en-US" dirty="0">
                <a:latin typeface="Courier" pitchFamily="49" charset="0"/>
              </a:rPr>
              <a:t>float 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>
                <a:latin typeface="Courier" pitchFamily="49" charset="0"/>
              </a:rPr>
              <a:t>	anArray 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class.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D2D66-2EB7-4746-BC59-E64E20C71A39}" type="slidenum">
              <a:rPr lang="en-US"/>
              <a:pPr>
                <a:defRPr/>
              </a:pPr>
              <a:t>12</a:t>
            </a:fld>
            <a:r>
              <a:rPr lang="en-US" dirty="0"/>
              <a:t>/40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Array is a reference 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8D0A-A737-4041-84BA-BCC461A56256}" type="slidenum">
              <a:rPr lang="en-US"/>
              <a:pPr>
                <a:defRPr/>
              </a:pPr>
              <a:t>13</a:t>
            </a:fld>
            <a:r>
              <a:rPr lang="en-US" dirty="0"/>
              <a:t>/40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declare a matrix</a:t>
            </a:r>
          </a:p>
          <a:p>
            <a:r>
              <a:rPr lang="en-US" dirty="0">
                <a:solidFill>
                  <a:srgbClr val="FFFF00"/>
                </a:solidFill>
              </a:rPr>
              <a:t>int r=10, c=5; // number of rows, columns</a:t>
            </a:r>
          </a:p>
          <a:p>
            <a:r>
              <a:rPr lang="en-US" dirty="0">
                <a:solidFill>
                  <a:srgbClr val="FFFF00"/>
                </a:solidFill>
              </a:rPr>
              <a:t>m= new int[r][c]; // memory allocate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1; int y = 2; int z = 3;</a:t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2CE0E-9AD9-4A30-80EF-0103FCF767E7}" type="slidenum">
              <a:rPr lang="en-US"/>
              <a:pPr>
                <a:defRPr/>
              </a:pPr>
              <a:t>15</a:t>
            </a:fld>
            <a:r>
              <a:rPr lang="en-US" dirty="0"/>
              <a:t>/40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taken from C-language</a:t>
            </a:r>
          </a:p>
          <a:p>
            <a:r>
              <a:rPr lang="en-US" dirty="0"/>
              <a:t>Selection</a:t>
            </a:r>
          </a:p>
          <a:p>
            <a:pPr lvl="1">
              <a:buNone/>
            </a:pPr>
            <a:r>
              <a:rPr lang="en-US" dirty="0"/>
              <a:t>if, if … else</a:t>
            </a:r>
          </a:p>
          <a:p>
            <a:pPr lvl="1">
              <a:buNone/>
            </a:pPr>
            <a:r>
              <a:rPr lang="en-US" dirty="0"/>
              <a:t>switch (char/int exp)… case … default…</a:t>
            </a:r>
          </a:p>
          <a:p>
            <a:r>
              <a:rPr lang="en-US" dirty="0"/>
              <a:t>Loops</a:t>
            </a:r>
          </a:p>
          <a:p>
            <a:pPr lvl="1">
              <a:buNone/>
            </a:pPr>
            <a:r>
              <a:rPr lang="en-US" dirty="0"/>
              <a:t>for</a:t>
            </a:r>
          </a:p>
          <a:p>
            <a:pPr lvl="1">
              <a:buNone/>
            </a:pPr>
            <a:r>
              <a:rPr lang="en-US" dirty="0"/>
              <a:t>do… while</a:t>
            </a:r>
          </a:p>
          <a:p>
            <a:pPr lvl="1">
              <a:buNone/>
            </a:pPr>
            <a:r>
              <a:rPr lang="en-US" dirty="0"/>
              <a:t>while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B541A-B1D1-4480-9430-67B7E6074556}" type="slidenum">
              <a:rPr lang="en-US"/>
              <a:pPr>
                <a:defRPr/>
              </a:pPr>
              <a:t>17</a:t>
            </a:fld>
            <a:r>
              <a:rPr lang="en-US" dirty="0"/>
              <a:t>/40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An enhanced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type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"Steve";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"foo“ + "bar“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/>
              <a:t>Type Conversions and Explicit Casting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995B8-CD00-4F1B-8D4A-FE72BE5E41E6}" type="slidenum">
              <a:rPr lang="en-US"/>
              <a:pPr>
                <a:defRPr/>
              </a:pPr>
              <a:t>19</a:t>
            </a:fld>
            <a:r>
              <a:rPr lang="en-US" dirty="0"/>
              <a:t>/34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some fundamentals of Java languages: Data types, variables, arrays, operators, logic 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Concepts: Class, Interface,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i</a:t>
            </a: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Input/Output Data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Opening brace at the end of the line of code that starts a given block. Each closing brace goes on its own line, aligned with the first character of the line 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3886200" cy="1554162"/>
          </a:xfrm>
        </p:spPr>
        <p:txBody>
          <a:bodyPr/>
          <a:lstStyle/>
          <a:p>
            <a:pPr algn="l"/>
            <a:r>
              <a:rPr lang="en-US" sz="4000" b="1" dirty="0"/>
              <a:t>What Is an Object?(1)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2286000"/>
            <a:ext cx="8686800" cy="3886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Objects are key to understanding </a:t>
            </a:r>
            <a:r>
              <a:rPr lang="en-US" i="1" dirty="0"/>
              <a:t>object-oriented</a:t>
            </a:r>
            <a:r>
              <a:rPr lang="en-US" dirty="0"/>
              <a:t> technology.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 of real-world objects: your dog, your desk, your television set, your bicycle.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Real-world objects share two characteristics: They all have </a:t>
            </a:r>
            <a:r>
              <a:rPr lang="en-US" b="1" i="1" dirty="0"/>
              <a:t>state</a:t>
            </a:r>
            <a:r>
              <a:rPr lang="en-US" dirty="0"/>
              <a:t> and </a:t>
            </a:r>
            <a:r>
              <a:rPr lang="en-US" b="1" i="1" dirty="0">
                <a:solidFill>
                  <a:srgbClr val="FF0000"/>
                </a:solidFill>
              </a:rPr>
              <a:t>behavior</a:t>
            </a:r>
            <a:r>
              <a:rPr lang="en-US" i="1" dirty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Dogs have </a:t>
            </a:r>
            <a:r>
              <a:rPr lang="en-US" b="1" dirty="0"/>
              <a:t>state (name, color, breed, hungry)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behavior (barking, fetching, wagging tail).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0"/>
            <a:ext cx="4886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Object?(2)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are conceptually similar to real-world objects: they too consist of state and related behavior.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object stores its state in </a:t>
            </a:r>
            <a:r>
              <a:rPr lang="en-US" i="1" dirty="0"/>
              <a:t>fields</a:t>
            </a:r>
            <a:r>
              <a:rPr lang="en-US" dirty="0"/>
              <a:t> and exposes its behavior through 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126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6861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7432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4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Object?(3)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provides a number of benefits: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Modularity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Information-hiding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Code re-use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Pluggability and debugging ease</a:t>
            </a:r>
          </a:p>
        </p:txBody>
      </p:sp>
    </p:spTree>
    <p:extLst>
      <p:ext uri="{BB962C8B-B14F-4D97-AF65-F5344CB8AC3E}">
        <p14:creationId xmlns:p14="http://schemas.microsoft.com/office/powerpoint/2010/main" val="3713218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Class?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Your bicycle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of objects</a:t>
            </a:r>
            <a:r>
              <a:rPr lang="en-US" dirty="0"/>
              <a:t> known as bicycles.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15" y="1447800"/>
            <a:ext cx="2819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Inheritance?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allows classes to </a:t>
            </a:r>
            <a:r>
              <a:rPr lang="en-US" i="1" dirty="0"/>
              <a:t>inherit</a:t>
            </a:r>
            <a:r>
              <a:rPr lang="en-US" dirty="0"/>
              <a:t> commonly used state and behavior from other classes.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Bicycle now becomes the </a:t>
            </a:r>
            <a:r>
              <a:rPr lang="en-US" sz="2400" i="1" dirty="0"/>
              <a:t>superclass</a:t>
            </a:r>
            <a:r>
              <a:rPr lang="en-US" sz="2400" dirty="0"/>
              <a:t> of MountainBike, RoadBike, and TandemBike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class MountainBike </a:t>
            </a:r>
          </a:p>
          <a:p>
            <a:pPr marL="57150" indent="0">
              <a:buNone/>
            </a:pPr>
            <a:r>
              <a:rPr lang="en-US" sz="1800" b="1" dirty="0">
                <a:latin typeface="Courier" pitchFamily="49" charset="0"/>
              </a:rPr>
              <a:t>extends</a:t>
            </a:r>
            <a:r>
              <a:rPr lang="en-US" sz="1800" dirty="0">
                <a:latin typeface="Courier" pitchFamily="49" charset="0"/>
              </a:rPr>
              <a:t> Bicycle {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// new fields and methods defining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// a mountain bike would go here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}</a:t>
            </a:r>
          </a:p>
        </p:txBody>
      </p:sp>
      <p:pic>
        <p:nvPicPr>
          <p:cNvPr id="16386" name="Picture 2" descr="A diagram of classes in a hierarch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038600"/>
            <a:ext cx="3562350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DE669-74C6-45E8-A1CE-547538495B78}" type="slidenum">
              <a:rPr lang="en-US"/>
              <a:pPr>
                <a:defRPr/>
              </a:pPr>
              <a:t>3</a:t>
            </a:fld>
            <a:r>
              <a:rPr lang="en-US" dirty="0"/>
              <a:t>/40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Interface?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interface is a group of related methods with empty bodies.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819400"/>
            <a:ext cx="76200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interface Bicycle { </a:t>
            </a:r>
          </a:p>
          <a:p>
            <a:r>
              <a:rPr lang="en-US" dirty="0">
                <a:latin typeface="Courier" pitchFamily="49" charset="0"/>
              </a:rPr>
              <a:t>/ wheel revolutions per minute </a:t>
            </a:r>
          </a:p>
          <a:p>
            <a:r>
              <a:rPr lang="en-US" dirty="0">
                <a:latin typeface="Courier" pitchFamily="49" charset="0"/>
              </a:rPr>
              <a:t>void changeCadence(int newValue); </a:t>
            </a:r>
          </a:p>
          <a:p>
            <a:r>
              <a:rPr lang="en-US" dirty="0">
                <a:latin typeface="Courier" pitchFamily="49" charset="0"/>
              </a:rPr>
              <a:t>void changeGear(int newValue); </a:t>
            </a:r>
          </a:p>
          <a:p>
            <a:r>
              <a:rPr lang="en-US" dirty="0">
                <a:latin typeface="Courier" pitchFamily="49" charset="0"/>
              </a:rPr>
              <a:t>void speedUp(int increment); </a:t>
            </a:r>
          </a:p>
          <a:p>
            <a:r>
              <a:rPr lang="en-US" dirty="0">
                <a:latin typeface="Courier" pitchFamily="49" charset="0"/>
              </a:rPr>
              <a:t>void applyBrakes(int decrement); </a:t>
            </a:r>
          </a:p>
          <a:p>
            <a:r>
              <a:rPr lang="en-US" dirty="0"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package is used, it must be the first line in Java code</a:t>
            </a: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core concepts behind object-oriented programming: objects, interfaces, classes, and 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Types - Variables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primitive</a:t>
            </a:r>
            <a:r>
              <a:rPr lang="en-US" sz="2800" i="1" dirty="0"/>
              <a:t> </a:t>
            </a:r>
            <a:r>
              <a:rPr lang="en-US" sz="2800" dirty="0"/>
              <a:t>is </a:t>
            </a:r>
            <a:r>
              <a:rPr lang="en-US" sz="2800" u="sng" dirty="0"/>
              <a:t>a simple non-object</a:t>
            </a:r>
            <a:r>
              <a:rPr lang="en-US" sz="2800" dirty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\uFFFF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15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63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boolean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true/false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/>
                        <a:t>Category</a:t>
                      </a:r>
                    </a:p>
                    <a:p>
                      <a:r>
                        <a:rPr lang="en-US" sz="1600" dirty="0"/>
                        <a:t>(Descending Precedence)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Short-circuit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38EF-DEEB-4879-8ACF-36BA528457AF}" type="slidenum">
              <a:rPr lang="en-US"/>
              <a:pPr>
                <a:defRPr/>
              </a:pPr>
              <a:t>6</a:t>
            </a:fld>
            <a:r>
              <a:rPr lang="en-US" dirty="0"/>
              <a:t>/40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44E47-6454-4CBF-AACC-8CB23756173C}" type="slidenum">
              <a:rPr lang="en-US"/>
              <a:pPr>
                <a:defRPr/>
              </a:pPr>
              <a:t>7</a:t>
            </a:fld>
            <a:r>
              <a:rPr lang="en-US" dirty="0"/>
              <a:t>/40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2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Use 2 bytes to store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BB9C-FC8F-4170-9D45-6B8489780AB4}" type="slidenum">
              <a:rPr lang="en-US"/>
              <a:pPr>
                <a:defRPr/>
              </a:pPr>
              <a:t>8</a:t>
            </a:fld>
            <a:r>
              <a:rPr lang="en-US" dirty="0"/>
              <a:t>/40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char - literal enclosed in single quotes: 'A', '3‘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String - literal enclosed in double quotes: "foo“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name of any properly declared variables: x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Any two|one of the preceding types of expression that are combined with one of the Java binary 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</TotalTime>
  <Words>1523</Words>
  <Application>Microsoft Office PowerPoint</Application>
  <PresentationFormat>On-screen Show (4:3)</PresentationFormat>
  <Paragraphs>350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Wingdings</vt:lpstr>
      <vt:lpstr>Office Theme</vt:lpstr>
      <vt:lpstr>Session 02 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an Object?(1)</vt:lpstr>
      <vt:lpstr>What Is an Object?(2)</vt:lpstr>
      <vt:lpstr>What Is an Object?(3)</vt:lpstr>
      <vt:lpstr>What Is a Class?</vt:lpstr>
      <vt:lpstr>What Is Inheritance?</vt:lpstr>
      <vt:lpstr>What Is an Interface?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Bui Ngoc Anh</cp:lastModifiedBy>
  <cp:revision>363</cp:revision>
  <dcterms:created xsi:type="dcterms:W3CDTF">2007-08-21T04:43:22Z</dcterms:created>
  <dcterms:modified xsi:type="dcterms:W3CDTF">2017-09-09T07:47:18Z</dcterms:modified>
</cp:coreProperties>
</file>