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2"/>
  </p:notesMasterIdLst>
  <p:handoutMasterIdLst>
    <p:handoutMasterId r:id="rId63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70" r:id="rId30"/>
    <p:sldId id="569" r:id="rId31"/>
    <p:sldId id="538" r:id="rId32"/>
    <p:sldId id="498" r:id="rId33"/>
    <p:sldId id="495" r:id="rId34"/>
    <p:sldId id="542" r:id="rId35"/>
    <p:sldId id="553" r:id="rId36"/>
    <p:sldId id="554" r:id="rId37"/>
    <p:sldId id="563" r:id="rId38"/>
    <p:sldId id="497" r:id="rId39"/>
    <p:sldId id="543" r:id="rId40"/>
    <p:sldId id="562" r:id="rId41"/>
    <p:sldId id="505" r:id="rId42"/>
    <p:sldId id="506" r:id="rId43"/>
    <p:sldId id="507" r:id="rId44"/>
    <p:sldId id="564" r:id="rId45"/>
    <p:sldId id="508" r:id="rId46"/>
    <p:sldId id="509" r:id="rId47"/>
    <p:sldId id="510" r:id="rId48"/>
    <p:sldId id="565" r:id="rId49"/>
    <p:sldId id="566" r:id="rId50"/>
    <p:sldId id="567" r:id="rId51"/>
    <p:sldId id="568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490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79" autoAdjust="0"/>
  </p:normalViewPr>
  <p:slideViewPr>
    <p:cSldViewPr>
      <p:cViewPr varScale="1">
        <p:scale>
          <a:sx n="99" d="100"/>
          <a:sy n="99" d="100"/>
        </p:scale>
        <p:origin x="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6/4/21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/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03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Classes and </a:t>
            </a:r>
            <a:r>
              <a:rPr lang="en-US" dirty="0"/>
              <a:t>Objects</a:t>
            </a:r>
            <a:br>
              <a:rPr lang="en-US" b="1" dirty="0"/>
            </a:br>
            <a:br>
              <a:rPr lang="en-US" dirty="0"/>
            </a:br>
            <a:r>
              <a:rPr lang="en-US" sz="2400" dirty="0"/>
              <a:t>(http://docs.oracle.com/javase/tutorial/java/javaOO/index.html)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Employee details of a </a:t>
            </a:r>
            <a:r>
              <a:rPr lang="en-US" sz="2000" b="1" dirty="0">
                <a:solidFill>
                  <a:srgbClr val="0000FF"/>
                </a:solidFill>
              </a:rPr>
              <a:t>student </a:t>
            </a:r>
            <a:r>
              <a:rPr lang="en-US" sz="2000" dirty="0"/>
              <a:t>include </a:t>
            </a:r>
            <a:r>
              <a:rPr lang="en-US" sz="2000" b="1" dirty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/>
              <a:t>Write a Java program that will allow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 a student, </a:t>
            </a:r>
            <a:r>
              <a:rPr lang="en-US" sz="2000" b="1" dirty="0">
                <a:solidFill>
                  <a:srgbClr val="FF0000"/>
                </a:solidFill>
              </a:rPr>
              <a:t>outpu</a:t>
            </a:r>
            <a:r>
              <a:rPr lang="en-US" sz="2000" dirty="0"/>
              <a:t>t his/her.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cohesion(bad 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cohesion(good 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Declaring/Using  a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[</a:t>
            </a:r>
            <a:r>
              <a:rPr lang="en-US" sz="2000" b="1" dirty="0"/>
              <a:t>public</a:t>
            </a:r>
            <a:r>
              <a:rPr lang="en-US" sz="2000" dirty="0"/>
              <a:t>] </a:t>
            </a:r>
            <a:r>
              <a:rPr lang="en-US" sz="2000" b="1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</a:t>
            </a:r>
            <a:r>
              <a:rPr lang="en-US" sz="2000" b="1" dirty="0"/>
              <a:t>[extends FatherClass]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[modifier] Type field1 [= value];</a:t>
            </a:r>
          </a:p>
          <a:p>
            <a:pPr>
              <a:buNone/>
            </a:pPr>
            <a:r>
              <a:rPr lang="en-US" sz="2000" dirty="0"/>
              <a:t>      [modifier] Type field2 [= value];</a:t>
            </a:r>
          </a:p>
          <a:p>
            <a:pPr>
              <a:buNone/>
            </a:pPr>
            <a:r>
              <a:rPr lang="en-US" sz="2000" dirty="0"/>
              <a:t>      // constructor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b="1" dirty="0">
                <a:solidFill>
                  <a:srgbClr val="002060"/>
                </a:solidFill>
              </a:rPr>
              <a:t>methodName </a:t>
            </a:r>
            <a:r>
              <a:rPr lang="en-US" sz="2000" dirty="0"/>
              <a:t>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/>
              <a:t>      …….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Modifiers will be introduced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>
                <a:solidFill>
                  <a:schemeClr val="bg1"/>
                </a:solidFill>
              </a:rPr>
              <a:t>Number of needed ways to initialize an object.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They usually are codes for initializing values to descriptive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b="1" dirty="0"/>
              <a:t>Constructors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that are invoked to create objects from the class blueprint.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/>
              <a:t>Typical method declaration: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>
                <a:latin typeface="Courier" pitchFamily="49" charset="0"/>
              </a:rPr>
              <a:t>  &lt;code&gt;</a:t>
            </a:r>
          </a:p>
          <a:p>
            <a:r>
              <a:rPr lang="en-US" sz="2400" b="1" dirty="0">
                <a:latin typeface="Courier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Arguments a Constructor/Method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uses the mechanism passing by value. Arguments can be:</a:t>
            </a:r>
          </a:p>
          <a:p>
            <a:pPr lvl="1"/>
            <a:r>
              <a:rPr lang="en-US" dirty="0"/>
              <a:t>Primitive Data Type Arguments</a:t>
            </a:r>
          </a:p>
          <a:p>
            <a:pPr lvl="1"/>
            <a:r>
              <a:rPr lang="en-US" dirty="0"/>
              <a:t>Reference Data Type Arguments (objects)</a:t>
            </a:r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Objects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Class provides the blueprint for objects; you create an object from a 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p</a:t>
            </a:r>
            <a:r>
              <a:rPr lang="en-US" sz="2400" dirty="0">
                <a:latin typeface="Courier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</a:p>
          <a:p>
            <a:r>
              <a:rPr lang="en-US" dirty="0"/>
              <a:t>Statement has three parts: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are 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object (memory is allocated).</a:t>
            </a:r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object (values are assigned to fields).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Type of Constructors</a:t>
            </a:r>
            <a:br>
              <a:rPr lang="en-US" dirty="0"/>
            </a:br>
            <a:r>
              <a:rPr lang="en-US" dirty="0"/>
              <a:t>Create/Use an object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/>
              <a:t>Default constructor</a:t>
            </a:r>
            <a:r>
              <a:rPr lang="en-US" sz="2400" dirty="0"/>
              <a:t>: Constructor with no parameter.</a:t>
            </a:r>
          </a:p>
          <a:p>
            <a:r>
              <a:rPr lang="en-US" sz="2400" b="1" i="1" dirty="0"/>
              <a:t>Parametric constructor</a:t>
            </a:r>
            <a:r>
              <a:rPr lang="en-US" sz="2400" dirty="0"/>
              <a:t>: Constructor with at least one parameter.</a:t>
            </a:r>
          </a:p>
          <a:p>
            <a:endParaRPr lang="en-US" sz="2400" b="1" dirty="0"/>
          </a:p>
          <a:p>
            <a:r>
              <a:rPr lang="en-US" sz="2400" b="1" dirty="0"/>
              <a:t>Create an object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/>
              <a:t>Accessing a field of the object</a:t>
            </a:r>
          </a:p>
          <a:p>
            <a:pPr>
              <a:buNone/>
            </a:pPr>
            <a:r>
              <a:rPr lang="en-US" sz="2400" b="1" dirty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/>
              <a:t>Calling a method of an object</a:t>
            </a:r>
          </a:p>
          <a:p>
            <a:pPr marL="738188">
              <a:buNone/>
            </a:pPr>
            <a:r>
              <a:rPr lang="en-US" sz="2400" b="1" dirty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system default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1-Programming Paradigms</a:t>
            </a:r>
          </a:p>
          <a:p>
            <a:pPr>
              <a:buNone/>
            </a:pPr>
            <a:r>
              <a:rPr lang="en-US" sz="2400" dirty="0"/>
              <a:t>2-OOP basic concepts</a:t>
            </a:r>
          </a:p>
          <a:p>
            <a:pPr>
              <a:buNone/>
            </a:pPr>
            <a:r>
              <a:rPr lang="en-US" sz="2400" dirty="0"/>
              <a:t>3-How to identify classes</a:t>
            </a:r>
          </a:p>
          <a:p>
            <a:pPr>
              <a:buNone/>
            </a:pPr>
            <a:r>
              <a:rPr lang="en-US" sz="2400" dirty="0"/>
              <a:t>4-Hints for class design</a:t>
            </a:r>
          </a:p>
          <a:p>
            <a:pPr>
              <a:buNone/>
            </a:pPr>
            <a:r>
              <a:rPr lang="en-US" sz="2400" dirty="0"/>
              <a:t>5-How to declare/use a class</a:t>
            </a:r>
          </a:p>
          <a:p>
            <a:pPr>
              <a:buNone/>
            </a:pPr>
            <a:r>
              <a:rPr lang="en-US" sz="2400" dirty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/>
              <a:t>7-Memory Management in Java</a:t>
            </a:r>
          </a:p>
          <a:p>
            <a:pPr>
              <a:buNone/>
            </a:pPr>
            <a:r>
              <a:rPr lang="en-US" sz="2400" dirty="0"/>
              <a:t>8-Garbage Collection</a:t>
            </a:r>
          </a:p>
          <a:p>
            <a:pPr>
              <a:buNone/>
            </a:pPr>
            <a:r>
              <a:rPr lang="en-US" sz="2400" dirty="0"/>
              <a:t>9-Case study: Java program for managing a list of persons</a:t>
            </a:r>
          </a:p>
          <a:p>
            <a:pPr marL="0" indent="0">
              <a:buClrTx/>
              <a:buSzTx/>
              <a:buNone/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100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(1) Memory allocation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(2) Setup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for initializing an object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constructor will  clear all bits in allocated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object variable is a reference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constructor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names are the same as those in declared data filed. So, the keyword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dirty="0"/>
              <a:t>  will help distinguish field name and parameter name. </a:t>
            </a:r>
          </a:p>
          <a:p>
            <a:r>
              <a:rPr lang="en-US" b="1" dirty="0">
                <a:solidFill>
                  <a:srgbClr val="0000FF"/>
                </a:solidFill>
              </a:rPr>
              <a:t>this.x</a:t>
            </a:r>
            <a:r>
              <a:rPr lang="en-US" dirty="0"/>
              <a:t> means that x of this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getter/setter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Accessing each data field is usually supported by :</a:t>
            </a:r>
          </a:p>
          <a:p>
            <a:r>
              <a:rPr lang="en-US" dirty="0"/>
              <a:t>A getter for reading value of this field</a:t>
            </a:r>
          </a:p>
          <a:p>
            <a:r>
              <a:rPr lang="en-US" dirty="0"/>
              <a:t>A setter for modifying this field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/>
              <a:t>Explain the result of the following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Common Modifiers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 (linguistics) is a word which can bring out the meaning of other word (adjective </a:t>
            </a:r>
            <a:r>
              <a:rPr lang="en-US" sz="2400" dirty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Modifiers (OOP) are keywords </a:t>
            </a:r>
            <a:r>
              <a:rPr lang="en-US" sz="2400" dirty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Java supports some modifiers in which some of them are common and they are called as </a:t>
            </a:r>
            <a:r>
              <a:rPr lang="en-US" sz="2400" b="1" u="sng" dirty="0">
                <a:solidFill>
                  <a:srgbClr val="0000FF"/>
                </a:solidFill>
              </a:rPr>
              <a:t>access modifiers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/>
              <a:t>Outside of a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InPoint2_Use and it is outside of the class IntPoint2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Outside of the class A is another class where the class A is accessed (used)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a group of prototyped methods and they will be implemented in a class afterward. It will be introduced later.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33350-D3CA-F342-B71D-F0560375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C972CC-2A5A-6449-BB49-4C12786C3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44309"/>
              </p:ext>
            </p:extLst>
          </p:nvPr>
        </p:nvGraphicFramePr>
        <p:xfrm>
          <a:off x="3124200" y="175260"/>
          <a:ext cx="25527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892297975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/>
                        <a:t>IShape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2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 Area(int, int): int</a:t>
                      </a:r>
                    </a:p>
                    <a:p>
                      <a:r>
                        <a:rPr lang="en-US"/>
                        <a:t>+ Perimeter(int, int):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54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5590B6-7C1A-CA4A-BCD6-AEB119E5B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40517"/>
              </p:ext>
            </p:extLst>
          </p:nvPr>
        </p:nvGraphicFramePr>
        <p:xfrm>
          <a:off x="3067050" y="1828800"/>
          <a:ext cx="2667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16580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#side: int</a:t>
                      </a:r>
                    </a:p>
                    <a:p>
                      <a:r>
                        <a:rPr lang="en-US" b="1"/>
                        <a:t>+ Area(int, int): int</a:t>
                      </a:r>
                    </a:p>
                    <a:p>
                      <a:r>
                        <a:rPr lang="en-US" b="1"/>
                        <a:t>+ Perimeter(int, int): int</a:t>
                      </a:r>
                    </a:p>
                    <a:p>
                      <a:r>
                        <a:rPr lang="en-US"/>
                        <a:t>+ toString():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111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6B68E-B428-4946-8FAA-D7A8D4E93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07023"/>
              </p:ext>
            </p:extLst>
          </p:nvPr>
        </p:nvGraphicFramePr>
        <p:xfrm>
          <a:off x="457200" y="4724400"/>
          <a:ext cx="2819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8984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 int width, height</a:t>
                      </a:r>
                    </a:p>
                    <a:p>
                      <a:r>
                        <a:rPr lang="en-US"/>
                        <a:t>+ Area(int, int): int</a:t>
                      </a:r>
                    </a:p>
                    <a:p>
                      <a:r>
                        <a:rPr lang="en-US"/>
                        <a:t>+ Perimeter(int, int): int</a:t>
                      </a:r>
                    </a:p>
                    <a:p>
                      <a:r>
                        <a:rPr lang="en-US"/>
                        <a:t>+ toString():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180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A6075B-1A94-CC44-8B9C-542828CFF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49936"/>
              </p:ext>
            </p:extLst>
          </p:nvPr>
        </p:nvGraphicFramePr>
        <p:xfrm>
          <a:off x="5676900" y="4724400"/>
          <a:ext cx="2819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8984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 Area(int, int): int</a:t>
                      </a:r>
                    </a:p>
                    <a:p>
                      <a:r>
                        <a:rPr lang="en-US"/>
                        <a:t>+ Perimeter(int, int): int</a:t>
                      </a:r>
                    </a:p>
                    <a:p>
                      <a:r>
                        <a:rPr lang="en-US"/>
                        <a:t>+ toString(): String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18039"/>
                  </a:ext>
                </a:extLst>
              </a:tr>
            </a:tbl>
          </a:graphicData>
        </a:graphic>
      </p:graphicFrame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2F8588A-B51C-F74C-A54B-666B42BAAAE7}"/>
              </a:ext>
            </a:extLst>
          </p:cNvPr>
          <p:cNvCxnSpPr>
            <a:cxnSpLocks/>
          </p:cNvCxnSpPr>
          <p:nvPr/>
        </p:nvCxnSpPr>
        <p:spPr>
          <a:xfrm flipV="1">
            <a:off x="1828800" y="3349580"/>
            <a:ext cx="2571750" cy="13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9E59933-540D-8C46-A9D2-63F54A036E3D}"/>
              </a:ext>
            </a:extLst>
          </p:cNvPr>
          <p:cNvCxnSpPr>
            <a:cxnSpLocks/>
          </p:cNvCxnSpPr>
          <p:nvPr/>
        </p:nvCxnSpPr>
        <p:spPr>
          <a:xfrm rot="10800000">
            <a:off x="4739427" y="3368970"/>
            <a:ext cx="2686050" cy="13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EBD772-2D56-C047-A2F4-704649341869}"/>
              </a:ext>
            </a:extLst>
          </p:cNvPr>
          <p:cNvSpPr txBox="1"/>
          <p:nvPr/>
        </p:nvSpPr>
        <p:spPr>
          <a:xfrm>
            <a:off x="4038600" y="48768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99FFE3-230D-FC4A-A5DB-D4AC7C00FBB4}"/>
              </a:ext>
            </a:extLst>
          </p:cNvPr>
          <p:cNvCxnSpPr>
            <a:endCxn id="5" idx="2"/>
          </p:cNvCxnSpPr>
          <p:nvPr/>
        </p:nvCxnSpPr>
        <p:spPr>
          <a:xfrm flipV="1">
            <a:off x="4400550" y="1181100"/>
            <a:ext cx="0" cy="6477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56D75F-BB36-1A41-B16F-6F4174B6099E}"/>
              </a:ext>
            </a:extLst>
          </p:cNvPr>
          <p:cNvSpPr txBox="1"/>
          <p:nvPr/>
        </p:nvSpPr>
        <p:spPr>
          <a:xfrm>
            <a:off x="4571999" y="1290892"/>
            <a:ext cx="2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423434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/>
              <a:t>High-level programming languages (from 3</a:t>
            </a:r>
            <a:r>
              <a:rPr lang="en-US" sz="2800" baseline="30000" dirty="0"/>
              <a:t>rd</a:t>
            </a:r>
            <a:r>
              <a:rPr lang="en-US" sz="2800" dirty="0"/>
              <a:t> generation languages) are </a:t>
            </a:r>
            <a:r>
              <a:rPr lang="en-US" sz="2800"/>
              <a:t>divided into </a:t>
            </a:r>
            <a:r>
              <a:rPr lang="en-US" sz="2000"/>
              <a:t>(Wikipedia)</a:t>
            </a:r>
            <a:r>
              <a:rPr lang="en-US" sz="2800"/>
              <a:t>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Procedural-oriented (imperative) paradigm-POP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Program= data + algorithms. Each algorithm is implemented as a function (group of statements) and data are it’s parameters (C-language)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Object-oriented</a:t>
                      </a:r>
                      <a:r>
                        <a:rPr lang="en-US" baseline="0" dirty="0"/>
                        <a:t> paradigm (OOP)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Programs = actions of some objects. Object = data + behaviors.</a:t>
                      </a:r>
                      <a:r>
                        <a:rPr lang="en-US" baseline="0" dirty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Functional paradigm</a:t>
                      </a:r>
                    </a:p>
                    <a:p>
                      <a:r>
                        <a:rPr lang="en-US" dirty="0"/>
                        <a:t>(4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Domain-specific</a:t>
                      </a:r>
                      <a:r>
                        <a:rPr lang="en-US" baseline="0" dirty="0"/>
                        <a:t> languages. </a:t>
                      </a:r>
                      <a:r>
                        <a:rPr lang="en-US" dirty="0"/>
                        <a:t>Basic functions were implemented.  Programs = a set of functions ( SQL)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= declarations + inference rules ( Prolog, CLISP,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C911-45F8-A24C-AAC1-38E1D46C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0397-137C-AC4F-AB9B-660F77B3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int Add(int a, int b); // Prototype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int main(){</a:t>
            </a:r>
          </a:p>
          <a:p>
            <a:pPr marL="0" indent="0">
              <a:buNone/>
            </a:pPr>
            <a:r>
              <a:rPr lang="en-US"/>
              <a:t>	// call Add()</a:t>
            </a:r>
          </a:p>
          <a:p>
            <a:pPr marL="0" indent="0">
              <a:buNone/>
            </a:pPr>
            <a:r>
              <a:rPr lang="en-US"/>
              <a:t>	int result = Add(3, 5);</a:t>
            </a:r>
          </a:p>
          <a:p>
            <a:pPr marL="0" indent="0">
              <a:buNone/>
            </a:pPr>
            <a:r>
              <a:rPr lang="en-US"/>
              <a:t>}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int Add(int a, int b){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582DA-F2FA-1B48-9984-03CD5ADE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94290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/>
              <a:t>Demo: Overloading Method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23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/>
              <a:t>Demo: Methods with </a:t>
            </a:r>
            <a:br>
              <a:rPr lang="en-US" sz="3200" b="1" dirty="0"/>
            </a:br>
            <a:r>
              <a:rPr lang="en-US" sz="3200" b="1" dirty="0"/>
              <a:t>Arbitrary Number of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group.length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7- 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cs typeface="Arial" charset="0"/>
              </a:rPr>
              <a:t>Review:</a:t>
            </a:r>
            <a:r>
              <a:rPr lang="en-US" sz="2400" dirty="0">
                <a:latin typeface="Arial" charset="0"/>
                <a:cs typeface="Arial" charset="0"/>
              </a:rPr>
              <a:t> In C, 4 basic regions: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>
                <a:latin typeface="Arial" charset="0"/>
                <a:cs typeface="Arial" charset="0"/>
              </a:rPr>
              <a:t> (for global data),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>
                <a:latin typeface="Arial" charset="0"/>
                <a:cs typeface="Arial" charset="0"/>
              </a:rPr>
              <a:t>(for statements),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How Java heap is </a:t>
            </a:r>
            <a:r>
              <a:rPr lang="en-US" sz="2400" b="1" u="sng">
                <a:solidFill>
                  <a:srgbClr val="0000FF"/>
                </a:solidFill>
                <a:latin typeface="Arial" charset="0"/>
                <a:cs typeface="Arial" charset="0"/>
              </a:rPr>
              <a:t>managed? (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  <a:endParaRPr lang="en-US" sz="2400" b="1" u="sng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JVM support the </a:t>
            </a:r>
            <a:r>
              <a:rPr lang="en-US" sz="2000" b="1" dirty="0">
                <a:latin typeface="Arial" charset="0"/>
                <a:cs typeface="Arial" charset="0"/>
              </a:rPr>
              <a:t>garbage collector </a:t>
            </a:r>
            <a:r>
              <a:rPr lang="en-US" sz="2000" dirty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Memory Management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u="sng" dirty="0">
                <a:solidFill>
                  <a:schemeClr val="accent2"/>
                </a:solidFill>
              </a:rPr>
              <a:t>Dynamic 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Entry: 2 references)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(10000, m1)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obj1.m1()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(8000, m4) </a:t>
            </a:r>
            <a:r>
              <a:rPr lang="en-US" sz="1600" dirty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heap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1</a:t>
            </a:r>
          </a:p>
          <a:p>
            <a:pPr algn="ctr"/>
            <a:r>
              <a:rPr lang="en-US" dirty="0"/>
              <a:t>(Garbage collection is applied)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obj1:10000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obj2:8000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2 Relations object-method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3886200" y="3429000"/>
            <a:ext cx="2209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(5) Code of m1() executes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Most modern languages permit you to allocate data storage during a program run. In Java, this is done </a:t>
            </a:r>
            <a:r>
              <a:rPr lang="en-US" sz="2800" u="sng" dirty="0"/>
              <a:t>directly</a:t>
            </a:r>
            <a:r>
              <a:rPr lang="en-US" sz="2800" dirty="0"/>
              <a:t> when you create an object with the </a:t>
            </a:r>
            <a:r>
              <a:rPr lang="en-US" sz="2800" u="sng" dirty="0"/>
              <a:t>new</a:t>
            </a:r>
            <a:r>
              <a:rPr lang="en-US" sz="2800" dirty="0"/>
              <a:t> operation and </a:t>
            </a:r>
            <a:r>
              <a:rPr lang="en-US" sz="2800" u="sng" dirty="0"/>
              <a:t>indirectly</a:t>
            </a:r>
            <a:r>
              <a:rPr lang="en-US" sz="2800" dirty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Method locals are allocated space on the </a:t>
            </a:r>
            <a:r>
              <a:rPr lang="en-US" sz="2800" u="sng" dirty="0"/>
              <a:t>stack</a:t>
            </a:r>
            <a:r>
              <a:rPr lang="en-US" sz="2800" dirty="0"/>
              <a:t> and are </a:t>
            </a:r>
            <a:r>
              <a:rPr lang="en-US" sz="2800" u="sng" dirty="0"/>
              <a:t>discarded</a:t>
            </a:r>
            <a:r>
              <a:rPr lang="en-US" sz="2800" dirty="0"/>
              <a:t> when the </a:t>
            </a:r>
            <a:r>
              <a:rPr lang="en-US" sz="2800" u="sng" dirty="0"/>
              <a:t>method exits</a:t>
            </a:r>
            <a:r>
              <a:rPr lang="en-US" sz="2800" dirty="0"/>
              <a:t>, but objects are allocated space on the </a:t>
            </a:r>
            <a:r>
              <a:rPr lang="en-US" sz="2800" u="sng" dirty="0"/>
              <a:t>heap</a:t>
            </a:r>
            <a:r>
              <a:rPr lang="en-US" sz="2800" dirty="0"/>
              <a:t> and have a </a:t>
            </a:r>
            <a:r>
              <a:rPr lang="en-US" sz="2800" u="sng" dirty="0"/>
              <a:t>longer lifetime</a:t>
            </a:r>
            <a:r>
              <a:rPr lang="en-US" sz="2800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1499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 Java, you </a:t>
            </a:r>
            <a:r>
              <a:rPr lang="en-US" sz="2800" u="sng" dirty="0"/>
              <a:t>never explicitly free memory</a:t>
            </a:r>
            <a:r>
              <a:rPr lang="en-US" sz="2800" dirty="0"/>
              <a:t> that you have allocated; instead, Java provides </a:t>
            </a:r>
            <a:r>
              <a:rPr lang="en-US" sz="2800" u="sng" dirty="0"/>
              <a:t>automatic garbage collection</a:t>
            </a:r>
            <a:r>
              <a:rPr lang="en-US" sz="2800" dirty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 data is treated as garbage when it is out of it’s scope or an object is assigned to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642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Garbage Collection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obj2, y are out of scope ( they are no longer used)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Scope of a variable begins at the line where it is declared  and ends at the closing bracket of the block containing it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obj1= null </a:t>
              </a:r>
              <a:r>
                <a:rPr lang="en-US" sz="2000" dirty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Programming Paradigms: </a:t>
            </a:r>
            <a:r>
              <a:rPr lang="en-US" dirty="0"/>
              <a:t>POP vs. 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>
                <a:solidFill>
                  <a:schemeClr val="bg1"/>
                </a:solidFill>
              </a:rPr>
              <a:t>void setField (Type newValue)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Garbage Collection…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When does garbage collector execute?</a:t>
            </a:r>
          </a:p>
          <a:p>
            <a:r>
              <a:rPr lang="en-US" dirty="0"/>
              <a:t>Garbage collector has the lowest priority. So, it runs only when program’s memory is exhausted.</a:t>
            </a:r>
          </a:p>
          <a:p>
            <a:r>
              <a:rPr lang="en-US" dirty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9- </a:t>
            </a:r>
            <a:r>
              <a:rPr lang="en-US">
                <a:latin typeface="Arial" charset="0"/>
                <a:cs typeface="Arial" charset="0"/>
              </a:rPr>
              <a:t>Case study and Sample Report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Arial" charset="0"/>
                <a:cs typeface="Arial" charset="0"/>
              </a:rPr>
              <a:t>Reports must be written in your notbook</a:t>
            </a:r>
          </a:p>
          <a:p>
            <a:pPr>
              <a:defRPr/>
            </a:pPr>
            <a:r>
              <a:rPr lang="en-US" sz="280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>
                <a:latin typeface="Arial" charset="0"/>
                <a:cs typeface="Arial" charset="0"/>
              </a:rPr>
              <a:t>Hereafter, a sample report is introduced.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 Study 1 Report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4085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>
                <a:latin typeface="Arial" charset="0"/>
                <a:cs typeface="Arial" charset="0"/>
              </a:rPr>
              <a:t>From the </a:t>
            </a:r>
            <a:r>
              <a:rPr lang="en-US" sz="280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/>
              <a:t>User runs a function is expressed as a line</a:t>
            </a:r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>
                <a:latin typeface="Arial" charset="0"/>
                <a:cs typeface="Arial" charset="0"/>
              </a:rPr>
              <a:t>3.1- Class Design</a:t>
            </a:r>
            <a:endParaRPr lang="en-US" sz="2600" b="1" u="sng" dirty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From the </a:t>
            </a:r>
            <a:r>
              <a:rPr lang="en-US" sz="240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</a:t>
                      </a:r>
                      <a:r>
                        <a:rPr lang="en-US" sz="2000" baseline="0" dirty="0"/>
                        <a:t> a person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r>
                        <a:rPr lang="en-US" sz="2000" dirty="0"/>
                        <a:t>: String code; String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name; int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</a:p>
                    <a:p>
                      <a:r>
                        <a:rPr lang="en-US" sz="2000" dirty="0"/>
                        <a:t>Constructors</a:t>
                      </a:r>
                    </a:p>
                    <a:p>
                      <a:r>
                        <a:rPr lang="en-US" sz="2000" dirty="0"/>
                        <a:t>Getters, setters</a:t>
                      </a:r>
                    </a:p>
                    <a:p>
                      <a:r>
                        <a:rPr lang="en-US" sz="2000" dirty="0"/>
                        <a:t>void input() for collecting data</a:t>
                      </a:r>
                    </a:p>
                    <a:p>
                      <a:r>
                        <a:rPr lang="en-US" sz="2000" baseline="0" dirty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 PersonList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</a:t>
                      </a:r>
                      <a:r>
                        <a:rPr lang="en-US" sz="2000" baseline="0" dirty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Data: </a:t>
                      </a:r>
                    </a:p>
                    <a:p>
                      <a:r>
                        <a:rPr lang="en-US" sz="2000" dirty="0"/>
                        <a:t>Person[] list;  // current list</a:t>
                      </a:r>
                    </a:p>
                    <a:p>
                      <a:r>
                        <a:rPr lang="en-US" sz="2000" dirty="0"/>
                        <a:t>int count        // current number of persons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</a:p>
                    <a:p>
                      <a:r>
                        <a:rPr lang="en-US" sz="2000" dirty="0"/>
                        <a:t>Constructors</a:t>
                      </a:r>
                    </a:p>
                    <a:p>
                      <a:r>
                        <a:rPr lang="en-US" sz="2000" dirty="0"/>
                        <a:t>Getters, setters</a:t>
                      </a:r>
                    </a:p>
                    <a:p>
                      <a:r>
                        <a:rPr lang="en-US" sz="2000" dirty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/>
                        <a:t>int</a:t>
                      </a:r>
                      <a:r>
                        <a:rPr lang="en-US" sz="2000" baseline="0" dirty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/>
                        <a:t>void remove()/</a:t>
                      </a:r>
                      <a:r>
                        <a:rPr lang="en-US" sz="2000" dirty="0"/>
                        <a:t>/ remove a  person. His/</a:t>
                      </a:r>
                      <a:r>
                        <a:rPr lang="en-US" sz="2000" baseline="0" dirty="0"/>
                        <a:t> her code is accepted </a:t>
                      </a:r>
                      <a:r>
                        <a:rPr lang="en-US" sz="2000" dirty="0"/>
                        <a:t>from keyboard</a:t>
                      </a:r>
                    </a:p>
                    <a:p>
                      <a:r>
                        <a:rPr lang="en-US" sz="2000" dirty="0"/>
                        <a:t>void sort(); // descending sort the list based on their ages</a:t>
                      </a:r>
                    </a:p>
                    <a:p>
                      <a:r>
                        <a:rPr lang="en-US" sz="2000" dirty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/>
                        <a:t>void print(); // print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969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</a:t>
                      </a:r>
                      <a:r>
                        <a:rPr lang="en-US" sz="2000" baseline="0" dirty="0"/>
                        <a:t>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r>
                        <a:rPr lang="en-US" sz="2000" baseline="0" dirty="0"/>
                        <a:t> for a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String[]</a:t>
                      </a:r>
                      <a:r>
                        <a:rPr lang="en-US" sz="2000" b="0" u="none" baseline="0" dirty="0"/>
                        <a:t> hints; // list of hints</a:t>
                      </a:r>
                    </a:p>
                    <a:p>
                      <a:r>
                        <a:rPr lang="en-US" sz="2000" b="0" u="none" baseline="0" dirty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/>
                        <a:t>void</a:t>
                      </a:r>
                      <a:r>
                        <a:rPr lang="en-US" sz="2000" b="0" u="none" baseline="0" dirty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</a:t>
                      </a:r>
                      <a:r>
                        <a:rPr lang="en-US" sz="2000" baseline="0" dirty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r>
                        <a:rPr lang="en-US" sz="2000" b="0" u="none" dirty="0"/>
                        <a:t>: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main(…): main method</a:t>
                      </a:r>
                      <a:r>
                        <a:rPr lang="en-US" sz="2000" b="0" u="none" baseline="0" dirty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4846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>
                <a:latin typeface="Arial" charset="0"/>
                <a:cs typeface="Arial" charset="0"/>
              </a:rPr>
              <a:t>3.2- Program </a:t>
            </a:r>
            <a:r>
              <a:rPr lang="en-US" sz="3400" b="1" u="sng" dirty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>
                <a:latin typeface="Arial" charset="0"/>
                <a:cs typeface="Arial" charset="0"/>
              </a:rPr>
              <a:t>Please see </a:t>
            </a:r>
            <a:r>
              <a:rPr lang="en-US" sz="2800" dirty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>
                <a:latin typeface="Arial" charset="0"/>
                <a:cs typeface="Arial" charset="0"/>
              </a:rPr>
              <a:t>3.3- User interface</a:t>
            </a:r>
            <a:endParaRPr lang="en-US" sz="2800" b="1" u="sng" dirty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/>
          </a:p>
          <a:p>
            <a:pPr marL="1373188" indent="-742950">
              <a:buNone/>
            </a:pPr>
            <a:r>
              <a:rPr lang="en-US" sz="2800"/>
              <a:t>Menu of the program will be seen as:</a:t>
            </a:r>
          </a:p>
          <a:p>
            <a:pPr marL="1373188" indent="-742950">
              <a:buNone/>
            </a:pPr>
            <a:endParaRPr lang="en-US" sz="2800"/>
          </a:p>
          <a:p>
            <a:pPr marL="1373188" lvl="0" indent="-742950">
              <a:buNone/>
            </a:pPr>
            <a:r>
              <a:rPr lang="en-US" sz="2800"/>
              <a:t>1-Add new person</a:t>
            </a:r>
          </a:p>
          <a:p>
            <a:pPr marL="1373188" lvl="0" indent="-742950">
              <a:buNone/>
            </a:pPr>
            <a:r>
              <a:rPr lang="en-US" sz="2800"/>
              <a:t>2-Remove a person</a:t>
            </a:r>
          </a:p>
          <a:p>
            <a:pPr marL="1373188" lvl="0" indent="-742950">
              <a:buNone/>
            </a:pPr>
            <a:r>
              <a:rPr lang="en-US" sz="2800"/>
              <a:t>3-Update a person</a:t>
            </a:r>
          </a:p>
          <a:p>
            <a:pPr marL="1373188" lvl="0" indent="-742950">
              <a:buNone/>
            </a:pPr>
            <a:r>
              <a:rPr lang="en-US" sz="2800"/>
              <a:t>4-List</a:t>
            </a:r>
          </a:p>
          <a:p>
            <a:pPr marL="1373188" lvl="0" indent="-742950">
              <a:buNone/>
            </a:pPr>
            <a:r>
              <a:rPr lang="en-US" sz="2800"/>
              <a:t>5-Quit</a:t>
            </a:r>
          </a:p>
          <a:p>
            <a:pPr>
              <a:buNone/>
            </a:pPr>
            <a:endParaRPr lang="en-US" sz="2800" b="1" u="s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/>
              <a:t>4- Implementation</a:t>
            </a:r>
            <a:endParaRPr lang="en-US" sz="2800"/>
          </a:p>
          <a:p>
            <a:pPr lvl="0">
              <a:buNone/>
            </a:pPr>
            <a:r>
              <a:rPr lang="en-US" sz="2000" b="1" i="1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/>
              <a:t>            </a:t>
            </a:r>
            <a:r>
              <a:rPr lang="en-US" sz="2000"/>
              <a:t>Please explore the software structure</a:t>
            </a:r>
          </a:p>
          <a:p>
            <a:pPr lvl="0">
              <a:buNone/>
            </a:pPr>
            <a:r>
              <a:rPr lang="en-US" sz="2000" b="1" i="1"/>
              <a:t>     Software</a:t>
            </a:r>
            <a:endParaRPr lang="en-US" sz="2000"/>
          </a:p>
          <a:p>
            <a:pPr>
              <a:buNone/>
            </a:pPr>
            <a:r>
              <a:rPr lang="en-US" sz="200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/>
              <a:t>5- Testing</a:t>
            </a:r>
            <a:endParaRPr lang="en-US" sz="2800"/>
          </a:p>
          <a:p>
            <a:pPr>
              <a:buFont typeface="Arial" charset="0"/>
              <a:buNone/>
              <a:defRPr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49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new person</a:t>
                      </a:r>
                    </a:p>
                    <a:p>
                      <a:r>
                        <a:rPr lang="en-US"/>
                        <a:t>      Code: not duplicate</a:t>
                      </a:r>
                    </a:p>
                    <a:p>
                      <a:r>
                        <a:rPr lang="en-US"/>
                        <a:t>       Name: ….</a:t>
                      </a:r>
                    </a:p>
                    <a:p>
                      <a:r>
                        <a:rPr lang="en-US"/>
                        <a:t>       Age: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  <a:p>
                      <a:r>
                        <a:rPr lang="en-US"/>
                        <a:t>      Passed</a:t>
                      </a:r>
                    </a:p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/>
                        <a:t>       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  <a:r>
                        <a:rPr lang="en-US" baseline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2-OOP Concepts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Code Conventions:</a:t>
            </a:r>
            <a:endParaRPr lang="en-US">
              <a:solidFill>
                <a:srgbClr val="FF0000"/>
              </a:solidFill>
            </a:endParaRPr>
          </a:p>
          <a:p>
            <a:pPr lvl="0"/>
            <a:r>
              <a:rPr lang="en-US" sz="2800" b="1"/>
              <a:t>Indentation: 4 blanks at the beginning of each code line</a:t>
            </a:r>
            <a:endParaRPr lang="en-US" sz="2800"/>
          </a:p>
          <a:p>
            <a:pPr lvl="0"/>
            <a:r>
              <a:rPr lang="en-US" sz="2800" b="1"/>
              <a:t>Comments in the code must be carried out.</a:t>
            </a:r>
            <a:endParaRPr lang="en-US" sz="2800"/>
          </a:p>
          <a:p>
            <a:pPr lvl="0"/>
            <a:r>
              <a:rPr lang="en-US" sz="2800" b="1"/>
              <a:t>Names: </a:t>
            </a:r>
            <a:endParaRPr lang="en-US" sz="2800"/>
          </a:p>
          <a:p>
            <a:pPr lvl="1"/>
            <a:r>
              <a:rPr lang="en-US" sz="2400" b="1"/>
              <a:t>One-word name: lowercase</a:t>
            </a:r>
            <a:endParaRPr lang="en-US" sz="2400"/>
          </a:p>
          <a:p>
            <a:pPr lvl="1"/>
            <a:r>
              <a:rPr lang="en-US" sz="2400" b="1"/>
              <a:t>Multi-word name: The first word: lowercase, remaining words: The first character is uppercase, others are lowercase. </a:t>
            </a:r>
            <a:endParaRPr lang="en-US" sz="2400"/>
          </a:p>
          <a:p>
            <a:pPr>
              <a:buNone/>
            </a:pPr>
            <a:r>
              <a:rPr lang="en-US" sz="2800" b="1"/>
              <a:t> </a:t>
            </a:r>
            <a:endParaRPr lang="en-US" sz="280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/>
              <a:t>A sample :</a:t>
            </a:r>
            <a:endParaRPr lang="en-US" sz="1600"/>
          </a:p>
          <a:p>
            <a:pPr>
              <a:buNone/>
            </a:pPr>
            <a:r>
              <a:rPr lang="en-US" sz="1600" b="1"/>
              <a:t>/*  </a:t>
            </a:r>
            <a:endParaRPr lang="en-US" sz="1600"/>
          </a:p>
          <a:p>
            <a:pPr>
              <a:buNone/>
            </a:pPr>
            <a:r>
              <a:rPr lang="en-US" sz="1600" b="1"/>
              <a:t>Author:  ……</a:t>
            </a:r>
            <a:endParaRPr lang="en-US" sz="1600"/>
          </a:p>
          <a:p>
            <a:pPr>
              <a:buNone/>
            </a:pPr>
            <a:r>
              <a:rPr lang="en-US" sz="1600" b="1"/>
              <a:t>   Date:   …….</a:t>
            </a:r>
            <a:endParaRPr lang="en-US" sz="1600"/>
          </a:p>
          <a:p>
            <a:pPr>
              <a:buNone/>
            </a:pPr>
            <a:r>
              <a:rPr lang="en-US" sz="1600" b="1"/>
              <a:t>   This class represents ……..   </a:t>
            </a:r>
            <a:endParaRPr lang="en-US" sz="1600"/>
          </a:p>
          <a:p>
            <a:pPr>
              <a:buNone/>
            </a:pPr>
            <a:r>
              <a:rPr lang="en-US" sz="1600" b="1"/>
              <a:t>*/</a:t>
            </a: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0000FF"/>
                </a:solidFill>
              </a:rPr>
              <a:t>class  ClassName …….   {</a:t>
            </a:r>
            <a:endParaRPr lang="en-US" sz="160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/>
              <a:t>    int data; </a:t>
            </a:r>
            <a:r>
              <a:rPr lang="en-US" sz="1600" b="1">
                <a:solidFill>
                  <a:srgbClr val="FF0000"/>
                </a:solidFill>
              </a:rPr>
              <a:t>//  Which does data represent?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/>
              <a:t>    ….</a:t>
            </a: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/*  What is the goal of the method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    Which does the return data represent?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*/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/>
              <a:t>    Method implementation ….. {</a:t>
            </a:r>
            <a:endParaRPr lang="en-US" sz="1600"/>
          </a:p>
          <a:p>
            <a:pPr>
              <a:buNone/>
            </a:pPr>
            <a:r>
              <a:rPr lang="en-US" sz="1600" b="1"/>
              <a:t>    …</a:t>
            </a:r>
            <a:endParaRPr lang="en-US" sz="1600"/>
          </a:p>
          <a:p>
            <a:pPr>
              <a:buNone/>
            </a:pPr>
            <a:r>
              <a:rPr lang="en-US" sz="1600" b="1"/>
              <a:t>    }</a:t>
            </a:r>
            <a:endParaRPr lang="en-US" sz="1600"/>
          </a:p>
          <a:p>
            <a:pPr>
              <a:buNone/>
            </a:pPr>
            <a:r>
              <a:rPr lang="en-US" sz="1600" b="1"/>
              <a:t> </a:t>
            </a:r>
            <a:r>
              <a:rPr lang="en-US" sz="1600" b="1">
                <a:solidFill>
                  <a:srgbClr val="0000FF"/>
                </a:solidFill>
              </a:rPr>
              <a:t>}</a:t>
            </a:r>
            <a:endParaRPr lang="en-US" sz="160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906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Case study</a:t>
            </a:r>
            <a:r>
              <a:rPr lang="en-US" sz="3600">
                <a:latin typeface="Arial" charset="0"/>
                <a:cs typeface="Arial" charset="0"/>
              </a:rPr>
              <a:t>: Code Supported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44725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90600"/>
            <a:ext cx="4752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87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836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87966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84496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58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9536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59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636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OOP Concepts:</a:t>
            </a:r>
            <a:r>
              <a:rPr lang="en-US" b="1" dirty="0"/>
              <a:t> Encapsulation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>
                <a:latin typeface="Arial" charset="0"/>
                <a:cs typeface="Arial" charset="0"/>
              </a:rPr>
              <a:t>boundary condition: </a:t>
            </a:r>
            <a:r>
              <a:rPr lang="en-US" sz="2400" dirty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anatomy of a class, and how to declare fields, methods, and constructors.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Hints for </a:t>
            </a:r>
            <a:r>
              <a:rPr lang="en-US" sz="280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Main noun </a:t>
            </a:r>
            <a:r>
              <a:rPr lang="en-US" sz="200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Methods: Constructors, Getters, Setters, Normal methods  </a:t>
            </a:r>
            <a:endParaRPr lang="en-US" sz="20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Creating and using objects.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To </a:t>
            </a:r>
            <a:r>
              <a:rPr lang="en-US" sz="2800" dirty="0"/>
              <a:t>instantiate </a:t>
            </a:r>
            <a:r>
              <a:rPr lang="en-US" sz="2800"/>
              <a:t>an 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</a:t>
            </a:r>
            <a:r>
              <a:rPr lang="en-US" b="1" dirty="0"/>
              <a:t> Inheritance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 Re-used code, save time</a:t>
            </a:r>
            <a:endParaRPr lang="en-US" sz="28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 </a:t>
            </a:r>
            <a:r>
              <a:rPr lang="en-US" b="1" dirty="0"/>
              <a:t>Inheritance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 </a:t>
            </a:r>
            <a:r>
              <a:rPr lang="en-US" b="1" dirty="0"/>
              <a:t>Polymorphism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3423</Words>
  <Application>Microsoft Macintosh PowerPoint</Application>
  <PresentationFormat>On-screen Show (4:3)</PresentationFormat>
  <Paragraphs>672</Paragraphs>
  <Slides>60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</vt:lpstr>
      <vt:lpstr>Times New Roman</vt:lpstr>
      <vt:lpstr>Wingdings</vt:lpstr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PowerPoint Presentation</vt:lpstr>
      <vt:lpstr>PowerPoint Presentation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Pham Ngoc Tho (FE FPTU HN)</cp:lastModifiedBy>
  <cp:revision>427</cp:revision>
  <dcterms:created xsi:type="dcterms:W3CDTF">2007-08-21T04:43:22Z</dcterms:created>
  <dcterms:modified xsi:type="dcterms:W3CDTF">2021-06-04T03:16:06Z</dcterms:modified>
</cp:coreProperties>
</file>