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4"/>
  </p:notesMasterIdLst>
  <p:handoutMasterIdLst>
    <p:handoutMasterId r:id="rId45"/>
  </p:handoutMasterIdLst>
  <p:sldIdLst>
    <p:sldId id="439" r:id="rId2"/>
    <p:sldId id="440" r:id="rId3"/>
    <p:sldId id="530" r:id="rId4"/>
    <p:sldId id="531" r:id="rId5"/>
    <p:sldId id="532" r:id="rId6"/>
    <p:sldId id="556" r:id="rId7"/>
    <p:sldId id="564" r:id="rId8"/>
    <p:sldId id="563" r:id="rId9"/>
    <p:sldId id="547" r:id="rId10"/>
    <p:sldId id="548" r:id="rId11"/>
    <p:sldId id="505" r:id="rId12"/>
    <p:sldId id="512" r:id="rId13"/>
    <p:sldId id="500" r:id="rId14"/>
    <p:sldId id="538" r:id="rId15"/>
    <p:sldId id="568" r:id="rId16"/>
    <p:sldId id="569" r:id="rId17"/>
    <p:sldId id="570" r:id="rId18"/>
    <p:sldId id="565" r:id="rId19"/>
    <p:sldId id="558" r:id="rId20"/>
    <p:sldId id="559" r:id="rId21"/>
    <p:sldId id="560" r:id="rId22"/>
    <p:sldId id="544" r:id="rId23"/>
    <p:sldId id="549" r:id="rId24"/>
    <p:sldId id="550" r:id="rId25"/>
    <p:sldId id="551" r:id="rId26"/>
    <p:sldId id="546" r:id="rId27"/>
    <p:sldId id="571" r:id="rId28"/>
    <p:sldId id="585" r:id="rId29"/>
    <p:sldId id="586" r:id="rId30"/>
    <p:sldId id="574" r:id="rId31"/>
    <p:sldId id="575" r:id="rId32"/>
    <p:sldId id="587" r:id="rId33"/>
    <p:sldId id="588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49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75" autoAdjust="0"/>
    <p:restoredTop sz="86323" autoAdjust="0"/>
  </p:normalViewPr>
  <p:slideViewPr>
    <p:cSldViewPr>
      <p:cViewPr varScale="1">
        <p:scale>
          <a:sx n="64" d="100"/>
          <a:sy n="64" d="100"/>
        </p:scale>
        <p:origin x="-11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explicitly program a parameterless constructor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class X any time you program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constructor for class X, to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the “lost” default constructor.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044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85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85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1454C-C769-4732-B9CD-C1EE6A2A19C6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EAA55-C671-44C8-BCEC-E27D94330C51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1F103-F7F0-413C-8D45-4DE332EFFEE7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0F36E-4986-4C08-8665-13BADD55C8BE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0080D-FC77-4189-8579-7648AA21B5B1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073EA-8928-4680-A219-4A51CDC06E03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E5098-22FB-4492-972D-26A751870355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9914-EF51-4BC9-B1C4-B5924C96F87E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33D7B-AF9B-465F-8355-D89884ADD440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C1666-4F2D-4C27-8925-AFB451308D77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D5438-97FD-4F3D-A1AC-AA39FB34302E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4098F4-A567-4EB0-8148-9432A33BF569}" type="datetime1">
              <a:rPr lang="en-US" smtClean="0"/>
              <a:pPr>
                <a:defRPr/>
              </a:pPr>
              <a:t>7/6/2015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05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Interface and Inheritance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0" dirty="0"/>
              <a:t>(https://docs.oracle.com/javase/tutorial/java/IandI/)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4495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Inheritance…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0075" y="2057400"/>
            <a:ext cx="46577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780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Overriding and Hiding </a:t>
            </a:r>
            <a:r>
              <a:rPr lang="en-US" sz="3600" b="1" dirty="0" smtClean="0"/>
              <a:t>Methods (1)</a:t>
            </a:r>
            <a:endParaRPr lang="en-US" sz="3600" b="1" dirty="0"/>
          </a:p>
        </p:txBody>
      </p:sp>
      <p:sp>
        <p:nvSpPr>
          <p:cNvPr id="61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Overriding a method</a:t>
            </a:r>
            <a:r>
              <a:rPr lang="en-US" sz="2800" dirty="0" smtClean="0"/>
              <a:t>: An </a:t>
            </a:r>
            <a:r>
              <a:rPr lang="en-US" sz="2800" dirty="0"/>
              <a:t>instance method in a subclass with the same signature (name, plus the number and the type of its parameters) and return type as an instance method in the </a:t>
            </a:r>
            <a:r>
              <a:rPr lang="en-US" sz="2800" dirty="0" smtClean="0"/>
              <a:t>superclass overrides</a:t>
            </a:r>
            <a:r>
              <a:rPr lang="en-US" sz="2800" dirty="0"/>
              <a:t> the superclass's method.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the </a:t>
            </a:r>
            <a:r>
              <a:rPr lang="en-US" sz="2400" b="1" dirty="0">
                <a:solidFill>
                  <a:srgbClr val="0000CC"/>
                </a:solidFill>
              </a:rPr>
              <a:t>@Override</a:t>
            </a:r>
            <a:r>
              <a:rPr lang="en-US" sz="2400" dirty="0"/>
              <a:t> annotation that instructs the compiler that you intend to override a method in the </a:t>
            </a:r>
            <a:r>
              <a:rPr lang="en-US" sz="2400" dirty="0" smtClean="0"/>
              <a:t>superclass (you may not use it because overriding is default in Java).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Hiding a method</a:t>
            </a:r>
            <a:r>
              <a:rPr lang="en-US" sz="2800" dirty="0" smtClean="0"/>
              <a:t>: Re-implementing a static method implemented in super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675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/>
              <a:t>Overriding and Hiding Methods </a:t>
            </a:r>
            <a:r>
              <a:rPr lang="en-US" sz="3600" b="1" dirty="0" smtClean="0"/>
              <a:t>(2)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06" y="838200"/>
            <a:ext cx="5515194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743200"/>
            <a:ext cx="29866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457200" y="3124200"/>
            <a:ext cx="2590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56406" y="3352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75406" y="2590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76200" y="3810000"/>
            <a:ext cx="2743200" cy="1588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485900" y="3771900"/>
            <a:ext cx="2362200" cy="762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24400" y="2971800"/>
            <a:ext cx="19050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914900" y="2019300"/>
            <a:ext cx="1981200" cy="1447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648201" y="1981200"/>
            <a:ext cx="2209799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120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ability of two or more objects belonging to </a:t>
            </a:r>
            <a:r>
              <a:rPr lang="en-US" b="1" i="1" dirty="0"/>
              <a:t>different </a:t>
            </a:r>
            <a:r>
              <a:rPr lang="en-US" dirty="0"/>
              <a:t>classes to respond to exactly the </a:t>
            </a:r>
            <a:r>
              <a:rPr lang="en-US" b="1" i="1" dirty="0"/>
              <a:t>same</a:t>
            </a:r>
            <a:r>
              <a:rPr lang="en-US" i="1" dirty="0"/>
              <a:t> </a:t>
            </a:r>
            <a:r>
              <a:rPr lang="en-US" dirty="0"/>
              <a:t>message (method call) in different class-specific ways</a:t>
            </a:r>
            <a:r>
              <a:rPr lang="en-US" b="1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b="1" i="1" dirty="0"/>
              <a:t>Inheritance combined with overriding facilitates polymorphism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6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Polymorphism…)</a:t>
            </a:r>
            <a:endParaRPr lang="en-US" dirty="0"/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9476831"/>
              </p:ext>
            </p:extLst>
          </p:nvPr>
        </p:nvGraphicFramePr>
        <p:xfrm>
          <a:off x="3352800" y="1447800"/>
          <a:ext cx="2590800" cy="163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5497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44083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name;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64031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+ void print();</a:t>
                      </a:r>
                    </a:p>
                  </a:txBody>
                  <a:tcPr marT="45737" marB="45737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3721046"/>
              </p:ext>
            </p:extLst>
          </p:nvPr>
        </p:nvGraphicFramePr>
        <p:xfrm>
          <a:off x="304800" y="4267200"/>
          <a:ext cx="3962400" cy="2021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59937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GraduateStudent</a:t>
                      </a:r>
                      <a:b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dirty="0"/>
                    </a:p>
                  </a:txBody>
                  <a:tcPr/>
                </a:tc>
              </a:tr>
              <a:tr h="683737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underGraduateDegree;</a:t>
                      </a:r>
                      <a:endParaRPr lang="en-US" sz="1800" dirty="0"/>
                    </a:p>
                  </a:txBody>
                  <a:tcPr/>
                </a:tc>
              </a:tr>
              <a:tr h="6980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GraduateStudent(String n, String</a:t>
                      </a:r>
                      <a:r>
                        <a:rPr lang="en-US" sz="1800" baseline="0" dirty="0" smtClean="0"/>
                        <a:t> ug)</a:t>
                      </a:r>
                      <a:endParaRPr lang="en-US" sz="1800" dirty="0" smtClean="0"/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+ void print();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7053706"/>
              </p:ext>
            </p:extLst>
          </p:nvPr>
        </p:nvGraphicFramePr>
        <p:xfrm>
          <a:off x="4572000" y="4267200"/>
          <a:ext cx="4343400" cy="202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</a:tblGrid>
              <a:tr h="59645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UndergraduateStudent</a:t>
                      </a:r>
                      <a:b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dirty="0"/>
                    </a:p>
                  </a:txBody>
                  <a:tcPr/>
                </a:tc>
              </a:tr>
              <a:tr h="690047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highSchool;</a:t>
                      </a:r>
                      <a:endParaRPr lang="en-US" sz="1800" dirty="0"/>
                    </a:p>
                  </a:txBody>
                  <a:tcPr/>
                </a:tc>
              </a:tr>
              <a:tr h="6946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UndergraduateStudent(String</a:t>
                      </a:r>
                      <a:r>
                        <a:rPr lang="en-US" sz="1800" baseline="0" dirty="0" smtClean="0"/>
                        <a:t> n, String h)</a:t>
                      </a:r>
                      <a:endParaRPr lang="en-US" sz="1800" dirty="0" smtClean="0"/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+ void print ();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276600"/>
            <a:ext cx="2133600" cy="9906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53000" y="3276600"/>
            <a:ext cx="2133600" cy="1066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252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Inherited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6000"/>
          </a:blip>
          <a:srcRect/>
          <a:stretch>
            <a:fillRect/>
          </a:stretch>
        </p:blipFill>
        <p:spPr bwMode="auto">
          <a:xfrm>
            <a:off x="76200" y="2838450"/>
            <a:ext cx="5553075" cy="28765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lum bright="-20000" contrast="6000"/>
          </a:blip>
          <a:srcRect/>
          <a:stretch>
            <a:fillRect/>
          </a:stretch>
        </p:blipFill>
        <p:spPr bwMode="auto">
          <a:xfrm>
            <a:off x="3581400" y="1600200"/>
            <a:ext cx="3533775" cy="248602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lum bright="-20000" contrast="6000"/>
          </a:blip>
          <a:srcRect/>
          <a:stretch>
            <a:fillRect/>
          </a:stretch>
        </p:blipFill>
        <p:spPr bwMode="auto">
          <a:xfrm>
            <a:off x="5810250" y="3733800"/>
            <a:ext cx="3257550" cy="232410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lum bright="-20000" contrast="6000"/>
          </a:blip>
          <a:srcRect/>
          <a:stretch>
            <a:fillRect/>
          </a:stretch>
        </p:blipFill>
        <p:spPr bwMode="auto">
          <a:xfrm>
            <a:off x="1019175" y="1676400"/>
            <a:ext cx="1724025" cy="10477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lum bright="-20000" contrast="6000"/>
          </a:blip>
          <a:srcRect/>
          <a:stretch>
            <a:fillRect/>
          </a:stretch>
        </p:blipFill>
        <p:spPr bwMode="auto">
          <a:xfrm>
            <a:off x="7391400" y="2743200"/>
            <a:ext cx="1428750" cy="86677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Overridden method: An inherited method is re-written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4886355" y="2143155"/>
            <a:ext cx="165729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rot="5400000">
            <a:off x="2638455" y="1571655"/>
            <a:ext cx="333369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Overloaded methods: Methods have the same name but their parameters are different in a class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16200000" flipV="1">
            <a:off x="1744593" y="4808607"/>
            <a:ext cx="165431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Overridden Method be Determined?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086" y="1162050"/>
              <a:ext cx="6619514" cy="539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9506" y="4369777"/>
              <a:ext cx="2638694" cy="177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6200000" flipV="1">
              <a:off x="-38100" y="3619500"/>
              <a:ext cx="3505200" cy="2286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4114800" y="2819400"/>
              <a:ext cx="32004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V="1">
              <a:off x="342900" y="4457700"/>
              <a:ext cx="2362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3848100" y="3086100"/>
              <a:ext cx="37338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266700" y="3467100"/>
              <a:ext cx="2590800" cy="228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076700" y="3009900"/>
              <a:ext cx="3124200" cy="16764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4495800" y="3962400"/>
              <a:ext cx="2514600" cy="1447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V="1">
              <a:off x="495300" y="3238500"/>
              <a:ext cx="2514600" cy="152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How Can Overridden Methods be Determined?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Father(declaration)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 x=0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(m2, 650)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m2()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m1()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650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500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85800" y="1371600"/>
            <a:ext cx="21336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Son(declaration)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 y=2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(m2, 800)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m2()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Classes are loaded to static heap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52600"/>
            <a:ext cx="2743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500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obj: 8000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1800" y="419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8000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16200000" flipH="1">
            <a:off x="3163789" y="4611588"/>
            <a:ext cx="835223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</p:cNvCxnSpPr>
          <p:nvPr/>
        </p:nvCxnSpPr>
        <p:spPr>
          <a:xfrm rot="10800000" flipV="1">
            <a:off x="2895600" y="4000500"/>
            <a:ext cx="838200" cy="1790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obj.m1();</a:t>
            </a:r>
          </a:p>
          <a:p>
            <a:r>
              <a:rPr lang="en-US" sz="1600" dirty="0" smtClean="0"/>
              <a:t>obj.m2();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rot="16200000" flipV="1">
            <a:off x="3619500" y="5067300"/>
            <a:ext cx="1295400" cy="152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700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obj: 9000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67400" y="421582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9000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6172200" y="4749225"/>
            <a:ext cx="838200" cy="381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obj.m1();</a:t>
            </a:r>
          </a:p>
          <a:p>
            <a:r>
              <a:rPr lang="en-US" sz="1600" dirty="0" smtClean="0"/>
              <a:t>obj.m2();</a:t>
            </a:r>
            <a:endParaRPr lang="en-US" sz="1600" dirty="0"/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rot="16200000" flipV="1">
            <a:off x="6426488" y="5003513"/>
            <a:ext cx="1396425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y=2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1943100" y="2400300"/>
            <a:ext cx="9144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2"/>
          </p:cNvCxnSpPr>
          <p:nvPr/>
        </p:nvCxnSpPr>
        <p:spPr>
          <a:xfrm rot="5400000">
            <a:off x="-723900" y="3695700"/>
            <a:ext cx="28956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0"/>
          </p:cNvCxnSpPr>
          <p:nvPr/>
        </p:nvCxnSpPr>
        <p:spPr>
          <a:xfrm rot="10800000" flipV="1">
            <a:off x="457200" y="2743200"/>
            <a:ext cx="533400" cy="152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1676400" y="4800600"/>
            <a:ext cx="12954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09600" y="4953000"/>
            <a:ext cx="3048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686300" y="2476502"/>
            <a:ext cx="1066802" cy="685798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H="1">
            <a:off x="6515100" y="3009900"/>
            <a:ext cx="685800" cy="304800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An</a:t>
            </a:r>
            <a:r>
              <a:rPr lang="en-US" sz="2800" dirty="0"/>
              <a:t> </a:t>
            </a:r>
            <a:r>
              <a:rPr lang="en-US" sz="2800" i="1" dirty="0">
                <a:solidFill>
                  <a:srgbClr val="002060"/>
                </a:solidFill>
              </a:rPr>
              <a:t>interface</a:t>
            </a:r>
            <a:r>
              <a:rPr lang="en-US" sz="2800" dirty="0"/>
              <a:t> is a reference type, similar to a class, that can contain </a:t>
            </a:r>
            <a:r>
              <a:rPr lang="en-US" sz="2800" i="1" dirty="0" smtClean="0">
                <a:solidFill>
                  <a:srgbClr val="FF0000"/>
                </a:solidFill>
              </a:rPr>
              <a:t>only</a:t>
            </a:r>
            <a:r>
              <a:rPr lang="en-US" sz="2800" dirty="0" smtClean="0"/>
              <a:t> </a:t>
            </a:r>
            <a:r>
              <a:rPr lang="en-US" sz="2800" dirty="0" smtClean="0">
                <a:solidFill>
                  <a:srgbClr val="002060"/>
                </a:solidFill>
              </a:rPr>
              <a:t>constants, initialized fields,  static methods, prototypes (abstract methods, </a:t>
            </a:r>
            <a:r>
              <a:rPr lang="en-US" sz="2800" dirty="0">
                <a:solidFill>
                  <a:srgbClr val="002060"/>
                </a:solidFill>
              </a:rPr>
              <a:t>default </a:t>
            </a:r>
            <a:r>
              <a:rPr lang="en-US" sz="2800" dirty="0" smtClean="0">
                <a:solidFill>
                  <a:srgbClr val="002060"/>
                </a:solidFill>
              </a:rPr>
              <a:t>methods), </a:t>
            </a:r>
            <a:r>
              <a:rPr lang="en-US" sz="2800" dirty="0">
                <a:solidFill>
                  <a:srgbClr val="002060"/>
                </a:solidFill>
              </a:rPr>
              <a:t>static methods, and nested types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2800" dirty="0" smtClean="0"/>
              <a:t>It will be the </a:t>
            </a:r>
            <a:r>
              <a:rPr lang="en-US" sz="2800" b="1" dirty="0" smtClean="0"/>
              <a:t>core</a:t>
            </a:r>
            <a:r>
              <a:rPr lang="en-US" sz="2800" dirty="0" smtClean="0"/>
              <a:t> of some classes</a:t>
            </a:r>
          </a:p>
          <a:p>
            <a:r>
              <a:rPr lang="en-US" sz="2800" dirty="0" smtClean="0"/>
              <a:t>Interfaces </a:t>
            </a:r>
            <a:r>
              <a:rPr lang="en-US" sz="2800" dirty="0"/>
              <a:t>cannot be </a:t>
            </a:r>
            <a:r>
              <a:rPr lang="en-US" sz="2800" dirty="0" smtClean="0"/>
              <a:t>instantiated because they have no-body methods.</a:t>
            </a:r>
          </a:p>
          <a:p>
            <a:r>
              <a:rPr lang="en-US" sz="2800" dirty="0" smtClean="0"/>
              <a:t>Interfaces</a:t>
            </a:r>
            <a:r>
              <a:rPr lang="en-US" sz="2800" dirty="0"/>
              <a:t> can only be </a:t>
            </a:r>
            <a:r>
              <a:rPr lang="en-US" sz="2800" i="1" dirty="0"/>
              <a:t>implemented</a:t>
            </a:r>
            <a:r>
              <a:rPr lang="en-US" sz="2800" dirty="0"/>
              <a:t> by classes or </a:t>
            </a:r>
            <a:r>
              <a:rPr lang="en-US" sz="2800" i="1" dirty="0"/>
              <a:t>extended</a:t>
            </a:r>
            <a:r>
              <a:rPr lang="en-US" sz="2800" dirty="0"/>
              <a:t> by other interfaces.</a:t>
            </a:r>
          </a:p>
        </p:txBody>
      </p:sp>
    </p:spTree>
    <p:extLst>
      <p:ext uri="{BB962C8B-B14F-4D97-AF65-F5344CB8AC3E}">
        <p14:creationId xmlns:p14="http://schemas.microsoft.com/office/powerpoint/2010/main" xmlns="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Interfaces…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785310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mtClean="0"/>
              <a:t>B</a:t>
            </a:r>
            <a:r>
              <a:rPr lang="en-US" smtClean="0"/>
              <a:t>enefits </a:t>
            </a:r>
            <a:r>
              <a:rPr lang="en-US" dirty="0" smtClean="0"/>
              <a:t>of </a:t>
            </a:r>
            <a:r>
              <a:rPr lang="en-US" smtClean="0"/>
              <a:t>OO </a:t>
            </a:r>
            <a:r>
              <a:rPr lang="en-US" smtClean="0"/>
              <a:t>implementation</a:t>
            </a:r>
            <a:r>
              <a:rPr lang="en-US" smtClean="0"/>
              <a:t>: Inheriatnce, Polymorphism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Working with Interfaces.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Working with Abstract Methods and Classes.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Anonymous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mtClean="0"/>
              <a:t>Enum </a:t>
            </a:r>
            <a:r>
              <a:rPr lang="en-US" smtClean="0"/>
              <a:t>Type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mtClean="0"/>
              <a:t>Practice walkthroughs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Interfaces…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713408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77000" y="2819400"/>
            <a:ext cx="2286000" cy="230832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m3(), m4() in A cannot implement m3(), m4() in InterfaceDemo, attempting to assign weaker access privileges, were public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5754469"/>
            <a:ext cx="8458200" cy="70788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Default methods of an interface must be overridden as public methods in concrete classes.</a:t>
            </a:r>
          </a:p>
        </p:txBody>
      </p:sp>
    </p:spTree>
    <p:extLst>
      <p:ext uri="{BB962C8B-B14F-4D97-AF65-F5344CB8AC3E}">
        <p14:creationId xmlns:p14="http://schemas.microsoft.com/office/powerpoint/2010/main" xmlns="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2667000" cy="1981200"/>
          </a:xfrm>
        </p:spPr>
        <p:txBody>
          <a:bodyPr/>
          <a:lstStyle/>
          <a:p>
            <a:r>
              <a:rPr lang="en-US" b="1" dirty="0" smtClean="0"/>
              <a:t>Interfaces…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76200"/>
            <a:ext cx="5800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25" y="3962400"/>
            <a:ext cx="460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4745552"/>
            <a:ext cx="2190750" cy="15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Abstract Classes</a:t>
            </a: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Used </a:t>
            </a:r>
            <a:r>
              <a:rPr lang="en-US" sz="2800" dirty="0"/>
              <a:t>to define </a:t>
            </a:r>
            <a:r>
              <a:rPr lang="en-US" sz="2800" b="1" i="1" dirty="0"/>
              <a:t>what </a:t>
            </a:r>
            <a:r>
              <a:rPr lang="en-US" sz="2800" b="1" dirty="0"/>
              <a:t>behaviors a class is required to perform without having to</a:t>
            </a:r>
            <a:br>
              <a:rPr lang="en-US" sz="2800" b="1" dirty="0"/>
            </a:br>
            <a:r>
              <a:rPr lang="en-US" sz="2800" b="1" dirty="0"/>
              <a:t>provide an explicit </a:t>
            </a:r>
            <a:r>
              <a:rPr lang="en-US" sz="2800" b="1" dirty="0" smtClean="0"/>
              <a:t>implementation.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It is the result of so-high generalization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Syntax to define a abstract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public abstract class </a:t>
            </a:r>
            <a:r>
              <a:rPr lang="en-US" sz="2400" i="1" dirty="0" smtClean="0">
                <a:solidFill>
                  <a:srgbClr val="FF0000"/>
                </a:solidFill>
              </a:rPr>
              <a:t>className{ </a:t>
            </a:r>
            <a:r>
              <a:rPr lang="en-US" sz="2400" i="1" dirty="0">
                <a:solidFill>
                  <a:srgbClr val="FF0000"/>
                </a:solidFill>
              </a:rPr>
              <a:t>... </a:t>
            </a:r>
            <a:r>
              <a:rPr lang="en-US" sz="2400" i="1" dirty="0" smtClean="0">
                <a:solidFill>
                  <a:srgbClr val="FF0000"/>
                </a:solidFill>
              </a:rPr>
              <a:t>}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isn’t necessary for all of the methods in an abstract class to be </a:t>
            </a:r>
            <a:r>
              <a:rPr lang="en-US" sz="2800" dirty="0" smtClean="0"/>
              <a:t>abstract</a:t>
            </a:r>
            <a:r>
              <a:rPr lang="en-US" sz="2800" dirty="0"/>
              <a:t>.</a:t>
            </a:r>
            <a:endParaRPr lang="en-US" sz="2800" dirty="0" smtClean="0"/>
          </a:p>
          <a:p>
            <a:pPr>
              <a:buClrTx/>
              <a:buFont typeface="Arial" charset="0"/>
              <a:buChar char="•"/>
            </a:pPr>
            <a:r>
              <a:rPr lang="en-US" sz="2800" dirty="0" smtClean="0"/>
              <a:t>An abstract </a:t>
            </a:r>
            <a:r>
              <a:rPr lang="en-US" sz="2800" dirty="0"/>
              <a:t>class can also declare implemented methods.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94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lum bright="-11000"/>
          </a:blip>
          <a:srcRect/>
          <a:stretch>
            <a:fillRect/>
          </a:stretch>
        </p:blipFill>
        <p:spPr bwMode="auto">
          <a:xfrm>
            <a:off x="0" y="838200"/>
            <a:ext cx="5981700" cy="566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5943600"/>
            <a:ext cx="76200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56325" name="Picture 3"/>
            <p:cNvPicPr>
              <a:picLocks noChangeAspect="1" noChangeArrowheads="1"/>
            </p:cNvPicPr>
            <p:nvPr/>
          </p:nvPicPr>
          <p:blipFill>
            <a:blip r:embed="rId3">
              <a:lum bright="-11000"/>
            </a:blip>
            <a:srcRect/>
            <a:stretch>
              <a:fillRect/>
            </a:stretch>
          </p:blipFill>
          <p:spPr bwMode="auto">
            <a:xfrm>
              <a:off x="152400" y="4343400"/>
              <a:ext cx="39338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Modified</a:t>
              </a:r>
              <a:endParaRPr lang="en-US" b="1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9609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083938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class have no abstract method but it is declared as an abstract class. So, we can not initiate an object of this class.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72000" y="41148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</p:spTree>
    <p:extLst>
      <p:ext uri="{BB962C8B-B14F-4D97-AF65-F5344CB8AC3E}">
        <p14:creationId xmlns:p14="http://schemas.microsoft.com/office/powerpoint/2010/main" xmlns="" val="28150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1310"/>
            <a:ext cx="6791324" cy="45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Error. Why?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</p:spTree>
    <p:extLst>
      <p:ext uri="{BB962C8B-B14F-4D97-AF65-F5344CB8AC3E}">
        <p14:creationId xmlns:p14="http://schemas.microsoft.com/office/powerpoint/2010/main" xmlns="" val="10870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Implementing </a:t>
            </a:r>
            <a:r>
              <a:rPr lang="en-US" sz="4000" dirty="0"/>
              <a:t>Abstract Methods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Derive </a:t>
            </a:r>
            <a:r>
              <a:rPr lang="en-US" sz="2800" dirty="0"/>
              <a:t>a class from an abstract superclass, the subclass will inherit all of the superclass’s</a:t>
            </a:r>
            <a:br>
              <a:rPr lang="en-US" sz="2800" dirty="0"/>
            </a:br>
            <a:r>
              <a:rPr lang="en-US" sz="2800" dirty="0"/>
              <a:t>features, </a:t>
            </a:r>
            <a:r>
              <a:rPr lang="en-US" sz="2800" dirty="0" smtClean="0"/>
              <a:t>all of </a:t>
            </a:r>
            <a:r>
              <a:rPr lang="en-US" sz="2800" b="1" i="1" dirty="0" smtClean="0"/>
              <a:t>abstract </a:t>
            </a:r>
            <a:r>
              <a:rPr lang="en-US" sz="2800" b="1" dirty="0" smtClean="0"/>
              <a:t>methods</a:t>
            </a:r>
            <a:r>
              <a:rPr lang="en-US" sz="2800" b="1" dirty="0"/>
              <a:t> </a:t>
            </a:r>
            <a:r>
              <a:rPr lang="en-US" sz="2800" dirty="0" smtClean="0"/>
              <a:t>included</a:t>
            </a:r>
            <a:r>
              <a:rPr lang="en-US" sz="2800" b="1" dirty="0" smtClean="0"/>
              <a:t>.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To </a:t>
            </a:r>
            <a:r>
              <a:rPr lang="en-US" sz="2800" dirty="0"/>
              <a:t>replace an inherited abstract method with</a:t>
            </a:r>
            <a:br>
              <a:rPr lang="en-US" sz="2800" dirty="0"/>
            </a:br>
            <a:r>
              <a:rPr lang="en-US" sz="2800" dirty="0"/>
              <a:t>a concrete version, the subclass need merely override </a:t>
            </a:r>
            <a:r>
              <a:rPr lang="en-US" sz="2800" dirty="0" smtClean="0"/>
              <a:t>it</a:t>
            </a:r>
            <a:r>
              <a:rPr lang="en-US" sz="2800" dirty="0"/>
              <a:t>.</a:t>
            </a:r>
            <a:endParaRPr lang="en-US" sz="24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Abstract classes </a:t>
            </a:r>
            <a:r>
              <a:rPr lang="en-US" sz="2800" b="1" i="1" dirty="0"/>
              <a:t>cannot be instantiated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4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</a:t>
            </a:r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60325" indent="-60325">
              <a:buNone/>
            </a:pPr>
            <a:r>
              <a:rPr lang="en-US" sz="2800" b="1" dirty="0" smtClean="0"/>
              <a:t>Anonymous classes</a:t>
            </a:r>
            <a:r>
              <a:rPr lang="en-US" sz="2800" dirty="0" smtClean="0"/>
              <a:t> </a:t>
            </a:r>
            <a:r>
              <a:rPr lang="en-US" sz="2400" dirty="0" smtClean="0"/>
              <a:t>are classes which are not named but they are identified automatically by Java compiler.</a:t>
            </a:r>
            <a:endParaRPr lang="en-US" sz="2800" dirty="0" smtClean="0"/>
          </a:p>
          <a:p>
            <a:pPr marL="60325" indent="-60325">
              <a:buNone/>
            </a:pPr>
            <a:r>
              <a:rPr lang="en-US" sz="2800" b="1" dirty="0" smtClean="0"/>
              <a:t>Where are they? </a:t>
            </a:r>
            <a:r>
              <a:rPr lang="en-US" sz="2400" dirty="0" smtClean="0"/>
              <a:t>They are identified at initializations of interface/abstract class object but abstract methods are implemented as attachments</a:t>
            </a:r>
            <a:r>
              <a:rPr lang="en-US" sz="2400" b="1" dirty="0" smtClean="0"/>
              <a:t>.</a:t>
            </a:r>
            <a:endParaRPr lang="en-US" sz="2800" b="1" dirty="0" smtClean="0"/>
          </a:p>
          <a:p>
            <a:pPr marL="60325" indent="-60325">
              <a:buNone/>
            </a:pPr>
            <a:r>
              <a:rPr lang="en-US" sz="2800" b="1" dirty="0" smtClean="0"/>
              <a:t>Why are they used?</a:t>
            </a:r>
          </a:p>
          <a:p>
            <a:r>
              <a:rPr lang="en-US" sz="2400" dirty="0" smtClean="0"/>
              <a:t>Enable you to make your code more concise. </a:t>
            </a:r>
          </a:p>
          <a:p>
            <a:r>
              <a:rPr lang="en-US" sz="2400" dirty="0" smtClean="0"/>
              <a:t>Enable you to declare and instantiate a class at the same time. </a:t>
            </a:r>
          </a:p>
          <a:p>
            <a:r>
              <a:rPr lang="en-US" sz="2400" dirty="0" smtClean="0"/>
              <a:t>They are like local classes except that they do not have a name. </a:t>
            </a:r>
          </a:p>
          <a:p>
            <a:r>
              <a:rPr lang="en-US" sz="2400" dirty="0" smtClean="0"/>
              <a:t>Use them if you need to use a local class only once.</a:t>
            </a:r>
          </a:p>
          <a:p>
            <a:pPr marL="60325" indent="-60325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846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49338"/>
            <a:ext cx="5029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154" y="4267200"/>
            <a:ext cx="343964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Anonymous class.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Class name is given by the compiler:</a:t>
            </a:r>
          </a:p>
          <a:p>
            <a:pPr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ContainerClass$Number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786598"/>
            <a:ext cx="5829300" cy="54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Anonymous class is a technique is commonly used to support programmer when only some methods are overridden only especially in event programming.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Concrete methods but they can not be used because the class is declared as abstract one.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The abstract class can be used only when at least one of it’s methods is overridden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Implementing </a:t>
            </a:r>
            <a:br>
              <a:rPr lang="en-US" sz="3600" dirty="0" smtClean="0"/>
            </a:br>
            <a:r>
              <a:rPr lang="en-US" sz="3600" dirty="0" smtClean="0"/>
              <a:t>Object-Oriented Relationships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3 common relations in classes:</a:t>
            </a:r>
          </a:p>
          <a:p>
            <a:pPr lvl="1"/>
            <a:r>
              <a:rPr lang="en-US" dirty="0" smtClean="0"/>
              <a:t>“is a/ a kind of”</a:t>
            </a:r>
          </a:p>
          <a:p>
            <a:pPr lvl="1"/>
            <a:r>
              <a:rPr lang="en-US" dirty="0" smtClean="0"/>
              <a:t>“has a”</a:t>
            </a:r>
          </a:p>
          <a:p>
            <a:pPr lvl="1"/>
            <a:r>
              <a:rPr lang="en-US" dirty="0" smtClean="0"/>
              <a:t>association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Student is a person</a:t>
            </a:r>
          </a:p>
          <a:p>
            <a:pPr lvl="1"/>
            <a:r>
              <a:rPr lang="en-US" dirty="0" smtClean="0"/>
              <a:t>“A home is a house that has a family and a pet.”</a:t>
            </a:r>
          </a:p>
          <a:p>
            <a:pPr lvl="1"/>
            <a:r>
              <a:rPr lang="en-US" dirty="0" smtClean="0"/>
              <a:t>An invoice contains some product and a products can be contained in one invoice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8892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Enum </a:t>
            </a:r>
            <a:r>
              <a:rPr lang="en-US" sz="4000" b="1" dirty="0" smtClean="0"/>
              <a:t>Types (1)</a:t>
            </a:r>
            <a:endParaRPr lang="en-US" sz="4000" b="1" dirty="0"/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2895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enum type</a:t>
            </a:r>
            <a:r>
              <a:rPr lang="en-US" dirty="0"/>
              <a:t> is a special data type that enables for a variable to be a set of predefined </a:t>
            </a:r>
            <a:r>
              <a:rPr lang="en-US" dirty="0" smtClean="0"/>
              <a:t>constants.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We use </a:t>
            </a:r>
            <a:r>
              <a:rPr lang="en-US" dirty="0"/>
              <a:t>enum types any time you need to represent a fixed set of </a:t>
            </a:r>
            <a:r>
              <a:rPr lang="en-US" dirty="0" smtClean="0"/>
              <a:t>named-constants (uppercase).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4648200"/>
            <a:ext cx="688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38600" y="4114800"/>
            <a:ext cx="2057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New/ Java 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88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7391400" y="228600"/>
            <a:ext cx="1600200" cy="1828800"/>
          </a:xfrm>
        </p:spPr>
        <p:txBody>
          <a:bodyPr/>
          <a:lstStyle/>
          <a:p>
            <a:pPr algn="l"/>
            <a:r>
              <a:rPr lang="en-US" sz="3600" b="1" dirty="0"/>
              <a:t>Enum Types </a:t>
            </a:r>
            <a:r>
              <a:rPr lang="en-US" sz="3600" b="1" dirty="0" smtClean="0"/>
              <a:t>(2)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57150"/>
            <a:ext cx="65627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1900" y="4648200"/>
            <a:ext cx="5219700" cy="18764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410200"/>
            <a:ext cx="2832684" cy="98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30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91400" cy="533400"/>
          </a:xfrm>
        </p:spPr>
        <p:txBody>
          <a:bodyPr/>
          <a:lstStyle/>
          <a:p>
            <a:r>
              <a:rPr lang="en-US" sz="3600" b="1" dirty="0"/>
              <a:t>Enum Types </a:t>
            </a:r>
            <a:r>
              <a:rPr lang="en-US" sz="3600" b="1" dirty="0" smtClean="0"/>
              <a:t>(3)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942975"/>
            <a:ext cx="699135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30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91400" cy="685800"/>
          </a:xfrm>
        </p:spPr>
        <p:txBody>
          <a:bodyPr/>
          <a:lstStyle/>
          <a:p>
            <a:r>
              <a:rPr lang="en-US" sz="3600" b="1" dirty="0"/>
              <a:t>Enum Types </a:t>
            </a:r>
            <a:r>
              <a:rPr lang="en-US" sz="3600" b="1" dirty="0" smtClean="0"/>
              <a:t>(4)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719" y="1657350"/>
            <a:ext cx="8714564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30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7239000" y="274638"/>
            <a:ext cx="1447800" cy="7159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53736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Study_1A and Study_1C  are inconvertible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5635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The  java.lang.Object class does not have the M() method</a:t>
            </a:r>
          </a:p>
        </p:txBody>
      </p:sp>
      <p:pic>
        <p:nvPicPr>
          <p:cNvPr id="532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1165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315200" y="274638"/>
            <a:ext cx="1371600" cy="5635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48371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AB and a ClassCastException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4991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AAA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ACB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ABC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3213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Type conformity violation)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7159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  120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 120A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 A120</a:t>
            </a:r>
          </a:p>
        </p:txBody>
      </p:sp>
      <p:pic>
        <p:nvPicPr>
          <p:cNvPr id="573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5070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Implementing </a:t>
            </a:r>
            <a:br>
              <a:rPr lang="en-US" sz="3200" dirty="0" smtClean="0"/>
            </a:br>
            <a:r>
              <a:rPr lang="en-US" sz="3200" dirty="0" smtClean="0"/>
              <a:t>Object-Oriented Relationships…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8348120"/>
              </p:ext>
            </p:extLst>
          </p:nvPr>
        </p:nvGraphicFramePr>
        <p:xfrm>
          <a:off x="3352800" y="1447801"/>
          <a:ext cx="2590800" cy="194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25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444745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name, address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birthDate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4447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</a:t>
                      </a:r>
                      <a:r>
                        <a:rPr lang="en-US" sz="1800" baseline="0" dirty="0" smtClean="0"/>
                        <a:t> getName();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+ void setName(String n);</a:t>
                      </a:r>
                    </a:p>
                  </a:txBody>
                  <a:tcPr marT="45737" marB="45737"/>
                </a:tc>
              </a:tr>
              <a:tr h="3003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…….</a:t>
                      </a:r>
                    </a:p>
                  </a:txBody>
                  <a:tcPr marT="45737" marB="45737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53143506"/>
              </p:ext>
            </p:extLst>
          </p:nvPr>
        </p:nvGraphicFramePr>
        <p:xfrm>
          <a:off x="304800" y="4267201"/>
          <a:ext cx="327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</a:tblGrid>
              <a:tr h="2074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Professor</a:t>
                      </a:r>
                      <a:endParaRPr lang="en-US" sz="1800" dirty="0"/>
                    </a:p>
                  </a:txBody>
                  <a:tcPr/>
                </a:tc>
              </a:tr>
              <a:tr h="23667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department</a:t>
                      </a:r>
                      <a:endParaRPr lang="en-US" sz="1800" dirty="0"/>
                    </a:p>
                  </a:txBody>
                  <a:tcPr/>
                </a:tc>
              </a:tr>
              <a:tr h="24164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 getDepartment();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 void setDepartment(String d);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4678869"/>
              </p:ext>
            </p:extLst>
          </p:nvPr>
        </p:nvGraphicFramePr>
        <p:xfrm>
          <a:off x="5791200" y="4267201"/>
          <a:ext cx="2971800" cy="194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</a:tblGrid>
              <a:tr h="255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/>
                </a:tc>
              </a:tr>
              <a:tr h="33258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studentId, majorField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aseline="0" dirty="0" smtClean="0"/>
                        <a:t> String degreeSought</a:t>
                      </a:r>
                    </a:p>
                  </a:txBody>
                  <a:tcPr/>
                </a:tc>
              </a:tr>
              <a:tr h="3325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 getStudentId();</a:t>
                      </a:r>
                    </a:p>
                    <a:p>
                      <a:r>
                        <a:rPr lang="en-US" sz="1800" dirty="0" smtClean="0"/>
                        <a:t>+ void setStudentID(String</a:t>
                      </a:r>
                      <a:r>
                        <a:rPr lang="en-US" sz="1800" baseline="0" dirty="0" smtClean="0"/>
                        <a:t> id)</a:t>
                      </a:r>
                      <a:endParaRPr lang="en-US" sz="1800" dirty="0" smtClean="0"/>
                    </a:p>
                  </a:txBody>
                  <a:tcPr/>
                </a:tc>
              </a:tr>
              <a:tr h="29809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….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429000"/>
            <a:ext cx="1066800" cy="838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867400" y="3429000"/>
            <a:ext cx="1219200" cy="914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5257800"/>
            <a:ext cx="2209800" cy="1588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4888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1447800"/>
            <a:ext cx="2362200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 “is a” is implemented as a sub-class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4600" y="1447800"/>
            <a:ext cx="23622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 “has a” is implemented as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5906869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class Professor has the field Student[] students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3200" y="5943600"/>
            <a:ext cx="2514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class Student has the field Professor pr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" y="2514600"/>
            <a:ext cx="2743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Classes Professor, Student are sub-classes of the class Person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Sub-classes inherit the structure of super class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A7500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500A7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500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static  code can not access instance variables)</a:t>
            </a:r>
          </a:p>
        </p:txBody>
      </p:sp>
      <p:pic>
        <p:nvPicPr>
          <p:cNvPr id="5837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0482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52292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A1210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10A12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17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The y variable is out of scope)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mtClean="0"/>
              <a:t>B</a:t>
            </a:r>
            <a:r>
              <a:rPr lang="en-US" smtClean="0"/>
              <a:t>enefits </a:t>
            </a:r>
            <a:r>
              <a:rPr lang="en-US" dirty="0" smtClean="0"/>
              <a:t>of </a:t>
            </a:r>
            <a:r>
              <a:rPr lang="en-US" smtClean="0"/>
              <a:t>OO </a:t>
            </a:r>
            <a:r>
              <a:rPr lang="en-US" smtClean="0"/>
              <a:t>implementation</a:t>
            </a:r>
            <a:r>
              <a:rPr lang="en-US" smtClean="0"/>
              <a:t>: Inheriatance ans Polymorphism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Working with Interfaces.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Working with Abstract Methods and Classes.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Anonymous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Enum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182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</p:txBody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There are some sub-classes from one super class 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smtClean="0"/>
              <a:t>An inheritance is a relationship where objects share a common structure: the structure of one object is a sub-structure of another object.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u="sng" dirty="0" smtClean="0"/>
              <a:t>extends</a:t>
            </a:r>
            <a:r>
              <a:rPr lang="en-US" sz="2400" dirty="0" smtClean="0"/>
              <a:t> keyword is used to create sub-class.</a:t>
            </a:r>
          </a:p>
          <a:p>
            <a:pPr algn="just"/>
            <a:r>
              <a:rPr lang="en-US" sz="2400" dirty="0" smtClean="0"/>
              <a:t>A class can be directly derived from </a:t>
            </a:r>
            <a:r>
              <a:rPr lang="en-US" sz="2400" dirty="0" smtClean="0">
                <a:solidFill>
                  <a:srgbClr val="0000CC"/>
                </a:solidFill>
              </a:rPr>
              <a:t>only</a:t>
            </a:r>
            <a:r>
              <a:rPr lang="en-US" sz="2400" dirty="0" smtClean="0"/>
              <a:t> one class ( Java is a single-inherited OOP language).</a:t>
            </a:r>
          </a:p>
          <a:p>
            <a:pPr algn="just"/>
            <a:r>
              <a:rPr lang="en-US" sz="2400" dirty="0" smtClean="0"/>
              <a:t>If a class does not have any superclass, then it is implicitly derived from Object class.</a:t>
            </a:r>
          </a:p>
          <a:p>
            <a:pPr algn="just"/>
            <a:r>
              <a:rPr lang="en-US" sz="2400" dirty="0" smtClean="0"/>
              <a:t>Unlike other members, constructor cannot be inherited ( constructor of super class can not initialize sub-class objects)</a:t>
            </a:r>
          </a:p>
        </p:txBody>
      </p:sp>
    </p:spTree>
    <p:extLst>
      <p:ext uri="{BB962C8B-B14F-4D97-AF65-F5344CB8AC3E}">
        <p14:creationId xmlns:p14="http://schemas.microsoft.com/office/powerpoint/2010/main" xmlns="" val="6406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Inheritance…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33400"/>
          </a:xfrm>
        </p:spPr>
        <p:txBody>
          <a:bodyPr/>
          <a:lstStyle/>
          <a:p>
            <a:pPr algn="just"/>
            <a:r>
              <a:rPr lang="en-US" sz="2400" b="1" dirty="0" smtClean="0">
                <a:solidFill>
                  <a:srgbClr val="0000CC"/>
                </a:solidFill>
              </a:rPr>
              <a:t>How to construct a class hierarchy? </a:t>
            </a:r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 Intersection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905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66800" y="3276600"/>
            <a:ext cx="6629400" cy="3276600"/>
            <a:chOff x="576" y="1680"/>
            <a:chExt cx="4176" cy="206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16" y="1680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16" y="1920"/>
              <a:ext cx="124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76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ElectricProduct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76" y="3216"/>
              <a:ext cx="124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016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016" y="3216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504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504" y="3216"/>
              <a:ext cx="124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1632" y="264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64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0501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Inheritance…: “super</a:t>
            </a:r>
            <a:r>
              <a:rPr lang="en-US" sz="4000" dirty="0"/>
              <a:t>” </a:t>
            </a:r>
            <a:r>
              <a:rPr lang="en-US" sz="4000" dirty="0" smtClean="0"/>
              <a:t>Keyword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Are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smtClean="0"/>
              <a:t>Inherited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super(...) for Constructor </a:t>
            </a:r>
            <a:r>
              <a:rPr lang="en-US" dirty="0" smtClean="0"/>
              <a:t>Reuse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super(arguments</a:t>
            </a:r>
            <a:r>
              <a:rPr lang="en-US" dirty="0" smtClean="0"/>
              <a:t>); </a:t>
            </a:r>
            <a:r>
              <a:rPr lang="en-US" sz="2400" i="1" dirty="0" smtClean="0"/>
              <a:t>//</a:t>
            </a:r>
            <a:r>
              <a:rPr lang="en-US" sz="2400" i="1" dirty="0"/>
              <a:t>invoke a superclass </a:t>
            </a:r>
            <a:r>
              <a:rPr lang="en-US" sz="2400" i="1" dirty="0" smtClean="0"/>
              <a:t>constructor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The call </a:t>
            </a:r>
            <a:r>
              <a:rPr lang="en-US" b="1" i="1" dirty="0"/>
              <a:t>must </a:t>
            </a:r>
            <a:r>
              <a:rPr lang="en-US" b="1" dirty="0"/>
              <a:t>be the </a:t>
            </a:r>
            <a:r>
              <a:rPr lang="en-US" b="1" i="1" dirty="0"/>
              <a:t>first </a:t>
            </a:r>
            <a:r>
              <a:rPr lang="en-US" b="1" dirty="0"/>
              <a:t>statement in the</a:t>
            </a:r>
            <a:br>
              <a:rPr lang="en-US" b="1" dirty="0"/>
            </a:br>
            <a:r>
              <a:rPr lang="en-US" b="1" dirty="0"/>
              <a:t>subclass </a:t>
            </a:r>
            <a:r>
              <a:rPr lang="en-US" b="1" dirty="0" smtClean="0"/>
              <a:t>constructor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Replacing the Default Parameterless Constructor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44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4000" dirty="0"/>
              <a:t> </a:t>
            </a:r>
            <a:r>
              <a:rPr lang="en-US" sz="4000" dirty="0" smtClean="0"/>
              <a:t>Inheritance…: “super</a:t>
            </a:r>
            <a:r>
              <a:rPr lang="en-US" sz="4000" dirty="0"/>
              <a:t>” </a:t>
            </a:r>
            <a:r>
              <a:rPr lang="en-US" sz="4000" dirty="0" smtClean="0"/>
              <a:t>Keyword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We use the Java keyword super as the qualifier for a method call:</a:t>
            </a:r>
            <a:br>
              <a:rPr lang="en-US" dirty="0"/>
            </a:br>
            <a:r>
              <a:rPr lang="en-US" i="1" dirty="0"/>
              <a:t>super. methodName(arguments</a:t>
            </a:r>
            <a:r>
              <a:rPr lang="en-US" i="1" dirty="0" smtClean="0"/>
              <a:t>);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Whenever we wish to invoke the version of method methodName that was defined by our superclass.</a:t>
            </a:r>
          </a:p>
          <a:p>
            <a:pPr algn="just"/>
            <a:r>
              <a:rPr lang="en-US" b="1" u="sng" dirty="0" smtClean="0"/>
              <a:t>super()</a:t>
            </a:r>
            <a:r>
              <a:rPr lang="en-US" dirty="0" smtClean="0"/>
              <a:t> is </a:t>
            </a:r>
            <a:r>
              <a:rPr lang="en-US" dirty="0"/>
              <a:t>used to access the superclass's constructor. </a:t>
            </a:r>
            <a:r>
              <a:rPr lang="en-US" dirty="0" smtClean="0"/>
              <a:t>And It </a:t>
            </a:r>
            <a:r>
              <a:rPr lang="en-US" dirty="0"/>
              <a:t>must be the first statement in the constructor of the subclass.</a:t>
            </a:r>
          </a:p>
          <a:p>
            <a:pPr marL="0" indent="0">
              <a:buClrTx/>
              <a:buSz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9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Inheritance…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3" y="914400"/>
            <a:ext cx="80930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17200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2344</TotalTime>
  <Words>1392</Words>
  <Application>Microsoft Office PowerPoint</Application>
  <PresentationFormat>On-screen Show (4:3)</PresentationFormat>
  <Paragraphs>297</Paragraphs>
  <Slides>42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Session 05 Interface and Inheritance  (https://docs.oracle.com/javase/tutorial/java/IandI/)</vt:lpstr>
      <vt:lpstr>Objectives</vt:lpstr>
      <vt:lpstr>Implementing  Object-Oriented Relationships</vt:lpstr>
      <vt:lpstr>Implementing  Object-Oriented Relationships…</vt:lpstr>
      <vt:lpstr>Inheritance</vt:lpstr>
      <vt:lpstr>Inheritance…</vt:lpstr>
      <vt:lpstr>  Inheritance…: “super” Keyword </vt:lpstr>
      <vt:lpstr>   Inheritance…: “super” Keyword   </vt:lpstr>
      <vt:lpstr>Inheritance…</vt:lpstr>
      <vt:lpstr>Inheritance…</vt:lpstr>
      <vt:lpstr>Overriding and Hiding Methods (1)</vt:lpstr>
      <vt:lpstr>Overriding and Hiding Methods (2)</vt:lpstr>
      <vt:lpstr>Polymorphism</vt:lpstr>
      <vt:lpstr>Polymorphism…)</vt:lpstr>
      <vt:lpstr>Overriding Inherited Methods</vt:lpstr>
      <vt:lpstr>How Can Overridden Method be Determined?</vt:lpstr>
      <vt:lpstr>How Can Overridden Methods be Determined?</vt:lpstr>
      <vt:lpstr>Interfaces</vt:lpstr>
      <vt:lpstr>Interfaces…</vt:lpstr>
      <vt:lpstr>Interfaces…</vt:lpstr>
      <vt:lpstr>Interfaces…</vt:lpstr>
      <vt:lpstr>Abstract Classes</vt:lpstr>
      <vt:lpstr>Abstract Classes…</vt:lpstr>
      <vt:lpstr>Abstract Classes…</vt:lpstr>
      <vt:lpstr>Abstract Classes…</vt:lpstr>
      <vt:lpstr>  Implementing Abstract Methods  </vt:lpstr>
      <vt:lpstr>Anonymous Classes</vt:lpstr>
      <vt:lpstr>Anonymous Class…</vt:lpstr>
      <vt:lpstr>Anonymous Class…</vt:lpstr>
      <vt:lpstr>Enum Types (1)</vt:lpstr>
      <vt:lpstr>Enum Types (2)</vt:lpstr>
      <vt:lpstr>Enum Types (3)</vt:lpstr>
      <vt:lpstr>Enum Types (4)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Summary</vt:lpstr>
    </vt:vector>
  </TitlesOfParts>
  <Company>FPT-Uni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506</cp:revision>
  <dcterms:created xsi:type="dcterms:W3CDTF">2007-08-21T04:43:22Z</dcterms:created>
  <dcterms:modified xsi:type="dcterms:W3CDTF">2015-07-06T02:40:59Z</dcterms:modified>
</cp:coreProperties>
</file>