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26"/>
  </p:notesMasterIdLst>
  <p:handoutMasterIdLst>
    <p:handoutMasterId r:id="rId27"/>
  </p:handoutMasterIdLst>
  <p:sldIdLst>
    <p:sldId id="439" r:id="rId2"/>
    <p:sldId id="467" r:id="rId3"/>
    <p:sldId id="440" r:id="rId4"/>
    <p:sldId id="468" r:id="rId5"/>
    <p:sldId id="441" r:id="rId6"/>
    <p:sldId id="469" r:id="rId7"/>
    <p:sldId id="470" r:id="rId8"/>
    <p:sldId id="471" r:id="rId9"/>
    <p:sldId id="475" r:id="rId10"/>
    <p:sldId id="472" r:id="rId11"/>
    <p:sldId id="473" r:id="rId12"/>
    <p:sldId id="474" r:id="rId13"/>
    <p:sldId id="479" r:id="rId14"/>
    <p:sldId id="443" r:id="rId15"/>
    <p:sldId id="446" r:id="rId16"/>
    <p:sldId id="466" r:id="rId17"/>
    <p:sldId id="453" r:id="rId18"/>
    <p:sldId id="454" r:id="rId19"/>
    <p:sldId id="455" r:id="rId20"/>
    <p:sldId id="456" r:id="rId21"/>
    <p:sldId id="457" r:id="rId22"/>
    <p:sldId id="477" r:id="rId23"/>
    <p:sldId id="478" r:id="rId24"/>
    <p:sldId id="463"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008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12" autoAdjust="0"/>
    <p:restoredTop sz="86323" autoAdjust="0"/>
  </p:normalViewPr>
  <p:slideViewPr>
    <p:cSldViewPr>
      <p:cViewPr varScale="1">
        <p:scale>
          <a:sx n="64" d="100"/>
          <a:sy n="64" d="100"/>
        </p:scale>
        <p:origin x="-1248" y="-90"/>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7/6/2015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7/6/2015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software is usually organized as a</a:t>
            </a:r>
            <a:r>
              <a:rPr lang="en-US" baseline="0" dirty="0" smtClean="0"/>
              <a:t> folder. A folder containing java classes is call as a package but this folder must be created by the Java complier.</a:t>
            </a:r>
          </a:p>
          <a:p>
            <a:r>
              <a:rPr lang="en-US" baseline="0" dirty="0" smtClean="0"/>
              <a:t>We all experience about unpleasant feeling when facing errors or exceptions caused by a software. Now you are programmers, you surely do not  want your programs existing errors implicitly.</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 xmlns:p14="http://schemas.microsoft.com/office/powerpoint/2010/main" val="488755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629400"/>
            <a:ext cx="1219200" cy="228600"/>
          </a:xfrm>
        </p:spPr>
        <p:txBody>
          <a:bodyPr/>
          <a:lstStyle>
            <a:lvl1pPr>
              <a:defRPr>
                <a:latin typeface="Arial" pitchFamily="34" charset="0"/>
                <a:cs typeface="Arial" pitchFamily="34" charset="0"/>
              </a:defRPr>
            </a:lvl1pPr>
          </a:lstStyle>
          <a:p>
            <a:pPr>
              <a:defRPr/>
            </a:pPr>
            <a:fld id="{27FCE04E-85CC-4734-B22E-0A4F78D17095}" type="datetime1">
              <a:rPr lang="en-US" smtClean="0"/>
              <a:pPr>
                <a:defRPr/>
              </a:pPr>
              <a:t>7/6/2015</a:t>
            </a:fld>
            <a:endParaRPr lang="en-US" dirty="0"/>
          </a:p>
        </p:txBody>
      </p:sp>
      <p:sp>
        <p:nvSpPr>
          <p:cNvPr id="5" name="Footer Placeholder 4"/>
          <p:cNvSpPr>
            <a:spLocks noGrp="1"/>
          </p:cNvSpPr>
          <p:nvPr>
            <p:ph type="ftr" sz="quarter" idx="11"/>
          </p:nvPr>
        </p:nvSpPr>
        <p:spPr>
          <a:xfrm>
            <a:off x="2057400" y="6629400"/>
            <a:ext cx="5334000" cy="228600"/>
          </a:xfrm>
        </p:spPr>
        <p:txBody>
          <a:bodyPr/>
          <a:lstStyle>
            <a:lvl1pPr>
              <a:defRPr>
                <a:latin typeface="Arial" pitchFamily="34" charset="0"/>
                <a:cs typeface="Arial" pitchFamily="34" charset="0"/>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a:xfrm>
            <a:off x="7848600" y="6629400"/>
            <a:ext cx="838200" cy="228600"/>
          </a:xfrm>
        </p:spPr>
        <p:txBody>
          <a:bodyPr/>
          <a:lstStyle>
            <a:lvl1pPr>
              <a:defRPr>
                <a:latin typeface="Arial" pitchFamily="34" charset="0"/>
                <a:cs typeface="Arial" pitchFamily="34" charset="0"/>
              </a:defRPr>
            </a:lvl1pPr>
          </a:lstStyle>
          <a:p>
            <a:pPr>
              <a:defRPr/>
            </a:pPr>
            <a:fld id="{073B7A44-4BEB-4535-A06C-A1CE01569806}" type="slidenum">
              <a:rPr lang="en-US" smtClean="0"/>
              <a:pPr>
                <a:defRPr/>
              </a:pPr>
              <a:t>‹#›</a:t>
            </a:fld>
            <a:r>
              <a:rPr lang="en-US" dirty="0" smtClean="0"/>
              <a:t>/11</a:t>
            </a:r>
            <a:endParaRPr lang="en-US" dirty="0"/>
          </a:p>
        </p:txBody>
      </p:sp>
    </p:spTree>
    <p:extLst>
      <p:ext uri="{BB962C8B-B14F-4D97-AF65-F5344CB8AC3E}">
        <p14:creationId xmlns="" xmlns:p14="http://schemas.microsoft.com/office/powerpoint/2010/main" val="33457075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8206F1-5F53-4D68-BABE-F871C836D313}" type="datetime1">
              <a:rPr lang="en-US" smtClean="0"/>
              <a:pPr>
                <a:defRPr/>
              </a:pPr>
              <a:t>7/6/2015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 xmlns:p14="http://schemas.microsoft.com/office/powerpoint/2010/main" val="8946026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C6736E7-7100-41D5-A0EF-01BA0CE480A6}" type="datetime1">
              <a:rPr lang="en-US" smtClean="0"/>
              <a:pPr>
                <a:defRPr/>
              </a:pPr>
              <a:t>7/6/2015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 xmlns:p14="http://schemas.microsoft.com/office/powerpoint/2010/main" val="2482979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lstStyle>
            <a:lvl1pPr>
              <a:defRPr sz="4000" b="1">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78363"/>
          </a:xfrm>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613525"/>
            <a:ext cx="1219200" cy="244475"/>
          </a:xfrm>
        </p:spPr>
        <p:txBody>
          <a:bodyPr/>
          <a:lstStyle>
            <a:lvl1pPr>
              <a:defRPr/>
            </a:lvl1pPr>
          </a:lstStyle>
          <a:p>
            <a:pPr>
              <a:defRPr/>
            </a:pPr>
            <a:fld id="{B237919D-D684-4AE0-B1FF-EC7547945713}" type="datetime1">
              <a:rPr lang="en-US" smtClean="0"/>
              <a:pPr>
                <a:defRPr/>
              </a:pPr>
              <a:t>7/6/2015</a:t>
            </a:fld>
            <a:endParaRPr lang="en-US" dirty="0"/>
          </a:p>
        </p:txBody>
      </p:sp>
      <p:sp>
        <p:nvSpPr>
          <p:cNvPr id="5" name="Footer Placeholder 4"/>
          <p:cNvSpPr>
            <a:spLocks noGrp="1"/>
          </p:cNvSpPr>
          <p:nvPr>
            <p:ph type="ftr" sz="quarter" idx="11"/>
          </p:nvPr>
        </p:nvSpPr>
        <p:spPr>
          <a:xfrm>
            <a:off x="1905000" y="6613525"/>
            <a:ext cx="5334000" cy="244475"/>
          </a:xfrm>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a:xfrm>
            <a:off x="7696200" y="6613525"/>
            <a:ext cx="990600" cy="244475"/>
          </a:xfrm>
        </p:spPr>
        <p:txBody>
          <a:bodyPr/>
          <a:lstStyle>
            <a:lvl1pPr>
              <a:defRPr/>
            </a:lvl1pPr>
          </a:lstStyle>
          <a:p>
            <a:pPr>
              <a:defRPr/>
            </a:pPr>
            <a:fld id="{017F965C-3CEB-45B2-B97C-76AD457A2442}" type="slidenum">
              <a:rPr lang="en-US"/>
              <a:pPr>
                <a:defRPr/>
              </a:pPr>
              <a:t>‹#›</a:t>
            </a:fld>
            <a:r>
              <a:rPr lang="en-US" dirty="0"/>
              <a:t>/11</a:t>
            </a:r>
          </a:p>
        </p:txBody>
      </p:sp>
    </p:spTree>
    <p:extLst>
      <p:ext uri="{BB962C8B-B14F-4D97-AF65-F5344CB8AC3E}">
        <p14:creationId xmlns="" xmlns:p14="http://schemas.microsoft.com/office/powerpoint/2010/main" val="38609781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89D006A-36A9-47A5-93CA-217EE563EE8D}" type="datetime1">
              <a:rPr lang="en-US" smtClean="0"/>
              <a:pPr>
                <a:defRPr/>
              </a:pPr>
              <a:t>7/6/2015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 xmlns:p14="http://schemas.microsoft.com/office/powerpoint/2010/main" val="223679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E469087-FA2F-4D46-8302-653518CFB9D8}" type="datetime1">
              <a:rPr lang="en-US" smtClean="0"/>
              <a:pPr>
                <a:defRPr/>
              </a:pPr>
              <a:t>7/6/2015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 xmlns:p14="http://schemas.microsoft.com/office/powerpoint/2010/main" val="3318395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95D9844-0100-431B-8AA9-1D95F7ACA20F}" type="datetime1">
              <a:rPr lang="en-US" smtClean="0"/>
              <a:pPr>
                <a:defRPr/>
              </a:pPr>
              <a:t>7/6/2015</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 xmlns:p14="http://schemas.microsoft.com/office/powerpoint/2010/main" val="12293782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EEF48AD-1DB8-4C31-AA33-C31FDE73B7C0}" type="datetime1">
              <a:rPr lang="en-US" smtClean="0"/>
              <a:pPr>
                <a:defRPr/>
              </a:pPr>
              <a:t>7/6/2015</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 xmlns:p14="http://schemas.microsoft.com/office/powerpoint/2010/main" val="1438798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D799CED-750F-4383-B0F4-2E0AD91235BE}" type="datetime1">
              <a:rPr lang="en-US" smtClean="0"/>
              <a:pPr>
                <a:defRPr/>
              </a:pPr>
              <a:t>7/6/2015</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 xmlns:p14="http://schemas.microsoft.com/office/powerpoint/2010/main" val="20517694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AE7C3A3-7DEA-4CBF-9045-29E9A66CF09E}" type="datetime1">
              <a:rPr lang="en-US" smtClean="0"/>
              <a:pPr>
                <a:defRPr/>
              </a:pPr>
              <a:t>7/6/2015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 xmlns:p14="http://schemas.microsoft.com/office/powerpoint/2010/main" val="33256770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C8E3A79-F87E-4015-9811-40482E1CD2F1}" type="datetime1">
              <a:rPr lang="en-US" smtClean="0"/>
              <a:pPr>
                <a:defRPr/>
              </a:pPr>
              <a:t>7/6/2015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 xmlns:p14="http://schemas.microsoft.com/office/powerpoint/2010/main" val="3289877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1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537325"/>
            <a:ext cx="1295400" cy="3206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0332C55B-AF63-4E11-92AF-7846E0D1D4F7}" type="datetime1">
              <a:rPr lang="en-US" smtClean="0"/>
              <a:pPr>
                <a:defRPr/>
              </a:pPr>
              <a:t>7/6/2015</a:t>
            </a:fld>
            <a:endParaRPr lang="en-US" dirty="0"/>
          </a:p>
        </p:txBody>
      </p:sp>
      <p:sp>
        <p:nvSpPr>
          <p:cNvPr id="5" name="Footer Placeholder 4"/>
          <p:cNvSpPr>
            <a:spLocks noGrp="1"/>
          </p:cNvSpPr>
          <p:nvPr>
            <p:ph type="ftr" sz="quarter" idx="3"/>
          </p:nvPr>
        </p:nvSpPr>
        <p:spPr>
          <a:xfrm>
            <a:off x="2057400" y="6537325"/>
            <a:ext cx="5410200" cy="3206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4"/>
          </p:nvPr>
        </p:nvSpPr>
        <p:spPr>
          <a:xfrm>
            <a:off x="7848600" y="6537325"/>
            <a:ext cx="838200" cy="3206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2730B33F-D76C-4370-BF16-00D48C2939F7}" type="slidenum">
              <a:rPr lang="en-US"/>
              <a:pPr>
                <a:defRPr/>
              </a:pPr>
              <a:t>‹#›</a:t>
            </a:fld>
            <a:r>
              <a:rPr lang="en-US" dirty="0"/>
              <a:t>/11</a:t>
            </a:r>
          </a:p>
        </p:txBody>
      </p:sp>
      <p:pic>
        <p:nvPicPr>
          <p:cNvPr id="1031" name="Picture 10"/>
          <p:cNvPicPr>
            <a:picLocks noChangeAspect="1" noChangeArrowheads="1"/>
          </p:cNvPicPr>
          <p:nvPr userDrawn="1"/>
        </p:nvPicPr>
        <p:blipFill>
          <a:blip r:embed="rId13">
            <a:extLst>
              <a:ext uri="{28A0092B-C50C-407E-A947-70E740481C1C}">
                <a14:useLocalDpi xmlns=""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000" b="1" kern="1200">
          <a:solidFill>
            <a:srgbClr val="0000CC"/>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07 - Package and Exception handling</a:t>
            </a:r>
          </a:p>
        </p:txBody>
      </p:sp>
      <p:sp>
        <p:nvSpPr>
          <p:cNvPr id="2052" name="Title 1"/>
          <p:cNvSpPr>
            <a:spLocks noGrp="1"/>
          </p:cNvSpPr>
          <p:nvPr>
            <p:ph type="ctrTitle"/>
          </p:nvPr>
        </p:nvSpPr>
        <p:spPr>
          <a:xfrm>
            <a:off x="304800" y="1676400"/>
            <a:ext cx="8534400" cy="2438400"/>
          </a:xfrm>
        </p:spPr>
        <p:txBody>
          <a:bodyPr/>
          <a:lstStyle/>
          <a:p>
            <a:pPr eaLnBrk="1" hangingPunct="1"/>
            <a:r>
              <a:rPr lang="en-US" sz="4000" dirty="0" smtClean="0">
                <a:latin typeface="Arial" charset="0"/>
                <a:cs typeface="Arial" charset="0"/>
              </a:rPr>
              <a:t>Session 07 </a:t>
            </a:r>
            <a:br>
              <a:rPr lang="en-US" sz="4000" dirty="0" smtClean="0">
                <a:latin typeface="Arial" charset="0"/>
                <a:cs typeface="Arial" charset="0"/>
              </a:rPr>
            </a:br>
            <a:r>
              <a:rPr lang="en-US" dirty="0" smtClean="0"/>
              <a:t>Package and Exceptions</a:t>
            </a:r>
            <a:br>
              <a:rPr lang="en-US" dirty="0" smtClean="0"/>
            </a:br>
            <a:r>
              <a:rPr lang="en-US" dirty="0" smtClean="0"/>
              <a:t/>
            </a:r>
            <a:br>
              <a:rPr lang="en-US" dirty="0" smtClean="0"/>
            </a:br>
            <a:r>
              <a:rPr lang="en-US" sz="2800" b="0" dirty="0"/>
              <a:t>(http://</a:t>
            </a:r>
            <a:r>
              <a:rPr lang="en-US" sz="2800" b="0" dirty="0" smtClean="0"/>
              <a:t>docs.oracle.com/javase/tutorial/essential/exceptions/index.html)</a:t>
            </a:r>
            <a:endParaRPr lang="en-US" sz="2800" b="0" dirty="0" smtClean="0"/>
          </a:p>
        </p:txBody>
      </p:sp>
    </p:spTree>
    <p:extLst>
      <p:ext uri="{BB962C8B-B14F-4D97-AF65-F5344CB8AC3E}">
        <p14:creationId xmlns="" xmlns:p14="http://schemas.microsoft.com/office/powerpoint/2010/main" val="428212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8001000" cy="685800"/>
          </a:xfrm>
        </p:spPr>
        <p:txBody>
          <a:bodyPr/>
          <a:lstStyle/>
          <a:p>
            <a:r>
              <a:rPr lang="en-US" sz="2800" dirty="0" smtClean="0">
                <a:latin typeface="Arial" charset="0"/>
                <a:cs typeface="Arial" charset="0"/>
              </a:rPr>
              <a:t>Catching specific/general-level exception</a:t>
            </a:r>
          </a:p>
        </p:txBody>
      </p:sp>
      <p:pic>
        <p:nvPicPr>
          <p:cNvPr id="41988" name="Picture 2"/>
          <p:cNvPicPr>
            <a:picLocks noChangeAspect="1" noChangeArrowheads="1"/>
          </p:cNvPicPr>
          <p:nvPr/>
        </p:nvPicPr>
        <p:blipFill>
          <a:blip r:embed="rId2"/>
          <a:srcRect/>
          <a:stretch>
            <a:fillRect/>
          </a:stretch>
        </p:blipFill>
        <p:spPr bwMode="auto">
          <a:xfrm>
            <a:off x="104516" y="838200"/>
            <a:ext cx="8934968" cy="5467350"/>
          </a:xfrm>
          <a:prstGeom prst="rect">
            <a:avLst/>
          </a:prstGeom>
          <a:noFill/>
          <a:ln w="9525">
            <a:noFill/>
            <a:miter lim="800000"/>
            <a:headEnd/>
            <a:tailEnd/>
          </a:ln>
        </p:spPr>
      </p:pic>
      <p:sp>
        <p:nvSpPr>
          <p:cNvPr id="5" name="Rectangle 4"/>
          <p:cNvSpPr/>
          <p:nvPr/>
        </p:nvSpPr>
        <p:spPr>
          <a:xfrm>
            <a:off x="5867400" y="4419600"/>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Type conformity: father=son;</a:t>
            </a:r>
            <a:endParaRPr lang="en-US" sz="2000" dirty="0"/>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smtClean="0">
                <a:latin typeface="Arial" charset="0"/>
                <a:cs typeface="Arial" charset="0"/>
              </a:rPr>
              <a:t>Throwing exceptions in methods</a:t>
            </a:r>
          </a:p>
        </p:txBody>
      </p:sp>
      <p:pic>
        <p:nvPicPr>
          <p:cNvPr id="43012" name="Picture 5"/>
          <p:cNvPicPr>
            <a:picLocks noChangeAspect="1" noChangeArrowheads="1"/>
          </p:cNvPicPr>
          <p:nvPr/>
        </p:nvPicPr>
        <p:blipFill>
          <a:blip r:embed="rId2">
            <a:lum bright="-24000" contrast="11000"/>
          </a:blip>
          <a:srcRect/>
          <a:stretch>
            <a:fillRect/>
          </a:stretch>
        </p:blipFill>
        <p:spPr bwMode="auto">
          <a:xfrm>
            <a:off x="300038" y="1590675"/>
            <a:ext cx="8543925" cy="4581525"/>
          </a:xfrm>
          <a:prstGeom prst="rect">
            <a:avLst/>
          </a:prstGeom>
          <a:noFill/>
          <a:ln w="9525">
            <a:noFill/>
            <a:miter lim="800000"/>
            <a:headEnd/>
            <a:tailEnd/>
          </a:ln>
        </p:spPr>
      </p:pic>
      <p:sp>
        <p:nvSpPr>
          <p:cNvPr id="5" name="Rectangle 4"/>
          <p:cNvSpPr/>
          <p:nvPr/>
        </p:nvSpPr>
        <p:spPr>
          <a:xfrm>
            <a:off x="609600" y="990600"/>
            <a:ext cx="807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pitchFamily="34" charset="0"/>
                <a:cs typeface="Arial" pitchFamily="34" charset="0"/>
              </a:rPr>
              <a:t>May we intentionally throw an exception? </a:t>
            </a:r>
            <a:r>
              <a:rPr lang="en-US" sz="2400" dirty="0" smtClean="0">
                <a:latin typeface="Arial" pitchFamily="34" charset="0"/>
                <a:cs typeface="Arial" pitchFamily="34" charset="0"/>
                <a:sym typeface="Wingdings" pitchFamily="2" charset="2"/>
              </a:rPr>
              <a:t> YES</a:t>
            </a:r>
            <a:endParaRPr lang="en-US" sz="24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smtClean="0">
                <a:latin typeface="Arial" charset="0"/>
                <a:cs typeface="Arial" charset="0"/>
              </a:rPr>
              <a:t>Exception Propagations</a:t>
            </a:r>
          </a:p>
        </p:txBody>
      </p:sp>
      <p:sp>
        <p:nvSpPr>
          <p:cNvPr id="44036" name="Rectangle 4"/>
          <p:cNvSpPr>
            <a:spLocks noChangeArrowheads="1"/>
          </p:cNvSpPr>
          <p:nvPr/>
        </p:nvSpPr>
        <p:spPr bwMode="auto">
          <a:xfrm>
            <a:off x="3048000" y="19050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44037" name="Rectangle 5"/>
          <p:cNvSpPr>
            <a:spLocks noChangeArrowheads="1"/>
          </p:cNvSpPr>
          <p:nvPr/>
        </p:nvSpPr>
        <p:spPr bwMode="auto">
          <a:xfrm>
            <a:off x="4267200" y="25146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B()</a:t>
            </a:r>
          </a:p>
        </p:txBody>
      </p:sp>
      <p:sp>
        <p:nvSpPr>
          <p:cNvPr id="44038" name="Rectangle 6"/>
          <p:cNvSpPr>
            <a:spLocks noChangeArrowheads="1"/>
          </p:cNvSpPr>
          <p:nvPr/>
        </p:nvSpPr>
        <p:spPr bwMode="auto">
          <a:xfrm>
            <a:off x="5562600" y="31242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C()</a:t>
            </a:r>
          </a:p>
        </p:txBody>
      </p:sp>
      <p:sp>
        <p:nvSpPr>
          <p:cNvPr id="44039" name="Rectangle 7"/>
          <p:cNvSpPr>
            <a:spLocks noChangeArrowheads="1"/>
          </p:cNvSpPr>
          <p:nvPr/>
        </p:nvSpPr>
        <p:spPr bwMode="auto">
          <a:xfrm>
            <a:off x="6781800" y="37338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D()</a:t>
            </a:r>
          </a:p>
        </p:txBody>
      </p:sp>
      <p:sp>
        <p:nvSpPr>
          <p:cNvPr id="9" name="Line 8"/>
          <p:cNvSpPr>
            <a:spLocks noChangeShapeType="1"/>
          </p:cNvSpPr>
          <p:nvPr/>
        </p:nvSpPr>
        <p:spPr bwMode="auto">
          <a:xfrm>
            <a:off x="3352800" y="23622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0" name="Line 9"/>
          <p:cNvSpPr>
            <a:spLocks noChangeShapeType="1"/>
          </p:cNvSpPr>
          <p:nvPr/>
        </p:nvSpPr>
        <p:spPr bwMode="auto">
          <a:xfrm>
            <a:off x="4648200" y="29718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1" name="Line 10"/>
          <p:cNvSpPr>
            <a:spLocks noChangeShapeType="1"/>
          </p:cNvSpPr>
          <p:nvPr/>
        </p:nvSpPr>
        <p:spPr bwMode="auto">
          <a:xfrm>
            <a:off x="5867400" y="35814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2" name="Oval 11"/>
          <p:cNvSpPr>
            <a:spLocks noChangeArrowheads="1"/>
          </p:cNvSpPr>
          <p:nvPr/>
        </p:nvSpPr>
        <p:spPr bwMode="auto">
          <a:xfrm>
            <a:off x="7620000" y="3733800"/>
            <a:ext cx="1371600" cy="457200"/>
          </a:xfrm>
          <a:prstGeom prst="ellipse">
            <a:avLst/>
          </a:prstGeom>
          <a:solidFill>
            <a:srgbClr val="FF0000"/>
          </a:solidFill>
          <a:ln w="9525">
            <a:solidFill>
              <a:srgbClr val="FF0000"/>
            </a:solidFill>
            <a:round/>
            <a:headEnd/>
            <a:tailEnd/>
          </a:ln>
        </p:spPr>
        <p:txBody>
          <a:bodyPr wrap="none" anchor="ctr"/>
          <a:lstStyle/>
          <a:p>
            <a:pPr algn="ctr"/>
            <a:r>
              <a:rPr lang="en-US" b="1" dirty="0">
                <a:solidFill>
                  <a:schemeClr val="bg1"/>
                </a:solidFill>
              </a:rPr>
              <a:t>Exception</a:t>
            </a:r>
          </a:p>
        </p:txBody>
      </p:sp>
      <p:sp>
        <p:nvSpPr>
          <p:cNvPr id="13" name="Line 12"/>
          <p:cNvSpPr>
            <a:spLocks noChangeShapeType="1"/>
          </p:cNvSpPr>
          <p:nvPr/>
        </p:nvSpPr>
        <p:spPr bwMode="auto">
          <a:xfrm>
            <a:off x="3733800" y="21336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4" name="Line 13"/>
          <p:cNvSpPr>
            <a:spLocks noChangeShapeType="1"/>
          </p:cNvSpPr>
          <p:nvPr/>
        </p:nvSpPr>
        <p:spPr bwMode="auto">
          <a:xfrm>
            <a:off x="5029200" y="27432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5" name="Line 14"/>
          <p:cNvSpPr>
            <a:spLocks noChangeShapeType="1"/>
          </p:cNvSpPr>
          <p:nvPr/>
        </p:nvSpPr>
        <p:spPr bwMode="auto">
          <a:xfrm>
            <a:off x="6248400" y="33528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8" name="Rectangle 17"/>
          <p:cNvSpPr>
            <a:spLocks noChangeArrowheads="1"/>
          </p:cNvSpPr>
          <p:nvPr/>
        </p:nvSpPr>
        <p:spPr bwMode="auto">
          <a:xfrm>
            <a:off x="3810000" y="1752600"/>
            <a:ext cx="1066800" cy="304800"/>
          </a:xfrm>
          <a:prstGeom prst="rect">
            <a:avLst/>
          </a:prstGeom>
          <a:solidFill>
            <a:srgbClr val="0000CC"/>
          </a:solidFill>
          <a:ln w="9525">
            <a:solidFill>
              <a:schemeClr val="tx1"/>
            </a:solidFill>
            <a:miter lim="800000"/>
            <a:headEnd/>
            <a:tailEnd/>
          </a:ln>
        </p:spPr>
        <p:txBody>
          <a:bodyPr wrap="none" anchor="ctr"/>
          <a:lstStyle/>
          <a:p>
            <a:pPr algn="ctr"/>
            <a:r>
              <a:rPr lang="en-US" b="1" dirty="0">
                <a:solidFill>
                  <a:schemeClr val="bg1"/>
                </a:solidFill>
              </a:rPr>
              <a:t>catch(...)</a:t>
            </a:r>
          </a:p>
        </p:txBody>
      </p:sp>
      <p:grpSp>
        <p:nvGrpSpPr>
          <p:cNvPr id="2" name="Group 24"/>
          <p:cNvGrpSpPr>
            <a:grpSpLocks/>
          </p:cNvGrpSpPr>
          <p:nvPr/>
        </p:nvGrpSpPr>
        <p:grpSpPr bwMode="auto">
          <a:xfrm>
            <a:off x="457200" y="2667000"/>
            <a:ext cx="2133600" cy="2286000"/>
            <a:chOff x="6781800" y="1752600"/>
            <a:chExt cx="2133600" cy="2286000"/>
          </a:xfrm>
        </p:grpSpPr>
        <p:sp>
          <p:nvSpPr>
            <p:cNvPr id="19" name="Rectangle 18"/>
            <p:cNvSpPr/>
            <p:nvPr/>
          </p:nvSpPr>
          <p:spPr>
            <a:xfrm>
              <a:off x="6781800" y="3581400"/>
              <a:ext cx="2133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Stack trace</a:t>
              </a:r>
            </a:p>
          </p:txBody>
        </p:sp>
        <p:sp>
          <p:nvSpPr>
            <p:cNvPr id="21" name="Rectangle 20"/>
            <p:cNvSpPr/>
            <p:nvPr/>
          </p:nvSpPr>
          <p:spPr>
            <a:xfrm>
              <a:off x="6781800" y="17526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A()</a:t>
              </a:r>
            </a:p>
          </p:txBody>
        </p:sp>
        <p:sp>
          <p:nvSpPr>
            <p:cNvPr id="22" name="Rectangle 21"/>
            <p:cNvSpPr/>
            <p:nvPr/>
          </p:nvSpPr>
          <p:spPr>
            <a:xfrm>
              <a:off x="6781800" y="22098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B()</a:t>
              </a:r>
            </a:p>
          </p:txBody>
        </p:sp>
        <p:sp>
          <p:nvSpPr>
            <p:cNvPr id="23" name="Rectangle 22"/>
            <p:cNvSpPr/>
            <p:nvPr/>
          </p:nvSpPr>
          <p:spPr>
            <a:xfrm>
              <a:off x="6781800" y="26670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C()</a:t>
              </a:r>
            </a:p>
          </p:txBody>
        </p:sp>
        <p:sp>
          <p:nvSpPr>
            <p:cNvPr id="24" name="Rectangle 23"/>
            <p:cNvSpPr/>
            <p:nvPr/>
          </p:nvSpPr>
          <p:spPr>
            <a:xfrm>
              <a:off x="6781800" y="31242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D()</a:t>
              </a:r>
            </a:p>
          </p:txBody>
        </p:sp>
      </p:grpSp>
      <p:sp>
        <p:nvSpPr>
          <p:cNvPr id="25" name="Slide Number Placeholder 24"/>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
        <p:nvSpPr>
          <p:cNvPr id="26" name="TextBox 25"/>
          <p:cNvSpPr txBox="1"/>
          <p:nvPr/>
        </p:nvSpPr>
        <p:spPr>
          <a:xfrm>
            <a:off x="2895600" y="4495800"/>
            <a:ext cx="6019800" cy="1323439"/>
          </a:xfrm>
          <a:prstGeom prst="rect">
            <a:avLst/>
          </a:prstGeom>
          <a:solidFill>
            <a:srgbClr val="0000CC"/>
          </a:solidFill>
        </p:spPr>
        <p:txBody>
          <a:bodyPr wrap="square" rtlCol="0">
            <a:spAutoFit/>
          </a:bodyPr>
          <a:lstStyle/>
          <a:p>
            <a:r>
              <a:rPr lang="en-US" sz="2000" dirty="0" smtClean="0">
                <a:solidFill>
                  <a:schemeClr val="bg1"/>
                </a:solidFill>
              </a:rPr>
              <a:t>When an exception occurs at a method, program stack is containing running methods ( method A calls method B,….). So, we can trace statements related to this exception.</a:t>
            </a:r>
            <a:endParaRPr 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000"/>
                                        <p:tgtEl>
                                          <p:spTgt spid="10"/>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2000"/>
                                        <p:tgtEl>
                                          <p:spTgt spid="11"/>
                                        </p:tgtEl>
                                      </p:cBhvr>
                                    </p:animEffect>
                                  </p:childTnLst>
                                </p:cTn>
                              </p:par>
                            </p:childTnLst>
                          </p:cTn>
                        </p:par>
                        <p:par>
                          <p:cTn id="16" fill="hold">
                            <p:stCondLst>
                              <p:cond delay="6000"/>
                            </p:stCondLst>
                            <p:childTnLst>
                              <p:par>
                                <p:cTn id="17" presetID="2" presetClass="entr" presetSubtype="4"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par>
                          <p:cTn id="21" fill="hold">
                            <p:stCondLst>
                              <p:cond delay="6500"/>
                            </p:stCondLst>
                            <p:childTnLst>
                              <p:par>
                                <p:cTn id="22" presetID="22" presetClass="entr" presetSubtype="4"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2000"/>
                                        <p:tgtEl>
                                          <p:spTgt spid="15"/>
                                        </p:tgtEl>
                                      </p:cBhvr>
                                    </p:animEffect>
                                  </p:childTnLst>
                                </p:cTn>
                              </p:par>
                            </p:childTnLst>
                          </p:cTn>
                        </p:par>
                        <p:par>
                          <p:cTn id="25" fill="hold">
                            <p:stCondLst>
                              <p:cond delay="8500"/>
                            </p:stCondLst>
                            <p:childTnLst>
                              <p:par>
                                <p:cTn id="26" presetID="2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2000"/>
                                        <p:tgtEl>
                                          <p:spTgt spid="14"/>
                                        </p:tgtEl>
                                      </p:cBhvr>
                                    </p:animEffect>
                                  </p:childTnLst>
                                </p:cTn>
                              </p:par>
                            </p:childTnLst>
                          </p:cTn>
                        </p:par>
                        <p:par>
                          <p:cTn id="29" fill="hold">
                            <p:stCondLst>
                              <p:cond delay="10500"/>
                            </p:stCondLst>
                            <p:childTnLst>
                              <p:par>
                                <p:cTn id="30" presetID="2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2000"/>
                                        <p:tgtEl>
                                          <p:spTgt spid="13"/>
                                        </p:tgtEl>
                                      </p:cBhvr>
                                    </p:animEffect>
                                  </p:childTnLst>
                                </p:cTn>
                              </p:par>
                            </p:childTnLst>
                          </p:cTn>
                        </p:par>
                        <p:par>
                          <p:cTn id="33" fill="hold">
                            <p:stCondLst>
                              <p:cond delay="12500"/>
                            </p:stCondLst>
                            <p:childTnLst>
                              <p:par>
                                <p:cTn id="34" presetID="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28600" y="99928"/>
            <a:ext cx="7658100" cy="6605672"/>
          </a:xfrm>
          <a:prstGeom prst="rect">
            <a:avLst/>
          </a:prstGeom>
          <a:noFill/>
          <a:ln w="9525">
            <a:noFill/>
            <a:miter lim="800000"/>
            <a:headEnd/>
            <a:tailEnd/>
          </a:ln>
          <a:effectLst/>
        </p:spPr>
      </p:pic>
      <p:sp>
        <p:nvSpPr>
          <p:cNvPr id="33795"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3797" name="Rectangle 2"/>
          <p:cNvSpPr>
            <a:spLocks noGrp="1"/>
          </p:cNvSpPr>
          <p:nvPr>
            <p:ph type="title"/>
          </p:nvPr>
        </p:nvSpPr>
        <p:spPr>
          <a:xfrm>
            <a:off x="5486400" y="228600"/>
            <a:ext cx="3657600" cy="1676400"/>
          </a:xfrm>
        </p:spPr>
        <p:txBody>
          <a:bodyPr/>
          <a:lstStyle/>
          <a:p>
            <a:pPr algn="l"/>
            <a:r>
              <a:rPr lang="en-US" dirty="0" smtClean="0"/>
              <a:t>Exception Propagations</a:t>
            </a:r>
          </a:p>
        </p:txBody>
      </p:sp>
    </p:spTree>
    <p:extLst>
      <p:ext uri="{BB962C8B-B14F-4D97-AF65-F5344CB8AC3E}">
        <p14:creationId xmlns="" xmlns:p14="http://schemas.microsoft.com/office/powerpoint/2010/main" val="3461829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3797" name="Rectangle 2"/>
          <p:cNvSpPr>
            <a:spLocks noGrp="1"/>
          </p:cNvSpPr>
          <p:nvPr>
            <p:ph type="title"/>
          </p:nvPr>
        </p:nvSpPr>
        <p:spPr>
          <a:xfrm>
            <a:off x="457200" y="152400"/>
            <a:ext cx="8229600" cy="1143000"/>
          </a:xfrm>
        </p:spPr>
        <p:txBody>
          <a:bodyPr/>
          <a:lstStyle/>
          <a:p>
            <a:r>
              <a:rPr lang="en-US" dirty="0" smtClean="0"/>
              <a:t>Catching Exceptions…</a:t>
            </a:r>
          </a:p>
        </p:txBody>
      </p:sp>
      <p:sp>
        <p:nvSpPr>
          <p:cNvPr id="8" name="Rectangle 3"/>
          <p:cNvSpPr txBox="1">
            <a:spLocks/>
          </p:cNvSpPr>
          <p:nvPr/>
        </p:nvSpPr>
        <p:spPr bwMode="auto">
          <a:xfrm>
            <a:off x="990600" y="1981200"/>
            <a:ext cx="7086600" cy="4038600"/>
          </a:xfrm>
          <a:prstGeom prst="rect">
            <a:avLst/>
          </a:prstGeom>
          <a:solidFill>
            <a:srgbClr val="FFFF00"/>
          </a:solidFill>
          <a:ln w="9525">
            <a:noFill/>
            <a:miter lim="800000"/>
            <a:headEnd/>
            <a:tailEnd/>
          </a:ln>
        </p:spPr>
        <p:txBody>
          <a:bodyPr/>
          <a:lstStyle/>
          <a:p>
            <a:pPr marL="342900" indent="-342900" algn="thaiDist" eaLnBrk="0" hangingPunct="0">
              <a:spcBef>
                <a:spcPct val="20000"/>
              </a:spcBef>
              <a:defRPr/>
            </a:pPr>
            <a:r>
              <a:rPr lang="en-US" b="1" dirty="0" smtClean="0">
                <a:latin typeface="Courier New" pitchFamily="49" charset="0"/>
                <a:cs typeface="Courier New" pitchFamily="49" charset="0"/>
              </a:rPr>
              <a:t>Scanner in = new Scanner(</a:t>
            </a:r>
            <a:r>
              <a:rPr lang="en-US" b="1" dirty="0" err="1" smtClean="0">
                <a:latin typeface="Courier New" pitchFamily="49" charset="0"/>
                <a:cs typeface="Courier New" pitchFamily="49" charset="0"/>
              </a:rPr>
              <a:t>System.in</a:t>
            </a:r>
            <a:r>
              <a:rPr lang="en-US" b="1" smtClean="0">
                <a:latin typeface="Courier New" pitchFamily="49" charset="0"/>
                <a:cs typeface="Courier New" pitchFamily="49" charset="0"/>
              </a:rPr>
              <a:t>);</a:t>
            </a:r>
          </a:p>
          <a:p>
            <a:pPr marL="342900" indent="-342900" algn="thaiDist" eaLnBrk="0" hangingPunct="0">
              <a:spcBef>
                <a:spcPct val="20000"/>
              </a:spcBef>
              <a:defRPr/>
            </a:pPr>
            <a:r>
              <a:rPr lang="en-US" b="1" smtClean="0">
                <a:latin typeface="Courier New" pitchFamily="49" charset="0"/>
                <a:cs typeface="Courier New" pitchFamily="49" charset="0"/>
              </a:rPr>
              <a:t>boolean </a:t>
            </a:r>
            <a:r>
              <a:rPr lang="en-US" b="1" dirty="0" smtClean="0">
                <a:latin typeface="Courier New" pitchFamily="49" charset="0"/>
                <a:cs typeface="Courier New" pitchFamily="49" charset="0"/>
              </a:rPr>
              <a:t>cont </a:t>
            </a:r>
            <a:r>
              <a:rPr lang="en-US" b="1" dirty="0">
                <a:latin typeface="Courier New" pitchFamily="49" charset="0"/>
                <a:cs typeface="Courier New" pitchFamily="49" charset="0"/>
              </a:rPr>
              <a:t>= true;</a:t>
            </a:r>
          </a:p>
          <a:p>
            <a:pPr marL="342900" indent="-342900" algn="thaiDist" eaLnBrk="0" hangingPunct="0">
              <a:spcBef>
                <a:spcPct val="20000"/>
              </a:spcBef>
              <a:defRPr/>
            </a:pPr>
            <a:r>
              <a:rPr lang="en-US" b="1" smtClean="0">
                <a:latin typeface="Courier New" pitchFamily="49" charset="0"/>
                <a:cs typeface="Courier New" pitchFamily="49" charset="0"/>
              </a:rPr>
              <a:t>int </a:t>
            </a:r>
            <a:r>
              <a:rPr lang="en-US" b="1" dirty="0">
                <a:latin typeface="Courier New" pitchFamily="49" charset="0"/>
                <a:cs typeface="Courier New" pitchFamily="49" charset="0"/>
              </a:rPr>
              <a:t>n</a:t>
            </a:r>
            <a:r>
              <a:rPr lang="en-US" b="1" smtClean="0">
                <a:latin typeface="Courier New" pitchFamily="49" charset="0"/>
                <a:cs typeface="Courier New" pitchFamily="49" charset="0"/>
              </a:rPr>
              <a:t>;</a:t>
            </a:r>
            <a:endParaRPr lang="en-US" b="1" dirty="0">
              <a:latin typeface="Courier New" pitchFamily="49" charset="0"/>
              <a:cs typeface="Courier New" pitchFamily="49" charset="0"/>
            </a:endParaRPr>
          </a:p>
          <a:p>
            <a:pPr marL="342900" indent="-342900" algn="thaiDist" eaLnBrk="0" hangingPunct="0">
              <a:spcBef>
                <a:spcPct val="20000"/>
              </a:spcBef>
              <a:defRPr/>
            </a:pPr>
            <a:r>
              <a:rPr lang="en-US" b="1" dirty="0" smtClean="0">
                <a:latin typeface="Courier New" pitchFamily="49" charset="0"/>
                <a:cs typeface="Courier New" pitchFamily="49" charset="0"/>
              </a:rPr>
              <a:t>do </a:t>
            </a:r>
            <a:r>
              <a:rPr lang="en-US" b="1" dirty="0">
                <a:latin typeface="Courier New" pitchFamily="49" charset="0"/>
                <a:cs typeface="Courier New" pitchFamily="49" charset="0"/>
              </a:rPr>
              <a:t>{</a:t>
            </a:r>
          </a:p>
          <a:p>
            <a:pPr marL="342900" indent="-342900" algn="thaiDist" eaLnBrk="0" hangingPunct="0">
              <a:spcBef>
                <a:spcPct val="20000"/>
              </a:spcBef>
              <a:defRPr/>
            </a:pP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try {</a:t>
            </a:r>
          </a:p>
          <a:p>
            <a:pPr marL="342900" indent="-342900" algn="thaiDist" eaLnBrk="0" hangingPunct="0">
              <a:spcBef>
                <a:spcPct val="20000"/>
              </a:spcBef>
              <a:defRPr/>
            </a:pPr>
            <a:r>
              <a:rPr lang="en-US" b="1" smtClean="0">
                <a:latin typeface="Courier New" pitchFamily="49" charset="0"/>
                <a:cs typeface="Courier New" pitchFamily="49" charset="0"/>
              </a:rPr>
              <a:t>       System.out.print</a:t>
            </a:r>
            <a:r>
              <a:rPr lang="en-US" b="1" dirty="0" smtClean="0">
                <a:latin typeface="Courier New" pitchFamily="49" charset="0"/>
                <a:cs typeface="Courier New" pitchFamily="49" charset="0"/>
              </a:rPr>
              <a:t>(“Enter a whole number: </a:t>
            </a:r>
            <a:r>
              <a:rPr lang="en-US" b="1" dirty="0">
                <a:latin typeface="Courier New" pitchFamily="49" charset="0"/>
                <a:cs typeface="Courier New" pitchFamily="49" charset="0"/>
              </a:rPr>
              <a:t>");</a:t>
            </a:r>
          </a:p>
          <a:p>
            <a:pPr marL="342900" indent="-342900" algn="thaiDist" eaLnBrk="0" hangingPunct="0">
              <a:spcBef>
                <a:spcPct val="20000"/>
              </a:spcBef>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 </a:t>
            </a:r>
            <a:r>
              <a:rPr lang="en-US" b="1">
                <a:latin typeface="Courier New" pitchFamily="49" charset="0"/>
                <a:cs typeface="Courier New" pitchFamily="49" charset="0"/>
              </a:rPr>
              <a:t>= </a:t>
            </a:r>
            <a:r>
              <a:rPr lang="en-US" b="1" smtClean="0">
                <a:latin typeface="Courier New" pitchFamily="49" charset="0"/>
                <a:cs typeface="Courier New" pitchFamily="49" charset="0"/>
              </a:rPr>
              <a:t>Integer.parseInt(in.nextLine());</a:t>
            </a:r>
            <a:endParaRPr lang="en-US" b="1" dirty="0">
              <a:latin typeface="Courier New" pitchFamily="49" charset="0"/>
              <a:cs typeface="Courier New" pitchFamily="49" charset="0"/>
            </a:endParaRPr>
          </a:p>
          <a:p>
            <a:pPr marL="342900" indent="-342900" algn="thaiDist" eaLnBrk="0" hangingPunct="0">
              <a:spcBef>
                <a:spcPct val="20000"/>
              </a:spcBef>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cont </a:t>
            </a:r>
            <a:r>
              <a:rPr lang="en-US" b="1" dirty="0">
                <a:latin typeface="Courier New" pitchFamily="49" charset="0"/>
                <a:cs typeface="Courier New" pitchFamily="49" charset="0"/>
              </a:rPr>
              <a:t>= false;</a:t>
            </a:r>
          </a:p>
          <a:p>
            <a:pPr marL="342900" indent="-342900" algn="thaiDist" eaLnBrk="0" hangingPunct="0">
              <a:spcBef>
                <a:spcPct val="20000"/>
              </a:spcBef>
              <a:defRPr/>
            </a:pPr>
            <a:r>
              <a:rPr lang="en-US" b="1" smtClean="0">
                <a:latin typeface="Courier New" pitchFamily="49" charset="0"/>
                <a:cs typeface="Courier New" pitchFamily="49" charset="0"/>
              </a:rPr>
              <a:t>} </a:t>
            </a:r>
            <a:r>
              <a:rPr lang="en-US" b="1">
                <a:latin typeface="Courier New" pitchFamily="49" charset="0"/>
                <a:cs typeface="Courier New" pitchFamily="49" charset="0"/>
              </a:rPr>
              <a:t>catch </a:t>
            </a:r>
            <a:r>
              <a:rPr lang="en-US" b="1" smtClean="0">
                <a:latin typeface="Courier New" pitchFamily="49" charset="0"/>
                <a:cs typeface="Courier New" pitchFamily="49" charset="0"/>
              </a:rPr>
              <a:t>(Exception </a:t>
            </a:r>
            <a:r>
              <a:rPr lang="en-US" b="1" dirty="0">
                <a:latin typeface="Courier New" pitchFamily="49" charset="0"/>
                <a:cs typeface="Courier New" pitchFamily="49" charset="0"/>
              </a:rPr>
              <a:t>e) {</a:t>
            </a:r>
          </a:p>
          <a:p>
            <a:pPr marL="342900" indent="-342900" algn="thaiDist" eaLnBrk="0" hangingPunct="0">
              <a:spcBef>
                <a:spcPct val="20000"/>
              </a:spcBef>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System.out.println("Required integer!");</a:t>
            </a:r>
          </a:p>
          <a:p>
            <a:pPr marL="342900" indent="-342900" algn="thaiDist" eaLnBrk="0" hangingPunct="0">
              <a:spcBef>
                <a:spcPct val="20000"/>
              </a:spcBef>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marL="342900" indent="-342900" algn="thaiDist" eaLnBrk="0" hangingPunct="0">
              <a:spcBef>
                <a:spcPct val="20000"/>
              </a:spcBef>
              <a:defRPr/>
            </a:pP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while </a:t>
            </a:r>
            <a:r>
              <a:rPr lang="en-US" b="1" dirty="0" smtClean="0">
                <a:latin typeface="Courier New" pitchFamily="49" charset="0"/>
                <a:cs typeface="Courier New" pitchFamily="49" charset="0"/>
              </a:rPr>
              <a:t>(cont </a:t>
            </a:r>
            <a:r>
              <a:rPr lang="en-US" b="1">
                <a:latin typeface="Courier New" pitchFamily="49" charset="0"/>
                <a:cs typeface="Courier New" pitchFamily="49" charset="0"/>
              </a:rPr>
              <a:t>== </a:t>
            </a:r>
            <a:r>
              <a:rPr lang="en-US" b="1" smtClean="0">
                <a:latin typeface="Courier New" pitchFamily="49" charset="0"/>
                <a:cs typeface="Courier New" pitchFamily="49" charset="0"/>
              </a:rPr>
              <a:t>true|| n&lt;10 || n&gt;50);</a:t>
            </a:r>
            <a:endParaRPr lang="en-US" b="1" dirty="0">
              <a:latin typeface="Courier New" pitchFamily="49" charset="0"/>
              <a:cs typeface="Courier New" pitchFamily="49" charset="0"/>
            </a:endParaRPr>
          </a:p>
        </p:txBody>
      </p:sp>
      <p:sp>
        <p:nvSpPr>
          <p:cNvPr id="5" name="TextBox 4"/>
          <p:cNvSpPr txBox="1"/>
          <p:nvPr/>
        </p:nvSpPr>
        <p:spPr>
          <a:xfrm>
            <a:off x="762000" y="1219201"/>
            <a:ext cx="7620000" cy="461665"/>
          </a:xfrm>
          <a:prstGeom prst="rect">
            <a:avLst/>
          </a:prstGeom>
          <a:solidFill>
            <a:srgbClr val="0000CC"/>
          </a:solidFill>
        </p:spPr>
        <p:txBody>
          <a:bodyPr wrap="square" rtlCol="0">
            <a:spAutoFit/>
          </a:bodyPr>
          <a:lstStyle/>
          <a:p>
            <a:pPr algn="ctr"/>
            <a:r>
              <a:rPr lang="en-US" sz="2400" smtClean="0">
                <a:solidFill>
                  <a:schemeClr val="bg1"/>
                </a:solidFill>
              </a:rPr>
              <a:t>Using try…catch to input </a:t>
            </a:r>
            <a:r>
              <a:rPr lang="en-US" sz="2400" smtClean="0">
                <a:solidFill>
                  <a:schemeClr val="bg1"/>
                </a:solidFill>
              </a:rPr>
              <a:t>an integer    10&lt;=n&lt;=50</a:t>
            </a:r>
            <a:endParaRPr lang="en-US" sz="2400" dirty="0">
              <a:solidFill>
                <a:schemeClr val="bg1"/>
              </a:solidFill>
            </a:endParaRPr>
          </a:p>
        </p:txBody>
      </p:sp>
    </p:spTree>
    <p:extLst>
      <p:ext uri="{BB962C8B-B14F-4D97-AF65-F5344CB8AC3E}">
        <p14:creationId xmlns="" xmlns:p14="http://schemas.microsoft.com/office/powerpoint/2010/main" val="3461829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6868" name="Rectangle 2"/>
          <p:cNvSpPr>
            <a:spLocks noGrp="1"/>
          </p:cNvSpPr>
          <p:nvPr>
            <p:ph type="title"/>
          </p:nvPr>
        </p:nvSpPr>
        <p:spPr>
          <a:xfrm>
            <a:off x="457200" y="228600"/>
            <a:ext cx="8229600" cy="1143000"/>
          </a:xfrm>
        </p:spPr>
        <p:txBody>
          <a:bodyPr/>
          <a:lstStyle/>
          <a:p>
            <a:r>
              <a:rPr lang="en-US" dirty="0" smtClean="0"/>
              <a:t>The </a:t>
            </a:r>
            <a:r>
              <a:rPr lang="en-US" i="1" dirty="0" smtClean="0"/>
              <a:t>finally </a:t>
            </a:r>
            <a:r>
              <a:rPr lang="en-US" dirty="0" smtClean="0"/>
              <a:t>block (1) </a:t>
            </a:r>
          </a:p>
        </p:txBody>
      </p:sp>
      <p:sp>
        <p:nvSpPr>
          <p:cNvPr id="36869" name="Rectangle 3"/>
          <p:cNvSpPr>
            <a:spLocks noGrp="1"/>
          </p:cNvSpPr>
          <p:nvPr>
            <p:ph type="body" idx="1"/>
          </p:nvPr>
        </p:nvSpPr>
        <p:spPr>
          <a:xfrm>
            <a:off x="457200" y="1600200"/>
            <a:ext cx="8001000" cy="4419600"/>
          </a:xfrm>
        </p:spPr>
        <p:txBody>
          <a:bodyPr/>
          <a:lstStyle/>
          <a:p>
            <a:pPr>
              <a:buClrTx/>
              <a:buSzTx/>
            </a:pPr>
            <a:r>
              <a:rPr lang="en-US" sz="2800" dirty="0"/>
              <a:t>A try block may optionally have a finally block associated with </a:t>
            </a:r>
            <a:r>
              <a:rPr lang="en-US" sz="2800" dirty="0" smtClean="0"/>
              <a:t>it.</a:t>
            </a:r>
          </a:p>
          <a:p>
            <a:pPr>
              <a:buClrTx/>
              <a:buSzTx/>
            </a:pPr>
            <a:r>
              <a:rPr lang="en-US" sz="2800" dirty="0"/>
              <a:t>The code within a finally block is </a:t>
            </a:r>
            <a:r>
              <a:rPr lang="en-US" sz="2800" i="1" dirty="0"/>
              <a:t>guaranteed </a:t>
            </a:r>
            <a:r>
              <a:rPr lang="en-US" sz="2800" dirty="0"/>
              <a:t>to execute no matter what happens in the</a:t>
            </a:r>
            <a:br>
              <a:rPr lang="en-US" sz="2800" dirty="0"/>
            </a:br>
            <a:r>
              <a:rPr lang="en-US" sz="2800" dirty="0"/>
              <a:t>try/catch code that precedes </a:t>
            </a:r>
            <a:r>
              <a:rPr lang="en-US" sz="2800" dirty="0" smtClean="0"/>
              <a:t>it.</a:t>
            </a:r>
          </a:p>
          <a:p>
            <a:pPr lvl="1">
              <a:buClrTx/>
            </a:pPr>
            <a:r>
              <a:rPr lang="en-US" sz="2400" dirty="0"/>
              <a:t>The try block executes to completion without throwing any exceptions whatsoever</a:t>
            </a:r>
            <a:r>
              <a:rPr lang="en-US" sz="2400" dirty="0" smtClean="0"/>
              <a:t>.</a:t>
            </a:r>
          </a:p>
          <a:p>
            <a:pPr lvl="1">
              <a:buClrTx/>
            </a:pPr>
            <a:r>
              <a:rPr lang="en-US" sz="2400" dirty="0" smtClean="0"/>
              <a:t>The </a:t>
            </a:r>
            <a:r>
              <a:rPr lang="en-US" sz="2400" dirty="0"/>
              <a:t>try block throws an exception that is handled by one of the catch blocks</a:t>
            </a:r>
            <a:r>
              <a:rPr lang="en-US" sz="2400" dirty="0" smtClean="0"/>
              <a:t>.</a:t>
            </a:r>
          </a:p>
          <a:p>
            <a:pPr lvl="1">
              <a:buClrTx/>
            </a:pPr>
            <a:r>
              <a:rPr lang="en-US" sz="2400" dirty="0" smtClean="0"/>
              <a:t>The </a:t>
            </a:r>
            <a:r>
              <a:rPr lang="en-US" sz="2400" dirty="0"/>
              <a:t>try block throws an exception that is </a:t>
            </a:r>
            <a:r>
              <a:rPr lang="en-US" sz="2400" b="1" i="1" dirty="0"/>
              <a:t>not </a:t>
            </a:r>
            <a:r>
              <a:rPr lang="en-US" sz="2400" b="1" dirty="0"/>
              <a:t>handled by </a:t>
            </a:r>
            <a:r>
              <a:rPr lang="en-US" sz="2400" b="1" i="1" dirty="0"/>
              <a:t>any </a:t>
            </a:r>
            <a:r>
              <a:rPr lang="en-US" sz="2400" b="1" dirty="0"/>
              <a:t>of the catch blocks </a:t>
            </a:r>
            <a:br>
              <a:rPr lang="en-US" sz="2400" b="1" dirty="0"/>
            </a:br>
            <a:r>
              <a:rPr lang="en-US" sz="2400" b="1" dirty="0"/>
              <a:t/>
            </a:r>
            <a:br>
              <a:rPr lang="en-US" sz="2400" b="1"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smtClean="0"/>
          </a:p>
        </p:txBody>
      </p:sp>
    </p:spTree>
    <p:extLst>
      <p:ext uri="{BB962C8B-B14F-4D97-AF65-F5344CB8AC3E}">
        <p14:creationId xmlns="" xmlns:p14="http://schemas.microsoft.com/office/powerpoint/2010/main" val="3096683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bwMode="auto">
          <a:xfrm>
            <a:off x="1752600" y="6613525"/>
            <a:ext cx="5334000" cy="2444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6868" name="Rectangle 2"/>
          <p:cNvSpPr>
            <a:spLocks noGrp="1"/>
          </p:cNvSpPr>
          <p:nvPr>
            <p:ph type="title"/>
          </p:nvPr>
        </p:nvSpPr>
        <p:spPr>
          <a:xfrm>
            <a:off x="457200" y="228600"/>
            <a:ext cx="8229600" cy="1143000"/>
          </a:xfrm>
        </p:spPr>
        <p:txBody>
          <a:bodyPr/>
          <a:lstStyle/>
          <a:p>
            <a:r>
              <a:rPr lang="en-US" dirty="0" smtClean="0"/>
              <a:t/>
            </a:r>
            <a:br>
              <a:rPr lang="en-US" dirty="0" smtClean="0"/>
            </a:br>
            <a:r>
              <a:rPr lang="en-US" dirty="0"/>
              <a:t/>
            </a:r>
            <a:br>
              <a:rPr lang="en-US" dirty="0"/>
            </a:br>
            <a:r>
              <a:rPr lang="en-US" dirty="0" smtClean="0"/>
              <a:t>Nesting </a:t>
            </a:r>
            <a:r>
              <a:rPr lang="en-US" dirty="0"/>
              <a:t>of try/catch Blocks</a:t>
            </a:r>
            <a:br>
              <a:rPr lang="en-US" dirty="0"/>
            </a:br>
            <a:r>
              <a:rPr lang="en-US" dirty="0"/>
              <a:t/>
            </a:r>
            <a:br>
              <a:rPr lang="en-US" dirty="0"/>
            </a:br>
            <a:endParaRPr lang="en-US" dirty="0"/>
          </a:p>
        </p:txBody>
      </p:sp>
      <p:sp>
        <p:nvSpPr>
          <p:cNvPr id="36869" name="Rectangle 3"/>
          <p:cNvSpPr>
            <a:spLocks noGrp="1"/>
          </p:cNvSpPr>
          <p:nvPr>
            <p:ph type="body" idx="1"/>
          </p:nvPr>
        </p:nvSpPr>
        <p:spPr>
          <a:xfrm>
            <a:off x="457200" y="1447800"/>
            <a:ext cx="8229600" cy="838200"/>
          </a:xfrm>
        </p:spPr>
        <p:txBody>
          <a:bodyPr/>
          <a:lstStyle/>
          <a:p>
            <a:pPr>
              <a:buClrTx/>
              <a:buSzTx/>
            </a:pPr>
            <a:r>
              <a:rPr lang="en-US" sz="2400" dirty="0"/>
              <a:t>A try statement may be nested inside either the try or catch block of another try </a:t>
            </a:r>
            <a:r>
              <a:rPr lang="en-US" sz="2400" dirty="0" smtClean="0"/>
              <a:t>statement.</a:t>
            </a:r>
            <a:r>
              <a:rPr lang="en-US" sz="2400" dirty="0"/>
              <a:t/>
            </a:r>
            <a:br>
              <a:rPr lang="en-US" sz="2400" dirty="0"/>
            </a:br>
            <a:r>
              <a:rPr lang="en-US" sz="2400" dirty="0"/>
              <a:t/>
            </a:r>
            <a:br>
              <a:rPr lang="en-US" sz="2400" dirty="0"/>
            </a:br>
            <a:endParaRPr lang="en-US" sz="2000" dirty="0" smtClean="0"/>
          </a:p>
        </p:txBody>
      </p:sp>
      <p:grpSp>
        <p:nvGrpSpPr>
          <p:cNvPr id="7" name="Group 6"/>
          <p:cNvGrpSpPr/>
          <p:nvPr/>
        </p:nvGrpSpPr>
        <p:grpSpPr>
          <a:xfrm>
            <a:off x="1371600" y="2286000"/>
            <a:ext cx="6324600" cy="4114800"/>
            <a:chOff x="1295400" y="2286000"/>
            <a:chExt cx="6324600" cy="4114800"/>
          </a:xfrm>
        </p:grpSpPr>
        <p:sp>
          <p:nvSpPr>
            <p:cNvPr id="5" name="Rectangle 3"/>
            <p:cNvSpPr txBox="1">
              <a:spLocks/>
            </p:cNvSpPr>
            <p:nvPr/>
          </p:nvSpPr>
          <p:spPr bwMode="auto">
            <a:xfrm>
              <a:off x="1295400" y="2286000"/>
              <a:ext cx="6324600" cy="4114800"/>
            </a:xfrm>
            <a:prstGeom prst="rect">
              <a:avLst/>
            </a:prstGeom>
            <a:solidFill>
              <a:srgbClr val="FFFF00"/>
            </a:solidFill>
            <a:ln w="9525">
              <a:solidFill>
                <a:srgbClr val="FF0000"/>
              </a:solidFill>
              <a:miter lim="800000"/>
              <a:headEnd/>
              <a:tailEnd/>
            </a:ln>
          </p:spPr>
          <p:txBody>
            <a:bodyPr/>
            <a:lstStyle/>
            <a:p>
              <a:pPr marL="285750" indent="-285750" eaLnBrk="0" hangingPunct="0">
                <a:spcBef>
                  <a:spcPct val="20000"/>
                </a:spcBef>
                <a:buFont typeface="Arial" pitchFamily="34" charset="0"/>
                <a:buNone/>
                <a:defRPr/>
              </a:pPr>
              <a:r>
                <a:rPr lang="en-US" b="1" dirty="0">
                  <a:solidFill>
                    <a:srgbClr val="0000CC"/>
                  </a:solidFill>
                  <a:latin typeface="Courier New" pitchFamily="49" charset="0"/>
                  <a:cs typeface="Courier New" pitchFamily="49" charset="0"/>
                </a:rPr>
                <a:t>try {</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 </a:t>
              </a:r>
              <a:r>
                <a:rPr lang="en-US" b="1" dirty="0" smtClean="0">
                  <a:solidFill>
                    <a:srgbClr val="0000CC"/>
                  </a:solidFill>
                  <a:latin typeface="Courier New" pitchFamily="49" charset="0"/>
                  <a:cs typeface="Courier New" pitchFamily="49" charset="0"/>
                </a:rPr>
                <a:t>Pseudo code.</a:t>
              </a:r>
              <a:r>
                <a:rPr lang="en-US" b="1" dirty="0">
                  <a:solidFill>
                    <a:srgbClr val="0000CC"/>
                  </a:solidFill>
                  <a:latin typeface="Courier New" pitchFamily="49" charset="0"/>
                  <a:cs typeface="Courier New" pitchFamily="49" charset="0"/>
                </a:rPr>
                <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open a user-specified file</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catch (FileNotFoundException e) {</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try </a:t>
              </a:r>
              <a:r>
                <a:rPr lang="en-US" b="1" dirty="0">
                  <a:solidFill>
                    <a:srgbClr val="FF0000"/>
                  </a:solidFill>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 Pseudo code.</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open </a:t>
              </a:r>
              <a:r>
                <a:rPr lang="en-US" dirty="0">
                  <a:solidFill>
                    <a:srgbClr val="FF0000"/>
                  </a:solidFill>
                  <a:latin typeface="Courier New" pitchFamily="49" charset="0"/>
                  <a:cs typeface="Courier New" pitchFamily="49" charset="0"/>
                </a:rPr>
                <a:t>a DEFAULT file instead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catch </a:t>
              </a:r>
              <a:r>
                <a:rPr lang="en-US" b="1" dirty="0">
                  <a:solidFill>
                    <a:srgbClr val="FF0000"/>
                  </a:solidFill>
                  <a:latin typeface="Courier New" pitchFamily="49" charset="0"/>
                  <a:cs typeface="Courier New" pitchFamily="49" charset="0"/>
                </a:rPr>
                <a:t>(FileNotFoundException e2) {</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 Pseudo code.</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attempt </a:t>
              </a:r>
              <a:r>
                <a:rPr lang="en-US" dirty="0">
                  <a:solidFill>
                    <a:srgbClr val="FF0000"/>
                  </a:solidFill>
                  <a:latin typeface="Courier New" pitchFamily="49" charset="0"/>
                  <a:cs typeface="Courier New" pitchFamily="49" charset="0"/>
                </a:rPr>
                <a:t>to recover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a:t>
              </a:r>
              <a:endParaRPr lang="en-US" dirty="0">
                <a:solidFill>
                  <a:srgbClr val="FF0000"/>
                </a:solidFill>
                <a:latin typeface="Courier New" pitchFamily="49" charset="0"/>
                <a:cs typeface="Courier New" pitchFamily="49" charset="0"/>
              </a:endParaRPr>
            </a:p>
            <a:p>
              <a:pPr marL="285750" indent="-285750" eaLnBrk="0" hangingPunct="0">
                <a:spcBef>
                  <a:spcPct val="20000"/>
                </a:spcBef>
                <a:buFont typeface="Arial" pitchFamily="34" charset="0"/>
                <a:buNone/>
                <a:defRPr/>
              </a:pPr>
              <a:r>
                <a:rPr lang="en-US" b="1" dirty="0" smtClean="0">
                  <a:solidFill>
                    <a:srgbClr val="0000CC"/>
                  </a:solidFill>
                  <a:latin typeface="Courier New" pitchFamily="49" charset="0"/>
                  <a:cs typeface="Courier New" pitchFamily="49" charset="0"/>
                </a:rPr>
                <a:t>}</a:t>
              </a:r>
            </a:p>
            <a:p>
              <a:pPr marL="285750" indent="-285750" eaLnBrk="0" hangingPunct="0">
                <a:spcBef>
                  <a:spcPct val="20000"/>
                </a:spcBef>
                <a:buFont typeface="Arial" pitchFamily="34" charset="0"/>
                <a:buNone/>
                <a:defRPr/>
              </a:pP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
              </a:r>
              <a:br>
                <a:rPr lang="en-US" dirty="0">
                  <a:latin typeface="Courier New" pitchFamily="49" charset="0"/>
                  <a:cs typeface="Courier New" pitchFamily="49" charset="0"/>
                </a:rPr>
              </a:br>
              <a:endParaRPr lang="en-US" sz="2000" b="1" dirty="0">
                <a:latin typeface="Courier New" pitchFamily="49" charset="0"/>
                <a:cs typeface="Courier New" pitchFamily="49" charset="0"/>
              </a:endParaRPr>
            </a:p>
          </p:txBody>
        </p:sp>
        <p:sp>
          <p:nvSpPr>
            <p:cNvPr id="6" name="Rectangle 5"/>
            <p:cNvSpPr/>
            <p:nvPr/>
          </p:nvSpPr>
          <p:spPr>
            <a:xfrm>
              <a:off x="2057400" y="3733800"/>
              <a:ext cx="5029200" cy="220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 xmlns:p14="http://schemas.microsoft.com/office/powerpoint/2010/main" val="3254693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44036" name="Rectangle 2"/>
          <p:cNvSpPr>
            <a:spLocks noGrp="1"/>
          </p:cNvSpPr>
          <p:nvPr>
            <p:ph type="title"/>
          </p:nvPr>
        </p:nvSpPr>
        <p:spPr>
          <a:xfrm>
            <a:off x="0" y="198438"/>
            <a:ext cx="9144000" cy="715962"/>
          </a:xfrm>
        </p:spPr>
        <p:txBody>
          <a:bodyPr/>
          <a:lstStyle/>
          <a:p>
            <a:r>
              <a:rPr lang="en-US" sz="3600" dirty="0" smtClean="0"/>
              <a:t>Creating Your Own Exception Classes (1)</a:t>
            </a:r>
          </a:p>
        </p:txBody>
      </p:sp>
      <p:sp>
        <p:nvSpPr>
          <p:cNvPr id="44037" name="Rectangle 3"/>
          <p:cNvSpPr>
            <a:spLocks noGrp="1"/>
          </p:cNvSpPr>
          <p:nvPr>
            <p:ph type="body" idx="1"/>
          </p:nvPr>
        </p:nvSpPr>
        <p:spPr/>
        <p:txBody>
          <a:bodyPr/>
          <a:lstStyle/>
          <a:p>
            <a:pPr>
              <a:buClrTx/>
              <a:buSzTx/>
              <a:buFont typeface="Arial" pitchFamily="34" charset="0"/>
              <a:buChar char="•"/>
            </a:pPr>
            <a:r>
              <a:rPr lang="en-US" dirty="0" smtClean="0">
                <a:solidFill>
                  <a:srgbClr val="FF0000"/>
                </a:solidFill>
                <a:latin typeface="Calibri" pitchFamily="34" charset="0"/>
              </a:rPr>
              <a:t>Decide whether you want a checked or a runtime exception.</a:t>
            </a:r>
          </a:p>
          <a:p>
            <a:pPr lvl="1"/>
            <a:r>
              <a:rPr lang="en-US" dirty="0" smtClean="0"/>
              <a:t>Checked exceptions should extend java.lang.Exception or one of its subclasses. </a:t>
            </a:r>
          </a:p>
          <a:p>
            <a:pPr lvl="1"/>
            <a:r>
              <a:rPr lang="en-US" dirty="0" smtClean="0"/>
              <a:t>Runtime exceptions should extend java.lang.RuntimeException or one of its subclasses</a:t>
            </a:r>
          </a:p>
        </p:txBody>
      </p:sp>
    </p:spTree>
    <p:extLst>
      <p:ext uri="{BB962C8B-B14F-4D97-AF65-F5344CB8AC3E}">
        <p14:creationId xmlns="" xmlns:p14="http://schemas.microsoft.com/office/powerpoint/2010/main" val="2234472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45060" name="Rectangle 2"/>
          <p:cNvSpPr>
            <a:spLocks noGrp="1"/>
          </p:cNvSpPr>
          <p:nvPr>
            <p:ph type="title"/>
          </p:nvPr>
        </p:nvSpPr>
        <p:spPr>
          <a:xfrm>
            <a:off x="0" y="198438"/>
            <a:ext cx="9144000" cy="715962"/>
          </a:xfrm>
        </p:spPr>
        <p:txBody>
          <a:bodyPr/>
          <a:lstStyle/>
          <a:p>
            <a:r>
              <a:rPr lang="en-US" sz="3600" dirty="0" smtClean="0"/>
              <a:t>Creating Your Own Exception Classes (2)</a:t>
            </a:r>
          </a:p>
        </p:txBody>
      </p:sp>
      <p:sp>
        <p:nvSpPr>
          <p:cNvPr id="45061" name="Rectangle 3"/>
          <p:cNvSpPr>
            <a:spLocks noGrp="1"/>
          </p:cNvSpPr>
          <p:nvPr>
            <p:ph type="body" idx="1"/>
          </p:nvPr>
        </p:nvSpPr>
        <p:spPr/>
        <p:txBody>
          <a:bodyPr/>
          <a:lstStyle/>
          <a:p>
            <a:pPr marL="0" indent="0">
              <a:buClrTx/>
              <a:buSzTx/>
              <a:buFont typeface="Wingdings" pitchFamily="2" charset="2"/>
              <a:buNone/>
            </a:pPr>
            <a:r>
              <a:rPr lang="en-US" dirty="0" smtClean="0">
                <a:solidFill>
                  <a:srgbClr val="FF0000"/>
                </a:solidFill>
              </a:rPr>
              <a:t>Create your own exception class with it’s constructor</a:t>
            </a:r>
          </a:p>
          <a:p>
            <a:pPr>
              <a:buClrTx/>
              <a:buSzTx/>
              <a:buFont typeface="Wingdings" pitchFamily="2" charset="2"/>
              <a:buNone/>
            </a:pPr>
            <a:r>
              <a:rPr lang="en-US" dirty="0" smtClean="0"/>
              <a:t>class </a:t>
            </a:r>
            <a:r>
              <a:rPr lang="en-US" b="1" dirty="0" smtClean="0"/>
              <a:t>InvalidAge</a:t>
            </a:r>
            <a:r>
              <a:rPr lang="en-US" dirty="0" smtClean="0"/>
              <a:t> extends </a:t>
            </a:r>
            <a:r>
              <a:rPr lang="en-US" b="1" dirty="0" smtClean="0"/>
              <a:t>Exception</a:t>
            </a:r>
            <a:r>
              <a:rPr lang="en-US" dirty="0" smtClean="0"/>
              <a:t>{</a:t>
            </a:r>
          </a:p>
          <a:p>
            <a:pPr>
              <a:buClrTx/>
              <a:buSzTx/>
              <a:buFont typeface="Wingdings" pitchFamily="2" charset="2"/>
              <a:buNone/>
            </a:pPr>
            <a:r>
              <a:rPr lang="en-US" dirty="0" smtClean="0"/>
              <a:t>    public InvalidAge(String mes) {</a:t>
            </a:r>
          </a:p>
          <a:p>
            <a:pPr>
              <a:buClrTx/>
              <a:buSzTx/>
              <a:buFont typeface="Wingdings" pitchFamily="2" charset="2"/>
              <a:buNone/>
            </a:pPr>
            <a:r>
              <a:rPr lang="en-US" dirty="0" smtClean="0"/>
              <a:t>        super(mes);</a:t>
            </a:r>
          </a:p>
          <a:p>
            <a:pPr>
              <a:buClrTx/>
              <a:buSzTx/>
              <a:buFont typeface="Wingdings" pitchFamily="2" charset="2"/>
              <a:buNone/>
            </a:pPr>
            <a:r>
              <a:rPr lang="en-US" dirty="0" smtClean="0"/>
              <a:t>    }</a:t>
            </a:r>
          </a:p>
          <a:p>
            <a:pPr>
              <a:buClrTx/>
              <a:buSzTx/>
              <a:buFont typeface="Wingdings" pitchFamily="2" charset="2"/>
              <a:buNone/>
            </a:pPr>
            <a:r>
              <a:rPr lang="en-US" dirty="0" smtClean="0"/>
              <a:t>}</a:t>
            </a:r>
          </a:p>
        </p:txBody>
      </p:sp>
    </p:spTree>
    <p:extLst>
      <p:ext uri="{BB962C8B-B14F-4D97-AF65-F5344CB8AC3E}">
        <p14:creationId xmlns="" xmlns:p14="http://schemas.microsoft.com/office/powerpoint/2010/main" val="3659188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46084" name="Rectangle 2"/>
          <p:cNvSpPr>
            <a:spLocks noGrp="1"/>
          </p:cNvSpPr>
          <p:nvPr>
            <p:ph type="title"/>
          </p:nvPr>
        </p:nvSpPr>
        <p:spPr>
          <a:xfrm>
            <a:off x="0" y="198438"/>
            <a:ext cx="9144000" cy="715962"/>
          </a:xfrm>
        </p:spPr>
        <p:txBody>
          <a:bodyPr/>
          <a:lstStyle/>
          <a:p>
            <a:r>
              <a:rPr lang="en-US" sz="3600" dirty="0" smtClean="0"/>
              <a:t>Creating Your Own Exception Classes (3)</a:t>
            </a:r>
          </a:p>
        </p:txBody>
      </p:sp>
      <p:sp>
        <p:nvSpPr>
          <p:cNvPr id="46085" name="Rectangle 3"/>
          <p:cNvSpPr>
            <a:spLocks noGrp="1"/>
          </p:cNvSpPr>
          <p:nvPr>
            <p:ph type="body" idx="1"/>
          </p:nvPr>
        </p:nvSpPr>
        <p:spPr/>
        <p:txBody>
          <a:bodyPr/>
          <a:lstStyle/>
          <a:p>
            <a:pPr>
              <a:buClrTx/>
              <a:buSzTx/>
              <a:buFont typeface="Wingdings" pitchFamily="2" charset="2"/>
              <a:buNone/>
            </a:pPr>
            <a:r>
              <a:rPr lang="en-US" sz="2800" dirty="0" smtClean="0">
                <a:solidFill>
                  <a:srgbClr val="FF0000"/>
                </a:solidFill>
              </a:rPr>
              <a:t>//Use it in some method </a:t>
            </a:r>
          </a:p>
          <a:p>
            <a:pPr>
              <a:buClrTx/>
              <a:buSzTx/>
              <a:buFont typeface="Wingdings" pitchFamily="2" charset="2"/>
              <a:buNone/>
            </a:pPr>
            <a:r>
              <a:rPr lang="en-US" sz="2800" dirty="0" smtClean="0"/>
              <a:t>class MyClass{</a:t>
            </a:r>
          </a:p>
          <a:p>
            <a:pPr>
              <a:buClrTx/>
              <a:buSzTx/>
              <a:buFont typeface="Wingdings" pitchFamily="2" charset="2"/>
              <a:buNone/>
            </a:pPr>
            <a:r>
              <a:rPr lang="en-US" sz="2800" dirty="0" smtClean="0"/>
              <a:t>    public void MyMethod(int a) </a:t>
            </a:r>
            <a:r>
              <a:rPr lang="en-US" sz="2800" b="1" dirty="0" smtClean="0"/>
              <a:t>throws</a:t>
            </a:r>
            <a:r>
              <a:rPr lang="en-US" sz="2800" dirty="0" smtClean="0"/>
              <a:t> InvalidAge{</a:t>
            </a:r>
          </a:p>
          <a:p>
            <a:pPr>
              <a:buClrTx/>
              <a:buSzTx/>
              <a:buFont typeface="Wingdings" pitchFamily="2" charset="2"/>
              <a:buNone/>
            </a:pPr>
            <a:r>
              <a:rPr lang="en-US" sz="2800" dirty="0" smtClean="0"/>
              <a:t>        if(a&lt;0)</a:t>
            </a:r>
          </a:p>
          <a:p>
            <a:pPr>
              <a:buClrTx/>
              <a:buSzTx/>
              <a:buFont typeface="Wingdings" pitchFamily="2" charset="2"/>
              <a:buNone/>
            </a:pPr>
            <a:r>
              <a:rPr lang="en-US" sz="2800" dirty="0" smtClean="0"/>
              <a:t>            </a:t>
            </a:r>
            <a:r>
              <a:rPr lang="en-US" sz="2800" b="1" dirty="0" smtClean="0"/>
              <a:t>throw</a:t>
            </a:r>
            <a:r>
              <a:rPr lang="en-US" sz="2800" dirty="0" smtClean="0"/>
              <a:t> new InvalidAge("Age invalid!");</a:t>
            </a:r>
          </a:p>
          <a:p>
            <a:pPr>
              <a:buClrTx/>
              <a:buSzTx/>
              <a:buFont typeface="Wingdings" pitchFamily="2" charset="2"/>
              <a:buNone/>
            </a:pPr>
            <a:r>
              <a:rPr lang="en-US" sz="2800" dirty="0" smtClean="0"/>
              <a:t>    }</a:t>
            </a:r>
          </a:p>
          <a:p>
            <a:pPr>
              <a:buClrTx/>
              <a:buSzTx/>
              <a:buFont typeface="Wingdings" pitchFamily="2" charset="2"/>
              <a:buNone/>
            </a:pPr>
            <a:r>
              <a:rPr lang="en-US" sz="2800" dirty="0" smtClean="0"/>
              <a:t>}</a:t>
            </a:r>
          </a:p>
        </p:txBody>
      </p:sp>
    </p:spTree>
    <p:extLst>
      <p:ext uri="{BB962C8B-B14F-4D97-AF65-F5344CB8AC3E}">
        <p14:creationId xmlns="" xmlns:p14="http://schemas.microsoft.com/office/powerpoint/2010/main" val="141669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076" name="Rectangle 2"/>
          <p:cNvSpPr>
            <a:spLocks noGrp="1"/>
          </p:cNvSpPr>
          <p:nvPr>
            <p:ph type="title"/>
          </p:nvPr>
        </p:nvSpPr>
        <p:spPr/>
        <p:txBody>
          <a:bodyPr/>
          <a:lstStyle/>
          <a:p>
            <a:r>
              <a:rPr lang="en-US" dirty="0" smtClean="0">
                <a:latin typeface="Calibri" pitchFamily="34" charset="0"/>
              </a:rPr>
              <a:t>Objectives</a:t>
            </a:r>
          </a:p>
        </p:txBody>
      </p:sp>
      <p:sp>
        <p:nvSpPr>
          <p:cNvPr id="3077" name="Rectangle 3"/>
          <p:cNvSpPr>
            <a:spLocks noGrp="1"/>
          </p:cNvSpPr>
          <p:nvPr>
            <p:ph type="body" idx="1"/>
          </p:nvPr>
        </p:nvSpPr>
        <p:spPr/>
        <p:txBody>
          <a:bodyPr/>
          <a:lstStyle/>
          <a:p>
            <a:pPr>
              <a:buClrTx/>
              <a:buSzTx/>
            </a:pPr>
            <a:r>
              <a:rPr lang="en-US" dirty="0" smtClean="0">
                <a:latin typeface="Calibri" pitchFamily="34" charset="0"/>
              </a:rPr>
              <a:t>Packages</a:t>
            </a:r>
          </a:p>
          <a:p>
            <a:pPr>
              <a:buClrTx/>
              <a:buSzTx/>
            </a:pPr>
            <a:r>
              <a:rPr lang="en-US" dirty="0" smtClean="0">
                <a:latin typeface="Calibri" pitchFamily="34" charset="0"/>
              </a:rPr>
              <a:t>Exception Handling</a:t>
            </a:r>
          </a:p>
          <a:p>
            <a:pPr lvl="1">
              <a:buClrTx/>
            </a:pPr>
            <a:r>
              <a:rPr lang="en-US" dirty="0" smtClean="0"/>
              <a:t>try block</a:t>
            </a:r>
            <a:endParaRPr lang="en-US" dirty="0"/>
          </a:p>
          <a:p>
            <a:pPr lvl="1"/>
            <a:r>
              <a:rPr lang="en-US" dirty="0" smtClean="0"/>
              <a:t>catch block</a:t>
            </a:r>
            <a:endParaRPr lang="en-US" dirty="0"/>
          </a:p>
          <a:p>
            <a:pPr lvl="1"/>
            <a:r>
              <a:rPr lang="en-US" dirty="0" smtClean="0"/>
              <a:t>finally block</a:t>
            </a:r>
          </a:p>
          <a:p>
            <a:pPr lvl="1"/>
            <a:r>
              <a:rPr lang="en-US" dirty="0" smtClean="0"/>
              <a:t>custom exception class</a:t>
            </a:r>
            <a:endParaRPr lang="en-US" dirty="0"/>
          </a:p>
          <a:p>
            <a:r>
              <a:rPr lang="en-US" dirty="0"/>
              <a:t>Assertions</a:t>
            </a:r>
          </a:p>
        </p:txBody>
      </p:sp>
    </p:spTree>
    <p:extLst>
      <p:ext uri="{BB962C8B-B14F-4D97-AF65-F5344CB8AC3E}">
        <p14:creationId xmlns="" xmlns:p14="http://schemas.microsoft.com/office/powerpoint/2010/main" val="3324952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47108" name="Rectangle 2"/>
          <p:cNvSpPr>
            <a:spLocks noGrp="1"/>
          </p:cNvSpPr>
          <p:nvPr>
            <p:ph type="title"/>
          </p:nvPr>
        </p:nvSpPr>
        <p:spPr>
          <a:xfrm>
            <a:off x="0" y="198438"/>
            <a:ext cx="9144000" cy="715962"/>
          </a:xfrm>
        </p:spPr>
        <p:txBody>
          <a:bodyPr/>
          <a:lstStyle/>
          <a:p>
            <a:r>
              <a:rPr lang="en-US" sz="3600" dirty="0" smtClean="0"/>
              <a:t>Creating Your Own Exception Classes (4)</a:t>
            </a:r>
          </a:p>
        </p:txBody>
      </p:sp>
      <p:sp>
        <p:nvSpPr>
          <p:cNvPr id="47109" name="Rectangle 3"/>
          <p:cNvSpPr>
            <a:spLocks noGrp="1"/>
          </p:cNvSpPr>
          <p:nvPr>
            <p:ph type="body" idx="1"/>
          </p:nvPr>
        </p:nvSpPr>
        <p:spPr/>
        <p:txBody>
          <a:bodyPr/>
          <a:lstStyle/>
          <a:p>
            <a:pPr>
              <a:buClrTx/>
              <a:buSzTx/>
              <a:buFont typeface="Wingdings" pitchFamily="2" charset="2"/>
              <a:buNone/>
            </a:pPr>
            <a:r>
              <a:rPr lang="en-US" sz="2800" dirty="0" smtClean="0">
                <a:solidFill>
                  <a:srgbClr val="FF0000"/>
                </a:solidFill>
              </a:rPr>
              <a:t>//Using try-catch when this method is called</a:t>
            </a:r>
          </a:p>
          <a:p>
            <a:pPr>
              <a:buClrTx/>
              <a:buSzTx/>
              <a:buFont typeface="Wingdings" pitchFamily="2" charset="2"/>
              <a:buNone/>
            </a:pPr>
            <a:r>
              <a:rPr lang="en-US" sz="2800" dirty="0" smtClean="0"/>
              <a:t>try {</a:t>
            </a:r>
          </a:p>
          <a:p>
            <a:pPr>
              <a:buClrTx/>
              <a:buSzTx/>
              <a:buFont typeface="Wingdings" pitchFamily="2" charset="2"/>
              <a:buNone/>
            </a:pPr>
            <a:r>
              <a:rPr lang="en-US" sz="2800" dirty="0" smtClean="0"/>
              <a:t>            MyClass class1 = new MyClass();</a:t>
            </a:r>
          </a:p>
          <a:p>
            <a:pPr>
              <a:buClrTx/>
              <a:buSzTx/>
              <a:buFont typeface="Wingdings" pitchFamily="2" charset="2"/>
              <a:buNone/>
            </a:pPr>
            <a:r>
              <a:rPr lang="en-US" sz="2800" dirty="0" smtClean="0"/>
              <a:t>            class1.MyMethod(-5);</a:t>
            </a:r>
          </a:p>
          <a:p>
            <a:pPr>
              <a:buClrTx/>
              <a:buSzTx/>
              <a:buFont typeface="Wingdings" pitchFamily="2" charset="2"/>
              <a:buNone/>
            </a:pPr>
            <a:r>
              <a:rPr lang="en-US" sz="2800" dirty="0" smtClean="0"/>
              <a:t>	} catch (InvalidAge ex) {</a:t>
            </a:r>
          </a:p>
          <a:p>
            <a:pPr>
              <a:buClrTx/>
              <a:buSzTx/>
              <a:buFont typeface="Wingdings" pitchFamily="2" charset="2"/>
              <a:buNone/>
            </a:pPr>
            <a:r>
              <a:rPr lang="en-US" sz="2800" dirty="0" smtClean="0"/>
              <a:t>            System.out.println(ex.getMessage());</a:t>
            </a:r>
          </a:p>
          <a:p>
            <a:pPr>
              <a:buClrTx/>
              <a:buSzTx/>
              <a:buFont typeface="Wingdings" pitchFamily="2" charset="2"/>
              <a:buNone/>
            </a:pPr>
            <a:r>
              <a:rPr lang="en-US" sz="2800" dirty="0" smtClean="0"/>
              <a:t>   }</a:t>
            </a:r>
          </a:p>
        </p:txBody>
      </p:sp>
    </p:spTree>
    <p:extLst>
      <p:ext uri="{BB962C8B-B14F-4D97-AF65-F5344CB8AC3E}">
        <p14:creationId xmlns="" xmlns:p14="http://schemas.microsoft.com/office/powerpoint/2010/main" val="41804497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cs typeface="Arial" pitchFamily="34" charset="0"/>
              </a:rPr>
              <a:t>Session 07 - Package and Exception handling</a:t>
            </a:r>
          </a:p>
        </p:txBody>
      </p:sp>
      <p:sp>
        <p:nvSpPr>
          <p:cNvPr id="48132" name="Rectangle 2"/>
          <p:cNvSpPr>
            <a:spLocks noGrp="1"/>
          </p:cNvSpPr>
          <p:nvPr>
            <p:ph type="title"/>
          </p:nvPr>
        </p:nvSpPr>
        <p:spPr/>
        <p:txBody>
          <a:bodyPr/>
          <a:lstStyle/>
          <a:p>
            <a:r>
              <a:rPr lang="en-US" dirty="0" smtClean="0"/>
              <a:t>Exceptions and Overriding</a:t>
            </a:r>
          </a:p>
        </p:txBody>
      </p:sp>
      <p:sp>
        <p:nvSpPr>
          <p:cNvPr id="48133" name="Rectangle 3"/>
          <p:cNvSpPr>
            <a:spLocks noGrp="1"/>
          </p:cNvSpPr>
          <p:nvPr>
            <p:ph type="body" idx="1"/>
          </p:nvPr>
        </p:nvSpPr>
        <p:spPr/>
        <p:txBody>
          <a:bodyPr/>
          <a:lstStyle/>
          <a:p>
            <a:pPr>
              <a:buClrTx/>
              <a:buSzTx/>
              <a:buFont typeface="Arial" pitchFamily="34" charset="0"/>
              <a:buChar char="•"/>
            </a:pPr>
            <a:r>
              <a:rPr lang="en-US" dirty="0" smtClean="0"/>
              <a:t>When you extend a class and override a method, the Java </a:t>
            </a:r>
            <a:r>
              <a:rPr lang="en-US" smtClean="0"/>
              <a:t>compiler </a:t>
            </a:r>
            <a:r>
              <a:rPr lang="en-US" u="sng" smtClean="0"/>
              <a:t>insists (đòi hỏi)</a:t>
            </a:r>
            <a:r>
              <a:rPr lang="en-US" smtClean="0"/>
              <a:t> </a:t>
            </a:r>
            <a:r>
              <a:rPr lang="en-US" dirty="0" smtClean="0"/>
              <a:t>that all exception classes thrown by the </a:t>
            </a:r>
            <a:r>
              <a:rPr lang="en-US" u="sng" dirty="0" smtClean="0"/>
              <a:t>new method</a:t>
            </a:r>
            <a:r>
              <a:rPr lang="en-US" dirty="0" smtClean="0"/>
              <a:t> must be the </a:t>
            </a:r>
            <a:r>
              <a:rPr lang="en-US" u="sng" dirty="0" smtClean="0"/>
              <a:t>same as</a:t>
            </a:r>
            <a:r>
              <a:rPr lang="en-US" dirty="0" smtClean="0"/>
              <a:t>, or </a:t>
            </a:r>
            <a:r>
              <a:rPr lang="en-US" u="sng" dirty="0" smtClean="0"/>
              <a:t>subclasses</a:t>
            </a:r>
            <a:r>
              <a:rPr lang="en-US" dirty="0" smtClean="0"/>
              <a:t> of, the exception classes thrown by the </a:t>
            </a:r>
            <a:r>
              <a:rPr lang="en-US" u="sng" dirty="0" smtClean="0"/>
              <a:t>original method</a:t>
            </a:r>
            <a:r>
              <a:rPr lang="en-US" dirty="0" smtClean="0"/>
              <a:t>.</a:t>
            </a:r>
          </a:p>
          <a:p>
            <a:pPr>
              <a:buClrTx/>
              <a:buSzTx/>
              <a:buFont typeface="Arial" pitchFamily="34" charset="0"/>
              <a:buChar char="•"/>
            </a:pPr>
            <a:endParaRPr lang="en-US" dirty="0" smtClean="0"/>
          </a:p>
        </p:txBody>
      </p:sp>
    </p:spTree>
    <p:extLst>
      <p:ext uri="{BB962C8B-B14F-4D97-AF65-F5344CB8AC3E}">
        <p14:creationId xmlns="" xmlns:p14="http://schemas.microsoft.com/office/powerpoint/2010/main" val="2379564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smtClean="0">
                <a:latin typeface="Arial" charset="0"/>
                <a:cs typeface="Arial" charset="0"/>
              </a:rPr>
              <a:t>Assertions</a:t>
            </a:r>
          </a:p>
        </p:txBody>
      </p:sp>
      <p:sp>
        <p:nvSpPr>
          <p:cNvPr id="45059" name="Content Placeholder 2"/>
          <p:cNvSpPr>
            <a:spLocks noGrp="1"/>
          </p:cNvSpPr>
          <p:nvPr>
            <p:ph idx="1"/>
          </p:nvPr>
        </p:nvSpPr>
        <p:spPr>
          <a:xfrm>
            <a:off x="457200" y="990600"/>
            <a:ext cx="8229600" cy="2514600"/>
          </a:xfrm>
        </p:spPr>
        <p:txBody>
          <a:bodyPr/>
          <a:lstStyle/>
          <a:p>
            <a:pPr>
              <a:lnSpc>
                <a:spcPct val="80000"/>
              </a:lnSpc>
            </a:pPr>
            <a:r>
              <a:rPr lang="en-US" sz="2400" dirty="0" smtClean="0">
                <a:latin typeface="Arial" charset="0"/>
                <a:cs typeface="Arial" charset="0"/>
              </a:rPr>
              <a:t>Assertions are introduced in Java 1.4</a:t>
            </a:r>
          </a:p>
          <a:p>
            <a:pPr>
              <a:lnSpc>
                <a:spcPct val="80000"/>
              </a:lnSpc>
            </a:pPr>
            <a:r>
              <a:rPr lang="en-US" sz="2400" dirty="0" smtClean="0">
                <a:latin typeface="Arial" charset="0"/>
                <a:cs typeface="Arial" charset="0"/>
              </a:rPr>
              <a:t>2 Ways of writing assertion statements:</a:t>
            </a:r>
          </a:p>
          <a:p>
            <a:pPr lvl="1">
              <a:lnSpc>
                <a:spcPct val="80000"/>
              </a:lnSpc>
              <a:buFont typeface="Arial" charset="0"/>
              <a:buNone/>
            </a:pPr>
            <a:r>
              <a:rPr lang="en-US" sz="2400" dirty="0" smtClean="0">
                <a:solidFill>
                  <a:srgbClr val="FF0000"/>
                </a:solidFill>
                <a:latin typeface="Courier New" pitchFamily="49" charset="0"/>
                <a:cs typeface="Arial" charset="0"/>
              </a:rPr>
              <a:t>assert</a:t>
            </a:r>
            <a:r>
              <a:rPr lang="en-US" sz="2400" dirty="0" smtClean="0">
                <a:solidFill>
                  <a:srgbClr val="FF0000"/>
                </a:solidFill>
                <a:latin typeface="Arial" charset="0"/>
                <a:cs typeface="Arial" charset="0"/>
              </a:rPr>
              <a:t> expression;</a:t>
            </a:r>
            <a:r>
              <a:rPr lang="en-US" sz="2400" dirty="0" smtClean="0">
                <a:latin typeface="Arial" charset="0"/>
                <a:cs typeface="Arial" charset="0"/>
              </a:rPr>
              <a:t> // true-false condition</a:t>
            </a:r>
          </a:p>
          <a:p>
            <a:pPr lvl="1">
              <a:lnSpc>
                <a:spcPct val="80000"/>
              </a:lnSpc>
              <a:buFont typeface="Arial" charset="0"/>
              <a:buNone/>
            </a:pPr>
            <a:r>
              <a:rPr lang="en-US" sz="2400" dirty="0" smtClean="0">
                <a:solidFill>
                  <a:srgbClr val="FF0000"/>
                </a:solidFill>
                <a:latin typeface="Courier New" pitchFamily="49" charset="0"/>
                <a:cs typeface="Arial" charset="0"/>
              </a:rPr>
              <a:t>assert</a:t>
            </a:r>
            <a:r>
              <a:rPr lang="en-US" sz="2400" dirty="0" smtClean="0">
                <a:solidFill>
                  <a:srgbClr val="FF0000"/>
                </a:solidFill>
                <a:latin typeface="Arial" charset="0"/>
                <a:cs typeface="Arial" charset="0"/>
              </a:rPr>
              <a:t> </a:t>
            </a:r>
            <a:r>
              <a:rPr lang="en-US" sz="2400" i="1" dirty="0" smtClean="0">
                <a:solidFill>
                  <a:srgbClr val="FF0000"/>
                </a:solidFill>
                <a:latin typeface="Arial" charset="0"/>
                <a:cs typeface="Arial" charset="0"/>
              </a:rPr>
              <a:t>expression1:</a:t>
            </a:r>
            <a:r>
              <a:rPr lang="en-US" sz="2400" i="1" dirty="0" smtClean="0">
                <a:solidFill>
                  <a:srgbClr val="0000FF"/>
                </a:solidFill>
                <a:latin typeface="Arial" charset="0"/>
                <a:cs typeface="Arial" charset="0"/>
              </a:rPr>
              <a:t>expression2;</a:t>
            </a:r>
            <a:r>
              <a:rPr lang="en-US" sz="2400" i="1" dirty="0" smtClean="0">
                <a:latin typeface="Arial" charset="0"/>
                <a:cs typeface="Arial" charset="0"/>
              </a:rPr>
              <a:t> </a:t>
            </a:r>
            <a:r>
              <a:rPr lang="en-US" sz="2400" dirty="0" smtClean="0">
                <a:latin typeface="Arial" charset="0"/>
                <a:cs typeface="Arial" charset="0"/>
              </a:rPr>
              <a:t>//        </a:t>
            </a:r>
          </a:p>
          <a:p>
            <a:pPr lvl="1">
              <a:lnSpc>
                <a:spcPct val="80000"/>
              </a:lnSpc>
              <a:buFont typeface="Arial" charset="0"/>
              <a:buNone/>
            </a:pPr>
            <a:r>
              <a:rPr lang="en-US" dirty="0" smtClean="0">
                <a:latin typeface="Arial" charset="0"/>
                <a:cs typeface="Arial" charset="0"/>
              </a:rPr>
              <a:t>              </a:t>
            </a:r>
            <a:r>
              <a:rPr lang="en-US" sz="2400" dirty="0" smtClean="0">
                <a:solidFill>
                  <a:srgbClr val="FF0000"/>
                </a:solidFill>
                <a:latin typeface="Arial" charset="0"/>
                <a:cs typeface="Arial" charset="0"/>
              </a:rPr>
              <a:t>condiontion:</a:t>
            </a:r>
            <a:r>
              <a:rPr lang="en-US" sz="2400" dirty="0" smtClean="0">
                <a:solidFill>
                  <a:srgbClr val="0000FF"/>
                </a:solidFill>
                <a:latin typeface="Arial" charset="0"/>
                <a:cs typeface="Arial" charset="0"/>
              </a:rPr>
              <a:t>ExceptionMessage</a:t>
            </a:r>
          </a:p>
          <a:p>
            <a:pPr>
              <a:lnSpc>
                <a:spcPct val="80000"/>
              </a:lnSpc>
            </a:pPr>
            <a:r>
              <a:rPr lang="en-US" sz="2400" dirty="0" smtClean="0">
                <a:latin typeface="Arial" charset="0"/>
                <a:cs typeface="Arial" charset="0"/>
              </a:rPr>
              <a:t>You must specify options when the program is compiled and run.</a:t>
            </a:r>
          </a:p>
        </p:txBody>
      </p:sp>
      <p:pic>
        <p:nvPicPr>
          <p:cNvPr id="45061" name="Picture 5"/>
          <p:cNvPicPr>
            <a:picLocks noChangeAspect="1" noChangeArrowheads="1"/>
          </p:cNvPicPr>
          <p:nvPr/>
        </p:nvPicPr>
        <p:blipFill>
          <a:blip r:embed="rId2">
            <a:lum bright="-5000"/>
          </a:blip>
          <a:srcRect/>
          <a:stretch>
            <a:fillRect/>
          </a:stretch>
        </p:blipFill>
        <p:spPr bwMode="auto">
          <a:xfrm>
            <a:off x="5105400" y="3352800"/>
            <a:ext cx="3467100" cy="2266950"/>
          </a:xfrm>
          <a:prstGeom prst="rect">
            <a:avLst/>
          </a:prstGeom>
          <a:noFill/>
          <a:ln w="9525">
            <a:noFill/>
            <a:miter lim="800000"/>
            <a:headEnd/>
            <a:tailEnd/>
          </a:ln>
        </p:spPr>
      </p:pic>
      <p:pic>
        <p:nvPicPr>
          <p:cNvPr id="45062" name="Picture 6"/>
          <p:cNvPicPr>
            <a:picLocks noChangeAspect="1" noChangeArrowheads="1"/>
          </p:cNvPicPr>
          <p:nvPr/>
        </p:nvPicPr>
        <p:blipFill>
          <a:blip r:embed="rId3">
            <a:lum bright="-5000"/>
          </a:blip>
          <a:srcRect/>
          <a:stretch>
            <a:fillRect/>
          </a:stretch>
        </p:blipFill>
        <p:spPr bwMode="auto">
          <a:xfrm>
            <a:off x="381000" y="3429000"/>
            <a:ext cx="4276725" cy="2028825"/>
          </a:xfrm>
          <a:prstGeom prst="rect">
            <a:avLst/>
          </a:prstGeom>
          <a:noFill/>
          <a:ln w="9525">
            <a:noFill/>
            <a:miter lim="800000"/>
            <a:headEnd/>
            <a:tailEnd/>
          </a:ln>
        </p:spPr>
      </p:pic>
      <p:sp>
        <p:nvSpPr>
          <p:cNvPr id="7" name="Rectangle 6"/>
          <p:cNvSpPr/>
          <p:nvPr/>
        </p:nvSpPr>
        <p:spPr>
          <a:xfrm>
            <a:off x="1143000" y="5791200"/>
            <a:ext cx="7239000" cy="8382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 can replace an assertion with an </a:t>
            </a:r>
            <a:r>
              <a:rPr lang="en-US" sz="2400" b="1" i="1" dirty="0" smtClean="0"/>
              <a:t>if</a:t>
            </a:r>
            <a:r>
              <a:rPr lang="en-US" sz="2400" dirty="0" smtClean="0"/>
              <a:t>  statement.</a:t>
            </a:r>
          </a:p>
          <a:p>
            <a:pPr algn="ctr"/>
            <a:r>
              <a:rPr lang="en-US" sz="2400" dirty="0" smtClean="0"/>
              <a:t>In Java from 1.5, the keyword </a:t>
            </a:r>
            <a:r>
              <a:rPr lang="en-US" sz="2400" b="1" i="1" dirty="0" smtClean="0"/>
              <a:t>assert</a:t>
            </a:r>
            <a:r>
              <a:rPr lang="en-US" sz="2400" dirty="0" smtClean="0"/>
              <a:t> is removed.  </a:t>
            </a:r>
            <a:endParaRPr lang="en-US" sz="2400" dirty="0"/>
          </a:p>
        </p:txBody>
      </p:sp>
      <p:sp>
        <p:nvSpPr>
          <p:cNvPr id="8" name="Slide Number Placeholder 7"/>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latin typeface="Arial" charset="0"/>
                <a:cs typeface="Arial" charset="0"/>
              </a:rPr>
              <a:t>Assertions…</a:t>
            </a:r>
          </a:p>
        </p:txBody>
      </p:sp>
      <p:pic>
        <p:nvPicPr>
          <p:cNvPr id="46084" name="Picture 2"/>
          <p:cNvPicPr>
            <a:picLocks noChangeAspect="1" noChangeArrowheads="1"/>
          </p:cNvPicPr>
          <p:nvPr/>
        </p:nvPicPr>
        <p:blipFill>
          <a:blip r:embed="rId2">
            <a:lum bright="-11000"/>
          </a:blip>
          <a:srcRect/>
          <a:stretch>
            <a:fillRect/>
          </a:stretch>
        </p:blipFill>
        <p:spPr bwMode="auto">
          <a:xfrm>
            <a:off x="838200" y="3886200"/>
            <a:ext cx="7037388" cy="2895600"/>
          </a:xfrm>
          <a:prstGeom prst="rect">
            <a:avLst/>
          </a:prstGeom>
          <a:noFill/>
          <a:ln w="9525">
            <a:noFill/>
            <a:miter lim="800000"/>
            <a:headEnd/>
            <a:tailEnd/>
          </a:ln>
        </p:spPr>
      </p:pic>
      <p:pic>
        <p:nvPicPr>
          <p:cNvPr id="46085" name="Picture 3"/>
          <p:cNvPicPr>
            <a:picLocks noChangeAspect="1" noChangeArrowheads="1"/>
          </p:cNvPicPr>
          <p:nvPr/>
        </p:nvPicPr>
        <p:blipFill>
          <a:blip r:embed="rId3">
            <a:lum bright="-11000"/>
          </a:blip>
          <a:srcRect/>
          <a:stretch>
            <a:fillRect/>
          </a:stretch>
        </p:blipFill>
        <p:spPr bwMode="auto">
          <a:xfrm>
            <a:off x="2571750" y="914400"/>
            <a:ext cx="3981450" cy="28670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cs typeface="Arial" pitchFamily="34" charset="0"/>
              </a:rPr>
              <a:t>Session 07 - Package and Exception handling</a:t>
            </a:r>
          </a:p>
        </p:txBody>
      </p:sp>
      <p:sp>
        <p:nvSpPr>
          <p:cNvPr id="54276" name="Rectangle 2"/>
          <p:cNvSpPr>
            <a:spLocks noGrp="1"/>
          </p:cNvSpPr>
          <p:nvPr>
            <p:ph type="title"/>
          </p:nvPr>
        </p:nvSpPr>
        <p:spPr/>
        <p:txBody>
          <a:bodyPr/>
          <a:lstStyle/>
          <a:p>
            <a:r>
              <a:rPr lang="en-US" dirty="0" smtClean="0"/>
              <a:t>Summary</a:t>
            </a:r>
          </a:p>
        </p:txBody>
      </p:sp>
      <p:sp>
        <p:nvSpPr>
          <p:cNvPr id="54277" name="Rectangle 3"/>
          <p:cNvSpPr>
            <a:spLocks noGrp="1"/>
          </p:cNvSpPr>
          <p:nvPr>
            <p:ph type="body" idx="1"/>
          </p:nvPr>
        </p:nvSpPr>
        <p:spPr>
          <a:xfrm>
            <a:off x="457200" y="1600200"/>
            <a:ext cx="8229600" cy="3810000"/>
          </a:xfrm>
        </p:spPr>
        <p:txBody>
          <a:bodyPr/>
          <a:lstStyle/>
          <a:p>
            <a:pPr>
              <a:lnSpc>
                <a:spcPct val="80000"/>
              </a:lnSpc>
              <a:buClrTx/>
              <a:buSzTx/>
            </a:pPr>
            <a:r>
              <a:rPr lang="en-US" sz="3600" dirty="0" smtClean="0"/>
              <a:t>Packages</a:t>
            </a:r>
          </a:p>
          <a:p>
            <a:pPr>
              <a:lnSpc>
                <a:spcPct val="80000"/>
              </a:lnSpc>
              <a:buClrTx/>
              <a:buSzTx/>
            </a:pPr>
            <a:r>
              <a:rPr lang="en-US" sz="3600" dirty="0" smtClean="0"/>
              <a:t>Exception </a:t>
            </a:r>
            <a:r>
              <a:rPr lang="en-US" sz="3600" dirty="0"/>
              <a:t>Handling</a:t>
            </a:r>
          </a:p>
          <a:p>
            <a:pPr>
              <a:lnSpc>
                <a:spcPct val="80000"/>
              </a:lnSpc>
              <a:buClrTx/>
              <a:buSzTx/>
            </a:pPr>
            <a:r>
              <a:rPr lang="en-US" sz="3600" dirty="0"/>
              <a:t>Multiple  Handlers</a:t>
            </a:r>
          </a:p>
          <a:p>
            <a:pPr>
              <a:lnSpc>
                <a:spcPct val="80000"/>
              </a:lnSpc>
              <a:buClrTx/>
              <a:buSzTx/>
            </a:pPr>
            <a:r>
              <a:rPr lang="en-US" sz="3600" dirty="0"/>
              <a:t>Code Finalization and </a:t>
            </a:r>
            <a:r>
              <a:rPr lang="en-US" sz="3600"/>
              <a:t>Cleaning </a:t>
            </a:r>
            <a:r>
              <a:rPr lang="en-US" sz="3600" smtClean="0"/>
              <a:t>Up (finally block)</a:t>
            </a:r>
            <a:endParaRPr lang="en-US" sz="3600" dirty="0"/>
          </a:p>
          <a:p>
            <a:pPr>
              <a:lnSpc>
                <a:spcPct val="80000"/>
              </a:lnSpc>
              <a:buClrTx/>
              <a:buSzTx/>
            </a:pPr>
            <a:r>
              <a:rPr lang="en-US" sz="3600" dirty="0"/>
              <a:t>Custom Exception Classes</a:t>
            </a:r>
          </a:p>
          <a:p>
            <a:pPr>
              <a:lnSpc>
                <a:spcPct val="80000"/>
              </a:lnSpc>
              <a:buClrTx/>
              <a:buSzTx/>
            </a:pPr>
            <a:r>
              <a:rPr lang="en-US" sz="3600" dirty="0"/>
              <a:t>Assertions</a:t>
            </a:r>
            <a:endParaRPr lang="en-US" sz="3600" dirty="0" smtClean="0"/>
          </a:p>
        </p:txBody>
      </p:sp>
    </p:spTree>
    <p:extLst>
      <p:ext uri="{BB962C8B-B14F-4D97-AF65-F5344CB8AC3E}">
        <p14:creationId xmlns="" xmlns:p14="http://schemas.microsoft.com/office/powerpoint/2010/main" val="1850752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076" name="Rectangle 2"/>
          <p:cNvSpPr>
            <a:spLocks noGrp="1"/>
          </p:cNvSpPr>
          <p:nvPr>
            <p:ph type="title"/>
          </p:nvPr>
        </p:nvSpPr>
        <p:spPr/>
        <p:txBody>
          <a:bodyPr/>
          <a:lstStyle/>
          <a:p>
            <a:r>
              <a:rPr lang="en-US" dirty="0" smtClean="0">
                <a:latin typeface="Calibri" pitchFamily="34" charset="0"/>
              </a:rPr>
              <a:t>Packages</a:t>
            </a:r>
          </a:p>
        </p:txBody>
      </p:sp>
      <p:sp>
        <p:nvSpPr>
          <p:cNvPr id="3077" name="Rectangle 3"/>
          <p:cNvSpPr>
            <a:spLocks noGrp="1"/>
          </p:cNvSpPr>
          <p:nvPr>
            <p:ph type="body" idx="1"/>
          </p:nvPr>
        </p:nvSpPr>
        <p:spPr>
          <a:xfrm>
            <a:off x="152400" y="1570037"/>
            <a:ext cx="8686800" cy="4678363"/>
          </a:xfrm>
        </p:spPr>
        <p:txBody>
          <a:bodyPr/>
          <a:lstStyle/>
          <a:p>
            <a:pPr>
              <a:buClrTx/>
              <a:buSzTx/>
            </a:pPr>
            <a:r>
              <a:rPr lang="en-US" sz="2400" dirty="0"/>
              <a:t>A </a:t>
            </a:r>
            <a:r>
              <a:rPr lang="en-US" sz="2400" i="1" dirty="0"/>
              <a:t>package</a:t>
            </a:r>
            <a:r>
              <a:rPr lang="en-US" sz="2400" dirty="0"/>
              <a:t> is a grouping of related  </a:t>
            </a:r>
            <a:r>
              <a:rPr lang="en-US" sz="2400" dirty="0" smtClean="0"/>
              <a:t>classes</a:t>
            </a:r>
            <a:r>
              <a:rPr lang="en-US" sz="2400" dirty="0"/>
              <a:t>, interfaces, enumerations, and annotation </a:t>
            </a:r>
            <a:r>
              <a:rPr lang="en-US" sz="2400" dirty="0" smtClean="0"/>
              <a:t>types providing </a:t>
            </a:r>
            <a:r>
              <a:rPr lang="en-US" sz="2400" dirty="0"/>
              <a:t>access protection and name space </a:t>
            </a:r>
            <a:r>
              <a:rPr lang="en-US" sz="2400" dirty="0" smtClean="0"/>
              <a:t>(set of pre-defined names) management.</a:t>
            </a:r>
          </a:p>
          <a:p>
            <a:pPr>
              <a:buClrTx/>
              <a:buSzTx/>
            </a:pPr>
            <a:r>
              <a:rPr lang="en-US" sz="2400" dirty="0" smtClean="0"/>
              <a:t>Syntax to create a new package:</a:t>
            </a:r>
          </a:p>
          <a:p>
            <a:pPr marL="457200" lvl="1" indent="0">
              <a:buClrTx/>
              <a:buNone/>
            </a:pPr>
            <a:r>
              <a:rPr lang="en-US" sz="2000" dirty="0" smtClean="0">
                <a:solidFill>
                  <a:srgbClr val="0000CC"/>
                </a:solidFill>
              </a:rPr>
              <a:t>package [package name];</a:t>
            </a:r>
          </a:p>
          <a:p>
            <a:pPr lvl="1">
              <a:buClrTx/>
            </a:pPr>
            <a:r>
              <a:rPr lang="en-US" sz="2000" dirty="0" smtClean="0"/>
              <a:t>This statement must </a:t>
            </a:r>
            <a:r>
              <a:rPr lang="en-US" sz="2000" dirty="0"/>
              <a:t>be the </a:t>
            </a:r>
            <a:r>
              <a:rPr lang="en-US" sz="2000" b="1" dirty="0">
                <a:solidFill>
                  <a:srgbClr val="FF0000"/>
                </a:solidFill>
              </a:rPr>
              <a:t>first line </a:t>
            </a:r>
            <a:r>
              <a:rPr lang="en-US" sz="2000" dirty="0"/>
              <a:t>in the source file. </a:t>
            </a:r>
            <a:endParaRPr lang="en-US" sz="2000" dirty="0" smtClean="0"/>
          </a:p>
          <a:p>
            <a:pPr lvl="1">
              <a:buClrTx/>
            </a:pPr>
            <a:r>
              <a:rPr lang="en-US" sz="2000" dirty="0" smtClean="0"/>
              <a:t>There </a:t>
            </a:r>
            <a:r>
              <a:rPr lang="en-US" sz="2000" dirty="0"/>
              <a:t>can be only one package statement in each source file, and it applies to all types in the file</a:t>
            </a:r>
            <a:r>
              <a:rPr lang="en-US" sz="2000" dirty="0" smtClean="0"/>
              <a:t>.</a:t>
            </a:r>
          </a:p>
          <a:p>
            <a:pPr lvl="1">
              <a:buClrTx/>
            </a:pPr>
            <a:r>
              <a:rPr lang="en-US" sz="2000" i="1" dirty="0" smtClean="0"/>
              <a:t>The compiler will read source code line-by-line from the beginning of the source file. So, the first work must be carried out is creating the folder and the folder name is the package name. The package information will be added to classes in this package.</a:t>
            </a:r>
            <a:endParaRPr lang="en-US" sz="2000" i="1" dirty="0"/>
          </a:p>
        </p:txBody>
      </p:sp>
    </p:spTree>
    <p:extLst>
      <p:ext uri="{BB962C8B-B14F-4D97-AF65-F5344CB8AC3E}">
        <p14:creationId xmlns="" xmlns:p14="http://schemas.microsoft.com/office/powerpoint/2010/main" val="2407108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076" name="Rectangle 2"/>
          <p:cNvSpPr>
            <a:spLocks noGrp="1"/>
          </p:cNvSpPr>
          <p:nvPr>
            <p:ph type="title"/>
          </p:nvPr>
        </p:nvSpPr>
        <p:spPr/>
        <p:txBody>
          <a:bodyPr/>
          <a:lstStyle/>
          <a:p>
            <a:r>
              <a:rPr lang="en-US" dirty="0" smtClean="0">
                <a:latin typeface="Calibri" pitchFamily="34" charset="0"/>
              </a:rPr>
              <a:t>Using Packages Members</a:t>
            </a:r>
          </a:p>
        </p:txBody>
      </p:sp>
      <p:sp>
        <p:nvSpPr>
          <p:cNvPr id="3077" name="Rectangle 3"/>
          <p:cNvSpPr>
            <a:spLocks noGrp="1"/>
          </p:cNvSpPr>
          <p:nvPr>
            <p:ph type="body" idx="1"/>
          </p:nvPr>
        </p:nvSpPr>
        <p:spPr>
          <a:xfrm>
            <a:off x="0" y="990600"/>
            <a:ext cx="9144000" cy="5135563"/>
          </a:xfrm>
        </p:spPr>
        <p:txBody>
          <a:bodyPr/>
          <a:lstStyle/>
          <a:p>
            <a:r>
              <a:rPr lang="en-US" sz="2400" dirty="0"/>
              <a:t>To use a public package member from outside its package, </a:t>
            </a:r>
            <a:r>
              <a:rPr lang="en-US" sz="2400" dirty="0" smtClean="0"/>
              <a:t> we can:</a:t>
            </a:r>
            <a:endParaRPr lang="en-US" sz="2400" dirty="0"/>
          </a:p>
          <a:p>
            <a:pPr lvl="1"/>
            <a:r>
              <a:rPr lang="en-US" sz="2000" dirty="0"/>
              <a:t>Refer to the member by its fully qualified </a:t>
            </a:r>
            <a:r>
              <a:rPr lang="en-US" sz="2000" dirty="0" smtClean="0"/>
              <a:t>name</a:t>
            </a:r>
          </a:p>
          <a:p>
            <a:pPr marL="457200" lvl="1" indent="0">
              <a:buNone/>
            </a:pPr>
            <a:r>
              <a:rPr lang="en-US" sz="2000" i="1" dirty="0" smtClean="0"/>
              <a:t>	</a:t>
            </a:r>
            <a:r>
              <a:rPr lang="en-US" sz="2000" b="1" dirty="0" smtClean="0">
                <a:solidFill>
                  <a:srgbClr val="0000CC"/>
                </a:solidFill>
              </a:rPr>
              <a:t>graphics.Rectangle</a:t>
            </a:r>
            <a:r>
              <a:rPr lang="en-US" sz="2000" dirty="0" smtClean="0">
                <a:solidFill>
                  <a:srgbClr val="0000CC"/>
                </a:solidFill>
              </a:rPr>
              <a:t> </a:t>
            </a:r>
            <a:r>
              <a:rPr lang="en-US" sz="2000" dirty="0">
                <a:solidFill>
                  <a:srgbClr val="0000CC"/>
                </a:solidFill>
              </a:rPr>
              <a:t>myRect = new </a:t>
            </a:r>
            <a:r>
              <a:rPr lang="en-US" sz="2000" b="1" dirty="0">
                <a:solidFill>
                  <a:srgbClr val="0000CC"/>
                </a:solidFill>
              </a:rPr>
              <a:t>graphics.Rectangle();</a:t>
            </a:r>
          </a:p>
          <a:p>
            <a:pPr lvl="1"/>
            <a:r>
              <a:rPr lang="en-US" sz="2000" dirty="0"/>
              <a:t>Import the package </a:t>
            </a:r>
            <a:r>
              <a:rPr lang="en-US" sz="2000" dirty="0" smtClean="0"/>
              <a:t>member</a:t>
            </a:r>
          </a:p>
          <a:p>
            <a:pPr marL="857250" lvl="2" indent="0">
              <a:buNone/>
            </a:pPr>
            <a:r>
              <a:rPr lang="en-US" sz="1800" b="1" dirty="0">
                <a:solidFill>
                  <a:srgbClr val="008000"/>
                </a:solidFill>
              </a:rPr>
              <a:t>import graphics.Rectangle</a:t>
            </a:r>
            <a:r>
              <a:rPr lang="en-US" sz="1800" b="1" dirty="0" smtClean="0">
                <a:solidFill>
                  <a:srgbClr val="008000"/>
                </a:solidFill>
              </a:rPr>
              <a:t>;</a:t>
            </a:r>
          </a:p>
          <a:p>
            <a:pPr marL="857250" lvl="2" indent="0">
              <a:buNone/>
            </a:pPr>
            <a:r>
              <a:rPr lang="en-US" sz="1800" i="1" dirty="0" smtClean="0"/>
              <a:t>…</a:t>
            </a:r>
          </a:p>
          <a:p>
            <a:pPr marL="857250" lvl="2" indent="0">
              <a:buNone/>
            </a:pPr>
            <a:r>
              <a:rPr lang="en-US" sz="1800" b="1" dirty="0">
                <a:solidFill>
                  <a:srgbClr val="008000"/>
                </a:solidFill>
              </a:rPr>
              <a:t>Rectangle </a:t>
            </a:r>
            <a:r>
              <a:rPr lang="en-US" sz="1800" dirty="0">
                <a:solidFill>
                  <a:srgbClr val="008000"/>
                </a:solidFill>
              </a:rPr>
              <a:t>myRectangle = new </a:t>
            </a:r>
            <a:r>
              <a:rPr lang="en-US" sz="1800" b="1" dirty="0">
                <a:solidFill>
                  <a:srgbClr val="008000"/>
                </a:solidFill>
              </a:rPr>
              <a:t>Rectangle();</a:t>
            </a:r>
          </a:p>
          <a:p>
            <a:pPr lvl="1"/>
            <a:r>
              <a:rPr lang="en-US" sz="2000" dirty="0"/>
              <a:t>Import the member's entire </a:t>
            </a:r>
            <a:r>
              <a:rPr lang="en-US" sz="2000" dirty="0" smtClean="0"/>
              <a:t>package</a:t>
            </a:r>
          </a:p>
          <a:p>
            <a:pPr marL="857250" lvl="2" indent="0">
              <a:buNone/>
            </a:pPr>
            <a:r>
              <a:rPr lang="en-US" sz="1800" b="1" dirty="0">
                <a:solidFill>
                  <a:srgbClr val="FF0000"/>
                </a:solidFill>
              </a:rPr>
              <a:t>import graphics</a:t>
            </a:r>
            <a:r>
              <a:rPr lang="en-US" sz="1800" b="1" dirty="0" smtClean="0">
                <a:solidFill>
                  <a:srgbClr val="FF0000"/>
                </a:solidFill>
              </a:rPr>
              <a:t>.*;</a:t>
            </a:r>
          </a:p>
          <a:p>
            <a:pPr marL="857250" lvl="2" indent="0">
              <a:buNone/>
            </a:pPr>
            <a:r>
              <a:rPr lang="en-US" sz="1800" dirty="0">
                <a:solidFill>
                  <a:srgbClr val="FF0000"/>
                </a:solidFill>
              </a:rPr>
              <a:t>…</a:t>
            </a:r>
          </a:p>
          <a:p>
            <a:pPr marL="857250" lvl="2" indent="0">
              <a:buNone/>
            </a:pPr>
            <a:r>
              <a:rPr lang="en-US" sz="1800" b="1" dirty="0">
                <a:solidFill>
                  <a:srgbClr val="FF0000"/>
                </a:solidFill>
              </a:rPr>
              <a:t>Rectangle</a:t>
            </a:r>
            <a:r>
              <a:rPr lang="en-US" sz="1800" dirty="0">
                <a:solidFill>
                  <a:srgbClr val="FF0000"/>
                </a:solidFill>
              </a:rPr>
              <a:t> myRectangle = new </a:t>
            </a:r>
            <a:r>
              <a:rPr lang="en-US" sz="1800" b="1" dirty="0">
                <a:solidFill>
                  <a:srgbClr val="FF0000"/>
                </a:solidFill>
              </a:rPr>
              <a:t>Rectangle</a:t>
            </a:r>
            <a:r>
              <a:rPr lang="en-US" sz="1800" b="1" dirty="0" smtClean="0">
                <a:solidFill>
                  <a:srgbClr val="FF0000"/>
                </a:solidFill>
              </a:rPr>
              <a:t>();</a:t>
            </a:r>
          </a:p>
          <a:p>
            <a:pPr marL="57150" indent="0"/>
            <a:r>
              <a:rPr lang="en-US" sz="2400" dirty="0" smtClean="0">
                <a:solidFill>
                  <a:srgbClr val="FF0000"/>
                </a:solidFill>
              </a:rPr>
              <a:t> 2 packages can contain 2 classes which have the same name</a:t>
            </a:r>
          </a:p>
          <a:p>
            <a:pPr marL="57150" indent="0">
              <a:buNone/>
            </a:pPr>
            <a:r>
              <a:rPr lang="en-US" sz="2400" b="1" dirty="0" smtClean="0">
                <a:solidFill>
                  <a:srgbClr val="FF0000"/>
                </a:solidFill>
              </a:rPr>
              <a:t>	</a:t>
            </a:r>
            <a:r>
              <a:rPr lang="en-US" sz="1600" b="1" dirty="0" smtClean="0">
                <a:solidFill>
                  <a:srgbClr val="FF0000"/>
                </a:solidFill>
              </a:rPr>
              <a:t>pkg1.ClassA obj1;</a:t>
            </a:r>
          </a:p>
          <a:p>
            <a:pPr marL="57150" indent="0">
              <a:buNone/>
            </a:pPr>
            <a:r>
              <a:rPr lang="en-US" sz="1600" b="1" dirty="0" smtClean="0">
                <a:solidFill>
                  <a:srgbClr val="FF0000"/>
                </a:solidFill>
              </a:rPr>
              <a:t>               pkg2.ClassA obj2;</a:t>
            </a:r>
          </a:p>
          <a:p>
            <a:pPr marL="57150" indent="0">
              <a:buNone/>
            </a:pPr>
            <a:endParaRPr lang="en-US" sz="2400" b="1" dirty="0">
              <a:solidFill>
                <a:srgbClr val="FF0000"/>
              </a:solidFill>
            </a:endParaRPr>
          </a:p>
          <a:p>
            <a:pPr marL="457200" lvl="1" indent="0">
              <a:buNone/>
            </a:pPr>
            <a:endParaRPr lang="en-US" sz="2000" dirty="0"/>
          </a:p>
        </p:txBody>
      </p:sp>
    </p:spTree>
    <p:extLst>
      <p:ext uri="{BB962C8B-B14F-4D97-AF65-F5344CB8AC3E}">
        <p14:creationId xmlns="" xmlns:p14="http://schemas.microsoft.com/office/powerpoint/2010/main" val="2133611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1748" name="Rectangle 2"/>
          <p:cNvSpPr>
            <a:spLocks noGrp="1"/>
          </p:cNvSpPr>
          <p:nvPr>
            <p:ph type="title"/>
          </p:nvPr>
        </p:nvSpPr>
        <p:spPr/>
        <p:txBody>
          <a:bodyPr/>
          <a:lstStyle/>
          <a:p>
            <a:r>
              <a:rPr lang="en-US" dirty="0" smtClean="0">
                <a:latin typeface="Calibri" pitchFamily="34" charset="0"/>
              </a:rPr>
              <a:t>Exceptions</a:t>
            </a:r>
          </a:p>
        </p:txBody>
      </p:sp>
      <p:sp>
        <p:nvSpPr>
          <p:cNvPr id="31749" name="Rectangle 3"/>
          <p:cNvSpPr>
            <a:spLocks noGrp="1"/>
          </p:cNvSpPr>
          <p:nvPr>
            <p:ph type="body" idx="1"/>
          </p:nvPr>
        </p:nvSpPr>
        <p:spPr/>
        <p:txBody>
          <a:bodyPr/>
          <a:lstStyle/>
          <a:p>
            <a:pPr>
              <a:lnSpc>
                <a:spcPct val="80000"/>
              </a:lnSpc>
              <a:buClrTx/>
              <a:buSzTx/>
            </a:pPr>
            <a:r>
              <a:rPr lang="en-US" sz="2400" b="1" u="sng" dirty="0" smtClean="0">
                <a:solidFill>
                  <a:srgbClr val="0000FF"/>
                </a:solidFill>
              </a:rPr>
              <a:t>Exception</a:t>
            </a:r>
            <a:r>
              <a:rPr lang="en-US" sz="2400" dirty="0" smtClean="0">
                <a:solidFill>
                  <a:srgbClr val="0000FF"/>
                </a:solidFill>
              </a:rPr>
              <a:t>: Error beyond the control of a program. When an exception occurs, the program will terminate abruptly.</a:t>
            </a:r>
          </a:p>
          <a:p>
            <a:pPr>
              <a:lnSpc>
                <a:spcPct val="80000"/>
              </a:lnSpc>
              <a:buClrTx/>
              <a:buSzTx/>
              <a:buFont typeface="Arial" pitchFamily="34" charset="0"/>
              <a:buChar char="•"/>
            </a:pPr>
            <a:r>
              <a:rPr lang="en-US" sz="2400" dirty="0" smtClean="0"/>
              <a:t>When a program is executing something occurs that is not quite normal from the point of view of the goal at hand. </a:t>
            </a:r>
          </a:p>
          <a:p>
            <a:pPr>
              <a:lnSpc>
                <a:spcPct val="80000"/>
              </a:lnSpc>
              <a:buClrTx/>
              <a:buSzTx/>
              <a:buFont typeface="Arial" pitchFamily="34" charset="0"/>
              <a:buChar char="•"/>
            </a:pPr>
            <a:r>
              <a:rPr lang="en-US" sz="2400" dirty="0" smtClean="0"/>
              <a:t>For example:</a:t>
            </a:r>
          </a:p>
          <a:p>
            <a:pPr lvl="1">
              <a:lnSpc>
                <a:spcPct val="80000"/>
              </a:lnSpc>
            </a:pPr>
            <a:r>
              <a:rPr lang="en-US" sz="2000" dirty="0" smtClean="0"/>
              <a:t>a user might type an invalid filename; </a:t>
            </a:r>
          </a:p>
          <a:p>
            <a:pPr lvl="1">
              <a:lnSpc>
                <a:spcPct val="80000"/>
              </a:lnSpc>
            </a:pPr>
            <a:r>
              <a:rPr lang="en-US" sz="2000" smtClean="0"/>
              <a:t>An accessed file does not existe of might </a:t>
            </a:r>
            <a:r>
              <a:rPr lang="en-US" sz="2000" dirty="0" smtClean="0"/>
              <a:t>contain corrupted data; </a:t>
            </a:r>
          </a:p>
          <a:p>
            <a:pPr lvl="1">
              <a:lnSpc>
                <a:spcPct val="80000"/>
              </a:lnSpc>
            </a:pPr>
            <a:r>
              <a:rPr lang="en-US" sz="2000" dirty="0" smtClean="0"/>
              <a:t>a network link could fail; </a:t>
            </a:r>
          </a:p>
          <a:p>
            <a:pPr lvl="1">
              <a:lnSpc>
                <a:spcPct val="80000"/>
              </a:lnSpc>
            </a:pPr>
            <a:r>
              <a:rPr lang="en-US" sz="2000" dirty="0" smtClean="0"/>
              <a:t>…</a:t>
            </a:r>
          </a:p>
          <a:p>
            <a:pPr>
              <a:lnSpc>
                <a:spcPct val="80000"/>
              </a:lnSpc>
              <a:buClrTx/>
              <a:buSzTx/>
              <a:buFont typeface="Arial" pitchFamily="34" charset="0"/>
              <a:buChar char="•"/>
            </a:pPr>
            <a:r>
              <a:rPr lang="en-US" sz="2400" dirty="0" smtClean="0"/>
              <a:t>Circumstances of this type are called </a:t>
            </a:r>
            <a:r>
              <a:rPr lang="en-US" sz="2400" i="1" dirty="0" smtClean="0"/>
              <a:t>exception conditions </a:t>
            </a:r>
            <a:r>
              <a:rPr lang="en-US" sz="2400" dirty="0" smtClean="0"/>
              <a:t>in Java and are represented using objects (All exceptions descend from the java.lang.</a:t>
            </a:r>
            <a:r>
              <a:rPr lang="en-US" sz="2400" b="1" dirty="0" smtClean="0"/>
              <a:t>Throwable</a:t>
            </a:r>
            <a:r>
              <a:rPr lang="en-US" sz="2400" dirty="0" smtClean="0"/>
              <a:t>).</a:t>
            </a:r>
          </a:p>
          <a:p>
            <a:pPr lvl="1">
              <a:lnSpc>
                <a:spcPct val="80000"/>
              </a:lnSpc>
              <a:buFont typeface="Arial" pitchFamily="34" charset="0"/>
              <a:buNone/>
            </a:pPr>
            <a:endParaRPr lang="en-US" sz="2000" dirty="0" smtClean="0"/>
          </a:p>
          <a:p>
            <a:pPr>
              <a:lnSpc>
                <a:spcPct val="80000"/>
              </a:lnSpc>
              <a:buClrTx/>
              <a:buSzTx/>
              <a:buFont typeface="Arial" pitchFamily="34" charset="0"/>
              <a:buChar char="•"/>
            </a:pPr>
            <a:endParaRPr lang="en-US" sz="2400" dirty="0" smtClean="0"/>
          </a:p>
        </p:txBody>
      </p:sp>
    </p:spTree>
    <p:extLst>
      <p:ext uri="{BB962C8B-B14F-4D97-AF65-F5344CB8AC3E}">
        <p14:creationId xmlns="" xmlns:p14="http://schemas.microsoft.com/office/powerpoint/2010/main" val="4178254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latin typeface="Arial" charset="0"/>
                <a:cs typeface="Arial" charset="0"/>
              </a:rPr>
              <a:t>Exceptions</a:t>
            </a:r>
          </a:p>
        </p:txBody>
      </p:sp>
      <p:sp>
        <p:nvSpPr>
          <p:cNvPr id="38915" name="Content Placeholder 2"/>
          <p:cNvSpPr>
            <a:spLocks noGrp="1"/>
          </p:cNvSpPr>
          <p:nvPr>
            <p:ph idx="1"/>
          </p:nvPr>
        </p:nvSpPr>
        <p:spPr>
          <a:xfrm>
            <a:off x="457200" y="1219200"/>
            <a:ext cx="8229600" cy="685800"/>
          </a:xfrm>
        </p:spPr>
        <p:txBody>
          <a:bodyPr/>
          <a:lstStyle/>
          <a:p>
            <a:r>
              <a:rPr lang="en-US" sz="2400" dirty="0" smtClean="0">
                <a:latin typeface="Arial" charset="0"/>
                <a:cs typeface="Arial" charset="0"/>
              </a:rPr>
              <a:t>The following program causes an exception.</a:t>
            </a:r>
          </a:p>
        </p:txBody>
      </p:sp>
      <p:pic>
        <p:nvPicPr>
          <p:cNvPr id="38917" name="Picture 2"/>
          <p:cNvPicPr>
            <a:picLocks noChangeAspect="1" noChangeArrowheads="1"/>
          </p:cNvPicPr>
          <p:nvPr/>
        </p:nvPicPr>
        <p:blipFill>
          <a:blip r:embed="rId2"/>
          <a:srcRect/>
          <a:stretch>
            <a:fillRect/>
          </a:stretch>
        </p:blipFill>
        <p:spPr bwMode="auto">
          <a:xfrm>
            <a:off x="304800" y="1752600"/>
            <a:ext cx="7605506" cy="4572000"/>
          </a:xfrm>
          <a:prstGeom prst="rect">
            <a:avLst/>
          </a:prstGeom>
          <a:noFill/>
          <a:ln w="9525">
            <a:noFill/>
            <a:miter lim="800000"/>
            <a:headEnd/>
            <a:tailEnd/>
          </a:ln>
        </p:spPr>
      </p:pic>
      <p:cxnSp>
        <p:nvCxnSpPr>
          <p:cNvPr id="7" name="Straight Arrow Connector 6"/>
          <p:cNvCxnSpPr/>
          <p:nvPr/>
        </p:nvCxnSpPr>
        <p:spPr>
          <a:xfrm rot="10800000">
            <a:off x="3810000" y="3200400"/>
            <a:ext cx="762000" cy="1588"/>
          </a:xfrm>
          <a:prstGeom prst="straightConnector1">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9" name="Rectangle 8"/>
          <p:cNvSpPr/>
          <p:nvPr/>
        </p:nvSpPr>
        <p:spPr>
          <a:xfrm>
            <a:off x="5257800" y="3276600"/>
            <a:ext cx="3505200" cy="13716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Exceptions are pre-defined data (Exception classes) thrown by JVM and they can be caught by code in the program</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447800" y="0"/>
            <a:ext cx="7010400" cy="1295400"/>
          </a:xfrm>
        </p:spPr>
        <p:txBody>
          <a:bodyPr/>
          <a:lstStyle/>
          <a:p>
            <a:r>
              <a:rPr lang="en-US" dirty="0" smtClean="0">
                <a:latin typeface="Arial" charset="0"/>
                <a:cs typeface="Arial" charset="0"/>
              </a:rPr>
              <a:t>Catching exceptions:</a:t>
            </a:r>
            <a:br>
              <a:rPr lang="en-US" dirty="0" smtClean="0">
                <a:latin typeface="Arial" charset="0"/>
                <a:cs typeface="Arial" charset="0"/>
              </a:rPr>
            </a:br>
            <a:r>
              <a:rPr lang="en-US" dirty="0" smtClean="0">
                <a:latin typeface="Arial" charset="0"/>
                <a:cs typeface="Arial" charset="0"/>
              </a:rPr>
              <a:t>try catch finally</a:t>
            </a:r>
          </a:p>
        </p:txBody>
      </p:sp>
      <p:sp>
        <p:nvSpPr>
          <p:cNvPr id="22" name="Rectangle 21"/>
          <p:cNvSpPr/>
          <p:nvPr/>
        </p:nvSpPr>
        <p:spPr>
          <a:xfrm>
            <a:off x="4343400" y="1447800"/>
            <a:ext cx="4419600"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smtClean="0"/>
              <a:t>try </a:t>
            </a:r>
            <a:r>
              <a:rPr lang="en-US" sz="2000" dirty="0" smtClean="0"/>
              <a:t>{   </a:t>
            </a:r>
          </a:p>
          <a:p>
            <a:pPr>
              <a:defRPr/>
            </a:pPr>
            <a:r>
              <a:rPr lang="en-US" sz="2000" dirty="0" smtClean="0"/>
              <a:t>      &lt; statements may cause exceptions &gt;</a:t>
            </a:r>
          </a:p>
          <a:p>
            <a:pPr>
              <a:defRPr/>
            </a:pPr>
            <a:r>
              <a:rPr lang="en-US" sz="2000" dirty="0" smtClean="0"/>
              <a:t>}</a:t>
            </a:r>
          </a:p>
          <a:p>
            <a:pPr>
              <a:defRPr/>
            </a:pPr>
            <a:endParaRPr lang="en-US" sz="2000" b="1" dirty="0"/>
          </a:p>
        </p:txBody>
      </p:sp>
      <p:sp>
        <p:nvSpPr>
          <p:cNvPr id="30" name="Rectangle 29"/>
          <p:cNvSpPr/>
          <p:nvPr/>
        </p:nvSpPr>
        <p:spPr>
          <a:xfrm>
            <a:off x="4343400" y="2667000"/>
            <a:ext cx="4419600" cy="9906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ExceptionType1  e1 </a:t>
            </a:r>
            <a:r>
              <a:rPr lang="en-US" sz="2000" dirty="0" smtClean="0"/>
              <a:t>) {</a:t>
            </a:r>
          </a:p>
          <a:p>
            <a:pPr>
              <a:defRPr/>
            </a:pPr>
            <a:r>
              <a:rPr lang="en-US" sz="2000" dirty="0" smtClean="0"/>
              <a:t>    &lt; statements handle the situation  1&gt;</a:t>
            </a:r>
          </a:p>
          <a:p>
            <a:pPr>
              <a:defRPr/>
            </a:pPr>
            <a:r>
              <a:rPr lang="en-US" sz="2000" dirty="0" smtClean="0"/>
              <a:t>}</a:t>
            </a:r>
          </a:p>
        </p:txBody>
      </p:sp>
      <p:sp>
        <p:nvSpPr>
          <p:cNvPr id="36" name="Rectangle 35"/>
          <p:cNvSpPr/>
          <p:nvPr/>
        </p:nvSpPr>
        <p:spPr>
          <a:xfrm>
            <a:off x="4343400" y="3657600"/>
            <a:ext cx="4419600" cy="990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ExceptionType2  e2</a:t>
            </a:r>
            <a:r>
              <a:rPr lang="en-US" sz="2000" dirty="0" smtClean="0"/>
              <a:t>) {</a:t>
            </a:r>
          </a:p>
          <a:p>
            <a:pPr>
              <a:defRPr/>
            </a:pPr>
            <a:r>
              <a:rPr lang="en-US" sz="2000" dirty="0" smtClean="0"/>
              <a:t>    &lt; statements handle the situation  2&gt;</a:t>
            </a:r>
          </a:p>
          <a:p>
            <a:pPr>
              <a:defRPr/>
            </a:pPr>
            <a:r>
              <a:rPr lang="en-US" sz="2000" dirty="0" smtClean="0"/>
              <a:t>}</a:t>
            </a:r>
          </a:p>
        </p:txBody>
      </p:sp>
      <p:sp>
        <p:nvSpPr>
          <p:cNvPr id="38" name="Rectangle 37"/>
          <p:cNvSpPr/>
          <p:nvPr/>
        </p:nvSpPr>
        <p:spPr>
          <a:xfrm>
            <a:off x="4343400" y="4648200"/>
            <a:ext cx="4419600" cy="10668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smtClean="0">
                <a:solidFill>
                  <a:schemeClr val="tx1"/>
                </a:solidFill>
              </a:rPr>
              <a:t>finally {</a:t>
            </a:r>
          </a:p>
          <a:p>
            <a:pPr>
              <a:defRPr/>
            </a:pPr>
            <a:r>
              <a:rPr lang="en-US" sz="2000" b="1" dirty="0" smtClean="0">
                <a:solidFill>
                  <a:schemeClr val="tx1"/>
                </a:solidFill>
              </a:rPr>
              <a:t>    </a:t>
            </a:r>
            <a:r>
              <a:rPr lang="en-US" sz="2000" dirty="0" smtClean="0">
                <a:solidFill>
                  <a:schemeClr val="tx1"/>
                </a:solidFill>
              </a:rPr>
              <a:t>&lt; statements are always executed &gt;</a:t>
            </a:r>
          </a:p>
          <a:p>
            <a:pPr>
              <a:defRPr/>
            </a:pPr>
            <a:r>
              <a:rPr lang="en-US" sz="2000" b="1" dirty="0" smtClean="0">
                <a:solidFill>
                  <a:schemeClr val="tx1"/>
                </a:solidFill>
              </a:rPr>
              <a:t>}</a:t>
            </a:r>
            <a:endParaRPr lang="en-US" sz="2000" b="1" dirty="0">
              <a:solidFill>
                <a:schemeClr val="tx1"/>
              </a:solidFill>
            </a:endParaRPr>
          </a:p>
        </p:txBody>
      </p:sp>
      <p:grpSp>
        <p:nvGrpSpPr>
          <p:cNvPr id="2" name="Group 41"/>
          <p:cNvGrpSpPr>
            <a:grpSpLocks/>
          </p:cNvGrpSpPr>
          <p:nvPr/>
        </p:nvGrpSpPr>
        <p:grpSpPr bwMode="auto">
          <a:xfrm>
            <a:off x="457200" y="1066800"/>
            <a:ext cx="2971800" cy="3836987"/>
            <a:chOff x="685800" y="1649557"/>
            <a:chExt cx="2971800" cy="3836843"/>
          </a:xfrm>
        </p:grpSpPr>
        <p:grpSp>
          <p:nvGrpSpPr>
            <p:cNvPr id="3" name="Group 20"/>
            <p:cNvGrpSpPr>
              <a:grpSpLocks/>
            </p:cNvGrpSpPr>
            <p:nvPr/>
          </p:nvGrpSpPr>
          <p:grpSpPr bwMode="auto">
            <a:xfrm>
              <a:off x="685800" y="2057400"/>
              <a:ext cx="2971800" cy="2989737"/>
              <a:chOff x="3649" y="2355"/>
              <a:chExt cx="1428" cy="1796"/>
            </a:xfrm>
          </p:grpSpPr>
          <p:sp>
            <p:nvSpPr>
              <p:cNvPr id="39952" name="Text Box 8"/>
              <p:cNvSpPr txBox="1">
                <a:spLocks noChangeArrowheads="1"/>
              </p:cNvSpPr>
              <p:nvPr/>
            </p:nvSpPr>
            <p:spPr bwMode="auto">
              <a:xfrm>
                <a:off x="3659" y="2355"/>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0066FF"/>
                    </a:solidFill>
                    <a:latin typeface="Times New Roman" pitchFamily="18" charset="0"/>
                  </a:rPr>
                  <a:t>try block</a:t>
                </a:r>
              </a:p>
            </p:txBody>
          </p:sp>
          <p:sp>
            <p:nvSpPr>
              <p:cNvPr id="39953" name="Text Box 9"/>
              <p:cNvSpPr txBox="1">
                <a:spLocks noChangeArrowheads="1"/>
              </p:cNvSpPr>
              <p:nvPr/>
            </p:nvSpPr>
            <p:spPr bwMode="auto">
              <a:xfrm>
                <a:off x="3649" y="3342"/>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FF0000"/>
                    </a:solidFill>
                    <a:latin typeface="Times New Roman" pitchFamily="18" charset="0"/>
                  </a:rPr>
                  <a:t>catch block</a:t>
                </a:r>
              </a:p>
            </p:txBody>
          </p:sp>
          <p:sp>
            <p:nvSpPr>
              <p:cNvPr id="39954" name="Line 10"/>
              <p:cNvSpPr>
                <a:spLocks noChangeShapeType="1"/>
              </p:cNvSpPr>
              <p:nvPr/>
            </p:nvSpPr>
            <p:spPr bwMode="auto">
              <a:xfrm>
                <a:off x="5069" y="2965"/>
                <a:ext cx="0" cy="791"/>
              </a:xfrm>
              <a:prstGeom prst="line">
                <a:avLst/>
              </a:prstGeom>
              <a:noFill/>
              <a:ln w="38100">
                <a:solidFill>
                  <a:schemeClr val="tx1"/>
                </a:solidFill>
                <a:round/>
                <a:headEnd/>
                <a:tailEnd/>
              </a:ln>
            </p:spPr>
            <p:txBody>
              <a:bodyPr/>
              <a:lstStyle/>
              <a:p>
                <a:endParaRPr lang="en-US" dirty="0"/>
              </a:p>
            </p:txBody>
          </p:sp>
          <p:sp>
            <p:nvSpPr>
              <p:cNvPr id="39955" name="Line 11"/>
              <p:cNvSpPr>
                <a:spLocks noChangeShapeType="1"/>
              </p:cNvSpPr>
              <p:nvPr/>
            </p:nvSpPr>
            <p:spPr bwMode="auto">
              <a:xfrm flipH="1">
                <a:off x="4235" y="3763"/>
                <a:ext cx="824" cy="0"/>
              </a:xfrm>
              <a:prstGeom prst="line">
                <a:avLst/>
              </a:prstGeom>
              <a:noFill/>
              <a:ln w="38100">
                <a:solidFill>
                  <a:schemeClr val="tx1"/>
                </a:solidFill>
                <a:round/>
                <a:headEnd/>
                <a:tailEnd type="triangle" w="med" len="med"/>
              </a:ln>
            </p:spPr>
            <p:txBody>
              <a:bodyPr/>
              <a:lstStyle/>
              <a:p>
                <a:endParaRPr lang="en-US" dirty="0"/>
              </a:p>
            </p:txBody>
          </p:sp>
          <p:sp>
            <p:nvSpPr>
              <p:cNvPr id="39956" name="Line 12"/>
              <p:cNvSpPr>
                <a:spLocks noChangeShapeType="1"/>
              </p:cNvSpPr>
              <p:nvPr/>
            </p:nvSpPr>
            <p:spPr bwMode="auto">
              <a:xfrm>
                <a:off x="4244" y="3648"/>
                <a:ext cx="0" cy="240"/>
              </a:xfrm>
              <a:prstGeom prst="line">
                <a:avLst/>
              </a:prstGeom>
              <a:noFill/>
              <a:ln w="38100">
                <a:solidFill>
                  <a:schemeClr val="tx1"/>
                </a:solidFill>
                <a:round/>
                <a:headEnd/>
                <a:tailEnd type="triangle" w="med" len="med"/>
              </a:ln>
            </p:spPr>
            <p:txBody>
              <a:bodyPr/>
              <a:lstStyle/>
              <a:p>
                <a:endParaRPr lang="en-US" dirty="0"/>
              </a:p>
            </p:txBody>
          </p:sp>
          <p:sp>
            <p:nvSpPr>
              <p:cNvPr id="39957" name="AutoShape 13"/>
              <p:cNvSpPr>
                <a:spLocks noChangeArrowheads="1"/>
              </p:cNvSpPr>
              <p:nvPr/>
            </p:nvSpPr>
            <p:spPr bwMode="auto">
              <a:xfrm>
                <a:off x="4022" y="2796"/>
                <a:ext cx="432" cy="336"/>
              </a:xfrm>
              <a:prstGeom prst="diamond">
                <a:avLst/>
              </a:prstGeom>
              <a:solidFill>
                <a:schemeClr val="accent1"/>
              </a:solidFill>
              <a:ln w="9525">
                <a:solidFill>
                  <a:schemeClr val="tx1"/>
                </a:solidFill>
                <a:miter lim="800000"/>
                <a:headEnd/>
                <a:tailEnd/>
              </a:ln>
            </p:spPr>
            <p:txBody>
              <a:bodyPr wrap="none" anchor="ctr"/>
              <a:lstStyle/>
              <a:p>
                <a:pPr algn="ctr"/>
                <a:r>
                  <a:rPr lang="en-US" sz="2400" b="1" dirty="0">
                    <a:latin typeface="Times New Roman" pitchFamily="18" charset="0"/>
                  </a:rPr>
                  <a:t>e?</a:t>
                </a:r>
              </a:p>
            </p:txBody>
          </p:sp>
          <p:sp>
            <p:nvSpPr>
              <p:cNvPr id="39958" name="Line 14"/>
              <p:cNvSpPr>
                <a:spLocks noChangeShapeType="1"/>
              </p:cNvSpPr>
              <p:nvPr/>
            </p:nvSpPr>
            <p:spPr bwMode="auto">
              <a:xfrm>
                <a:off x="4235" y="2661"/>
                <a:ext cx="0" cy="144"/>
              </a:xfrm>
              <a:prstGeom prst="line">
                <a:avLst/>
              </a:prstGeom>
              <a:noFill/>
              <a:ln w="38100">
                <a:solidFill>
                  <a:schemeClr val="tx1"/>
                </a:solidFill>
                <a:round/>
                <a:headEnd/>
                <a:tailEnd type="triangle" w="med" len="med"/>
              </a:ln>
            </p:spPr>
            <p:txBody>
              <a:bodyPr/>
              <a:lstStyle/>
              <a:p>
                <a:endParaRPr lang="en-US" dirty="0"/>
              </a:p>
            </p:txBody>
          </p:sp>
          <p:sp>
            <p:nvSpPr>
              <p:cNvPr id="39959" name="Line 15"/>
              <p:cNvSpPr>
                <a:spLocks noChangeShapeType="1"/>
              </p:cNvSpPr>
              <p:nvPr/>
            </p:nvSpPr>
            <p:spPr bwMode="auto">
              <a:xfrm>
                <a:off x="4241" y="3125"/>
                <a:ext cx="0" cy="245"/>
              </a:xfrm>
              <a:prstGeom prst="line">
                <a:avLst/>
              </a:prstGeom>
              <a:noFill/>
              <a:ln w="38100">
                <a:solidFill>
                  <a:schemeClr val="tx1"/>
                </a:solidFill>
                <a:round/>
                <a:headEnd/>
                <a:tailEnd type="triangle" w="med" len="med"/>
              </a:ln>
            </p:spPr>
            <p:txBody>
              <a:bodyPr/>
              <a:lstStyle/>
              <a:p>
                <a:endParaRPr lang="en-US" dirty="0"/>
              </a:p>
            </p:txBody>
          </p:sp>
          <p:sp>
            <p:nvSpPr>
              <p:cNvPr id="39960" name="Line 16"/>
              <p:cNvSpPr>
                <a:spLocks noChangeShapeType="1"/>
              </p:cNvSpPr>
              <p:nvPr/>
            </p:nvSpPr>
            <p:spPr bwMode="auto">
              <a:xfrm>
                <a:off x="4453" y="2966"/>
                <a:ext cx="624" cy="0"/>
              </a:xfrm>
              <a:prstGeom prst="line">
                <a:avLst/>
              </a:prstGeom>
              <a:noFill/>
              <a:ln w="38100">
                <a:solidFill>
                  <a:schemeClr val="tx1"/>
                </a:solidFill>
                <a:round/>
                <a:headEnd/>
                <a:tailEnd/>
              </a:ln>
            </p:spPr>
            <p:txBody>
              <a:bodyPr/>
              <a:lstStyle/>
              <a:p>
                <a:endParaRPr lang="en-US" dirty="0"/>
              </a:p>
            </p:txBody>
          </p:sp>
          <p:sp>
            <p:nvSpPr>
              <p:cNvPr id="39961" name="Text Box 17"/>
              <p:cNvSpPr txBox="1">
                <a:spLocks noChangeArrowheads="1"/>
              </p:cNvSpPr>
              <p:nvPr/>
            </p:nvSpPr>
            <p:spPr bwMode="auto">
              <a:xfrm>
                <a:off x="4492" y="2754"/>
                <a:ext cx="562" cy="231"/>
              </a:xfrm>
              <a:prstGeom prst="rect">
                <a:avLst/>
              </a:prstGeom>
              <a:noFill/>
              <a:ln w="9525">
                <a:noFill/>
                <a:miter lim="800000"/>
                <a:headEnd/>
                <a:tailEnd/>
              </a:ln>
            </p:spPr>
            <p:txBody>
              <a:bodyPr>
                <a:spAutoFit/>
              </a:bodyPr>
              <a:lstStyle/>
              <a:p>
                <a:pPr>
                  <a:spcBef>
                    <a:spcPct val="50000"/>
                  </a:spcBef>
                </a:pPr>
                <a:r>
                  <a:rPr lang="en-US" b="1" dirty="0">
                    <a:solidFill>
                      <a:srgbClr val="00CC00"/>
                    </a:solidFill>
                    <a:latin typeface="Times New Roman" pitchFamily="18" charset="0"/>
                  </a:rPr>
                  <a:t>false</a:t>
                </a:r>
              </a:p>
            </p:txBody>
          </p:sp>
          <p:sp>
            <p:nvSpPr>
              <p:cNvPr id="39962" name="Text Box 18"/>
              <p:cNvSpPr txBox="1">
                <a:spLocks noChangeArrowheads="1"/>
              </p:cNvSpPr>
              <p:nvPr/>
            </p:nvSpPr>
            <p:spPr bwMode="auto">
              <a:xfrm>
                <a:off x="3778" y="3080"/>
                <a:ext cx="562" cy="222"/>
              </a:xfrm>
              <a:prstGeom prst="rect">
                <a:avLst/>
              </a:prstGeom>
              <a:noFill/>
              <a:ln w="9525">
                <a:noFill/>
                <a:miter lim="800000"/>
                <a:headEnd/>
                <a:tailEnd/>
              </a:ln>
            </p:spPr>
            <p:txBody>
              <a:bodyPr>
                <a:spAutoFit/>
              </a:bodyPr>
              <a:lstStyle/>
              <a:p>
                <a:pPr>
                  <a:spcBef>
                    <a:spcPct val="50000"/>
                  </a:spcBef>
                </a:pPr>
                <a:r>
                  <a:rPr lang="en-US" b="1" dirty="0">
                    <a:solidFill>
                      <a:srgbClr val="FF0000"/>
                    </a:solidFill>
                    <a:latin typeface="Times New Roman" pitchFamily="18" charset="0"/>
                  </a:rPr>
                  <a:t>true</a:t>
                </a:r>
              </a:p>
            </p:txBody>
          </p:sp>
          <p:sp>
            <p:nvSpPr>
              <p:cNvPr id="39963" name="Text Box 19"/>
              <p:cNvSpPr txBox="1">
                <a:spLocks noChangeArrowheads="1"/>
              </p:cNvSpPr>
              <p:nvPr/>
            </p:nvSpPr>
            <p:spPr bwMode="auto">
              <a:xfrm>
                <a:off x="3680" y="3874"/>
                <a:ext cx="1200" cy="277"/>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latin typeface="Times New Roman" pitchFamily="18" charset="0"/>
                  </a:rPr>
                  <a:t>finally block</a:t>
                </a:r>
              </a:p>
            </p:txBody>
          </p:sp>
        </p:grpSp>
        <p:sp>
          <p:nvSpPr>
            <p:cNvPr id="39950" name="Line 15"/>
            <p:cNvSpPr>
              <a:spLocks noChangeShapeType="1"/>
            </p:cNvSpPr>
            <p:nvPr/>
          </p:nvSpPr>
          <p:spPr bwMode="auto">
            <a:xfrm>
              <a:off x="1905000" y="1649557"/>
              <a:ext cx="0" cy="407843"/>
            </a:xfrm>
            <a:prstGeom prst="line">
              <a:avLst/>
            </a:prstGeom>
            <a:noFill/>
            <a:ln w="38100">
              <a:solidFill>
                <a:schemeClr val="tx1"/>
              </a:solidFill>
              <a:round/>
              <a:headEnd/>
              <a:tailEnd type="triangle" w="med" len="med"/>
            </a:ln>
          </p:spPr>
          <p:txBody>
            <a:bodyPr/>
            <a:lstStyle/>
            <a:p>
              <a:endParaRPr lang="en-US" dirty="0"/>
            </a:p>
          </p:txBody>
        </p:sp>
        <p:sp>
          <p:nvSpPr>
            <p:cNvPr id="39951" name="Line 15"/>
            <p:cNvSpPr>
              <a:spLocks noChangeShapeType="1"/>
            </p:cNvSpPr>
            <p:nvPr/>
          </p:nvSpPr>
          <p:spPr bwMode="auto">
            <a:xfrm>
              <a:off x="1905000" y="5078557"/>
              <a:ext cx="0" cy="407843"/>
            </a:xfrm>
            <a:prstGeom prst="line">
              <a:avLst/>
            </a:prstGeom>
            <a:noFill/>
            <a:ln w="38100">
              <a:solidFill>
                <a:schemeClr val="tx1"/>
              </a:solidFill>
              <a:round/>
              <a:headEnd/>
              <a:tailEnd type="triangle" w="med" len="med"/>
            </a:ln>
          </p:spPr>
          <p:txBody>
            <a:bodyPr/>
            <a:lstStyle/>
            <a:p>
              <a:endParaRPr lang="en-US" dirty="0"/>
            </a:p>
          </p:txBody>
        </p:sp>
      </p:grpSp>
      <p:sp>
        <p:nvSpPr>
          <p:cNvPr id="28" name="Slide Number Placeholder 27"/>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29" name="Rectangle 28"/>
          <p:cNvSpPr/>
          <p:nvPr/>
        </p:nvSpPr>
        <p:spPr>
          <a:xfrm>
            <a:off x="381000" y="4953000"/>
            <a:ext cx="3200400" cy="923330"/>
          </a:xfrm>
          <a:prstGeom prst="rect">
            <a:avLst/>
          </a:prstGeom>
          <a:solidFill>
            <a:srgbClr val="0000CC"/>
          </a:solidFill>
        </p:spPr>
        <p:txBody>
          <a:bodyPr wrap="square">
            <a:spAutoFit/>
          </a:bodyPr>
          <a:lstStyle/>
          <a:p>
            <a:pPr algn="ctr">
              <a:buClrTx/>
              <a:buSzTx/>
            </a:pPr>
            <a:r>
              <a:rPr lang="en-US" i="1" dirty="0" smtClean="0">
                <a:solidFill>
                  <a:schemeClr val="bg1"/>
                </a:solidFill>
              </a:rPr>
              <a:t>If no exception is thrown </a:t>
            </a:r>
          </a:p>
          <a:p>
            <a:pPr marL="0" indent="0" algn="ctr">
              <a:buClrTx/>
              <a:buSzTx/>
              <a:buNone/>
            </a:pPr>
            <a:r>
              <a:rPr lang="en-US" i="1" dirty="0" smtClean="0">
                <a:solidFill>
                  <a:schemeClr val="bg1"/>
                </a:solidFill>
              </a:rPr>
              <a:t>in the </a:t>
            </a:r>
            <a:r>
              <a:rPr lang="en-US" dirty="0" smtClean="0">
                <a:solidFill>
                  <a:schemeClr val="bg1"/>
                </a:solidFill>
              </a:rPr>
              <a:t>try </a:t>
            </a:r>
            <a:r>
              <a:rPr lang="en-US" i="1" dirty="0" smtClean="0">
                <a:solidFill>
                  <a:schemeClr val="bg1"/>
                </a:solidFill>
              </a:rPr>
              <a:t>block, all </a:t>
            </a:r>
            <a:r>
              <a:rPr lang="en-US" dirty="0" smtClean="0">
                <a:solidFill>
                  <a:schemeClr val="bg1"/>
                </a:solidFill>
              </a:rPr>
              <a:t>catch </a:t>
            </a:r>
            <a:r>
              <a:rPr lang="en-US" i="1" dirty="0" smtClean="0">
                <a:solidFill>
                  <a:schemeClr val="bg1"/>
                </a:solidFill>
              </a:rPr>
              <a:t>blocks are bypassed</a:t>
            </a:r>
            <a:endParaRPr lang="en-US" dirty="0">
              <a:solidFill>
                <a:schemeClr val="bg1"/>
              </a:solidFill>
            </a:endParaRPr>
          </a:p>
        </p:txBody>
      </p:sp>
      <p:sp>
        <p:nvSpPr>
          <p:cNvPr id="32" name="Rectangle 31"/>
          <p:cNvSpPr/>
          <p:nvPr/>
        </p:nvSpPr>
        <p:spPr>
          <a:xfrm>
            <a:off x="381000" y="5867400"/>
            <a:ext cx="8382000" cy="646331"/>
          </a:xfrm>
          <a:prstGeom prst="rect">
            <a:avLst/>
          </a:prstGeom>
          <a:solidFill>
            <a:schemeClr val="accent6">
              <a:lumMod val="50000"/>
            </a:schemeClr>
          </a:solidFill>
        </p:spPr>
        <p:txBody>
          <a:bodyPr wrap="square">
            <a:spAutoFit/>
          </a:bodyPr>
          <a:lstStyle/>
          <a:p>
            <a:r>
              <a:rPr lang="en-US" i="1" dirty="0" smtClean="0">
                <a:solidFill>
                  <a:schemeClr val="bg1"/>
                </a:solidFill>
              </a:rPr>
              <a:t>If an exception arises, the first matching </a:t>
            </a:r>
            <a:r>
              <a:rPr lang="en-US" dirty="0" smtClean="0">
                <a:solidFill>
                  <a:schemeClr val="bg1"/>
                </a:solidFill>
              </a:rPr>
              <a:t>catch </a:t>
            </a:r>
            <a:r>
              <a:rPr lang="en-US" i="1" dirty="0" smtClean="0">
                <a:solidFill>
                  <a:schemeClr val="bg1"/>
                </a:solidFill>
              </a:rPr>
              <a:t>block, if any, is executed, and </a:t>
            </a:r>
            <a:r>
              <a:rPr lang="en-US" i="1" smtClean="0">
                <a:solidFill>
                  <a:schemeClr val="bg1"/>
                </a:solidFill>
              </a:rPr>
              <a:t>the </a:t>
            </a:r>
            <a:r>
              <a:rPr lang="en-US" i="1" smtClean="0">
                <a:solidFill>
                  <a:schemeClr val="bg1"/>
                </a:solidFill>
              </a:rPr>
              <a:t>others</a:t>
            </a:r>
            <a:r>
              <a:rPr lang="en-US" i="1" smtClean="0">
                <a:solidFill>
                  <a:schemeClr val="bg1"/>
                </a:solidFill>
              </a:rPr>
              <a:t> </a:t>
            </a:r>
            <a:r>
              <a:rPr lang="en-US" i="1" dirty="0" smtClean="0">
                <a:solidFill>
                  <a:schemeClr val="bg1"/>
                </a:solidFill>
              </a:rPr>
              <a:t>are skipped</a:t>
            </a: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latin typeface="Arial" charset="0"/>
                <a:cs typeface="Arial" charset="0"/>
              </a:rPr>
              <a:t>Kinds of Exceptions</a:t>
            </a:r>
          </a:p>
        </p:txBody>
      </p:sp>
      <p:sp>
        <p:nvSpPr>
          <p:cNvPr id="40963" name="Content Placeholder 2"/>
          <p:cNvSpPr>
            <a:spLocks noGrp="1"/>
          </p:cNvSpPr>
          <p:nvPr>
            <p:ph idx="1"/>
          </p:nvPr>
        </p:nvSpPr>
        <p:spPr>
          <a:xfrm>
            <a:off x="0" y="2667000"/>
            <a:ext cx="5105400" cy="762000"/>
          </a:xfrm>
        </p:spPr>
        <p:txBody>
          <a:bodyPr>
            <a:normAutofit lnSpcReduction="10000"/>
          </a:bodyPr>
          <a:lstStyle/>
          <a:p>
            <a:pPr marL="0" indent="0">
              <a:buFont typeface="Arial" charset="0"/>
              <a:buNone/>
            </a:pPr>
            <a:r>
              <a:rPr lang="en-US" sz="2400" dirty="0" smtClean="0">
                <a:latin typeface="Arial" charset="0"/>
                <a:cs typeface="Arial" charset="0"/>
              </a:rPr>
              <a:t>Refer to the Java.lang documentation for more information.</a:t>
            </a:r>
          </a:p>
        </p:txBody>
      </p:sp>
      <p:pic>
        <p:nvPicPr>
          <p:cNvPr id="40965" name="Picture 4"/>
          <p:cNvPicPr>
            <a:picLocks noChangeAspect="1" noChangeArrowheads="1"/>
          </p:cNvPicPr>
          <p:nvPr/>
        </p:nvPicPr>
        <p:blipFill>
          <a:blip r:embed="rId2"/>
          <a:srcRect/>
          <a:stretch>
            <a:fillRect/>
          </a:stretch>
        </p:blipFill>
        <p:spPr bwMode="auto">
          <a:xfrm>
            <a:off x="152400" y="1066800"/>
            <a:ext cx="5824538" cy="1371600"/>
          </a:xfrm>
          <a:prstGeom prst="rect">
            <a:avLst/>
          </a:prstGeom>
          <a:noFill/>
          <a:ln w="9525">
            <a:noFill/>
            <a:miter lim="800000"/>
            <a:headEnd/>
            <a:tailEnd/>
          </a:ln>
        </p:spPr>
      </p:pic>
      <p:pic>
        <p:nvPicPr>
          <p:cNvPr id="40966" name="Picture 6"/>
          <p:cNvPicPr>
            <a:picLocks noChangeAspect="1" noChangeArrowheads="1"/>
          </p:cNvPicPr>
          <p:nvPr/>
        </p:nvPicPr>
        <p:blipFill>
          <a:blip r:embed="rId3">
            <a:lum bright="-15000" contrast="16000"/>
          </a:blip>
          <a:srcRect/>
          <a:stretch>
            <a:fillRect/>
          </a:stretch>
        </p:blipFill>
        <p:spPr bwMode="auto">
          <a:xfrm>
            <a:off x="5229225" y="3295650"/>
            <a:ext cx="3914775" cy="3105150"/>
          </a:xfrm>
          <a:prstGeom prst="rect">
            <a:avLst/>
          </a:prstGeom>
          <a:noFill/>
          <a:ln w="9525">
            <a:noFill/>
            <a:miter lim="800000"/>
            <a:headEnd/>
            <a:tailEnd/>
          </a:ln>
        </p:spPr>
      </p:pic>
      <p:sp>
        <p:nvSpPr>
          <p:cNvPr id="7" name="Rectangle 6"/>
          <p:cNvSpPr/>
          <p:nvPr/>
        </p:nvSpPr>
        <p:spPr>
          <a:xfrm>
            <a:off x="6248400" y="914400"/>
            <a:ext cx="259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Checked Exceptions</a:t>
            </a:r>
          </a:p>
          <a:p>
            <a:pPr algn="ctr">
              <a:defRPr/>
            </a:pPr>
            <a:r>
              <a:rPr lang="en-US" sz="2000" dirty="0"/>
              <a:t>(We must use the try catch blocks)</a:t>
            </a:r>
          </a:p>
        </p:txBody>
      </p:sp>
      <p:sp>
        <p:nvSpPr>
          <p:cNvPr id="8" name="Rectangle 7"/>
          <p:cNvSpPr/>
          <p:nvPr/>
        </p:nvSpPr>
        <p:spPr>
          <a:xfrm>
            <a:off x="6248400" y="2057400"/>
            <a:ext cx="2590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Unchecked- Exceptions</a:t>
            </a:r>
          </a:p>
          <a:p>
            <a:pPr algn="ctr">
              <a:defRPr/>
            </a:pPr>
            <a:r>
              <a:rPr lang="en-US" sz="2000" dirty="0"/>
              <a:t>Program Bugs</a:t>
            </a:r>
          </a:p>
          <a:p>
            <a:pPr algn="ctr">
              <a:defRPr/>
            </a:pPr>
            <a:r>
              <a:rPr lang="en-US" sz="2000" dirty="0"/>
              <a:t>(We </a:t>
            </a:r>
            <a:r>
              <a:rPr lang="en-US" sz="2000" dirty="0" smtClean="0"/>
              <a:t>may </a:t>
            </a:r>
            <a:r>
              <a:rPr lang="en-US" sz="2000" dirty="0"/>
              <a:t>not use the try catch blocks)</a:t>
            </a:r>
          </a:p>
        </p:txBody>
      </p:sp>
      <p:cxnSp>
        <p:nvCxnSpPr>
          <p:cNvPr id="10" name="Straight Arrow Connector 9"/>
          <p:cNvCxnSpPr>
            <a:endCxn id="7" idx="1"/>
          </p:cNvCxnSpPr>
          <p:nvPr/>
        </p:nvCxnSpPr>
        <p:spPr>
          <a:xfrm flipV="1">
            <a:off x="3352800" y="1447800"/>
            <a:ext cx="2895600" cy="4572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1"/>
          </p:cNvCxnSpPr>
          <p:nvPr/>
        </p:nvCxnSpPr>
        <p:spPr>
          <a:xfrm>
            <a:off x="4724400" y="2362200"/>
            <a:ext cx="1524000" cy="2667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pic>
        <p:nvPicPr>
          <p:cNvPr id="40971" name="Picture 7"/>
          <p:cNvPicPr>
            <a:picLocks noChangeAspect="1" noChangeArrowheads="1"/>
          </p:cNvPicPr>
          <p:nvPr/>
        </p:nvPicPr>
        <p:blipFill>
          <a:blip r:embed="rId4">
            <a:lum bright="-15000" contrast="14000"/>
          </a:blip>
          <a:srcRect/>
          <a:stretch>
            <a:fillRect/>
          </a:stretch>
        </p:blipFill>
        <p:spPr bwMode="auto">
          <a:xfrm>
            <a:off x="95250" y="3505200"/>
            <a:ext cx="5010150" cy="2733675"/>
          </a:xfrm>
          <a:prstGeom prst="rect">
            <a:avLst/>
          </a:prstGeom>
          <a:noFill/>
          <a:ln w="9525">
            <a:noFill/>
            <a:miter lim="800000"/>
            <a:headEnd/>
            <a:tailEnd/>
          </a:ln>
        </p:spPr>
      </p:pic>
      <p:cxnSp>
        <p:nvCxnSpPr>
          <p:cNvPr id="15" name="Straight Arrow Connector 14"/>
          <p:cNvCxnSpPr/>
          <p:nvPr/>
        </p:nvCxnSpPr>
        <p:spPr>
          <a:xfrm rot="5400000">
            <a:off x="3886200" y="2819400"/>
            <a:ext cx="1295400" cy="381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4533900" y="2552700"/>
            <a:ext cx="914400" cy="5334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9940" name="Rectangle 2"/>
          <p:cNvSpPr>
            <a:spLocks noGrp="1"/>
          </p:cNvSpPr>
          <p:nvPr>
            <p:ph type="title"/>
          </p:nvPr>
        </p:nvSpPr>
        <p:spPr/>
        <p:txBody>
          <a:bodyPr/>
          <a:lstStyle/>
          <a:p>
            <a:r>
              <a:rPr lang="en-US" dirty="0" smtClean="0">
                <a:latin typeface="Calibri" pitchFamily="34" charset="0"/>
              </a:rPr>
              <a:t>Two Kinds of Exception</a:t>
            </a:r>
          </a:p>
        </p:txBody>
      </p:sp>
      <p:sp>
        <p:nvSpPr>
          <p:cNvPr id="39941" name="Rectangle 3"/>
          <p:cNvSpPr>
            <a:spLocks noGrp="1"/>
          </p:cNvSpPr>
          <p:nvPr>
            <p:ph type="body" idx="1"/>
          </p:nvPr>
        </p:nvSpPr>
        <p:spPr/>
        <p:txBody>
          <a:bodyPr/>
          <a:lstStyle/>
          <a:p>
            <a:pPr>
              <a:lnSpc>
                <a:spcPct val="90000"/>
              </a:lnSpc>
              <a:buClrTx/>
              <a:buSzTx/>
              <a:buFont typeface="Arial" pitchFamily="34" charset="0"/>
              <a:buChar char="•"/>
            </a:pPr>
            <a:r>
              <a:rPr lang="en-US" i="1" dirty="0" smtClean="0">
                <a:latin typeface="Calibri" pitchFamily="34" charset="0"/>
              </a:rPr>
              <a:t>Checked exception</a:t>
            </a:r>
          </a:p>
          <a:p>
            <a:pPr lvl="1">
              <a:lnSpc>
                <a:spcPct val="90000"/>
              </a:lnSpc>
            </a:pPr>
            <a:r>
              <a:rPr lang="en-US" dirty="0" smtClean="0"/>
              <a:t>Must be handled by either the try-catch mechanism or the throws-declaration mechanism.</a:t>
            </a:r>
          </a:p>
          <a:p>
            <a:pPr>
              <a:lnSpc>
                <a:spcPct val="90000"/>
              </a:lnSpc>
              <a:buClrTx/>
              <a:buSzTx/>
              <a:buFont typeface="Arial" pitchFamily="34" charset="0"/>
              <a:buChar char="•"/>
            </a:pPr>
            <a:r>
              <a:rPr lang="en-US" dirty="0" smtClean="0">
                <a:latin typeface="Calibri" pitchFamily="34" charset="0"/>
              </a:rPr>
              <a:t>Runtime exception</a:t>
            </a:r>
          </a:p>
          <a:p>
            <a:pPr lvl="1">
              <a:lnSpc>
                <a:spcPct val="90000"/>
              </a:lnSpc>
            </a:pPr>
            <a:r>
              <a:rPr lang="en-US" dirty="0" smtClean="0"/>
              <a:t>The right time to deal with runtime exceptions is when you’re designing, developing, and debugging your code. Since runtime exceptions </a:t>
            </a:r>
            <a:r>
              <a:rPr lang="en-US" u="sng" dirty="0" smtClean="0"/>
              <a:t>should never be thrown in finished code.</a:t>
            </a:r>
          </a:p>
        </p:txBody>
      </p:sp>
    </p:spTree>
    <p:extLst>
      <p:ext uri="{BB962C8B-B14F-4D97-AF65-F5344CB8AC3E}">
        <p14:creationId xmlns="" xmlns:p14="http://schemas.microsoft.com/office/powerpoint/2010/main" val="4244175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2304</TotalTime>
  <Words>1014</Words>
  <Application>Microsoft Office PowerPoint</Application>
  <PresentationFormat>On-screen Show (4:3)</PresentationFormat>
  <Paragraphs>193</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Session 07  Package and Exceptions  (http://docs.oracle.com/javase/tutorial/essential/exceptions/index.html)</vt:lpstr>
      <vt:lpstr>Objectives</vt:lpstr>
      <vt:lpstr>Packages</vt:lpstr>
      <vt:lpstr>Using Packages Members</vt:lpstr>
      <vt:lpstr>Exceptions</vt:lpstr>
      <vt:lpstr>Exceptions</vt:lpstr>
      <vt:lpstr>Catching exceptions: try catch finally</vt:lpstr>
      <vt:lpstr>Kinds of Exceptions</vt:lpstr>
      <vt:lpstr>Two Kinds of Exception</vt:lpstr>
      <vt:lpstr>Catching specific/general-level exception</vt:lpstr>
      <vt:lpstr>Throwing exceptions in methods</vt:lpstr>
      <vt:lpstr>Exception Propagations</vt:lpstr>
      <vt:lpstr>Exception Propagations</vt:lpstr>
      <vt:lpstr>Catching Exceptions…</vt:lpstr>
      <vt:lpstr>The finally block (1) </vt:lpstr>
      <vt:lpstr>  Nesting of try/catch Blocks  </vt:lpstr>
      <vt:lpstr>Creating Your Own Exception Classes (1)</vt:lpstr>
      <vt:lpstr>Creating Your Own Exception Classes (2)</vt:lpstr>
      <vt:lpstr>Creating Your Own Exception Classes (3)</vt:lpstr>
      <vt:lpstr>Creating Your Own Exception Classes (4)</vt:lpstr>
      <vt:lpstr>Exceptions and Overriding</vt:lpstr>
      <vt:lpstr>Assertions</vt:lpstr>
      <vt:lpstr>Assertions…</vt:lpstr>
      <vt:lpstr>Summary</vt:lpstr>
    </vt:vector>
  </TitlesOfParts>
  <Company>FPT-Uni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USER</cp:lastModifiedBy>
  <cp:revision>473</cp:revision>
  <dcterms:created xsi:type="dcterms:W3CDTF">2007-08-21T04:43:22Z</dcterms:created>
  <dcterms:modified xsi:type="dcterms:W3CDTF">2015-07-06T03:29:42Z</dcterms:modified>
</cp:coreProperties>
</file>