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handoutMasterIdLst>
    <p:handoutMasterId r:id="rId34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62" r:id="rId28"/>
    <p:sldId id="563" r:id="rId29"/>
    <p:sldId id="537" r:id="rId30"/>
    <p:sldId id="547" r:id="rId31"/>
    <p:sldId id="5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5658" autoAdjust="0"/>
  </p:normalViewPr>
  <p:slideViewPr>
    <p:cSldViewPr>
      <p:cViewPr varScale="1">
        <p:scale>
          <a:sx n="87" d="100"/>
          <a:sy n="87" d="100"/>
        </p:scale>
        <p:origin x="13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</a:t>
            </a:r>
            <a:r>
              <a:rPr lang="en-US"/>
              <a:t>In</a:t>
            </a:r>
            <a:r>
              <a:rPr lang="en-US" baseline="0"/>
              <a:t> this lesson, the framework for managing group of elements in the </a:t>
            </a:r>
            <a:r>
              <a:rPr lang="en-US" baseline="0" dirty="0" err="1"/>
              <a:t>java.util</a:t>
            </a:r>
            <a:r>
              <a:rPr lang="en-US" baseline="0" dirty="0"/>
              <a:t>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Thread: unit of running code (methods)</a:t>
            </a:r>
            <a:r>
              <a:rPr lang="en-US" baseline="0"/>
              <a:t> of a process ( program in running).</a:t>
            </a:r>
            <a:endParaRPr lang="en-US"/>
          </a:p>
          <a:p>
            <a:r>
              <a:rPr lang="en-US"/>
              <a:t>Nowaday, operating systems support the time-sharing mechanism which allows many</a:t>
            </a:r>
            <a:r>
              <a:rPr lang="en-US" baseline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/>
              <a:t>Also, a computer can have a multicore-CPU with 2, 4, 8,… cores. Some processes/ threads execute really concurrently.</a:t>
            </a:r>
          </a:p>
          <a:p>
            <a:r>
              <a:rPr lang="en-US" baseline="0"/>
              <a:t>A common data can be accessed by some threads concurrently </a:t>
            </a:r>
            <a:r>
              <a:rPr lang="en-US" baseline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This slide is intended to introduce the most basic concept about a hash table. More</a:t>
            </a:r>
            <a:r>
              <a:rPr lang="en-US" baseline="0"/>
              <a:t> details about hash table will be studied in the subject Data Structure and Algorithms.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219CFE-5497-4B5A-9F3C-E23BF388B258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C1E0-61C0-4ABE-82A3-988C06DB38C3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5085-3CD9-4358-BB09-5FFAE125F2F7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C0B813-DA26-4A80-8DC5-24E1E77E768B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92A7-97FF-4EFB-960C-6AB28C7FB4E2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CDCB-795B-487D-B553-A445B3AF58AA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5E7D4-9F6C-4867-88CE-F6384E54B465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B84A-6BB9-4716-BD00-D844AB9A55B9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CC3B6-2A66-4DC0-8DD5-1EE857ABECCB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E497-0EE2-41E4-AD33-13FCB15D8CE4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C29D2-D4CD-46ED-A4BE-D1E35ACF402A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2AE7BEF-215B-40EB-BD88-E3F153FB0934}" type="datetime1">
              <a:rPr lang="en-US" smtClean="0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J:\Softs\JavaSofts\JavaDocs\docs-Java8\api\java\util\Collection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file:///J:\Softs\JavaSofts\JavaDocs\docs-Java8\api\java\io\Serializable.html" TargetMode="External"/><Relationship Id="rId3" Type="http://schemas.openxmlformats.org/officeDocument/2006/relationships/image" Target="../media/image13.png"/><Relationship Id="rId7" Type="http://schemas.openxmlformats.org/officeDocument/2006/relationships/hyperlink" Target="file:///J:\Softs\JavaSofts\JavaDocs\docs-Java8\api\java\util\List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J:\Softs\JavaSofts\JavaDocs\docs-Java8\api\java\util\Deque.html" TargetMode="External"/><Relationship Id="rId5" Type="http://schemas.openxmlformats.org/officeDocument/2006/relationships/hyperlink" Target="file:///J:\Softs\JavaSofts\JavaDocs\docs-Java8\api\java\lang\Cloneable.html" TargetMode="External"/><Relationship Id="rId4" Type="http://schemas.openxmlformats.org/officeDocument/2006/relationships/hyperlink" Target="file:///J:\Softs\JavaSofts\JavaDocs\docs-Java8\api\java\util\LinkedList.html" TargetMode="External"/><Relationship Id="rId9" Type="http://schemas.openxmlformats.org/officeDocument/2006/relationships/hyperlink" Target="file:///J:\Softs\JavaSofts\JavaDocs\docs-Java8\api\java\util\ArrayDequ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08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Vector vec = new Vector();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vec.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>
                <a:latin typeface="Courier New" pitchFamily="49" charset="0"/>
                <a:cs typeface="Courier New" pitchFamily="49" charset="0"/>
              </a:rPr>
              <a:t>for (int i = 0; i &lt; vec.</a:t>
            </a:r>
            <a:r>
              <a:rPr lang="nn-NO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         System.out.println(vec.get(i));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vec.iterator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Sets may 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>
                <a:latin typeface="Calibri" pitchFamily="34" charset="0"/>
              </a:rPr>
              <a:t> contain 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  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Ordered Tree – Introduced in the suject Discrete Mathematics</a:t>
            </a:r>
          </a:p>
          <a:p>
            <a:r>
              <a:rPr lang="en-US" sz="2800"/>
              <a:t>Set: Group of different elements</a:t>
            </a:r>
          </a:p>
          <a:p>
            <a:r>
              <a:rPr lang="en-US" sz="2800"/>
              <a:t>TreeSet: Set + ordered tree, each element is calles as node</a:t>
            </a:r>
          </a:p>
          <a:p>
            <a:r>
              <a:rPr lang="en-US" sz="280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/>
              <a:t>Linked list: a group of elements, each element contains a reference to the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/>
              <a:t>	    </a:t>
            </a:r>
            <a:r>
              <a:rPr lang="en-US" sz="240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</a:t>
            </a:r>
            <a:r>
              <a:rPr lang="en-US" sz="240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7</a:t>
            </a:r>
          </a:p>
          <a:p>
            <a:pPr algn="ctr">
              <a:defRPr/>
            </a:pPr>
            <a:r>
              <a:rPr lang="en-US" sz="2400" b="1"/>
              <a:t>27</a:t>
            </a:r>
          </a:p>
          <a:p>
            <a:pPr algn="ctr">
              <a:defRPr/>
            </a:pPr>
            <a:r>
              <a:rPr lang="en-US" sz="2400" b="1"/>
              <a:t>36</a:t>
            </a:r>
          </a:p>
          <a:p>
            <a:pPr algn="ctr">
              <a:defRPr/>
            </a:pPr>
            <a:r>
              <a:rPr lang="en-US" sz="2400" b="1"/>
              <a:t>41</a:t>
            </a:r>
          </a:p>
          <a:p>
            <a:pPr algn="ctr">
              <a:defRPr/>
            </a:pPr>
            <a:r>
              <a:rPr lang="en-US" sz="2400" b="1"/>
              <a:t>43</a:t>
            </a:r>
          </a:p>
          <a:p>
            <a:pPr algn="ctr">
              <a:defRPr/>
            </a:pPr>
            <a:r>
              <a:rPr lang="en-US" sz="2400" b="1"/>
              <a:t>46</a:t>
            </a:r>
          </a:p>
          <a:p>
            <a:pPr algn="ctr">
              <a:defRPr/>
            </a:pPr>
            <a:r>
              <a:rPr lang="en-US" sz="2400" b="1"/>
              <a:t>49</a:t>
            </a:r>
          </a:p>
          <a:p>
            <a:pPr algn="ctr">
              <a:defRPr/>
            </a:pPr>
            <a:r>
              <a:rPr lang="en-US" sz="2400" b="1"/>
              <a:t>57</a:t>
            </a:r>
          </a:p>
          <a:p>
            <a:pPr algn="ctr">
              <a:defRPr/>
            </a:pPr>
            <a:r>
              <a:rPr lang="en-US" sz="2400" b="1"/>
              <a:t>75</a:t>
            </a:r>
          </a:p>
          <a:p>
            <a:pPr algn="ctr">
              <a:defRPr/>
            </a:pPr>
            <a:r>
              <a:rPr lang="en-US" sz="2400" b="1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</a:t>
            </a:r>
            <a:r>
              <a:rPr lang="en-US" sz="2000">
                <a:solidFill>
                  <a:schemeClr val="bg1"/>
                </a:solidFill>
              </a:rPr>
              <a:t>TreeSet containing </a:t>
            </a:r>
            <a:r>
              <a:rPr lang="en-US" sz="2000" dirty="0">
                <a:solidFill>
                  <a:schemeClr val="bg1"/>
                </a:solidFill>
              </a:rPr>
              <a:t>your own objects, you must implement the method compareTo(Object), declared in the Comparable interface.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/>
              <a:t>In array, elements are stored in a contiguous memory blocks </a:t>
            </a:r>
            <a:r>
              <a:rPr lang="en-US" sz="2400">
                <a:sym typeface="Wingdings" pitchFamily="2" charset="2"/>
              </a:rPr>
              <a:t> Linear  search is applied  </a:t>
            </a:r>
            <a:r>
              <a:rPr lang="en-US" sz="2400"/>
              <a:t> slow, binary search is an improvement.</a:t>
            </a:r>
          </a:p>
          <a:p>
            <a:r>
              <a:rPr lang="en-US" sz="2400"/>
              <a:t>Hash table: elements can be stored in a different memory blocks. The index of an element is determined by a function (hash funtion) </a:t>
            </a:r>
            <a:r>
              <a:rPr lang="en-US" sz="2400">
                <a:sym typeface="Wingdings" pitchFamily="2" charset="2"/>
              </a:rPr>
              <a:t> Add/Search operation is very fast (O(1)). 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/>
              <a:t>	    </a:t>
            </a:r>
            <a:r>
              <a:rPr lang="en-US" sz="240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</a:t>
            </a:r>
            <a:r>
              <a:rPr lang="en-US" sz="240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84</a:t>
            </a:r>
          </a:p>
          <a:p>
            <a:pPr algn="ctr">
              <a:defRPr/>
            </a:pPr>
            <a:r>
              <a:rPr lang="en-US" sz="2400" b="1"/>
              <a:t>55</a:t>
            </a:r>
          </a:p>
          <a:p>
            <a:pPr algn="ctr">
              <a:defRPr/>
            </a:pPr>
            <a:r>
              <a:rPr lang="en-US" sz="2400" b="1"/>
              <a:t>7</a:t>
            </a:r>
          </a:p>
          <a:p>
            <a:pPr algn="ctr">
              <a:defRPr/>
            </a:pPr>
            <a:r>
              <a:rPr lang="en-US" sz="2400" b="1"/>
              <a:t>76</a:t>
            </a:r>
          </a:p>
          <a:p>
            <a:pPr algn="ctr">
              <a:defRPr/>
            </a:pPr>
            <a:r>
              <a:rPr lang="en-US" sz="2400" b="1"/>
              <a:t>77</a:t>
            </a:r>
          </a:p>
          <a:p>
            <a:pPr algn="ctr">
              <a:defRPr/>
            </a:pPr>
            <a:r>
              <a:rPr lang="en-US" sz="2400" b="1"/>
              <a:t>95</a:t>
            </a:r>
          </a:p>
          <a:p>
            <a:pPr algn="ctr">
              <a:defRPr/>
            </a:pPr>
            <a:r>
              <a:rPr lang="en-US" sz="2400" b="1"/>
              <a:t>94</a:t>
            </a:r>
          </a:p>
          <a:p>
            <a:pPr algn="ctr">
              <a:defRPr/>
            </a:pPr>
            <a:r>
              <a:rPr lang="en-US" sz="2400" b="1"/>
              <a:t>12</a:t>
            </a:r>
          </a:p>
          <a:p>
            <a:pPr algn="ctr">
              <a:defRPr/>
            </a:pPr>
            <a:r>
              <a:rPr lang="en-US" sz="2400" b="1"/>
              <a:t>91</a:t>
            </a:r>
          </a:p>
          <a:p>
            <a:pPr algn="ctr">
              <a:defRPr/>
            </a:pPr>
            <a:r>
              <a:rPr lang="en-US" sz="2400" b="1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/>
              <a:t>If you care about </a:t>
            </a:r>
            <a:r>
              <a:rPr lang="en-US" u="sng"/>
              <a:t>iteration order</a:t>
            </a:r>
            <a:r>
              <a:rPr lang="en-US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 err="1">
                <a:solidFill>
                  <a:srgbClr val="0000CC"/>
                </a:solidFill>
              </a:rPr>
              <a:t>java.util</a:t>
            </a:r>
            <a:r>
              <a:rPr lang="en-US"/>
              <a:t>):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</a:t>
            </a:r>
            <a:r>
              <a:rPr lang="en-US" dirty="0" err="1"/>
              <a:t>ArrayList</a:t>
            </a:r>
            <a:r>
              <a:rPr lang="en-US"/>
              <a:t>, Vector </a:t>
            </a:r>
            <a:r>
              <a:rPr lang="en-US" sz="200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</a:t>
            </a:r>
            <a:r>
              <a:rPr lang="en-US" dirty="0" err="1"/>
              <a:t>HashSet</a:t>
            </a:r>
            <a:r>
              <a:rPr lang="en-US"/>
              <a:t>, TreeSet</a:t>
            </a:r>
            <a:r>
              <a:rPr lang="en-US">
                <a:sym typeface="Wingdings" pitchFamily="2" charset="2"/>
              </a:rPr>
              <a:t> </a:t>
            </a:r>
            <a:r>
              <a:rPr lang="en-US" sz="200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</a:t>
            </a:r>
            <a:r>
              <a:rPr lang="en-US" dirty="0" err="1"/>
              <a:t>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Queue: </a:t>
            </a:r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/>
              <a:t>PriorityQueue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 err="1"/>
              <a:t>Deque</a:t>
            </a:r>
            <a:r>
              <a:rPr lang="en-US" dirty="0"/>
              <a:t>: </a:t>
            </a:r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/>
              <a:t>ArrayDeque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/>
              <a:t>Tree Sets rely on all their elements implementing the interface  </a:t>
            </a:r>
            <a:r>
              <a:rPr lang="en-US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Comparing 2 students based on their IDs ( field </a:t>
            </a:r>
            <a:r>
              <a:rPr lang="en-US" sz="2000" b="1" i="1" u="sng"/>
              <a:t>no</a:t>
            </a:r>
            <a:r>
              <a:rPr 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</a:t>
            </a:r>
            <a:r>
              <a:rPr lang="en-US" sz="4000" dirty="0" err="1"/>
              <a:t>TreeSet</a:t>
            </a:r>
            <a:r>
              <a:rPr lang="en-US" sz="4000" dirty="0"/>
              <a:t>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/>
              <a:t>No: 2</a:t>
            </a:r>
          </a:p>
          <a:p>
            <a:pPr>
              <a:defRPr/>
            </a:pPr>
            <a:r>
              <a:rPr lang="en-US" b="1"/>
              <a:t>No: 8</a:t>
            </a:r>
          </a:p>
          <a:p>
            <a:pPr>
              <a:defRPr/>
            </a:pPr>
            <a:r>
              <a:rPr lang="en-US" b="1"/>
              <a:t>No: 11</a:t>
            </a:r>
          </a:p>
          <a:p>
            <a:pPr>
              <a:defRPr/>
            </a:pPr>
            <a:r>
              <a:rPr lang="en-US" b="1"/>
              <a:t>No: 19</a:t>
            </a:r>
          </a:p>
          <a:p>
            <a:pPr>
              <a:defRPr/>
            </a:pPr>
            <a:r>
              <a:rPr lang="en-US" b="1"/>
              <a:t>No: 33</a:t>
            </a:r>
          </a:p>
          <a:p>
            <a:pPr>
              <a:defRPr/>
            </a:pPr>
            <a:r>
              <a:rPr lang="en-US" b="1"/>
              <a:t>No: 52</a:t>
            </a:r>
          </a:p>
          <a:p>
            <a:pPr>
              <a:defRPr/>
            </a:pPr>
            <a:r>
              <a:rPr lang="en-US" b="1"/>
              <a:t>No: 78</a:t>
            </a:r>
          </a:p>
          <a:p>
            <a:pPr>
              <a:defRPr/>
            </a:pPr>
            <a:r>
              <a:rPr lang="en-US" b="1"/>
              <a:t>No: 83</a:t>
            </a:r>
          </a:p>
          <a:p>
            <a:pPr>
              <a:defRPr/>
            </a:pPr>
            <a:r>
              <a:rPr lang="en-US" b="1"/>
              <a:t>No: 92</a:t>
            </a:r>
          </a:p>
          <a:p>
            <a:pPr>
              <a:defRPr/>
            </a:pPr>
            <a:r>
              <a:rPr lang="en-US" b="1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A Map combines </a:t>
            </a:r>
            <a:r>
              <a:rPr lang="en-US" sz="2400" i="1"/>
              <a:t>two </a:t>
            </a:r>
            <a:r>
              <a:rPr lang="en-US" sz="240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/>
              <a:t>Java’s two most important Map classes:</a:t>
            </a:r>
          </a:p>
          <a:p>
            <a:pPr lvl="1"/>
            <a:r>
              <a:rPr lang="en-US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>
              <a:cs typeface="Arial" pitchFamily="34" charset="0"/>
            </a:endParaRPr>
          </a:p>
          <a:p>
            <a:pPr lvl="1"/>
            <a:endParaRPr lang="en-US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4: Four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Key: String, value: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</a:t>
            </a:r>
            <a:r>
              <a:rPr lang="en-US">
                <a:solidFill>
                  <a:srgbClr val="FF0000"/>
                </a:solidFill>
              </a:rPr>
              <a:t>Queue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Deque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r>
              <a:rPr lang="en-US" sz="2400"/>
              <a:t>Interfaces for restricted list (limited manipulatation), programmers can not access an arbitrary element but elements at the beginning or the end of the list only.</a:t>
            </a:r>
          </a:p>
          <a:p>
            <a:r>
              <a:rPr lang="en-US" sz="2400">
                <a:solidFill>
                  <a:srgbClr val="0000CC"/>
                </a:solidFill>
                <a:latin typeface="DejaVu Serif"/>
              </a:rPr>
              <a:t>Deque</a:t>
            </a:r>
            <a:r>
              <a:rPr lang="en-US" sz="2400">
                <a:latin typeface="DejaVu Serif"/>
              </a:rPr>
              <a:t>: A linear collection that supports element insertion and removal at both ends. The name </a:t>
            </a:r>
            <a:r>
              <a:rPr lang="en-US" sz="2400" i="1">
                <a:latin typeface="DejaVu Serif"/>
              </a:rPr>
              <a:t>deque</a:t>
            </a:r>
            <a:r>
              <a:rPr lang="en-US" sz="2400">
                <a:latin typeface="DejaVu Serif"/>
              </a:rPr>
              <a:t> is short for "double ended queue" and is usually </a:t>
            </a:r>
            <a:r>
              <a:rPr lang="en-US" sz="2400">
                <a:solidFill>
                  <a:srgbClr val="0000CC"/>
                </a:solidFill>
                <a:latin typeface="DejaVu Serif"/>
              </a:rPr>
              <a:t>pronounced "deck"</a:t>
            </a:r>
            <a:r>
              <a:rPr lang="en-US" sz="2400">
                <a:latin typeface="DejaVu Serif"/>
              </a:rPr>
              <a:t>. Most </a:t>
            </a:r>
            <a:r>
              <a:rPr lang="en-US" sz="2400">
                <a:latin typeface="DejaVu Sans Mono"/>
              </a:rPr>
              <a:t>Deque</a:t>
            </a:r>
            <a:r>
              <a:rPr lang="en-US" sz="2400">
                <a:latin typeface="DejaVu Serif"/>
              </a:rPr>
              <a:t>implementations place no fixed limits on the number of elements they may contain, but this interface supports capacity-restricted deques as well as those with no fixed size limit.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grpSp>
        <p:nvGrpSpPr>
          <p:cNvPr id="5" name="Group 14"/>
          <p:cNvGrpSpPr/>
          <p:nvPr/>
        </p:nvGrpSpPr>
        <p:grpSpPr>
          <a:xfrm>
            <a:off x="685800" y="1371600"/>
            <a:ext cx="3276600" cy="457200"/>
            <a:chOff x="5562600" y="3810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Queue</a:t>
              </a: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05400" y="1371600"/>
            <a:ext cx="3352800" cy="457200"/>
            <a:chOff x="5105400" y="1371600"/>
            <a:chExt cx="3352800" cy="457200"/>
          </a:xfrm>
        </p:grpSpPr>
        <p:sp>
          <p:nvSpPr>
            <p:cNvPr id="10" name="Rectangle 9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Deque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/>
              <a:t>Interface Queue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562600" y="381000"/>
            <a:ext cx="3276600" cy="457200"/>
            <a:chOff x="5562600" y="3810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Queue</a:t>
              </a:r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1600200"/>
          <a:ext cx="8763000" cy="3607578"/>
        </p:xfrm>
        <a:graphic>
          <a:graphicData uri="http://schemas.openxmlformats.org/drawingml/2006/table">
            <a:tbl>
              <a:tblPr/>
              <a:tblGrid>
                <a:gridCol w="103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add</a:t>
                      </a:r>
                      <a:r>
                        <a:rPr lang="en-US" sz="1800"/>
                        <a:t>(</a:t>
                      </a:r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/>
                        <a:t> e)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Inserts the specified element into this queue if it is possible to do so immediately without violating capacity restrictions,</a:t>
                      </a:r>
                      <a:r>
                        <a:rPr lang="en-US" sz="1600" baseline="0">
                          <a:solidFill>
                            <a:srgbClr val="474747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returning true upon success and throwing an IllegalStateException if no space is currently available.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element</a:t>
                      </a:r>
                      <a:r>
                        <a:rPr lang="en-US" sz="1800"/>
                        <a:t>() </a:t>
                      </a:r>
                      <a:r>
                        <a:rPr lang="en-US" sz="1800">
                          <a:solidFill>
                            <a:srgbClr val="474747"/>
                          </a:solidFill>
                          <a:latin typeface="DejaVu Serif"/>
                        </a:rPr>
                        <a:t>Retrieves, but does not remove,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offer</a:t>
                      </a:r>
                      <a:r>
                        <a:rPr lang="en-US" sz="1800"/>
                        <a:t>(</a:t>
                      </a:r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/>
                        <a:t> e)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Inserts the specified element into this queue if it is possible to do so immediately without violating capacity restrictions.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peek</a:t>
                      </a:r>
                      <a:r>
                        <a:rPr lang="en-US" sz="1800"/>
                        <a:t>()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Retrieves, but does not remove, the head of this queue, or returns null if this queue is empty.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poll</a:t>
                      </a:r>
                      <a:r>
                        <a:rPr lang="en-US" sz="1800"/>
                        <a:t>()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Retrieves and removes the head of this queue, or returns null if this queue is empty.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remove</a:t>
                      </a:r>
                      <a:r>
                        <a:rPr lang="en-US" sz="1800"/>
                        <a:t>() </a:t>
                      </a:r>
                      <a:r>
                        <a:rPr lang="en-US" sz="1800">
                          <a:solidFill>
                            <a:srgbClr val="474747"/>
                          </a:solidFill>
                          <a:latin typeface="DejaVu Serif"/>
                        </a:rPr>
                        <a:t>Retrieves and removes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066800"/>
            <a:ext cx="7391400" cy="32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public interface </a:t>
            </a:r>
            <a:r>
              <a:rPr kumimoji="0" lang="en-US" b="1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Queue&lt;E&gt;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 extends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cs typeface="Arial" pitchFamily="34" charset="0"/>
                <a:hlinkClick r:id="rId3" tooltip="interface in java.util"/>
              </a:rPr>
              <a:t>Collection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&lt;E&gt;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2" y="5800724"/>
            <a:ext cx="9110218" cy="6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81000" y="5334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Classes:</a:t>
            </a:r>
          </a:p>
        </p:txBody>
      </p:sp>
    </p:spTree>
    <p:extLst>
      <p:ext uri="{BB962C8B-B14F-4D97-AF65-F5344CB8AC3E}">
        <p14:creationId xmlns:p14="http://schemas.microsoft.com/office/powerpoint/2010/main" val="30330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/>
              <a:t>Interface Deque…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170057"/>
            <a:ext cx="7391400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2000"/>
              <a:t>public interface </a:t>
            </a:r>
            <a:r>
              <a:rPr lang="pt-BR" sz="2000" b="1"/>
              <a:t>Deque&lt;E&gt;</a:t>
            </a:r>
            <a:r>
              <a:rPr lang="pt-BR" sz="2000"/>
              <a:t> extends </a:t>
            </a:r>
            <a:r>
              <a:rPr lang="pt-BR" sz="2000">
                <a:hlinkClick r:id="rId2" action="ppaction://hlinkfile" tooltip="interface in java.util"/>
              </a:rPr>
              <a:t>Queue</a:t>
            </a:r>
            <a:r>
              <a:rPr lang="pt-BR" sz="2000"/>
              <a:t>&lt;E&gt;</a:t>
            </a:r>
            <a:endParaRPr kumimoji="0" 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1752600"/>
            <a:ext cx="8153400" cy="853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6824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IN addition to methods inherited</a:t>
            </a:r>
            <a:r>
              <a:rPr kumimoji="0" lang="en-US" sz="2400" b="0" i="0" u="none" strike="noStrike" cap="none" normalizeH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from the interface Queue, some methods are declared:</a:t>
            </a:r>
            <a:endParaRPr kumimoji="0" lang="en-US" sz="24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86400" y="304800"/>
            <a:ext cx="3352800" cy="457200"/>
            <a:chOff x="5105400" y="1371600"/>
            <a:chExt cx="3352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Deque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lum bright="-28000" contrast="40000"/>
          </a:blip>
          <a:srcRect/>
          <a:stretch>
            <a:fillRect/>
          </a:stretch>
        </p:blipFill>
        <p:spPr bwMode="auto">
          <a:xfrm>
            <a:off x="1425078" y="2667000"/>
            <a:ext cx="75665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9436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</a:rPr>
              <a:t>Head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72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</a:rPr>
              <a:t>Tail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600" y="51448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java.util.</a:t>
            </a:r>
            <a:r>
              <a:rPr lang="en-US" b="1">
                <a:hlinkClick r:id="rId4" action="ppaction://hlinkfile" tooltip="class in java.util"/>
              </a:rPr>
              <a:t>LinkedList</a:t>
            </a:r>
            <a:r>
              <a:rPr lang="en-US"/>
              <a:t>&lt;E&gt; (implements java.lang.</a:t>
            </a:r>
            <a:r>
              <a:rPr lang="en-US">
                <a:hlinkClick r:id="rId5" action="ppaction://hlinkfile" tooltip="interface in java.lang"/>
              </a:rPr>
              <a:t>Cloneable</a:t>
            </a:r>
            <a:r>
              <a:rPr lang="en-US"/>
              <a:t>, java.util.</a:t>
            </a:r>
            <a:r>
              <a:rPr lang="en-US">
                <a:hlinkClick r:id="rId6" action="ppaction://hlinkfile" tooltip="interface in java.util"/>
              </a:rPr>
              <a:t>Deque</a:t>
            </a:r>
            <a:r>
              <a:rPr lang="en-US"/>
              <a:t>&lt;E&gt;, </a:t>
            </a:r>
          </a:p>
          <a:p>
            <a:r>
              <a:rPr lang="en-US"/>
              <a:t>                                                                  java.util.</a:t>
            </a:r>
            <a:r>
              <a:rPr lang="en-US">
                <a:hlinkClick r:id="rId7" action="ppaction://hlinkfile" tooltip="interface in java.util"/>
              </a:rPr>
              <a:t>List</a:t>
            </a:r>
            <a:r>
              <a:rPr lang="en-US"/>
              <a:t>&lt;E&gt;, java.io.</a:t>
            </a:r>
            <a:r>
              <a:rPr lang="en-US">
                <a:hlinkClick r:id="rId8" action="ppaction://hlinkfile" tooltip="interface in java.io"/>
              </a:rPr>
              <a:t>Serializable</a:t>
            </a:r>
            <a:r>
              <a:rPr lang="en-US"/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57544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java.util.</a:t>
            </a:r>
            <a:r>
              <a:rPr lang="en-US" b="1">
                <a:hlinkClick r:id="rId9" action="ppaction://hlinkfile" tooltip="class in java.util"/>
              </a:rPr>
              <a:t>ArrayDeque</a:t>
            </a:r>
            <a:r>
              <a:rPr lang="en-US"/>
              <a:t>&lt;E&gt; (implements java.lang.</a:t>
            </a:r>
            <a:r>
              <a:rPr lang="en-US">
                <a:hlinkClick r:id="rId5" action="ppaction://hlinkfile" tooltip="interface in java.lang"/>
              </a:rPr>
              <a:t>Cloneable</a:t>
            </a:r>
            <a:r>
              <a:rPr lang="en-US"/>
              <a:t>,       </a:t>
            </a:r>
          </a:p>
          <a:p>
            <a:r>
              <a:rPr lang="en-US"/>
              <a:t>                                                          java.util.</a:t>
            </a:r>
            <a:r>
              <a:rPr lang="en-US">
                <a:hlinkClick r:id="rId6" action="ppaction://hlinkfile" tooltip="interface in java.util"/>
              </a:rPr>
              <a:t>Deque</a:t>
            </a:r>
            <a:r>
              <a:rPr lang="en-US"/>
              <a:t>&lt;E&gt;, java.io.</a:t>
            </a:r>
            <a:r>
              <a:rPr lang="en-US">
                <a:hlinkClick r:id="rId8" action="ppaction://hlinkfile" tooltip="interface in java.io"/>
              </a:rPr>
              <a:t>Serializable</a:t>
            </a:r>
            <a:r>
              <a:rPr lang="en-US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472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0330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The Java 2 platform includes a new </a:t>
            </a:r>
            <a:r>
              <a:rPr lang="en-US" i="1">
                <a:latin typeface="Calibri" pitchFamily="34" charset="0"/>
              </a:rPr>
              <a:t>collections framework</a:t>
            </a:r>
            <a:r>
              <a:rPr lang="en-US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A </a:t>
            </a:r>
            <a:r>
              <a:rPr lang="en-US" i="1">
                <a:latin typeface="Calibri" pitchFamily="34" charset="0"/>
              </a:rPr>
              <a:t>collection</a:t>
            </a:r>
            <a:r>
              <a:rPr lang="en-US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>
                <a:latin typeface="Calibri" pitchFamily="34" charset="0"/>
              </a:rPr>
              <a:t>Queue/Deque Demo.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390650"/>
            <a:ext cx="79438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514600"/>
            <a:ext cx="1876426" cy="157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6172201" y="3352800"/>
            <a:ext cx="10668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924800" y="1981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572000" y="990600"/>
            <a:ext cx="4572000" cy="762000"/>
            <a:chOff x="4572000" y="457200"/>
            <a:chExt cx="4572000" cy="762000"/>
          </a:xfrm>
        </p:grpSpPr>
        <p:grpSp>
          <p:nvGrpSpPr>
            <p:cNvPr id="36" name="Group 35"/>
            <p:cNvGrpSpPr/>
            <p:nvPr/>
          </p:nvGrpSpPr>
          <p:grpSpPr>
            <a:xfrm>
              <a:off x="4648200" y="457200"/>
              <a:ext cx="4419600" cy="381000"/>
              <a:chOff x="1295400" y="1295400"/>
              <a:chExt cx="6400800" cy="381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54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050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670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766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386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82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102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198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818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914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24" name="Straight Arrow Connector 23"/>
              <p:cNvCxnSpPr>
                <a:stCxn id="6" idx="3"/>
                <a:endCxn id="7" idx="1"/>
              </p:cNvCxnSpPr>
              <p:nvPr/>
            </p:nvCxnSpPr>
            <p:spPr>
              <a:xfrm>
                <a:off x="22098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3"/>
                <a:endCxn id="15" idx="1"/>
              </p:cNvCxnSpPr>
              <p:nvPr/>
            </p:nvCxnSpPr>
            <p:spPr>
              <a:xfrm>
                <a:off x="35814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3"/>
                <a:endCxn id="17" idx="1"/>
              </p:cNvCxnSpPr>
              <p:nvPr/>
            </p:nvCxnSpPr>
            <p:spPr>
              <a:xfrm>
                <a:off x="49530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8" idx="3"/>
                <a:endCxn id="19" idx="1"/>
              </p:cNvCxnSpPr>
              <p:nvPr/>
            </p:nvCxnSpPr>
            <p:spPr>
              <a:xfrm>
                <a:off x="63246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382000" y="838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head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134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Maps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Support Classes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Collections and Code Maintenance</a:t>
            </a: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</a:t>
            </a:r>
            <a:r>
              <a:rPr lang="en-US" sz="2000" b="1" u="sng" dirty="0" err="1">
                <a:solidFill>
                  <a:schemeClr val="bg1"/>
                </a:solidFill>
              </a:rPr>
              <a:t>Deque</a:t>
            </a:r>
            <a:r>
              <a:rPr lang="en-US" sz="2000">
                <a:solidFill>
                  <a:schemeClr val="bg1"/>
                </a:solidFill>
              </a:rPr>
              <a:t> contains methods of restricted list.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Common Methods of the interface Collection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</a:t>
                </a: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  <a:latin typeface="Perpetua" pitchFamily="18" charset="0"/>
                  </a:rPr>
                  <a:t>Store: Specific structute/tree</a:t>
                </a:r>
              </a:p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  <a:latin typeface="Perpetua" pitchFamily="18" charset="0"/>
                  </a:rPr>
                  <a:t>Use </a:t>
                </a: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</a:t>
            </a:r>
            <a:r>
              <a:rPr lang="en-US">
                <a:latin typeface="Calibri" pitchFamily="34" charset="0"/>
              </a:rPr>
              <a:t>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Common methods: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>
                <a:latin typeface="Calibri" pitchFamily="34" charset="0"/>
              </a:rPr>
              <a:t>void add(int index, Object x)</a:t>
            </a:r>
            <a:endParaRPr lang="en-US">
              <a:latin typeface="Calibri" pitchFamily="34" charset="0"/>
            </a:endParaRPr>
          </a:p>
          <a:p>
            <a:pPr lvl="1">
              <a:buClrTx/>
            </a:pPr>
            <a:r>
              <a:rPr lang="en-US" b="1">
                <a:latin typeface="Calibri" pitchFamily="34" charset="0"/>
              </a:rPr>
              <a:t>Object get(int index)</a:t>
            </a:r>
            <a:endParaRPr lang="en-US">
              <a:latin typeface="Calibri" pitchFamily="34" charset="0"/>
            </a:endParaRPr>
          </a:p>
          <a:p>
            <a:pPr lvl="1">
              <a:buClrTx/>
            </a:pPr>
            <a:r>
              <a:rPr lang="en-US" b="1">
                <a:latin typeface="Calibri" pitchFamily="34" charset="0"/>
              </a:rPr>
              <a:t>int indexOf(Object x)</a:t>
            </a:r>
            <a:endParaRPr lang="en-US">
              <a:latin typeface="Calibri" pitchFamily="34" charset="0"/>
            </a:endParaRPr>
          </a:p>
          <a:p>
            <a:pPr lvl="1">
              <a:buClrTx/>
            </a:pPr>
            <a:r>
              <a:rPr lang="en-US" b="1">
                <a:latin typeface="Calibri" pitchFamily="34" charset="0"/>
              </a:rPr>
              <a:t>Object remove(int index)</a:t>
            </a:r>
            <a:endParaRPr lang="en-US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Classes Implementing the interface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</a:t>
            </a:r>
            <a:r>
              <a:rPr lang="en-US"/>
              <a:t>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2152</Words>
  <Application>Microsoft Office PowerPoint</Application>
  <PresentationFormat>On-screen Show (4:3)</PresentationFormat>
  <Paragraphs>352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DejaVu Sans Mono</vt:lpstr>
      <vt:lpstr>DejaVu Serif</vt:lpstr>
      <vt:lpstr>Perpetua</vt:lpstr>
      <vt:lpstr>Wingdings</vt:lpstr>
      <vt:lpstr>Office Theme</vt:lpstr>
      <vt:lpstr>Session 08 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Interface Queue and Deque</vt:lpstr>
      <vt:lpstr>Interface Queue </vt:lpstr>
      <vt:lpstr>Interface Deque…</vt:lpstr>
      <vt:lpstr>Queue/Deque Demo.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Bui Ngoc Anh</cp:lastModifiedBy>
  <cp:revision>460</cp:revision>
  <dcterms:created xsi:type="dcterms:W3CDTF">2007-08-21T04:43:22Z</dcterms:created>
  <dcterms:modified xsi:type="dcterms:W3CDTF">2017-09-18T09:14:24Z</dcterms:modified>
</cp:coreProperties>
</file>