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7" r:id="rId9"/>
    <p:sldId id="265" r:id="rId10"/>
    <p:sldId id="266" r:id="rId11"/>
    <p:sldId id="268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8000"/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778B1-3827-4FB5-8BBB-476CE20A97F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7883E-6E4C-494D-8537-4378229C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7883E-6E4C-494D-8537-4378229CC6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C3DE-8C19-44E3-B93F-1A347B23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EB3D6-E15F-440D-8CA4-E53FBD66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4397-6A58-4410-9636-1C7236AD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FF5A-3A55-456A-B898-CCA85397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27E5-3A59-4EA5-99AA-9B00025F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430-9929-47E3-9CBB-2BAB0863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0999-A5AE-4E9E-AEF7-F9F72DA3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220E-BD38-4700-93E4-7FFF3175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A565-DE20-4A5E-89F4-FACD0B31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D3D4-BDE6-48E3-A1AC-148D9BD9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85194-62DE-4B8C-BF45-CB7C9F32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22153-BA3F-48CA-BF0C-0AB4B5247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0F18-693F-4CD9-B950-75E21B9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54D9-B582-4F1E-B57C-7B50CB51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B1E-CD27-4714-A10B-8CB7834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DB1-F563-4602-BE4B-6D123D80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8CAA-34EF-43F8-BC65-11E496CC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74EE-82EA-4767-ABB4-6B9CC9CE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998E-CCEC-4E1E-9CAB-69980D4C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1744-2759-4776-9EAF-F475FD10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DFE9-96AC-41A6-8F28-7FBF961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4011-21F2-42AF-A879-4AC3B076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4A2B-4C60-45FE-8271-DF8E529E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F2C7-0111-435B-AFB8-AC9414E9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64BF-259B-418E-8B57-10662BC8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523-35D1-4873-8F51-9E54B4A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205A-D400-4806-A8D0-ADEE74C3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0824-4661-4A9E-B3E8-C4BF17EA8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FFA9B-A7E7-4CD9-90C3-3D45B687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4BDC-DF37-4A95-8087-03373D9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9CE2-03EF-48CD-8DA0-989BBB76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DC3D-5A11-4215-B284-9633EAEA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E5560-AA82-4DC5-A86E-970ADF17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C916-9578-460D-BAE9-91DFE1F7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5665-EB1F-41DE-9E4E-7526DE2A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AEE7-9829-47AE-8AC6-9587DD5A1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7F207-CCE8-40EB-A6AF-AEAEA369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5683C-8BB7-4B9B-BD4C-02A76321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2E2D1-9B02-43D6-807C-1EFE9A8B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FB3F-C0F3-4381-8839-CA5D4910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20399-AEA3-4BA6-9FD6-8B99EDE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F6D33-3984-46BF-BCEA-B3BAA3BE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7F59-E761-44A4-8313-3D02FE7F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118FF-742C-4B71-BE70-2B5AD189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CD671-09D6-4E18-850D-DC9F0391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9FA0B-2FE7-4F26-A096-4A5A6DAF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338-E198-44AA-9B36-837A717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8F7C-A67F-4570-8911-2F10E63F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15106-6C1B-4638-83E0-D3332BC4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0D78-443A-4147-B185-D7489367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D66C-D649-431C-9BC6-F3EE5BBC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9124-EEAD-41C6-86EF-86133CE5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9DA-5C52-4815-9032-269DD71C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828E2-C661-464A-8803-0E062824E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2E3A-B7AF-4A00-86C2-2CE5BA59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5766-E054-4AF5-93B9-518FA764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C2CB1-297D-40A2-829D-CF7F7159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2DEF-7F54-463A-BEB6-B304C6DB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B287-B89F-4EDB-826E-5E1C3142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7BFF-32B6-49EA-A83E-162BBDFE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AED8-8B3D-4DDB-8442-C995289B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D9F0-14EA-4606-BA09-93B2E525598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5E66-A97F-4E6E-A473-08CF24E7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51B0-DC63-48F0-BD54-F4EB9A871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doku-backtracking-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bg1"/>
                </a:solidFill>
              </a:rPr>
              <a:t>Semester Project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6700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rgbClr val="FFC000"/>
                </a:solidFill>
              </a:rPr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008" y="520368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Tho</a:t>
            </a:r>
            <a:r>
              <a:rPr lang="en-US" sz="3600" dirty="0">
                <a:solidFill>
                  <a:schemeClr val="bg1"/>
                </a:solidFill>
              </a:rPr>
              <a:t> Man</a:t>
            </a:r>
          </a:p>
        </p:txBody>
      </p:sp>
    </p:spTree>
    <p:extLst>
      <p:ext uri="{BB962C8B-B14F-4D97-AF65-F5344CB8AC3E}">
        <p14:creationId xmlns:p14="http://schemas.microsoft.com/office/powerpoint/2010/main" val="342882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cabinet, tower, green, clock&#10;&#10;Description automatically generated">
            <a:extLst>
              <a:ext uri="{FF2B5EF4-FFF2-40B4-BE49-F238E27FC236}">
                <a16:creationId xmlns:a16="http://schemas.microsoft.com/office/drawing/2014/main" id="{610A2CBB-0A3B-4C0D-8467-66307C7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65" y="965201"/>
            <a:ext cx="6483918" cy="49115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B4FD17-5DF6-4781-94BB-895C402D6DB9}"/>
              </a:ext>
            </a:extLst>
          </p:cNvPr>
          <p:cNvSpPr/>
          <p:nvPr/>
        </p:nvSpPr>
        <p:spPr>
          <a:xfrm>
            <a:off x="6686094" y="965201"/>
            <a:ext cx="704537" cy="578786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DB40C9-7B14-49B4-9F00-23FCFA77ABF2}"/>
              </a:ext>
            </a:extLst>
          </p:cNvPr>
          <p:cNvSpPr/>
          <p:nvPr/>
        </p:nvSpPr>
        <p:spPr>
          <a:xfrm>
            <a:off x="1079079" y="4779280"/>
            <a:ext cx="704537" cy="578786"/>
          </a:xfrm>
          <a:prstGeom prst="rect">
            <a:avLst/>
          </a:prstGeom>
          <a:ln w="762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07AA9B-75DD-4C67-9626-B00A46511A77}"/>
              </a:ext>
            </a:extLst>
          </p:cNvPr>
          <p:cNvSpPr/>
          <p:nvPr/>
        </p:nvSpPr>
        <p:spPr>
          <a:xfrm>
            <a:off x="4602192" y="3668750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C5899-5667-4B0C-A389-7ADC087F0F2C}"/>
              </a:ext>
            </a:extLst>
          </p:cNvPr>
          <p:cNvSpPr/>
          <p:nvPr/>
        </p:nvSpPr>
        <p:spPr>
          <a:xfrm>
            <a:off x="2497437" y="4733714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16D847-6426-4C02-8449-2251F0AEA583}"/>
              </a:ext>
            </a:extLst>
          </p:cNvPr>
          <p:cNvSpPr/>
          <p:nvPr/>
        </p:nvSpPr>
        <p:spPr>
          <a:xfrm>
            <a:off x="6686093" y="5297983"/>
            <a:ext cx="805790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DCB65F-63D3-4FFF-AB5A-C6D19D1635D5}"/>
              </a:ext>
            </a:extLst>
          </p:cNvPr>
          <p:cNvSpPr/>
          <p:nvPr/>
        </p:nvSpPr>
        <p:spPr>
          <a:xfrm>
            <a:off x="5300115" y="1498440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9B1939-2135-4707-AC2D-9CBD1BEE26EA}"/>
              </a:ext>
            </a:extLst>
          </p:cNvPr>
          <p:cNvSpPr/>
          <p:nvPr/>
        </p:nvSpPr>
        <p:spPr>
          <a:xfrm>
            <a:off x="3914136" y="1974359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B1F5E2-27F2-4CE6-9D53-4D39F67CD2BF}"/>
              </a:ext>
            </a:extLst>
          </p:cNvPr>
          <p:cNvSpPr/>
          <p:nvPr/>
        </p:nvSpPr>
        <p:spPr>
          <a:xfrm>
            <a:off x="5295522" y="2610465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F5A7F-0D65-48DD-BF68-D2A1AEA272BF}"/>
              </a:ext>
            </a:extLst>
          </p:cNvPr>
          <p:cNvSpPr/>
          <p:nvPr/>
        </p:nvSpPr>
        <p:spPr>
          <a:xfrm>
            <a:off x="1792900" y="2610465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BC2B01-E7D7-491A-A4C9-7EF85E774918}"/>
              </a:ext>
            </a:extLst>
          </p:cNvPr>
          <p:cNvSpPr/>
          <p:nvPr/>
        </p:nvSpPr>
        <p:spPr>
          <a:xfrm>
            <a:off x="3897655" y="4779280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F5A66-44D9-43A9-B8CE-8AF4A32BAD54}"/>
              </a:ext>
            </a:extLst>
          </p:cNvPr>
          <p:cNvSpPr txBox="1"/>
          <p:nvPr/>
        </p:nvSpPr>
        <p:spPr>
          <a:xfrm>
            <a:off x="8429138" y="1254594"/>
            <a:ext cx="322946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Red Group (1 thread):</a:t>
            </a:r>
          </a:p>
          <a:p>
            <a:r>
              <a:rPr lang="en-US" sz="2000" b="1" dirty="0"/>
              <a:t>-Attack </a:t>
            </a:r>
            <a:r>
              <a:rPr lang="en-US" sz="2000" b="1" u="sng" dirty="0">
                <a:solidFill>
                  <a:srgbClr val="C00000"/>
                </a:solidFill>
              </a:rPr>
              <a:t>rows</a:t>
            </a:r>
            <a:r>
              <a:rPr lang="en-US" sz="2000" b="1" dirty="0"/>
              <a:t> with 3 vectors (check row, column and sub-grid</a:t>
            </a:r>
            <a:r>
              <a:rPr lang="en-US" sz="2000" dirty="0"/>
              <a:t>)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Yellow Group (1 thread):</a:t>
            </a:r>
          </a:p>
          <a:p>
            <a:r>
              <a:rPr lang="en-US" sz="2000" b="1" dirty="0"/>
              <a:t>-Attack </a:t>
            </a:r>
            <a:r>
              <a:rPr lang="en-US" sz="2000" b="1" u="sng" dirty="0">
                <a:solidFill>
                  <a:srgbClr val="FFC000"/>
                </a:solidFill>
              </a:rPr>
              <a:t>columns</a:t>
            </a:r>
            <a:r>
              <a:rPr lang="en-US" sz="2000" b="1" dirty="0"/>
              <a:t> with 3 vectors (check row, column and sub-grid)</a:t>
            </a:r>
          </a:p>
          <a:p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Purple Group (9 threads):</a:t>
            </a:r>
          </a:p>
          <a:p>
            <a:r>
              <a:rPr lang="en-US" sz="2000" b="1" dirty="0"/>
              <a:t>-Attack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u="sng" dirty="0">
                <a:solidFill>
                  <a:srgbClr val="7030A0"/>
                </a:solidFill>
              </a:rPr>
              <a:t>sub-grid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/>
              <a:t>with 3 vectors (check row, column and sub-grid)</a:t>
            </a:r>
          </a:p>
          <a:p>
            <a:endParaRPr lang="en-US" sz="2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7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518"/>
            <a:ext cx="9144000" cy="1125992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Final Outcome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106193-0D5C-4F77-83FB-9952D627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14" y="1632134"/>
            <a:ext cx="10031186" cy="45568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-Built successfully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-Code working, but: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+The multi-threaded version works 3 time longer than the original version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+Issue: each group of threads solves a new different board instead of the same board.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-Technical issue: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+Missing MSCVR100.dll in Visual Studio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-&gt; not able to start</a:t>
            </a: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0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707"/>
            <a:ext cx="9144000" cy="1269683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Future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813560"/>
            <a:ext cx="10820400" cy="443484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-Decent user interface: background, sounds and options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-Checking valid boards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-Input valid boards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+By keyboard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+By drag/drop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-Auto generated/randomized board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-Speed statistic</a:t>
            </a: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5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728"/>
            <a:ext cx="9144000" cy="1655762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6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56A9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>
                <a:solidFill>
                  <a:srgbClr val="FFFFFF"/>
                </a:solidFill>
              </a:rPr>
              <a:t>Rule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Given a partially filled 9×9 2D array ‘grid[9][9]’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goal is: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- To assign digits (from 1 to 9) to the empty cells so that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 </a:t>
            </a:r>
            <a:r>
              <a:rPr lang="en-US" sz="2000" u="sng" dirty="0">
                <a:solidFill>
                  <a:srgbClr val="FFFFFF"/>
                </a:solidFill>
              </a:rPr>
              <a:t>every row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 </a:t>
            </a:r>
            <a:r>
              <a:rPr lang="en-US" sz="2000" u="sng" dirty="0">
                <a:solidFill>
                  <a:srgbClr val="FFFFFF"/>
                </a:solidFill>
              </a:rPr>
              <a:t>every column</a:t>
            </a:r>
          </a:p>
          <a:p>
            <a:r>
              <a:rPr lang="en-US" sz="2000" u="sng" dirty="0">
                <a:solidFill>
                  <a:srgbClr val="FFFFFF"/>
                </a:solidFill>
              </a:rPr>
              <a:t>every </a:t>
            </a:r>
            <a:r>
              <a:rPr lang="en-US" sz="2000" u="sng" dirty="0" err="1">
                <a:solidFill>
                  <a:srgbClr val="FFFFFF"/>
                </a:solidFill>
              </a:rPr>
              <a:t>subgrid</a:t>
            </a:r>
            <a:r>
              <a:rPr lang="en-US" sz="2000" u="sng" dirty="0">
                <a:solidFill>
                  <a:srgbClr val="FFFFFF"/>
                </a:solidFill>
              </a:rPr>
              <a:t> of size 3×3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- Contains exactly one instance of the digits from 1 to 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35436-7B50-4E46-A718-09068F29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1" y="321732"/>
            <a:ext cx="7058307" cy="41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8534400" cy="716280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" y="1568767"/>
            <a:ext cx="6766560" cy="463980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600" b="1" dirty="0">
                <a:solidFill>
                  <a:schemeClr val="bg1"/>
                </a:solidFill>
              </a:rPr>
              <a:t>Backtracking Algorithm: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Find row, col of an unassigned cell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If there is none, return true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For digits from 1 to 9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  a) If there is no conflict for digit at row, col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      assign digit to row, col and recursively try fill in rest of grid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  b) If recursion successful, return true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  c) Else, remove digit and try another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If all digits have been tried and nothing worked, return 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0299F-6FD9-486F-9D8C-E6CE9A2E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1568767"/>
            <a:ext cx="537972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" y="2537618"/>
            <a:ext cx="6202680" cy="1193483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Code </a:t>
            </a:r>
            <a:br>
              <a:rPr lang="en-US" sz="6700" b="1" dirty="0">
                <a:solidFill>
                  <a:srgbClr val="FFC000"/>
                </a:solidFill>
              </a:rPr>
            </a:br>
            <a:r>
              <a:rPr lang="en-US" sz="6700" b="1" dirty="0">
                <a:solidFill>
                  <a:srgbClr val="FFC00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D8417-4207-4044-8AB4-6C1B61C5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57912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E3187-BCF4-4F2F-9C13-BBC4D7E3FA56}"/>
              </a:ext>
            </a:extLst>
          </p:cNvPr>
          <p:cNvSpPr txBox="1"/>
          <p:nvPr/>
        </p:nvSpPr>
        <p:spPr>
          <a:xfrm>
            <a:off x="152400" y="5300088"/>
            <a:ext cx="48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Reference: </a:t>
            </a:r>
            <a:r>
              <a:rPr lang="en-US" sz="2000" dirty="0">
                <a:hlinkClick r:id="rId3"/>
              </a:rPr>
              <a:t>https://www.geeksforgeeks.org/sudoku-backtracking-7/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7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ECC73-A0CD-4877-BDCC-CE9E05FE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4" y="1763077"/>
            <a:ext cx="4714875" cy="3823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80"/>
            <a:ext cx="9144000" cy="1046480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9895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707"/>
            <a:ext cx="9144000" cy="1269683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385390"/>
            <a:ext cx="10820400" cy="48630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Optimize Sudoku solver: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-Speed up solving ability to reduce elapsed time</a:t>
            </a: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Idea: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-Using multithreading to boost up performance</a:t>
            </a: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Technology: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-Programming Language: C++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-Testing on Hardware Configuration: Core i3 8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Gen, 8Gb DDR4 Memory</a:t>
            </a: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Goal: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-Elapsed time is improved after multithreading</a:t>
            </a: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0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cabinet, tower, green, clock&#10;&#10;Description automatically generated">
            <a:extLst>
              <a:ext uri="{FF2B5EF4-FFF2-40B4-BE49-F238E27FC236}">
                <a16:creationId xmlns:a16="http://schemas.microsoft.com/office/drawing/2014/main" id="{610A2CBB-0A3B-4C0D-8467-66307C7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65" y="965201"/>
            <a:ext cx="6483918" cy="49115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B4FD17-5DF6-4781-94BB-895C402D6DB9}"/>
              </a:ext>
            </a:extLst>
          </p:cNvPr>
          <p:cNvSpPr/>
          <p:nvPr/>
        </p:nvSpPr>
        <p:spPr>
          <a:xfrm>
            <a:off x="1783830" y="965201"/>
            <a:ext cx="704537" cy="578786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DB40C9-7B14-49B4-9F00-23FCFA77ABF2}"/>
              </a:ext>
            </a:extLst>
          </p:cNvPr>
          <p:cNvSpPr/>
          <p:nvPr/>
        </p:nvSpPr>
        <p:spPr>
          <a:xfrm>
            <a:off x="1098780" y="2077721"/>
            <a:ext cx="704537" cy="578786"/>
          </a:xfrm>
          <a:prstGeom prst="rect">
            <a:avLst/>
          </a:prstGeom>
          <a:ln w="762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6B24C0-2673-467F-BFFC-FA65345AF5DE}"/>
              </a:ext>
            </a:extLst>
          </p:cNvPr>
          <p:cNvSpPr/>
          <p:nvPr/>
        </p:nvSpPr>
        <p:spPr>
          <a:xfrm>
            <a:off x="2492614" y="1543987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07AA9B-75DD-4C67-9626-B00A46511A77}"/>
              </a:ext>
            </a:extLst>
          </p:cNvPr>
          <p:cNvSpPr/>
          <p:nvPr/>
        </p:nvSpPr>
        <p:spPr>
          <a:xfrm>
            <a:off x="3197151" y="2656507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C5899-5667-4B0C-A389-7ADC087F0F2C}"/>
              </a:ext>
            </a:extLst>
          </p:cNvPr>
          <p:cNvSpPr/>
          <p:nvPr/>
        </p:nvSpPr>
        <p:spPr>
          <a:xfrm>
            <a:off x="2488367" y="4200494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16D847-6426-4C02-8449-2251F0AEA583}"/>
              </a:ext>
            </a:extLst>
          </p:cNvPr>
          <p:cNvSpPr/>
          <p:nvPr/>
        </p:nvSpPr>
        <p:spPr>
          <a:xfrm>
            <a:off x="6668374" y="4200494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DCB65F-63D3-4FFF-AB5A-C6D19D1635D5}"/>
              </a:ext>
            </a:extLst>
          </p:cNvPr>
          <p:cNvSpPr/>
          <p:nvPr/>
        </p:nvSpPr>
        <p:spPr>
          <a:xfrm>
            <a:off x="6000059" y="1533667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9B1939-2135-4707-AC2D-9CBD1BEE26EA}"/>
              </a:ext>
            </a:extLst>
          </p:cNvPr>
          <p:cNvSpPr/>
          <p:nvPr/>
        </p:nvSpPr>
        <p:spPr>
          <a:xfrm>
            <a:off x="3897655" y="2031679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B1F5E2-27F2-4CE6-9D53-4D39F67CD2BF}"/>
              </a:ext>
            </a:extLst>
          </p:cNvPr>
          <p:cNvSpPr/>
          <p:nvPr/>
        </p:nvSpPr>
        <p:spPr>
          <a:xfrm>
            <a:off x="5295522" y="2610465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F5A7F-0D65-48DD-BF68-D2A1AEA272BF}"/>
              </a:ext>
            </a:extLst>
          </p:cNvPr>
          <p:cNvSpPr/>
          <p:nvPr/>
        </p:nvSpPr>
        <p:spPr>
          <a:xfrm>
            <a:off x="1792900" y="2610465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BC2B01-E7D7-491A-A4C9-7EF85E774918}"/>
              </a:ext>
            </a:extLst>
          </p:cNvPr>
          <p:cNvSpPr/>
          <p:nvPr/>
        </p:nvSpPr>
        <p:spPr>
          <a:xfrm>
            <a:off x="3192904" y="4210310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D63FF-2BDB-4284-82C6-05396AEA5C32}"/>
              </a:ext>
            </a:extLst>
          </p:cNvPr>
          <p:cNvSpPr txBox="1"/>
          <p:nvPr/>
        </p:nvSpPr>
        <p:spPr>
          <a:xfrm>
            <a:off x="8429138" y="1254594"/>
            <a:ext cx="322946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Red Group (1 thread):</a:t>
            </a:r>
          </a:p>
          <a:p>
            <a:r>
              <a:rPr lang="en-US" sz="2000" b="1" dirty="0"/>
              <a:t>-Attack </a:t>
            </a:r>
            <a:r>
              <a:rPr lang="en-US" sz="2000" b="1" u="sng" dirty="0">
                <a:solidFill>
                  <a:srgbClr val="C00000"/>
                </a:solidFill>
              </a:rPr>
              <a:t>rows</a:t>
            </a:r>
            <a:r>
              <a:rPr lang="en-US" sz="2000" b="1" dirty="0"/>
              <a:t> with 3 vectors (check row, column and sub-grid</a:t>
            </a:r>
            <a:r>
              <a:rPr lang="en-US" sz="2000" dirty="0"/>
              <a:t>)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Yellow Group (1 thread):</a:t>
            </a:r>
          </a:p>
          <a:p>
            <a:r>
              <a:rPr lang="en-US" sz="2000" b="1" dirty="0"/>
              <a:t>-Attack </a:t>
            </a:r>
            <a:r>
              <a:rPr lang="en-US" sz="2000" b="1" u="sng" dirty="0">
                <a:solidFill>
                  <a:srgbClr val="FFC000"/>
                </a:solidFill>
              </a:rPr>
              <a:t>columns</a:t>
            </a:r>
            <a:r>
              <a:rPr lang="en-US" sz="2000" b="1" dirty="0"/>
              <a:t> with 3 vectors (check row, column and sub-grid)</a:t>
            </a:r>
          </a:p>
          <a:p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Purple Group (9 threads):</a:t>
            </a:r>
          </a:p>
          <a:p>
            <a:r>
              <a:rPr lang="en-US" sz="2000" b="1" dirty="0"/>
              <a:t>-Attack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u="sng" dirty="0">
                <a:solidFill>
                  <a:srgbClr val="7030A0"/>
                </a:solidFill>
              </a:rPr>
              <a:t>sub-grid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/>
              <a:t>with 3 vectors (check row, column and sub-grid)</a:t>
            </a:r>
          </a:p>
          <a:p>
            <a:endParaRPr lang="en-US" sz="2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5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cabinet, tower, green, clock&#10;&#10;Description automatically generated">
            <a:extLst>
              <a:ext uri="{FF2B5EF4-FFF2-40B4-BE49-F238E27FC236}">
                <a16:creationId xmlns:a16="http://schemas.microsoft.com/office/drawing/2014/main" id="{610A2CBB-0A3B-4C0D-8467-66307C7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65" y="965201"/>
            <a:ext cx="6483918" cy="49115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B4FD17-5DF6-4781-94BB-895C402D6DB9}"/>
              </a:ext>
            </a:extLst>
          </p:cNvPr>
          <p:cNvSpPr/>
          <p:nvPr/>
        </p:nvSpPr>
        <p:spPr>
          <a:xfrm>
            <a:off x="3897441" y="954881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DB40C9-7B14-49B4-9F00-23FCFA77ABF2}"/>
              </a:ext>
            </a:extLst>
          </p:cNvPr>
          <p:cNvSpPr/>
          <p:nvPr/>
        </p:nvSpPr>
        <p:spPr>
          <a:xfrm>
            <a:off x="1099570" y="2599972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6B24C0-2673-467F-BFFC-FA65345AF5DE}"/>
              </a:ext>
            </a:extLst>
          </p:cNvPr>
          <p:cNvSpPr/>
          <p:nvPr/>
        </p:nvSpPr>
        <p:spPr>
          <a:xfrm>
            <a:off x="2492614" y="1543987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07AA9B-75DD-4C67-9626-B00A46511A77}"/>
              </a:ext>
            </a:extLst>
          </p:cNvPr>
          <p:cNvSpPr/>
          <p:nvPr/>
        </p:nvSpPr>
        <p:spPr>
          <a:xfrm>
            <a:off x="3197151" y="2656507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C5899-5667-4B0C-A389-7ADC087F0F2C}"/>
              </a:ext>
            </a:extLst>
          </p:cNvPr>
          <p:cNvSpPr/>
          <p:nvPr/>
        </p:nvSpPr>
        <p:spPr>
          <a:xfrm>
            <a:off x="2488367" y="4200494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16D847-6426-4C02-8449-2251F0AEA583}"/>
              </a:ext>
            </a:extLst>
          </p:cNvPr>
          <p:cNvSpPr/>
          <p:nvPr/>
        </p:nvSpPr>
        <p:spPr>
          <a:xfrm>
            <a:off x="6668374" y="4200494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DCB65F-63D3-4FFF-AB5A-C6D19D1635D5}"/>
              </a:ext>
            </a:extLst>
          </p:cNvPr>
          <p:cNvSpPr/>
          <p:nvPr/>
        </p:nvSpPr>
        <p:spPr>
          <a:xfrm>
            <a:off x="6000059" y="1533667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9B1939-2135-4707-AC2D-9CBD1BEE26EA}"/>
              </a:ext>
            </a:extLst>
          </p:cNvPr>
          <p:cNvSpPr/>
          <p:nvPr/>
        </p:nvSpPr>
        <p:spPr>
          <a:xfrm>
            <a:off x="3897655" y="2031679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B1F5E2-27F2-4CE6-9D53-4D39F67CD2BF}"/>
              </a:ext>
            </a:extLst>
          </p:cNvPr>
          <p:cNvSpPr/>
          <p:nvPr/>
        </p:nvSpPr>
        <p:spPr>
          <a:xfrm>
            <a:off x="5295522" y="2610465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F5A7F-0D65-48DD-BF68-D2A1AEA272BF}"/>
              </a:ext>
            </a:extLst>
          </p:cNvPr>
          <p:cNvSpPr/>
          <p:nvPr/>
        </p:nvSpPr>
        <p:spPr>
          <a:xfrm>
            <a:off x="1792900" y="2610465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BC2B01-E7D7-491A-A4C9-7EF85E774918}"/>
              </a:ext>
            </a:extLst>
          </p:cNvPr>
          <p:cNvSpPr/>
          <p:nvPr/>
        </p:nvSpPr>
        <p:spPr>
          <a:xfrm>
            <a:off x="3192904" y="4210310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3FF0A-00F4-4E54-82D3-724FE50B7CB1}"/>
              </a:ext>
            </a:extLst>
          </p:cNvPr>
          <p:cNvSpPr txBox="1"/>
          <p:nvPr/>
        </p:nvSpPr>
        <p:spPr>
          <a:xfrm>
            <a:off x="8429138" y="1254594"/>
            <a:ext cx="322946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Red Group (1 thread):</a:t>
            </a:r>
          </a:p>
          <a:p>
            <a:r>
              <a:rPr lang="en-US" sz="2000" b="1" dirty="0"/>
              <a:t>-Attack </a:t>
            </a:r>
            <a:r>
              <a:rPr lang="en-US" sz="2000" b="1" u="sng" dirty="0">
                <a:solidFill>
                  <a:srgbClr val="C00000"/>
                </a:solidFill>
              </a:rPr>
              <a:t>rows</a:t>
            </a:r>
            <a:r>
              <a:rPr lang="en-US" sz="2000" b="1" dirty="0"/>
              <a:t> with 3 vectors (check row, column and sub-grid</a:t>
            </a:r>
            <a:r>
              <a:rPr lang="en-US" sz="2000" dirty="0"/>
              <a:t>)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Yellow Group (1 thread):</a:t>
            </a:r>
          </a:p>
          <a:p>
            <a:r>
              <a:rPr lang="en-US" sz="2000" b="1" dirty="0"/>
              <a:t>-Attack </a:t>
            </a:r>
            <a:r>
              <a:rPr lang="en-US" sz="2000" b="1" u="sng" dirty="0">
                <a:solidFill>
                  <a:srgbClr val="FFC000"/>
                </a:solidFill>
              </a:rPr>
              <a:t>columns</a:t>
            </a:r>
            <a:r>
              <a:rPr lang="en-US" sz="2000" b="1" dirty="0"/>
              <a:t> with 3 vectors (check row, column and sub-grid)</a:t>
            </a:r>
          </a:p>
          <a:p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Purple Group (9 threads):</a:t>
            </a:r>
          </a:p>
          <a:p>
            <a:r>
              <a:rPr lang="en-US" sz="2000" b="1" dirty="0"/>
              <a:t>-Attack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u="sng" dirty="0">
                <a:solidFill>
                  <a:srgbClr val="7030A0"/>
                </a:solidFill>
              </a:rPr>
              <a:t>sub-grid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/>
              <a:t>with 3 vectors (check row, column and sub-grid)</a:t>
            </a:r>
          </a:p>
          <a:p>
            <a:endParaRPr lang="en-US" sz="2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6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cabinet, tower, green, clock&#10;&#10;Description automatically generated">
            <a:extLst>
              <a:ext uri="{FF2B5EF4-FFF2-40B4-BE49-F238E27FC236}">
                <a16:creationId xmlns:a16="http://schemas.microsoft.com/office/drawing/2014/main" id="{610A2CBB-0A3B-4C0D-8467-66307C770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65" y="965201"/>
            <a:ext cx="6483918" cy="49115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B4FD17-5DF6-4781-94BB-895C402D6DB9}"/>
              </a:ext>
            </a:extLst>
          </p:cNvPr>
          <p:cNvSpPr/>
          <p:nvPr/>
        </p:nvSpPr>
        <p:spPr>
          <a:xfrm>
            <a:off x="5979634" y="934190"/>
            <a:ext cx="704537" cy="578786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07AA9B-75DD-4C67-9626-B00A46511A77}"/>
              </a:ext>
            </a:extLst>
          </p:cNvPr>
          <p:cNvSpPr/>
          <p:nvPr/>
        </p:nvSpPr>
        <p:spPr>
          <a:xfrm>
            <a:off x="4602192" y="3664831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C5899-5667-4B0C-A389-7ADC087F0F2C}"/>
              </a:ext>
            </a:extLst>
          </p:cNvPr>
          <p:cNvSpPr/>
          <p:nvPr/>
        </p:nvSpPr>
        <p:spPr>
          <a:xfrm>
            <a:off x="1748273" y="4758523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16D847-6426-4C02-8449-2251F0AEA583}"/>
              </a:ext>
            </a:extLst>
          </p:cNvPr>
          <p:cNvSpPr/>
          <p:nvPr/>
        </p:nvSpPr>
        <p:spPr>
          <a:xfrm>
            <a:off x="6668374" y="4200494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DCB65F-63D3-4FFF-AB5A-C6D19D1635D5}"/>
              </a:ext>
            </a:extLst>
          </p:cNvPr>
          <p:cNvSpPr/>
          <p:nvPr/>
        </p:nvSpPr>
        <p:spPr>
          <a:xfrm>
            <a:off x="5300115" y="1498440"/>
            <a:ext cx="704537" cy="578786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9B1939-2135-4707-AC2D-9CBD1BEE26EA}"/>
              </a:ext>
            </a:extLst>
          </p:cNvPr>
          <p:cNvSpPr/>
          <p:nvPr/>
        </p:nvSpPr>
        <p:spPr>
          <a:xfrm>
            <a:off x="3914136" y="1974359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B1F5E2-27F2-4CE6-9D53-4D39F67CD2BF}"/>
              </a:ext>
            </a:extLst>
          </p:cNvPr>
          <p:cNvSpPr/>
          <p:nvPr/>
        </p:nvSpPr>
        <p:spPr>
          <a:xfrm>
            <a:off x="5295522" y="2610465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F5A7F-0D65-48DD-BF68-D2A1AEA272BF}"/>
              </a:ext>
            </a:extLst>
          </p:cNvPr>
          <p:cNvSpPr/>
          <p:nvPr/>
        </p:nvSpPr>
        <p:spPr>
          <a:xfrm>
            <a:off x="1792900" y="2610465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BC2B01-E7D7-491A-A4C9-7EF85E774918}"/>
              </a:ext>
            </a:extLst>
          </p:cNvPr>
          <p:cNvSpPr/>
          <p:nvPr/>
        </p:nvSpPr>
        <p:spPr>
          <a:xfrm>
            <a:off x="3897655" y="4779280"/>
            <a:ext cx="704537" cy="578786"/>
          </a:xfrm>
          <a:prstGeom prst="rect">
            <a:avLst/>
          </a:prstGeom>
          <a:solidFill>
            <a:srgbClr val="009900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91539-0B2B-42CB-8A56-06534DAC241A}"/>
              </a:ext>
            </a:extLst>
          </p:cNvPr>
          <p:cNvSpPr/>
          <p:nvPr/>
        </p:nvSpPr>
        <p:spPr>
          <a:xfrm>
            <a:off x="1108216" y="3664831"/>
            <a:ext cx="694120" cy="578786"/>
          </a:xfrm>
          <a:prstGeom prst="rect">
            <a:avLst/>
          </a:prstGeom>
          <a:solidFill>
            <a:srgbClr val="009900"/>
          </a:solidFill>
          <a:ln w="762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19BB8-3384-4808-A1B2-598CF2D357BA}"/>
              </a:ext>
            </a:extLst>
          </p:cNvPr>
          <p:cNvSpPr txBox="1"/>
          <p:nvPr/>
        </p:nvSpPr>
        <p:spPr>
          <a:xfrm>
            <a:off x="8429138" y="1254594"/>
            <a:ext cx="322946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Red Group (1 thread):</a:t>
            </a:r>
          </a:p>
          <a:p>
            <a:r>
              <a:rPr lang="en-US" sz="2000" b="1" dirty="0"/>
              <a:t>-Attack </a:t>
            </a:r>
            <a:r>
              <a:rPr lang="en-US" sz="2000" b="1" u="sng" dirty="0">
                <a:solidFill>
                  <a:srgbClr val="C00000"/>
                </a:solidFill>
              </a:rPr>
              <a:t>rows</a:t>
            </a:r>
            <a:r>
              <a:rPr lang="en-US" sz="2000" b="1" dirty="0"/>
              <a:t> with 3 vectors (check row, column and sub-grid</a:t>
            </a:r>
            <a:r>
              <a:rPr lang="en-US" sz="2000" dirty="0"/>
              <a:t>)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Yellow Group (1 thread):</a:t>
            </a:r>
          </a:p>
          <a:p>
            <a:r>
              <a:rPr lang="en-US" sz="2000" b="1" dirty="0"/>
              <a:t>-Attack </a:t>
            </a:r>
            <a:r>
              <a:rPr lang="en-US" sz="2000" b="1" u="sng" dirty="0">
                <a:solidFill>
                  <a:srgbClr val="FFC000"/>
                </a:solidFill>
              </a:rPr>
              <a:t>columns</a:t>
            </a:r>
            <a:r>
              <a:rPr lang="en-US" sz="2000" b="1" dirty="0"/>
              <a:t> with 3 vectors (check row, column and sub-grid)</a:t>
            </a:r>
          </a:p>
          <a:p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Purple Group (9 threads):</a:t>
            </a:r>
          </a:p>
          <a:p>
            <a:r>
              <a:rPr lang="en-US" sz="2000" b="1" dirty="0"/>
              <a:t>-Attack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u="sng" dirty="0">
                <a:solidFill>
                  <a:srgbClr val="7030A0"/>
                </a:solidFill>
              </a:rPr>
              <a:t>sub-grid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/>
              <a:t>with 3 vectors (check row, column and sub-grid)</a:t>
            </a:r>
          </a:p>
          <a:p>
            <a:endParaRPr lang="en-US" sz="2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4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516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Semester Project  Sudoku Solver</vt:lpstr>
      <vt:lpstr>Rule</vt:lpstr>
      <vt:lpstr>Solution</vt:lpstr>
      <vt:lpstr>Code  Example</vt:lpstr>
      <vt:lpstr>Result</vt:lpstr>
      <vt:lpstr>Mission</vt:lpstr>
      <vt:lpstr>PowerPoint Presentation</vt:lpstr>
      <vt:lpstr>PowerPoint Presentation</vt:lpstr>
      <vt:lpstr>PowerPoint Presentation</vt:lpstr>
      <vt:lpstr>PowerPoint Presentation</vt:lpstr>
      <vt:lpstr>Final Outcome</vt:lpstr>
      <vt:lpstr>Future Features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 Sudoku Solver</dc:title>
  <dc:creator>HP-Laptop</dc:creator>
  <cp:lastModifiedBy>HP-Laptop</cp:lastModifiedBy>
  <cp:revision>9</cp:revision>
  <dcterms:created xsi:type="dcterms:W3CDTF">2020-05-05T23:40:36Z</dcterms:created>
  <dcterms:modified xsi:type="dcterms:W3CDTF">2020-05-06T00:49:25Z</dcterms:modified>
</cp:coreProperties>
</file>