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60" r:id="rId4"/>
    <p:sldId id="263" r:id="rId5"/>
    <p:sldId id="262" r:id="rId6"/>
    <p:sldId id="264" r:id="rId7"/>
    <p:sldId id="267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04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5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5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1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6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4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4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3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3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2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E282D1F-20FD-475A-A704-BDA1C3840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45" r="6488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CB29B-EE0E-46E6-A882-2D6F28745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/>
              <a:t>Confidence Bias in Humans &amp;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B1700-04C7-4B2D-85AD-1C0B6885A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sz="2000"/>
              <a:t>11-2021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45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D1AF-58C9-4F89-8C55-12E9B65B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A794-5E92-4CCA-88A7-B32B2077C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3"/>
            <a:ext cx="5493661" cy="3727795"/>
          </a:xfrm>
        </p:spPr>
        <p:txBody>
          <a:bodyPr>
            <a:normAutofit/>
          </a:bodyPr>
          <a:lstStyle/>
          <a:p>
            <a:r>
              <a:rPr lang="en-US" dirty="0"/>
              <a:t>Transfer knowledge from one domain to another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: trained weights in a particular neural network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64441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D1AF-58C9-4F89-8C55-12E9B65B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A794-5E92-4CCA-88A7-B32B2077C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3"/>
            <a:ext cx="4659945" cy="3727795"/>
          </a:xfrm>
        </p:spPr>
        <p:txBody>
          <a:bodyPr>
            <a:normAutofit/>
          </a:bodyPr>
          <a:lstStyle/>
          <a:p>
            <a:r>
              <a:rPr lang="en-US" dirty="0"/>
              <a:t>Step 1: Setup architecture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141E7829-5479-4DA3-AE10-7629A515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3866" y="2432158"/>
            <a:ext cx="5343525" cy="3819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50F59A-6E1D-4018-A5D5-A54B96A75237}"/>
              </a:ext>
            </a:extLst>
          </p:cNvPr>
          <p:cNvSpPr txBox="1"/>
          <p:nvPr/>
        </p:nvSpPr>
        <p:spPr>
          <a:xfrm>
            <a:off x="6463632" y="641872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9D3EC-FF06-4DCB-940E-B778967B4F91}"/>
              </a:ext>
            </a:extLst>
          </p:cNvPr>
          <p:cNvSpPr txBox="1"/>
          <p:nvPr/>
        </p:nvSpPr>
        <p:spPr>
          <a:xfrm>
            <a:off x="8606589" y="641872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1BB35-FBB9-4E04-BB01-9AD3F7370799}"/>
              </a:ext>
            </a:extLst>
          </p:cNvPr>
          <p:cNvSpPr txBox="1"/>
          <p:nvPr/>
        </p:nvSpPr>
        <p:spPr>
          <a:xfrm>
            <a:off x="10956333" y="641872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2584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D1AF-58C9-4F89-8C55-12E9B65B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A794-5E92-4CCA-88A7-B32B2077C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3"/>
            <a:ext cx="4659945" cy="3727795"/>
          </a:xfrm>
        </p:spPr>
        <p:txBody>
          <a:bodyPr>
            <a:normAutofit/>
          </a:bodyPr>
          <a:lstStyle/>
          <a:p>
            <a:r>
              <a:rPr lang="en-US" dirty="0"/>
              <a:t>Step 2: Train weights on dataset (</a:t>
            </a:r>
            <a:r>
              <a:rPr lang="en-US" dirty="0" err="1"/>
              <a:t>ie</a:t>
            </a:r>
            <a:r>
              <a:rPr lang="en-US" dirty="0"/>
              <a:t>: </a:t>
            </a:r>
            <a:r>
              <a:rPr lang="en-US" dirty="0" err="1"/>
              <a:t>Imagenet</a:t>
            </a:r>
            <a:r>
              <a:rPr lang="en-US" dirty="0"/>
              <a:t>)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141E7829-5479-4DA3-AE10-7629A515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403866" y="2432158"/>
            <a:ext cx="5343525" cy="3819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389D98-E32A-458A-9520-CBCCAD786DA5}"/>
              </a:ext>
            </a:extLst>
          </p:cNvPr>
          <p:cNvSpPr txBox="1"/>
          <p:nvPr/>
        </p:nvSpPr>
        <p:spPr>
          <a:xfrm>
            <a:off x="6463632" y="641872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4FF01-46D8-489E-AB57-3510B421080B}"/>
              </a:ext>
            </a:extLst>
          </p:cNvPr>
          <p:cNvSpPr txBox="1"/>
          <p:nvPr/>
        </p:nvSpPr>
        <p:spPr>
          <a:xfrm>
            <a:off x="8606589" y="641872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252F0-8491-428B-941F-1D54E6534B3A}"/>
              </a:ext>
            </a:extLst>
          </p:cNvPr>
          <p:cNvSpPr txBox="1"/>
          <p:nvPr/>
        </p:nvSpPr>
        <p:spPr>
          <a:xfrm>
            <a:off x="10956333" y="641872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627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D1AF-58C9-4F89-8C55-12E9B65B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A794-5E92-4CCA-88A7-B32B2077C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3"/>
            <a:ext cx="4659945" cy="3727795"/>
          </a:xfrm>
        </p:spPr>
        <p:txBody>
          <a:bodyPr>
            <a:normAutofit/>
          </a:bodyPr>
          <a:lstStyle/>
          <a:p>
            <a:r>
              <a:rPr lang="en-US" dirty="0"/>
              <a:t>Step 3: Freeze learned weights and replace last layer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141E7829-5479-4DA3-AE10-7629A515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403866" y="2432158"/>
            <a:ext cx="5343525" cy="3819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01D964-2EE4-4447-AB0C-A42E6CA0F4A1}"/>
              </a:ext>
            </a:extLst>
          </p:cNvPr>
          <p:cNvSpPr txBox="1"/>
          <p:nvPr/>
        </p:nvSpPr>
        <p:spPr>
          <a:xfrm>
            <a:off x="6463632" y="641872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0638A-64C6-42D5-8FB0-FC3F3B90070C}"/>
              </a:ext>
            </a:extLst>
          </p:cNvPr>
          <p:cNvSpPr txBox="1"/>
          <p:nvPr/>
        </p:nvSpPr>
        <p:spPr>
          <a:xfrm>
            <a:off x="8606589" y="641872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C80B9B-5DFF-4BAB-A93B-228D6BF79AC5}"/>
              </a:ext>
            </a:extLst>
          </p:cNvPr>
          <p:cNvSpPr txBox="1"/>
          <p:nvPr/>
        </p:nvSpPr>
        <p:spPr>
          <a:xfrm>
            <a:off x="10956333" y="641872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0253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D1AF-58C9-4F89-8C55-12E9B65B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A794-5E92-4CCA-88A7-B32B2077C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3"/>
            <a:ext cx="4659945" cy="3727795"/>
          </a:xfrm>
        </p:spPr>
        <p:txBody>
          <a:bodyPr>
            <a:normAutofit/>
          </a:bodyPr>
          <a:lstStyle/>
          <a:p>
            <a:r>
              <a:rPr lang="en-US" dirty="0"/>
              <a:t>Step 4: Train weights between last layer on dataset from new domain (</a:t>
            </a:r>
            <a:r>
              <a:rPr lang="en-US" dirty="0" err="1"/>
              <a:t>ie</a:t>
            </a:r>
            <a:r>
              <a:rPr lang="en-US" dirty="0"/>
              <a:t>: </a:t>
            </a:r>
            <a:r>
              <a:rPr lang="en-US" dirty="0" err="1"/>
              <a:t>Gabors</a:t>
            </a:r>
            <a:r>
              <a:rPr lang="en-US" dirty="0"/>
              <a:t>)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141E7829-5479-4DA3-AE10-7629A515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403866" y="2432158"/>
            <a:ext cx="5343525" cy="3819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01D964-2EE4-4447-AB0C-A42E6CA0F4A1}"/>
              </a:ext>
            </a:extLst>
          </p:cNvPr>
          <p:cNvSpPr txBox="1"/>
          <p:nvPr/>
        </p:nvSpPr>
        <p:spPr>
          <a:xfrm>
            <a:off x="6463632" y="641872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0638A-64C6-42D5-8FB0-FC3F3B90070C}"/>
              </a:ext>
            </a:extLst>
          </p:cNvPr>
          <p:cNvSpPr txBox="1"/>
          <p:nvPr/>
        </p:nvSpPr>
        <p:spPr>
          <a:xfrm>
            <a:off x="8606589" y="641872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C80B9B-5DFF-4BAB-A93B-228D6BF79AC5}"/>
              </a:ext>
            </a:extLst>
          </p:cNvPr>
          <p:cNvSpPr txBox="1"/>
          <p:nvPr/>
        </p:nvSpPr>
        <p:spPr>
          <a:xfrm>
            <a:off x="10956333" y="641872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9614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5C50-FB4E-4342-900E-07C934C6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9544-971D-4147-AE89-18DD26507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MobileNetV2 (Sandler et al., 2018)</a:t>
            </a:r>
          </a:p>
          <a:p>
            <a:pPr lvl="1"/>
            <a:r>
              <a:rPr lang="en-US" dirty="0"/>
              <a:t>Base layers trained on </a:t>
            </a:r>
            <a:r>
              <a:rPr lang="en-US" dirty="0" err="1"/>
              <a:t>Imagenet</a:t>
            </a:r>
            <a:endParaRPr lang="en-US" dirty="0"/>
          </a:p>
          <a:p>
            <a:r>
              <a:rPr lang="en-US"/>
              <a:t>VGG16 </a:t>
            </a:r>
            <a:endParaRPr lang="en-US" dirty="0"/>
          </a:p>
          <a:p>
            <a:pPr lvl="1"/>
            <a:r>
              <a:rPr lang="en-US" dirty="0"/>
              <a:t>Base layers trained on </a:t>
            </a:r>
            <a:r>
              <a:rPr lang="en-US" dirty="0" err="1"/>
              <a:t>Imagenet</a:t>
            </a:r>
            <a:endParaRPr lang="en-US" dirty="0"/>
          </a:p>
          <a:p>
            <a:r>
              <a:rPr lang="en-US" dirty="0"/>
              <a:t>Vanilla CNN</a:t>
            </a:r>
          </a:p>
          <a:p>
            <a:pPr lvl="1"/>
            <a:r>
              <a:rPr lang="en-US" dirty="0"/>
              <a:t>Base layers trained on CIFAR10</a:t>
            </a:r>
          </a:p>
        </p:txBody>
      </p:sp>
    </p:spTree>
    <p:extLst>
      <p:ext uri="{BB962C8B-B14F-4D97-AF65-F5344CB8AC3E}">
        <p14:creationId xmlns:p14="http://schemas.microsoft.com/office/powerpoint/2010/main" val="196511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51A3-0F2B-4124-846A-5168C275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C45733-9F75-4520-8DB9-484694301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1688" y="2090207"/>
            <a:ext cx="8436585" cy="4469875"/>
          </a:xfrm>
        </p:spPr>
      </p:pic>
    </p:spTree>
    <p:extLst>
      <p:ext uri="{BB962C8B-B14F-4D97-AF65-F5344CB8AC3E}">
        <p14:creationId xmlns:p14="http://schemas.microsoft.com/office/powerpoint/2010/main" val="259499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51A3-0F2B-4124-846A-5168C275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C45733-9F75-4520-8DB9-484694301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1688" y="2090207"/>
            <a:ext cx="8436585" cy="4469874"/>
          </a:xfrm>
        </p:spPr>
      </p:pic>
    </p:spTree>
    <p:extLst>
      <p:ext uri="{BB962C8B-B14F-4D97-AF65-F5344CB8AC3E}">
        <p14:creationId xmlns:p14="http://schemas.microsoft.com/office/powerpoint/2010/main" val="352258195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RightStep">
      <a:dk1>
        <a:srgbClr val="000000"/>
      </a:dk1>
      <a:lt1>
        <a:srgbClr val="FFFFFF"/>
      </a:lt1>
      <a:dk2>
        <a:srgbClr val="1B2F2D"/>
      </a:dk2>
      <a:lt2>
        <a:srgbClr val="F2F0F3"/>
      </a:lt2>
      <a:accent1>
        <a:srgbClr val="7BAD44"/>
      </a:accent1>
      <a:accent2>
        <a:srgbClr val="48B13B"/>
      </a:accent2>
      <a:accent3>
        <a:srgbClr val="47B569"/>
      </a:accent3>
      <a:accent4>
        <a:srgbClr val="3BB191"/>
      </a:accent4>
      <a:accent5>
        <a:srgbClr val="4AACBC"/>
      </a:accent5>
      <a:accent6>
        <a:srgbClr val="3B6FB1"/>
      </a:accent6>
      <a:hlink>
        <a:srgbClr val="C44F5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124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AccentBoxVTI</vt:lpstr>
      <vt:lpstr>Confidence Bias in Humans &amp; Neural Networks</vt:lpstr>
      <vt:lpstr>Transfer Learning</vt:lpstr>
      <vt:lpstr>Transfer Learning</vt:lpstr>
      <vt:lpstr>Transfer Learning</vt:lpstr>
      <vt:lpstr>Transfer Learning</vt:lpstr>
      <vt:lpstr>Transfer Learning</vt:lpstr>
      <vt:lpstr>Transfer Learning</vt:lpstr>
      <vt:lpstr>Behavioral Results</vt:lpstr>
      <vt:lpstr>Behavioral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Bias in Humans &amp; Neural Networks</dc:title>
  <dc:creator>Bryan Conklin</dc:creator>
  <cp:lastModifiedBy>Bryan Conklin</cp:lastModifiedBy>
  <cp:revision>6</cp:revision>
  <dcterms:created xsi:type="dcterms:W3CDTF">2021-11-30T16:20:31Z</dcterms:created>
  <dcterms:modified xsi:type="dcterms:W3CDTF">2021-12-01T16:29:51Z</dcterms:modified>
</cp:coreProperties>
</file>