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9" r:id="rId3"/>
    <p:sldId id="273" r:id="rId4"/>
    <p:sldId id="265" r:id="rId5"/>
    <p:sldId id="266" r:id="rId6"/>
    <p:sldId id="258" r:id="rId7"/>
    <p:sldId id="260" r:id="rId8"/>
    <p:sldId id="263" r:id="rId9"/>
    <p:sldId id="262" r:id="rId10"/>
    <p:sldId id="264" r:id="rId11"/>
    <p:sldId id="267" r:id="rId12"/>
    <p:sldId id="268" r:id="rId13"/>
    <p:sldId id="276" r:id="rId14"/>
    <p:sldId id="271" r:id="rId15"/>
    <p:sldId id="274" r:id="rId16"/>
    <p:sldId id="275" r:id="rId17"/>
    <p:sldId id="277" r:id="rId18"/>
    <p:sldId id="278" r:id="rId19"/>
    <p:sldId id="27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952095-46CB-4DA9-997D-512E23BA9F20}">
          <p14:sldIdLst>
            <p14:sldId id="256"/>
            <p14:sldId id="269"/>
            <p14:sldId id="273"/>
            <p14:sldId id="265"/>
            <p14:sldId id="266"/>
            <p14:sldId id="258"/>
            <p14:sldId id="260"/>
            <p14:sldId id="263"/>
            <p14:sldId id="262"/>
            <p14:sldId id="264"/>
            <p14:sldId id="267"/>
            <p14:sldId id="268"/>
            <p14:sldId id="276"/>
            <p14:sldId id="271"/>
            <p14:sldId id="274"/>
            <p14:sldId id="275"/>
            <p14:sldId id="277"/>
            <p14:sldId id="278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04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5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5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1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4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4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3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3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E282D1F-20FD-475A-A704-BDA1C3840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5" r="648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CB29B-EE0E-46E6-A882-2D6F28745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Confidence Dissociation in Humans &amp;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B1700-04C7-4B2D-85AD-1C0B6885A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 dirty="0"/>
              <a:t>12-2021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45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D1AF-58C9-4F89-8C55-12E9B65B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A794-5E92-4CCA-88A7-B32B2077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3"/>
            <a:ext cx="4659945" cy="3727795"/>
          </a:xfrm>
        </p:spPr>
        <p:txBody>
          <a:bodyPr>
            <a:normAutofit/>
          </a:bodyPr>
          <a:lstStyle/>
          <a:p>
            <a:r>
              <a:rPr lang="en-US" dirty="0"/>
              <a:t>Step 4: Train weights between last layer on dataset from new domain (</a:t>
            </a: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err="1"/>
              <a:t>Gabors</a:t>
            </a:r>
            <a:r>
              <a:rPr lang="en-US" dirty="0"/>
              <a:t>)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41E7829-5479-4DA3-AE10-7629A515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403866" y="2432158"/>
            <a:ext cx="5343525" cy="3819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01D964-2EE4-4447-AB0C-A42E6CA0F4A1}"/>
              </a:ext>
            </a:extLst>
          </p:cNvPr>
          <p:cNvSpPr txBox="1"/>
          <p:nvPr/>
        </p:nvSpPr>
        <p:spPr>
          <a:xfrm>
            <a:off x="6463632" y="641872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0638A-64C6-42D5-8FB0-FC3F3B90070C}"/>
              </a:ext>
            </a:extLst>
          </p:cNvPr>
          <p:cNvSpPr txBox="1"/>
          <p:nvPr/>
        </p:nvSpPr>
        <p:spPr>
          <a:xfrm>
            <a:off x="8606589" y="64187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80B9B-5DFF-4BAB-A93B-228D6BF79AC5}"/>
              </a:ext>
            </a:extLst>
          </p:cNvPr>
          <p:cNvSpPr txBox="1"/>
          <p:nvPr/>
        </p:nvSpPr>
        <p:spPr>
          <a:xfrm>
            <a:off x="10956333" y="641872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9614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5C50-FB4E-4342-900E-07C934C6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9544-971D-4147-AE89-18DD2650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8313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MobileNetV2 (Sandler et al., 2018)</a:t>
            </a:r>
          </a:p>
          <a:p>
            <a:pPr lvl="1"/>
            <a:r>
              <a:rPr lang="en-US" dirty="0"/>
              <a:t>Base layers trained on </a:t>
            </a:r>
            <a:r>
              <a:rPr lang="en-US" dirty="0" err="1"/>
              <a:t>Imagenet</a:t>
            </a:r>
            <a:endParaRPr lang="en-US" dirty="0"/>
          </a:p>
          <a:p>
            <a:r>
              <a:rPr lang="en-US" dirty="0"/>
              <a:t>VGG16 (</a:t>
            </a:r>
            <a:r>
              <a:rPr lang="en-US" dirty="0" err="1"/>
              <a:t>Simonyan</a:t>
            </a:r>
            <a:r>
              <a:rPr lang="en-US" dirty="0"/>
              <a:t> &amp; Zisserman, 2014)</a:t>
            </a:r>
          </a:p>
          <a:p>
            <a:pPr lvl="1"/>
            <a:r>
              <a:rPr lang="en-US" dirty="0"/>
              <a:t>Base layers trained on </a:t>
            </a:r>
            <a:r>
              <a:rPr lang="en-US" dirty="0" err="1"/>
              <a:t>Imagenet</a:t>
            </a:r>
            <a:endParaRPr lang="en-US" dirty="0"/>
          </a:p>
          <a:p>
            <a:r>
              <a:rPr lang="en-US" dirty="0"/>
              <a:t>Vanilla CNN</a:t>
            </a:r>
          </a:p>
          <a:p>
            <a:pPr lvl="1"/>
            <a:r>
              <a:rPr lang="en-US" dirty="0"/>
              <a:t>Base layers trained on CIFAR10</a:t>
            </a:r>
          </a:p>
          <a:p>
            <a:r>
              <a:rPr lang="en-US" dirty="0"/>
              <a:t>All are object-recognition networks</a:t>
            </a:r>
          </a:p>
          <a:p>
            <a:pPr lvl="1"/>
            <a:r>
              <a:rPr lang="en-US" dirty="0"/>
              <a:t>Meant to model visual system to varying degrees</a:t>
            </a:r>
          </a:p>
        </p:txBody>
      </p:sp>
    </p:spTree>
    <p:extLst>
      <p:ext uri="{BB962C8B-B14F-4D97-AF65-F5344CB8AC3E}">
        <p14:creationId xmlns:p14="http://schemas.microsoft.com/office/powerpoint/2010/main" val="196511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8910-E198-4B22-A305-15E9D7B3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262CA-E6BD-4DE7-B02B-37B13B69A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032548"/>
            <a:ext cx="4937760" cy="823912"/>
          </a:xfrm>
        </p:spPr>
        <p:txBody>
          <a:bodyPr/>
          <a:lstStyle/>
          <a:p>
            <a:r>
              <a:rPr lang="en-US" dirty="0"/>
              <a:t>VGG 16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3E7135F-DF49-47B4-AA2D-6E17EA1765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21049" y="2867655"/>
            <a:ext cx="2634159" cy="395124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C4F9B8-9E3B-44D9-9914-321E8A9AE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053939"/>
            <a:ext cx="4937760" cy="823912"/>
          </a:xfrm>
        </p:spPr>
        <p:txBody>
          <a:bodyPr/>
          <a:lstStyle/>
          <a:p>
            <a:r>
              <a:rPr lang="en-US" dirty="0"/>
              <a:t>Vanilla CNN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C1A22F3-899A-480D-BFC4-AEE097118C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7971" y="3455354"/>
            <a:ext cx="3073246" cy="2465066"/>
          </a:xfrm>
        </p:spPr>
      </p:pic>
    </p:spTree>
    <p:extLst>
      <p:ext uri="{BB962C8B-B14F-4D97-AF65-F5344CB8AC3E}">
        <p14:creationId xmlns:p14="http://schemas.microsoft.com/office/powerpoint/2010/main" val="253180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7D12574-25F0-4BB1-AA48-9DE7527AF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615E38-26FE-40A8-9AEF-9DED33AD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Model Prediction Distributions</a:t>
            </a:r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B200FF45-D181-4C12-9A93-427BDF1C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760" y="1923518"/>
            <a:ext cx="4481017" cy="2240509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3D6868D3-F229-46DA-ADA0-1F3A8E422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72" y="2700470"/>
            <a:ext cx="4481017" cy="2240509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884CE033-B2D6-4C19-9B3F-0D7279C03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657" y="4248586"/>
            <a:ext cx="4481017" cy="2240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B7E751-94A9-46B9-B552-04EB3F902F53}"/>
              </a:ext>
            </a:extLst>
          </p:cNvPr>
          <p:cNvSpPr txBox="1"/>
          <p:nvPr/>
        </p:nvSpPr>
        <p:spPr>
          <a:xfrm>
            <a:off x="339798" y="4079711"/>
            <a:ext cx="9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VGG16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D114A8-0C18-47E0-A2C4-5573FC379AB2}"/>
              </a:ext>
            </a:extLst>
          </p:cNvPr>
          <p:cNvSpPr txBox="1"/>
          <p:nvPr/>
        </p:nvSpPr>
        <p:spPr>
          <a:xfrm>
            <a:off x="3938011" y="4824262"/>
            <a:ext cx="19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CIFAR10 (Vanilla)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FD2E75-4668-487F-81DD-7BE2F87F1A21}"/>
              </a:ext>
            </a:extLst>
          </p:cNvPr>
          <p:cNvSpPr txBox="1"/>
          <p:nvPr/>
        </p:nvSpPr>
        <p:spPr>
          <a:xfrm>
            <a:off x="7732771" y="6382674"/>
            <a:ext cx="184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Gabors</a:t>
            </a:r>
            <a:r>
              <a:rPr lang="en-US" dirty="0"/>
              <a:t> (Vanilla)</a:t>
            </a:r>
          </a:p>
        </p:txBody>
      </p:sp>
    </p:spTree>
    <p:extLst>
      <p:ext uri="{BB962C8B-B14F-4D97-AF65-F5344CB8AC3E}">
        <p14:creationId xmlns:p14="http://schemas.microsoft.com/office/powerpoint/2010/main" val="197118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C413-D19A-496E-BB71-1DDB8CDC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CIFAR10 Results (Vanilla) * Multiple Dissociations*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733DAD1-84BD-46CB-BE00-EB252AEA1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2" y="1544670"/>
            <a:ext cx="10817098" cy="5408549"/>
          </a:xfrm>
        </p:spPr>
      </p:pic>
    </p:spTree>
    <p:extLst>
      <p:ext uri="{BB962C8B-B14F-4D97-AF65-F5344CB8AC3E}">
        <p14:creationId xmlns:p14="http://schemas.microsoft.com/office/powerpoint/2010/main" val="292376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E7DC-80B7-49B3-8709-D90BFE55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Gabor Results (Vanilla) *No Dissociations*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E8EE7BF5-F427-4023-A36F-A83AB6739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2" y="1521810"/>
            <a:ext cx="10817098" cy="5408549"/>
          </a:xfrm>
        </p:spPr>
      </p:pic>
    </p:spTree>
    <p:extLst>
      <p:ext uri="{BB962C8B-B14F-4D97-AF65-F5344CB8AC3E}">
        <p14:creationId xmlns:p14="http://schemas.microsoft.com/office/powerpoint/2010/main" val="319232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6E18-4897-4F9E-8E42-F9A315C1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 Results *Multiple Dissociations*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9E14362-623C-499A-9CB9-853C0D8F5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2" y="1544670"/>
            <a:ext cx="10817098" cy="5408549"/>
          </a:xfrm>
        </p:spPr>
      </p:pic>
    </p:spTree>
    <p:extLst>
      <p:ext uri="{BB962C8B-B14F-4D97-AF65-F5344CB8AC3E}">
        <p14:creationId xmlns:p14="http://schemas.microsoft.com/office/powerpoint/2010/main" val="373936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D8AF-B445-4817-8FA3-73C9E5EB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Thus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A74C-1909-485A-9B70-B2C6C048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Tilt drives accuracy and contrast drives confidence</a:t>
            </a:r>
          </a:p>
          <a:p>
            <a:r>
              <a:rPr lang="en-US" dirty="0"/>
              <a:t>Transferring learning from generalized object recognition networks results in a confidence/accuracy dissociation</a:t>
            </a:r>
          </a:p>
          <a:p>
            <a:r>
              <a:rPr lang="en-US" dirty="0"/>
              <a:t>This matches empirical findings</a:t>
            </a:r>
          </a:p>
        </p:txBody>
      </p:sp>
    </p:spTree>
    <p:extLst>
      <p:ext uri="{BB962C8B-B14F-4D97-AF65-F5344CB8AC3E}">
        <p14:creationId xmlns:p14="http://schemas.microsoft.com/office/powerpoint/2010/main" val="364925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4431-6C1E-4A1C-A0C7-D15A0987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3D40-7417-47AC-9FA3-18371B84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Activation may be stronger in early layers for high contrast in CIFAR10 network, regardless of accuracy</a:t>
            </a:r>
          </a:p>
          <a:p>
            <a:r>
              <a:rPr lang="en-US" dirty="0"/>
              <a:t>Analyze CIFAR10 Vanilla network VS Gabor Vanilla network</a:t>
            </a:r>
          </a:p>
          <a:p>
            <a:pPr lvl="1"/>
            <a:r>
              <a:rPr lang="en-US" dirty="0"/>
              <a:t>Look at activation level &amp; variance of each layer for contrast/tilt combinations which showed dissociation</a:t>
            </a:r>
          </a:p>
        </p:txBody>
      </p:sp>
    </p:spTree>
    <p:extLst>
      <p:ext uri="{BB962C8B-B14F-4D97-AF65-F5344CB8AC3E}">
        <p14:creationId xmlns:p14="http://schemas.microsoft.com/office/powerpoint/2010/main" val="337544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4243-0948-4551-AC22-AA9E878D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AC7D4-7661-470F-BFBC-2E5991C11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E0D4-1BAC-4CBB-B20D-B8A7E553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Motivation: Confidence / Accuracy Dissociation</a:t>
            </a:r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2A94D17D-6B72-4B90-AC6C-62CBABA3F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33" y="2411557"/>
            <a:ext cx="6139295" cy="20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70DD5-A0BC-4F2B-A6AC-17CFE0DD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550" y="2536696"/>
            <a:ext cx="3647619" cy="3019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CAB73C-8189-428D-A716-0AD220FCEDC2}"/>
              </a:ext>
            </a:extLst>
          </p:cNvPr>
          <p:cNvSpPr txBox="1"/>
          <p:nvPr/>
        </p:nvSpPr>
        <p:spPr>
          <a:xfrm>
            <a:off x="504133" y="4759559"/>
            <a:ext cx="68948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Experiment: which side contained the grating?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S1 stimulus: Constant contrast for grating on one side of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S2 stimulus:</a:t>
            </a:r>
            <a:r>
              <a:rPr lang="en-US" dirty="0"/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Varied contrast (5) on the other side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3B4C0-9BCE-4D78-8C29-43371A9BA5C8}"/>
              </a:ext>
            </a:extLst>
          </p:cNvPr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Maniscalco, Peters &amp; Lau, 2016</a:t>
            </a:r>
          </a:p>
        </p:txBody>
      </p:sp>
    </p:spTree>
    <p:extLst>
      <p:ext uri="{BB962C8B-B14F-4D97-AF65-F5344CB8AC3E}">
        <p14:creationId xmlns:p14="http://schemas.microsoft.com/office/powerpoint/2010/main" val="22054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782D-20EE-4F01-AB9E-54501332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Recent Report of Same Dissociation in Neural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B92F-FECA-4724-B0BD-0A22B090D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9355" y="2770532"/>
            <a:ext cx="3542009" cy="2816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909420-76AF-4C27-B26F-06CC9BDE422E}"/>
              </a:ext>
            </a:extLst>
          </p:cNvPr>
          <p:cNvSpPr txBox="1"/>
          <p:nvPr/>
        </p:nvSpPr>
        <p:spPr>
          <a:xfrm>
            <a:off x="726829" y="4663818"/>
            <a:ext cx="3916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2-choice MNIST (</a:t>
            </a:r>
            <a:r>
              <a:rPr lang="en-US" dirty="0" err="1"/>
              <a:t>ie</a:t>
            </a:r>
            <a:r>
              <a:rPr lang="en-US" dirty="0"/>
              <a:t>: 3 &amp; 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contrast values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0.05,  0.16, 0.36, 0.58 &amp; 0.81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873364-9636-4079-8201-F53044C4F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29" y="2418860"/>
            <a:ext cx="2569700" cy="20159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1AFEF-925A-45C6-AA13-FEC19C08DA82}"/>
              </a:ext>
            </a:extLst>
          </p:cNvPr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Webb et al., 2021 (Preprint)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446467-4AFE-47C0-A8C2-FD71C2751D23}"/>
              </a:ext>
            </a:extLst>
          </p:cNvPr>
          <p:cNvSpPr txBox="1"/>
          <p:nvPr/>
        </p:nvSpPr>
        <p:spPr>
          <a:xfrm>
            <a:off x="8737177" y="2682240"/>
            <a:ext cx="3127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dissociation is across fixed noise and contrast levels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Followed up with PCA analysis showing network dependence on shared variable between decision &amp; confidence</a:t>
            </a:r>
          </a:p>
        </p:txBody>
      </p:sp>
    </p:spTree>
    <p:extLst>
      <p:ext uri="{BB962C8B-B14F-4D97-AF65-F5344CB8AC3E}">
        <p14:creationId xmlns:p14="http://schemas.microsoft.com/office/powerpoint/2010/main" val="358624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A3D6-B135-4E30-8C2D-AD2D9AE7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Experiment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C7C9E2-5744-4BFA-8F7E-F7DEE8B18352}"/>
              </a:ext>
            </a:extLst>
          </p:cNvPr>
          <p:cNvSpPr/>
          <p:nvPr/>
        </p:nvSpPr>
        <p:spPr>
          <a:xfrm>
            <a:off x="944880" y="3185160"/>
            <a:ext cx="1783080" cy="1699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4C11A07D-4B90-40FB-85B6-22EDCD2584F1}"/>
              </a:ext>
            </a:extLst>
          </p:cNvPr>
          <p:cNvSpPr/>
          <p:nvPr/>
        </p:nvSpPr>
        <p:spPr>
          <a:xfrm>
            <a:off x="1726970" y="3935290"/>
            <a:ext cx="218900" cy="199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F40DC-25D5-43AA-8627-83982DC98C2A}"/>
              </a:ext>
            </a:extLst>
          </p:cNvPr>
          <p:cNvSpPr txBox="1"/>
          <p:nvPr/>
        </p:nvSpPr>
        <p:spPr>
          <a:xfrm>
            <a:off x="1462279" y="5181600"/>
            <a:ext cx="74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fixate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0C20F0-6969-4E6C-8461-54FB3337EE79}"/>
              </a:ext>
            </a:extLst>
          </p:cNvPr>
          <p:cNvSpPr/>
          <p:nvPr/>
        </p:nvSpPr>
        <p:spPr>
          <a:xfrm>
            <a:off x="3093720" y="3792474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nature&#10;&#10;Description automatically generated">
            <a:extLst>
              <a:ext uri="{FF2B5EF4-FFF2-40B4-BE49-F238E27FC236}">
                <a16:creationId xmlns:a16="http://schemas.microsoft.com/office/drawing/2014/main" id="{2E7F9E29-8455-4331-8B3C-447951137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74" y="2222805"/>
            <a:ext cx="1437002" cy="1437002"/>
          </a:xfrm>
          <a:prstGeom prst="rect">
            <a:avLst/>
          </a:prstGeom>
        </p:spPr>
      </p:pic>
      <p:pic>
        <p:nvPicPr>
          <p:cNvPr id="12" name="Picture 11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984A753F-A716-497A-BBB1-C0DC100E7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74" y="3744598"/>
            <a:ext cx="1437002" cy="1437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01E03C-75C1-46ED-B218-45B278BAD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74" y="5266391"/>
            <a:ext cx="1437002" cy="1437002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CBA1E2-1707-4A81-A351-5EBC748F2EF4}"/>
              </a:ext>
            </a:extLst>
          </p:cNvPr>
          <p:cNvSpPr/>
          <p:nvPr/>
        </p:nvSpPr>
        <p:spPr>
          <a:xfrm>
            <a:off x="6500622" y="3792474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6E63C-5B11-493C-822E-67D2F7DD5706}"/>
              </a:ext>
            </a:extLst>
          </p:cNvPr>
          <p:cNvSpPr txBox="1"/>
          <p:nvPr/>
        </p:nvSpPr>
        <p:spPr>
          <a:xfrm>
            <a:off x="7746255" y="3573125"/>
            <a:ext cx="1580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Clockwise or counterclockwise from 45 degrees?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826DE56-4756-4885-9984-C7BFE1DFBA3C}"/>
              </a:ext>
            </a:extLst>
          </p:cNvPr>
          <p:cNvSpPr/>
          <p:nvPr/>
        </p:nvSpPr>
        <p:spPr>
          <a:xfrm>
            <a:off x="9594183" y="3744598"/>
            <a:ext cx="97840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937E31-D85E-4912-8FD4-6A42CAA1C8B6}"/>
              </a:ext>
            </a:extLst>
          </p:cNvPr>
          <p:cNvSpPr txBox="1"/>
          <p:nvPr/>
        </p:nvSpPr>
        <p:spPr>
          <a:xfrm>
            <a:off x="10611297" y="3802248"/>
            <a:ext cx="158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4F4CD6-6389-4813-9DD4-66798DEE49B4}"/>
              </a:ext>
            </a:extLst>
          </p:cNvPr>
          <p:cNvSpPr txBox="1"/>
          <p:nvPr/>
        </p:nvSpPr>
        <p:spPr>
          <a:xfrm>
            <a:off x="7653619" y="5181600"/>
            <a:ext cx="40798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tilts for behavioral, 6 for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little, medium,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contrasts for both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0.35, 0.45, 1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Pictured: medium tilt, all contrasts </a:t>
            </a:r>
          </a:p>
        </p:txBody>
      </p:sp>
    </p:spTree>
    <p:extLst>
      <p:ext uri="{BB962C8B-B14F-4D97-AF65-F5344CB8AC3E}">
        <p14:creationId xmlns:p14="http://schemas.microsoft.com/office/powerpoint/2010/main" val="294050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51A3-0F2B-4124-846A-5168C275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45733-9F75-4520-8DB9-484694301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688" y="2090207"/>
            <a:ext cx="8436585" cy="4469875"/>
          </a:xfrm>
        </p:spPr>
      </p:pic>
    </p:spTree>
    <p:extLst>
      <p:ext uri="{BB962C8B-B14F-4D97-AF65-F5344CB8AC3E}">
        <p14:creationId xmlns:p14="http://schemas.microsoft.com/office/powerpoint/2010/main" val="259499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51A3-0F2B-4124-846A-5168C275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45733-9F75-4520-8DB9-484694301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688" y="2090207"/>
            <a:ext cx="8436585" cy="4469874"/>
          </a:xfrm>
        </p:spPr>
      </p:pic>
    </p:spTree>
    <p:extLst>
      <p:ext uri="{BB962C8B-B14F-4D97-AF65-F5344CB8AC3E}">
        <p14:creationId xmlns:p14="http://schemas.microsoft.com/office/powerpoint/2010/main" val="352258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D1AF-58C9-4F89-8C55-12E9B65B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Choice: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A794-5E92-4CCA-88A7-B32B2077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3"/>
            <a:ext cx="10474453" cy="3727795"/>
          </a:xfrm>
        </p:spPr>
        <p:txBody>
          <a:bodyPr>
            <a:normAutofit/>
          </a:bodyPr>
          <a:lstStyle/>
          <a:p>
            <a:r>
              <a:rPr lang="en-US" dirty="0"/>
              <a:t>Transfer knowledge from one domain to another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: trained weights in a particular neural network architecture</a:t>
            </a:r>
          </a:p>
          <a:p>
            <a:r>
              <a:rPr lang="en-US" dirty="0"/>
              <a:t>Transfer object recognition knowledge to Gabor discrimination task</a:t>
            </a:r>
          </a:p>
        </p:txBody>
      </p:sp>
    </p:spTree>
    <p:extLst>
      <p:ext uri="{BB962C8B-B14F-4D97-AF65-F5344CB8AC3E}">
        <p14:creationId xmlns:p14="http://schemas.microsoft.com/office/powerpoint/2010/main" val="64441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D1AF-58C9-4F89-8C55-12E9B65B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A794-5E92-4CCA-88A7-B32B2077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3"/>
            <a:ext cx="4659945" cy="3727795"/>
          </a:xfrm>
        </p:spPr>
        <p:txBody>
          <a:bodyPr>
            <a:normAutofit/>
          </a:bodyPr>
          <a:lstStyle/>
          <a:p>
            <a:r>
              <a:rPr lang="en-US" dirty="0"/>
              <a:t>Step 1: Setup architecture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41E7829-5479-4DA3-AE10-7629A515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3866" y="2432158"/>
            <a:ext cx="5343525" cy="3819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50F59A-6E1D-4018-A5D5-A54B96A75237}"/>
              </a:ext>
            </a:extLst>
          </p:cNvPr>
          <p:cNvSpPr txBox="1"/>
          <p:nvPr/>
        </p:nvSpPr>
        <p:spPr>
          <a:xfrm>
            <a:off x="6463632" y="641872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9D3EC-FF06-4DCB-940E-B778967B4F91}"/>
              </a:ext>
            </a:extLst>
          </p:cNvPr>
          <p:cNvSpPr txBox="1"/>
          <p:nvPr/>
        </p:nvSpPr>
        <p:spPr>
          <a:xfrm>
            <a:off x="8606589" y="64187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1BB35-FBB9-4E04-BB01-9AD3F7370799}"/>
              </a:ext>
            </a:extLst>
          </p:cNvPr>
          <p:cNvSpPr txBox="1"/>
          <p:nvPr/>
        </p:nvSpPr>
        <p:spPr>
          <a:xfrm>
            <a:off x="10956333" y="641872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2584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D1AF-58C9-4F89-8C55-12E9B65B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A794-5E92-4CCA-88A7-B32B2077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3"/>
            <a:ext cx="4659945" cy="3727795"/>
          </a:xfrm>
        </p:spPr>
        <p:txBody>
          <a:bodyPr>
            <a:normAutofit/>
          </a:bodyPr>
          <a:lstStyle/>
          <a:p>
            <a:r>
              <a:rPr lang="en-US" dirty="0"/>
              <a:t>Step 2: Train weights on dataset (</a:t>
            </a: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err="1"/>
              <a:t>Imagenet</a:t>
            </a:r>
            <a:r>
              <a:rPr lang="en-US" dirty="0"/>
              <a:t>)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41E7829-5479-4DA3-AE10-7629A515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403866" y="2432158"/>
            <a:ext cx="5343525" cy="3819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389D98-E32A-458A-9520-CBCCAD786DA5}"/>
              </a:ext>
            </a:extLst>
          </p:cNvPr>
          <p:cNvSpPr txBox="1"/>
          <p:nvPr/>
        </p:nvSpPr>
        <p:spPr>
          <a:xfrm>
            <a:off x="6463632" y="641872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4FF01-46D8-489E-AB57-3510B421080B}"/>
              </a:ext>
            </a:extLst>
          </p:cNvPr>
          <p:cNvSpPr txBox="1"/>
          <p:nvPr/>
        </p:nvSpPr>
        <p:spPr>
          <a:xfrm>
            <a:off x="8606589" y="64187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252F0-8491-428B-941F-1D54E6534B3A}"/>
              </a:ext>
            </a:extLst>
          </p:cNvPr>
          <p:cNvSpPr txBox="1"/>
          <p:nvPr/>
        </p:nvSpPr>
        <p:spPr>
          <a:xfrm>
            <a:off x="10956333" y="641872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627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D1AF-58C9-4F89-8C55-12E9B65B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A794-5E92-4CCA-88A7-B32B2077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3"/>
            <a:ext cx="4659945" cy="3727795"/>
          </a:xfrm>
        </p:spPr>
        <p:txBody>
          <a:bodyPr>
            <a:normAutofit/>
          </a:bodyPr>
          <a:lstStyle/>
          <a:p>
            <a:r>
              <a:rPr lang="en-US" dirty="0"/>
              <a:t>Step 3: Freeze learned weights and replace last layer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41E7829-5479-4DA3-AE10-7629A515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403866" y="2432158"/>
            <a:ext cx="5343525" cy="3819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01D964-2EE4-4447-AB0C-A42E6CA0F4A1}"/>
              </a:ext>
            </a:extLst>
          </p:cNvPr>
          <p:cNvSpPr txBox="1"/>
          <p:nvPr/>
        </p:nvSpPr>
        <p:spPr>
          <a:xfrm>
            <a:off x="6463632" y="641872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0638A-64C6-42D5-8FB0-FC3F3B90070C}"/>
              </a:ext>
            </a:extLst>
          </p:cNvPr>
          <p:cNvSpPr txBox="1"/>
          <p:nvPr/>
        </p:nvSpPr>
        <p:spPr>
          <a:xfrm>
            <a:off x="8606589" y="64187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80B9B-5DFF-4BAB-A93B-228D6BF79AC5}"/>
              </a:ext>
            </a:extLst>
          </p:cNvPr>
          <p:cNvSpPr txBox="1"/>
          <p:nvPr/>
        </p:nvSpPr>
        <p:spPr>
          <a:xfrm>
            <a:off x="10956333" y="641872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0253362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RightStep">
      <a:dk1>
        <a:srgbClr val="000000"/>
      </a:dk1>
      <a:lt1>
        <a:srgbClr val="FFFFFF"/>
      </a:lt1>
      <a:dk2>
        <a:srgbClr val="1B2F2D"/>
      </a:dk2>
      <a:lt2>
        <a:srgbClr val="F2F0F3"/>
      </a:lt2>
      <a:accent1>
        <a:srgbClr val="7BAD44"/>
      </a:accent1>
      <a:accent2>
        <a:srgbClr val="48B13B"/>
      </a:accent2>
      <a:accent3>
        <a:srgbClr val="47B569"/>
      </a:accent3>
      <a:accent4>
        <a:srgbClr val="3BB191"/>
      </a:accent4>
      <a:accent5>
        <a:srgbClr val="4AACBC"/>
      </a:accent5>
      <a:accent6>
        <a:srgbClr val="3B6FB1"/>
      </a:accent6>
      <a:hlink>
        <a:srgbClr val="C44F5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421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Calibri</vt:lpstr>
      <vt:lpstr>Georgia</vt:lpstr>
      <vt:lpstr>AccentBoxVTI</vt:lpstr>
      <vt:lpstr>Confidence Dissociation in Humans &amp; Neural Networks</vt:lpstr>
      <vt:lpstr>The Motivation: Confidence / Accuracy Dissociation</vt:lpstr>
      <vt:lpstr>Our Experiment</vt:lpstr>
      <vt:lpstr>Behavioral Results</vt:lpstr>
      <vt:lpstr>Behavioral Results</vt:lpstr>
      <vt:lpstr>Model Choice: Transfer Learning</vt:lpstr>
      <vt:lpstr>Transfer Learning</vt:lpstr>
      <vt:lpstr>Transfer Learning</vt:lpstr>
      <vt:lpstr>Transfer Learning</vt:lpstr>
      <vt:lpstr>Transfer Learning</vt:lpstr>
      <vt:lpstr>Transfer Learning</vt:lpstr>
      <vt:lpstr>Model Details</vt:lpstr>
      <vt:lpstr>Model Prediction Distributions</vt:lpstr>
      <vt:lpstr>CIFAR10 Results (Vanilla) * Multiple Dissociations*</vt:lpstr>
      <vt:lpstr>Gabor Results (Vanilla) *No Dissociations*</vt:lpstr>
      <vt:lpstr>VGG16 Results *Multiple Dissociations*</vt:lpstr>
      <vt:lpstr>Observations Thus Far</vt:lpstr>
      <vt:lpstr>Next Steps</vt:lpstr>
      <vt:lpstr>Extras</vt:lpstr>
      <vt:lpstr>Recent Report of Same Dissociation in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Bias in Humans &amp; Neural Networks</dc:title>
  <dc:creator>Bryan Conklin</dc:creator>
  <cp:lastModifiedBy>Bryan Conklin</cp:lastModifiedBy>
  <cp:revision>15</cp:revision>
  <dcterms:created xsi:type="dcterms:W3CDTF">2021-11-30T16:20:31Z</dcterms:created>
  <dcterms:modified xsi:type="dcterms:W3CDTF">2021-12-02T02:18:58Z</dcterms:modified>
</cp:coreProperties>
</file>