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87" r:id="rId8"/>
    <p:sldId id="286" r:id="rId9"/>
    <p:sldId id="282" r:id="rId10"/>
    <p:sldId id="285" r:id="rId11"/>
    <p:sldId id="280" r:id="rId12"/>
    <p:sldId id="288" r:id="rId13"/>
    <p:sldId id="289" r:id="rId14"/>
    <p:sldId id="28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55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Model Accuracy Chart</a:t>
            </a:r>
          </a:p>
        </c:rich>
      </c:tx>
      <c:layout>
        <c:manualLayout>
          <c:xMode val="edge"/>
          <c:yMode val="edge"/>
          <c:x val="0.400225896547148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Sheet1!$A$1:$A$4</c:f>
              <c:strCache>
                <c:ptCount val="4"/>
                <c:pt idx="0">
                  <c:v>LFW</c:v>
                </c:pt>
                <c:pt idx="1">
                  <c:v>Original Images</c:v>
                </c:pt>
                <c:pt idx="2">
                  <c:v>Masked Face </c:v>
                </c:pt>
                <c:pt idx="3">
                  <c:v>Combination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76.260000000000005</c:v>
                </c:pt>
                <c:pt idx="1">
                  <c:v>98.34</c:v>
                </c:pt>
                <c:pt idx="2">
                  <c:v>56.36</c:v>
                </c:pt>
                <c:pt idx="3">
                  <c:v>97.76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DC-463D-839E-F611F900A7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80754223"/>
        <c:axId val="880759983"/>
        <c:axId val="0"/>
      </c:bar3DChart>
      <c:catAx>
        <c:axId val="88075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759983"/>
        <c:crosses val="autoZero"/>
        <c:auto val="1"/>
        <c:lblAlgn val="ctr"/>
        <c:lblOffset val="100"/>
        <c:noMultiLvlLbl val="0"/>
      </c:catAx>
      <c:valAx>
        <c:axId val="880759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754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46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0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60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6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8290" y="908151"/>
            <a:ext cx="4281948" cy="3963935"/>
          </a:xfrm>
        </p:spPr>
        <p:txBody>
          <a:bodyPr anchor="ctr"/>
          <a:lstStyle/>
          <a:p>
            <a:r>
              <a:rPr lang="en-IN" sz="4600" b="1" dirty="0"/>
              <a:t>SMART ATTENDANCE MONITORING SYSTEM BASED ON FACIAL RECOGNITION</a:t>
            </a:r>
            <a:endParaRPr lang="en-US" sz="4600" b="1" dirty="0"/>
          </a:p>
        </p:txBody>
      </p:sp>
      <p:pic>
        <p:nvPicPr>
          <p:cNvPr id="3" name="Picture 2" descr="BBA (Hons.) Admissions: General Instructions">
            <a:extLst>
              <a:ext uri="{FF2B5EF4-FFF2-40B4-BE49-F238E27FC236}">
                <a16:creationId xmlns:a16="http://schemas.microsoft.com/office/drawing/2014/main" id="{D7C472C3-DE68-77AC-6A6B-95B8413E0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151"/>
            <a:ext cx="4281948" cy="107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39CADE-2368-9516-ED93-043D22825572}"/>
              </a:ext>
            </a:extLst>
          </p:cNvPr>
          <p:cNvSpPr txBox="1"/>
          <p:nvPr/>
        </p:nvSpPr>
        <p:spPr>
          <a:xfrm>
            <a:off x="932705" y="4875530"/>
            <a:ext cx="49876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j-lt"/>
              </a:rPr>
              <a:t>PROJECT MADE BY</a:t>
            </a:r>
          </a:p>
          <a:p>
            <a:r>
              <a:rPr lang="en-IN" sz="2800" dirty="0">
                <a:latin typeface="+mj-lt"/>
                <a:cs typeface="Times New Roman" panose="02020603050405020304" pitchFamily="18" charset="0"/>
              </a:rPr>
              <a:t>THORAT AMEY ARUN</a:t>
            </a:r>
          </a:p>
          <a:p>
            <a:r>
              <a:rPr lang="en-IN" sz="2800" dirty="0">
                <a:latin typeface="+mj-lt"/>
                <a:cs typeface="Times New Roman" panose="02020603050405020304" pitchFamily="18" charset="0"/>
              </a:rPr>
              <a:t>23MCS1004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AE5D4-D9F9-5E71-6180-DD18201F0E14}"/>
              </a:ext>
            </a:extLst>
          </p:cNvPr>
          <p:cNvSpPr txBox="1"/>
          <p:nvPr/>
        </p:nvSpPr>
        <p:spPr>
          <a:xfrm>
            <a:off x="7698290" y="5306418"/>
            <a:ext cx="37185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j-lt"/>
                <a:cs typeface="Times New Roman" panose="02020603050405020304" pitchFamily="18" charset="0"/>
              </a:rPr>
              <a:t>GUIDE NAME</a:t>
            </a:r>
          </a:p>
          <a:p>
            <a:r>
              <a:rPr lang="en-IN" sz="2800" dirty="0" err="1">
                <a:latin typeface="+mj-lt"/>
                <a:cs typeface="Times New Roman" panose="02020603050405020304" pitchFamily="18" charset="0"/>
              </a:rPr>
              <a:t>Dr.</a:t>
            </a:r>
            <a:r>
              <a:rPr lang="en-IN" sz="2800" dirty="0">
                <a:latin typeface="+mj-lt"/>
                <a:cs typeface="Times New Roman" panose="02020603050405020304" pitchFamily="18" charset="0"/>
              </a:rPr>
              <a:t> BHARATHI RAJA 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241" y="418455"/>
            <a:ext cx="5715517" cy="635430"/>
          </a:xfrm>
        </p:spPr>
        <p:txBody>
          <a:bodyPr/>
          <a:lstStyle/>
          <a:p>
            <a:pPr algn="ctr"/>
            <a:r>
              <a:rPr lang="en-US" i="1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66AFB-4775-4862-1983-7F2A38F7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20" y="1624900"/>
            <a:ext cx="5284641" cy="3608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58E7DD-BB50-78AD-884E-3282B12DD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630" y="1624900"/>
            <a:ext cx="4540256" cy="36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7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02" y="372140"/>
            <a:ext cx="8420100" cy="799990"/>
          </a:xfrm>
        </p:spPr>
        <p:txBody>
          <a:bodyPr>
            <a:normAutofit/>
          </a:bodyPr>
          <a:lstStyle/>
          <a:p>
            <a:r>
              <a:rPr lang="en-IN" sz="3600" i="1" dirty="0"/>
              <a:t>Conclusion </a:t>
            </a:r>
            <a:endParaRPr lang="en-US" sz="3600" i="1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1503336"/>
            <a:ext cx="8427202" cy="4982524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Developed a new approach to enhancing facial recognition systems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Integrated various techniques including </a:t>
            </a:r>
            <a:r>
              <a:rPr lang="en-IN" sz="2800" dirty="0" err="1"/>
              <a:t>FaceNet</a:t>
            </a:r>
            <a:r>
              <a:rPr lang="en-IN" sz="2800" dirty="0"/>
              <a:t>, KNN, and </a:t>
            </a:r>
            <a:r>
              <a:rPr lang="en-IN" sz="2800" dirty="0" err="1"/>
              <a:t>Haar</a:t>
            </a:r>
            <a:r>
              <a:rPr lang="en-IN" sz="2800" dirty="0"/>
              <a:t> Cascade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Achieved an accuracy rate of 97.76%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Demonstrated progress in creating highly functional facial recognition systems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Potential for wide applicability in diverse situations</a:t>
            </a:r>
            <a:endParaRPr lang="en-US" sz="2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2666632"/>
            <a:ext cx="4179570" cy="1524735"/>
          </a:xfrm>
        </p:spPr>
        <p:txBody>
          <a:bodyPr/>
          <a:lstStyle/>
          <a:p>
            <a:pPr algn="ctr"/>
            <a:r>
              <a:rPr lang="en-US" sz="4000" i="1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30" y="716855"/>
            <a:ext cx="7051729" cy="591379"/>
          </a:xfrm>
        </p:spPr>
        <p:txBody>
          <a:bodyPr>
            <a:normAutofit/>
          </a:bodyPr>
          <a:lstStyle/>
          <a:p>
            <a:r>
              <a:rPr lang="en-US" sz="3600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579" y="1494214"/>
            <a:ext cx="4850323" cy="45036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dirty="0"/>
              <a:t>Abstract </a:t>
            </a:r>
          </a:p>
          <a:p>
            <a:pPr>
              <a:lnSpc>
                <a:spcPct val="100000"/>
              </a:lnSpc>
            </a:pPr>
            <a:r>
              <a:rPr lang="en-IN" sz="2800" dirty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Objectives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Algorithms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Dataset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Proposed System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Results</a:t>
            </a:r>
          </a:p>
          <a:p>
            <a:pPr>
              <a:lnSpc>
                <a:spcPct val="100000"/>
              </a:lnSpc>
            </a:pPr>
            <a:r>
              <a:rPr lang="en-IN" sz="2800" dirty="0"/>
              <a:t>Conclusion </a:t>
            </a:r>
            <a:endParaRPr lang="en-US" sz="28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1162373"/>
            <a:ext cx="7288282" cy="650930"/>
          </a:xfrm>
        </p:spPr>
        <p:txBody>
          <a:bodyPr>
            <a:normAutofit/>
          </a:bodyPr>
          <a:lstStyle/>
          <a:p>
            <a:r>
              <a:rPr lang="en-IN" sz="3600" i="1" dirty="0"/>
              <a:t>Abstract </a:t>
            </a:r>
            <a:endParaRPr lang="en-US" sz="360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813302"/>
            <a:ext cx="8457113" cy="4773477"/>
          </a:xfrm>
        </p:spPr>
        <p:txBody>
          <a:bodyPr>
            <a:noAutofit/>
          </a:bodyPr>
          <a:lstStyle/>
          <a:p>
            <a:pPr algn="just"/>
            <a:r>
              <a:rPr lang="en-IN" sz="2800" b="0" dirty="0"/>
              <a:t>Face recognition technology is used in smart attendance monitoring systems to automatically identify and confirm people so that their attendance can be monitored.</a:t>
            </a:r>
          </a:p>
          <a:p>
            <a:pPr algn="just"/>
            <a:r>
              <a:rPr lang="en-IN" sz="2800" b="0" dirty="0"/>
              <a:t>Students or employees can just stroll in front of a camera to have their attendance recorded without having to carry any specific cards or gadgets.</a:t>
            </a:r>
          </a:p>
          <a:p>
            <a:pPr algn="just"/>
            <a:r>
              <a:rPr lang="en-IN" sz="2800" b="0" dirty="0"/>
              <a:t>This presentation's major goal is to provide insight into an algorithm, dataset, proposed system, and result of the project.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1162373"/>
            <a:ext cx="7288282" cy="650930"/>
          </a:xfrm>
        </p:spPr>
        <p:txBody>
          <a:bodyPr>
            <a:normAutofit/>
          </a:bodyPr>
          <a:lstStyle/>
          <a:p>
            <a:r>
              <a:rPr lang="en-US" sz="3600" i="1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2146515"/>
            <a:ext cx="8457113" cy="3549112"/>
          </a:xfrm>
        </p:spPr>
        <p:txBody>
          <a:bodyPr>
            <a:noAutofit/>
          </a:bodyPr>
          <a:lstStyle/>
          <a:p>
            <a:pPr algn="just"/>
            <a:r>
              <a:rPr lang="en-I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recognition, often abbreviated as FR, is a cutting edge technology that has revolutionized the way we identify and authenticate individuals. </a:t>
            </a:r>
          </a:p>
          <a:p>
            <a:pPr algn="just"/>
            <a:endParaRPr lang="en-IN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harnesses the power of computer vision and machine learning to analyse and interpret the unique features of a person's face.</a:t>
            </a:r>
          </a:p>
          <a:p>
            <a:pPr algn="just"/>
            <a:endParaRPr lang="en-IN" sz="280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6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1162373"/>
            <a:ext cx="7288282" cy="650930"/>
          </a:xfrm>
        </p:spPr>
        <p:txBody>
          <a:bodyPr>
            <a:normAutofit/>
          </a:bodyPr>
          <a:lstStyle/>
          <a:p>
            <a:r>
              <a:rPr lang="en-US" sz="3600" i="1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2092272"/>
            <a:ext cx="8457113" cy="3998562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2800" b="0" dirty="0"/>
              <a:t>Achieve marginal accuracy in identifying individuals in low-resolution images or videos, different angles, and different lighting conditions.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b="0" dirty="0"/>
              <a:t>Perform recognition on moving faces, such as in real-time surveillance footage.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b="0" dirty="0"/>
              <a:t>Reduce the power consumption of face recognition systems.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0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805050"/>
          </a:xfrm>
        </p:spPr>
        <p:txBody>
          <a:bodyPr>
            <a:normAutofit/>
          </a:bodyPr>
          <a:lstStyle/>
          <a:p>
            <a:r>
              <a:rPr lang="en-US" sz="3600" i="1" dirty="0"/>
              <a:t>Algorithms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19" y="1605142"/>
            <a:ext cx="3711327" cy="487130"/>
          </a:xfrm>
        </p:spPr>
        <p:txBody>
          <a:bodyPr>
            <a:normAutofit/>
          </a:bodyPr>
          <a:lstStyle/>
          <a:p>
            <a:r>
              <a:rPr lang="en-US" sz="2800" dirty="0" err="1"/>
              <a:t>FaceNet</a:t>
            </a:r>
            <a:endParaRPr lang="en-US" sz="200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50105" y="2099742"/>
            <a:ext cx="5320903" cy="44095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err="1"/>
              <a:t>FaceNet</a:t>
            </a:r>
            <a:r>
              <a:rPr lang="en-IN" sz="2400" dirty="0"/>
              <a:t> is a deep learning model designed for face recognition and facial feature embedding. It was introduced by researchers at Google in a paper titled "</a:t>
            </a:r>
            <a:r>
              <a:rPr lang="en-IN" sz="2400" dirty="0" err="1"/>
              <a:t>FaceNet</a:t>
            </a:r>
            <a:r>
              <a:rPr lang="en-IN" sz="2400" dirty="0"/>
              <a:t>: A Unified Embedding for Face Recognition and Clustering" by Florian </a:t>
            </a:r>
            <a:r>
              <a:rPr lang="en-IN" sz="2400" dirty="0" err="1"/>
              <a:t>Schroff</a:t>
            </a:r>
            <a:r>
              <a:rPr lang="en-IN" sz="2400" dirty="0"/>
              <a:t>, Dmitry </a:t>
            </a:r>
            <a:r>
              <a:rPr lang="en-IN" sz="2400" dirty="0" err="1"/>
              <a:t>Kalenichenko</a:t>
            </a:r>
            <a:r>
              <a:rPr lang="en-IN" sz="2400" dirty="0"/>
              <a:t>, and James Philbin, presented at CVPR 2015.</a:t>
            </a:r>
          </a:p>
          <a:p>
            <a:pPr marL="0" indent="0" algn="just">
              <a:buNone/>
            </a:pPr>
            <a:r>
              <a:rPr lang="en-US" sz="2400" dirty="0"/>
              <a:t>It’s </a:t>
            </a:r>
            <a:r>
              <a:rPr lang="en-IN" sz="2400" dirty="0"/>
              <a:t>architecture consists of Inception Module and Triplet Loss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662023" y="1613959"/>
            <a:ext cx="3711327" cy="485784"/>
          </a:xfrm>
        </p:spPr>
        <p:txBody>
          <a:bodyPr/>
          <a:lstStyle/>
          <a:p>
            <a:r>
              <a:rPr lang="en-US" sz="2800" dirty="0"/>
              <a:t>KNN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671009" y="2037580"/>
            <a:ext cx="5185194" cy="4318768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K-Nearest </a:t>
            </a:r>
            <a:r>
              <a:rPr lang="en-IN" sz="2400" dirty="0" err="1"/>
              <a:t>Neighbors</a:t>
            </a:r>
            <a:r>
              <a:rPr lang="en-IN" sz="2400" dirty="0"/>
              <a:t> (KNN) is a simple, yet powerful, supervised machine learning algorithm used for classification and regression tasks. </a:t>
            </a:r>
          </a:p>
          <a:p>
            <a:pPr algn="just"/>
            <a:r>
              <a:rPr lang="en-IN" sz="2400" dirty="0"/>
              <a:t>Instance Based Learning and Lazy Learning</a:t>
            </a:r>
          </a:p>
          <a:p>
            <a:pPr algn="just"/>
            <a:r>
              <a:rPr lang="en-IN" sz="2400" dirty="0"/>
              <a:t>Parameters are K (Number of </a:t>
            </a:r>
            <a:r>
              <a:rPr lang="en-IN" sz="2400" dirty="0" err="1"/>
              <a:t>Neighbors</a:t>
            </a:r>
            <a:r>
              <a:rPr lang="en-IN" sz="2400" dirty="0"/>
              <a:t>) and Distance Metric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1892"/>
            <a:ext cx="10515600" cy="687221"/>
          </a:xfrm>
        </p:spPr>
        <p:txBody>
          <a:bodyPr anchor="b">
            <a:normAutofit/>
          </a:bodyPr>
          <a:lstStyle/>
          <a:p>
            <a:r>
              <a:rPr lang="en-US" sz="3600" i="1" dirty="0"/>
              <a:t>DATASET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170569522"/>
              </p:ext>
            </p:extLst>
          </p:nvPr>
        </p:nvGraphicFramePr>
        <p:xfrm>
          <a:off x="838199" y="2111375"/>
          <a:ext cx="6941949" cy="38236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51017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0863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2775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154544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+mn-lt"/>
                          <a:ea typeface="Arial" panose="020B0604020202020204" pitchFamily="34" charset="0"/>
                        </a:rPr>
                        <a:t>Dataset Name</a:t>
                      </a:r>
                      <a:endParaRPr lang="en-IN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+mn-lt"/>
                          <a:ea typeface="Arial" panose="020B0604020202020204" pitchFamily="34" charset="0"/>
                        </a:rPr>
                        <a:t>Datset Website</a:t>
                      </a:r>
                      <a:endParaRPr lang="en-IN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+mn-lt"/>
                          <a:ea typeface="Arial" panose="020B0604020202020204" pitchFamily="34" charset="0"/>
                        </a:rPr>
                        <a:t>Number of Images</a:t>
                      </a:r>
                      <a:endParaRPr lang="en-IN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+mn-lt"/>
                          <a:ea typeface="Arial" panose="020B0604020202020204" pitchFamily="34" charset="0"/>
                        </a:rPr>
                        <a:t>Accuracy of Model</a:t>
                      </a:r>
                      <a:endParaRPr lang="en-IN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+mn-lt"/>
                          <a:ea typeface="Arial" panose="020B0604020202020204" pitchFamily="34" charset="0"/>
                        </a:rPr>
                        <a:t>LFW</a:t>
                      </a:r>
                      <a:endParaRPr lang="en-IN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+mn-lt"/>
                          <a:ea typeface="Arial" panose="020B0604020202020204" pitchFamily="34" charset="0"/>
                        </a:rPr>
                        <a:t>Kaggle</a:t>
                      </a:r>
                      <a:endParaRPr lang="en-IN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13000+</a:t>
                      </a:r>
                      <a:endParaRPr lang="en-IN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+mn-lt"/>
                          <a:ea typeface="Arial" panose="020B0604020202020204" pitchFamily="34" charset="0"/>
                        </a:rPr>
                        <a:t>76.65</a:t>
                      </a:r>
                      <a:endParaRPr lang="en-IN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+mn-lt"/>
                          <a:ea typeface="Arial" panose="020B0604020202020204" pitchFamily="34" charset="0"/>
                        </a:rPr>
                        <a:t>Original Faces</a:t>
                      </a:r>
                      <a:endParaRPr lang="en-IN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+mn-lt"/>
                          <a:ea typeface="Arial" panose="020B0604020202020204" pitchFamily="34" charset="0"/>
                        </a:rPr>
                        <a:t>Kaggle</a:t>
                      </a:r>
                      <a:endParaRPr lang="en-IN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+mn-lt"/>
                          <a:ea typeface="Arial" panose="020B0604020202020204" pitchFamily="34" charset="0"/>
                        </a:rPr>
                        <a:t>4000+</a:t>
                      </a:r>
                      <a:endParaRPr lang="en-IN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+mn-lt"/>
                          <a:ea typeface="Arial" panose="020B0604020202020204" pitchFamily="34" charset="0"/>
                        </a:rPr>
                        <a:t>96.78</a:t>
                      </a:r>
                      <a:endParaRPr lang="en-IN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Masked Face</a:t>
                      </a:r>
                      <a:endParaRPr lang="en-IN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+mn-lt"/>
                          <a:ea typeface="Arial" panose="020B0604020202020204" pitchFamily="34" charset="0"/>
                        </a:rPr>
                        <a:t>GitHub</a:t>
                      </a:r>
                      <a:endParaRPr lang="en-IN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+mn-lt"/>
                          <a:ea typeface="Arial" panose="020B0604020202020204" pitchFamily="34" charset="0"/>
                        </a:rPr>
                        <a:t>4000+</a:t>
                      </a:r>
                      <a:endParaRPr lang="en-IN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+mn-lt"/>
                          <a:ea typeface="Arial" panose="020B0604020202020204" pitchFamily="34" charset="0"/>
                        </a:rPr>
                        <a:t>56.32</a:t>
                      </a:r>
                      <a:endParaRPr lang="en-IN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+mn-lt"/>
                          <a:ea typeface="Arial" panose="020B0604020202020204" pitchFamily="34" charset="0"/>
                        </a:rPr>
                        <a:t>Combination</a:t>
                      </a:r>
                      <a:endParaRPr lang="en-IN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+mn-lt"/>
                          <a:ea typeface="Arial" panose="020B0604020202020204" pitchFamily="34" charset="0"/>
                        </a:rPr>
                        <a:t>Kaggle + Github</a:t>
                      </a:r>
                      <a:endParaRPr lang="en-IN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+mn-lt"/>
                          <a:ea typeface="Arial" panose="020B0604020202020204" pitchFamily="34" charset="0"/>
                        </a:rPr>
                        <a:t>10000+</a:t>
                      </a:r>
                      <a:endParaRPr lang="en-IN" sz="24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+mn-lt"/>
                          <a:ea typeface="Arial" panose="020B0604020202020204" pitchFamily="34" charset="0"/>
                        </a:rPr>
                        <a:t>97.76</a:t>
                      </a:r>
                      <a:endParaRPr lang="en-IN" sz="24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A02EE38-61C8-2600-164C-F54CD9F95E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07767"/>
              </p:ext>
            </p:extLst>
          </p:nvPr>
        </p:nvGraphicFramePr>
        <p:xfrm>
          <a:off x="8022666" y="2111375"/>
          <a:ext cx="3942026" cy="3624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241" y="418455"/>
            <a:ext cx="5715517" cy="635430"/>
          </a:xfrm>
        </p:spPr>
        <p:txBody>
          <a:bodyPr/>
          <a:lstStyle/>
          <a:p>
            <a:pPr algn="ctr"/>
            <a:r>
              <a:rPr lang="en-US" i="1" dirty="0"/>
              <a:t>Proposed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9BE22-6C01-376B-6DBA-6161CCA849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55" y="1549831"/>
            <a:ext cx="10324288" cy="46262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241" y="418455"/>
            <a:ext cx="5715517" cy="635430"/>
          </a:xfrm>
        </p:spPr>
        <p:txBody>
          <a:bodyPr/>
          <a:lstStyle/>
          <a:p>
            <a:pPr algn="ctr"/>
            <a:r>
              <a:rPr lang="en-US" i="1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19FF8-609C-C113-4B43-D834C3421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75" r="20877" b="32332"/>
          <a:stretch/>
        </p:blipFill>
        <p:spPr>
          <a:xfrm>
            <a:off x="2011670" y="1221536"/>
            <a:ext cx="8168656" cy="810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7CE75-A6F0-C18D-382F-E317BEC21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" y="2401673"/>
            <a:ext cx="5190874" cy="3805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D521A3-D072-EF4D-7C54-C04996C3C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926" y="2401673"/>
            <a:ext cx="4669663" cy="37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487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552</TotalTime>
  <Words>412</Words>
  <Application>Microsoft Office PowerPoint</Application>
  <PresentationFormat>Widescreen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Tenorite</vt:lpstr>
      <vt:lpstr>Times New Roman</vt:lpstr>
      <vt:lpstr>Custom</vt:lpstr>
      <vt:lpstr>SMART ATTENDANCE MONITORING SYSTEM BASED ON FACIAL RECOGNITION</vt:lpstr>
      <vt:lpstr>Table Of Contents</vt:lpstr>
      <vt:lpstr>Abstract </vt:lpstr>
      <vt:lpstr>Introduction</vt:lpstr>
      <vt:lpstr>Objectives</vt:lpstr>
      <vt:lpstr>Algorithms</vt:lpstr>
      <vt:lpstr>DATASET</vt:lpstr>
      <vt:lpstr>Proposed system</vt:lpstr>
      <vt:lpstr>Results</vt:lpstr>
      <vt:lpstr>Results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Thorat Amey Arun</dc:creator>
  <cp:lastModifiedBy>Thorat Amey Arun</cp:lastModifiedBy>
  <cp:revision>6</cp:revision>
  <dcterms:created xsi:type="dcterms:W3CDTF">2024-04-18T20:12:35Z</dcterms:created>
  <dcterms:modified xsi:type="dcterms:W3CDTF">2024-04-19T13:51:45Z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