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23"/>
  </p:notesMasterIdLst>
  <p:sldIdLst>
    <p:sldId id="1864" r:id="rId5"/>
    <p:sldId id="1845" r:id="rId6"/>
    <p:sldId id="1869" r:id="rId7"/>
    <p:sldId id="1882" r:id="rId8"/>
    <p:sldId id="1868" r:id="rId9"/>
    <p:sldId id="1870" r:id="rId10"/>
    <p:sldId id="1871" r:id="rId11"/>
    <p:sldId id="1872" r:id="rId12"/>
    <p:sldId id="1873" r:id="rId13"/>
    <p:sldId id="1874" r:id="rId14"/>
    <p:sldId id="1875" r:id="rId15"/>
    <p:sldId id="1876" r:id="rId16"/>
    <p:sldId id="1877" r:id="rId17"/>
    <p:sldId id="1884" r:id="rId18"/>
    <p:sldId id="1883" r:id="rId19"/>
    <p:sldId id="1879" r:id="rId20"/>
    <p:sldId id="1858" r:id="rId21"/>
    <p:sldId id="1885" r:id="rId2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724" autoAdjust="0"/>
  </p:normalViewPr>
  <p:slideViewPr>
    <p:cSldViewPr snapToGrid="0">
      <p:cViewPr varScale="1">
        <p:scale>
          <a:sx n="69" d="100"/>
          <a:sy n="69" d="100"/>
        </p:scale>
        <p:origin x="780" y="60"/>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281055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5442010" y="3059509"/>
            <a:ext cx="6220101" cy="3371345"/>
          </a:xfrm>
        </p:spPr>
        <p:txBody>
          <a:bodyPr anchor="ctr">
            <a:noAutofit/>
          </a:bodyPr>
          <a:lstStyle/>
          <a:p>
            <a:pPr algn="ctr"/>
            <a:r>
              <a:rPr lang="en-IN" sz="4400" b="1" dirty="0">
                <a:solidFill>
                  <a:srgbClr val="FF0000"/>
                </a:solidFill>
                <a:latin typeface="Times New Roman" panose="02020603050405020304" pitchFamily="18" charset="0"/>
                <a:cs typeface="Times New Roman" panose="02020603050405020304" pitchFamily="18" charset="0"/>
              </a:rPr>
              <a:t>SMART ATTENDANCE MONITORING </a:t>
            </a:r>
            <a:r>
              <a:rPr lang="en-IN" sz="4400" b="1" dirty="0">
                <a:solidFill>
                  <a:srgbClr val="0070C0"/>
                </a:solidFill>
                <a:latin typeface="Times New Roman" panose="02020603050405020304" pitchFamily="18" charset="0"/>
                <a:cs typeface="Times New Roman" panose="02020603050405020304" pitchFamily="18" charset="0"/>
              </a:rPr>
              <a:t>SYSTEM BASED ON </a:t>
            </a:r>
            <a:r>
              <a:rPr lang="en-IN" sz="4400" b="1" dirty="0">
                <a:latin typeface="Times New Roman" panose="02020603050405020304" pitchFamily="18" charset="0"/>
                <a:cs typeface="Times New Roman" panose="02020603050405020304" pitchFamily="18" charset="0"/>
              </a:rPr>
              <a:t>FACIAL RECOGNITION</a:t>
            </a:r>
          </a:p>
        </p:txBody>
      </p:sp>
      <p:pic>
        <p:nvPicPr>
          <p:cNvPr id="2" name="Picture 2" descr="BBA (Hons.) Admissions: General Instructions">
            <a:extLst>
              <a:ext uri="{FF2B5EF4-FFF2-40B4-BE49-F238E27FC236}">
                <a16:creationId xmlns:a16="http://schemas.microsoft.com/office/drawing/2014/main" id="{AC17C8BE-D529-51E0-CA24-72149BF8E1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11086" y="530574"/>
            <a:ext cx="4281948" cy="107431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C0AE9A8-F62D-748E-F888-95496B87FB90}"/>
              </a:ext>
            </a:extLst>
          </p:cNvPr>
          <p:cNvSpPr txBox="1"/>
          <p:nvPr/>
        </p:nvSpPr>
        <p:spPr>
          <a:xfrm>
            <a:off x="7076551" y="1947480"/>
            <a:ext cx="2951018" cy="769441"/>
          </a:xfrm>
          <a:prstGeom prst="rect">
            <a:avLst/>
          </a:prstGeom>
          <a:noFill/>
        </p:spPr>
        <p:txBody>
          <a:bodyPr wrap="square" rtlCol="0">
            <a:spAutoFit/>
          </a:bodyPr>
          <a:lstStyle/>
          <a:p>
            <a:pPr algn="ctr"/>
            <a:r>
              <a:rPr lang="en-IN" sz="4400" b="1" u="sng" dirty="0">
                <a:solidFill>
                  <a:schemeClr val="tx1">
                    <a:lumMod val="50000"/>
                  </a:schemeClr>
                </a:solidFill>
                <a:latin typeface="Times New Roman" panose="02020603050405020304" pitchFamily="18" charset="0"/>
                <a:cs typeface="Times New Roman" panose="02020603050405020304" pitchFamily="18" charset="0"/>
              </a:rPr>
              <a:t>REVIEW 1</a:t>
            </a: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B663-BE64-9E2F-6593-44AA726E5B24}"/>
              </a:ext>
            </a:extLst>
          </p:cNvPr>
          <p:cNvSpPr>
            <a:spLocks noGrp="1"/>
          </p:cNvSpPr>
          <p:nvPr>
            <p:ph type="title"/>
          </p:nvPr>
        </p:nvSpPr>
        <p:spPr>
          <a:xfrm>
            <a:off x="762000" y="715963"/>
            <a:ext cx="10668000" cy="683346"/>
          </a:xfrm>
        </p:spPr>
        <p:txBody>
          <a:bodyPr/>
          <a:lstStyle/>
          <a:p>
            <a:r>
              <a:rPr lang="en-IN" dirty="0" err="1"/>
              <a:t>FaceNet</a:t>
            </a:r>
            <a:r>
              <a:rPr lang="en-IN" dirty="0"/>
              <a:t> Architecture</a:t>
            </a:r>
          </a:p>
        </p:txBody>
      </p:sp>
      <p:sp>
        <p:nvSpPr>
          <p:cNvPr id="3" name="Text Placeholder 2">
            <a:extLst>
              <a:ext uri="{FF2B5EF4-FFF2-40B4-BE49-F238E27FC236}">
                <a16:creationId xmlns:a16="http://schemas.microsoft.com/office/drawing/2014/main" id="{686F2A64-3D13-46EE-2BC1-0C35AB200EB4}"/>
              </a:ext>
            </a:extLst>
          </p:cNvPr>
          <p:cNvSpPr>
            <a:spLocks noGrp="1"/>
          </p:cNvSpPr>
          <p:nvPr>
            <p:ph type="body" sz="quarter" idx="11"/>
          </p:nvPr>
        </p:nvSpPr>
        <p:spPr>
          <a:xfrm>
            <a:off x="762000" y="1905000"/>
            <a:ext cx="10668000" cy="3525982"/>
          </a:xfrm>
        </p:spPr>
        <p:txBody>
          <a:bodyPr/>
          <a:lstStyle/>
          <a:p>
            <a:pPr algn="just">
              <a:buFont typeface="+mj-lt"/>
              <a:buAutoNum type="arabicPeriod"/>
            </a:pPr>
            <a:r>
              <a:rPr lang="en-IN" sz="2400" b="1" i="0" dirty="0">
                <a:effectLst/>
                <a:latin typeface="Times New Roman" panose="02020603050405020304" pitchFamily="18" charset="0"/>
                <a:cs typeface="Times New Roman" panose="02020603050405020304" pitchFamily="18" charset="0"/>
              </a:rPr>
              <a:t>Inception Module:</a:t>
            </a:r>
            <a:endParaRPr lang="en-IN" sz="2400" b="0" i="0" dirty="0">
              <a:effectLst/>
              <a:latin typeface="Times New Roman" panose="02020603050405020304" pitchFamily="18" charset="0"/>
              <a:cs typeface="Times New Roman" panose="02020603050405020304" pitchFamily="18" charset="0"/>
            </a:endParaRPr>
          </a:p>
          <a:p>
            <a:pPr marL="457200" lvl="1" indent="0" algn="just">
              <a:buNone/>
            </a:pPr>
            <a:r>
              <a:rPr lang="en-IN" sz="2400" b="0" i="0" dirty="0" err="1">
                <a:effectLst/>
                <a:latin typeface="Times New Roman" panose="02020603050405020304" pitchFamily="18" charset="0"/>
                <a:cs typeface="Times New Roman" panose="02020603050405020304" pitchFamily="18" charset="0"/>
              </a:rPr>
              <a:t>FaceNet</a:t>
            </a:r>
            <a:r>
              <a:rPr lang="en-IN" sz="2400" b="0" i="0" dirty="0">
                <a:effectLst/>
                <a:latin typeface="Times New Roman" panose="02020603050405020304" pitchFamily="18" charset="0"/>
                <a:cs typeface="Times New Roman" panose="02020603050405020304" pitchFamily="18" charset="0"/>
              </a:rPr>
              <a:t> utilizes a modified version of the </a:t>
            </a:r>
            <a:r>
              <a:rPr lang="en-IN" sz="2400" b="0" i="0" dirty="0" err="1">
                <a:effectLst/>
                <a:latin typeface="Times New Roman" panose="02020603050405020304" pitchFamily="18" charset="0"/>
                <a:cs typeface="Times New Roman" panose="02020603050405020304" pitchFamily="18" charset="0"/>
              </a:rPr>
              <a:t>GoogLeNet</a:t>
            </a:r>
            <a:r>
              <a:rPr lang="en-IN" sz="2400" b="0" i="0" dirty="0">
                <a:effectLst/>
                <a:latin typeface="Times New Roman" panose="02020603050405020304" pitchFamily="18" charset="0"/>
                <a:cs typeface="Times New Roman" panose="02020603050405020304" pitchFamily="18" charset="0"/>
              </a:rPr>
              <a:t> architecture, particularly the Inception module, to extract features from face images.</a:t>
            </a:r>
          </a:p>
          <a:p>
            <a:pPr algn="just">
              <a:buFont typeface="+mj-lt"/>
              <a:buAutoNum type="arabicPeriod"/>
            </a:pPr>
            <a:r>
              <a:rPr lang="en-IN" sz="2400" b="1" i="0" dirty="0">
                <a:effectLst/>
                <a:latin typeface="Times New Roman" panose="02020603050405020304" pitchFamily="18" charset="0"/>
                <a:cs typeface="Times New Roman" panose="02020603050405020304" pitchFamily="18" charset="0"/>
              </a:rPr>
              <a:t>Triplet Loss:</a:t>
            </a:r>
            <a:endParaRPr lang="en-IN" sz="2400" b="0" i="0" dirty="0">
              <a:effectLst/>
              <a:latin typeface="Times New Roman" panose="02020603050405020304" pitchFamily="18" charset="0"/>
              <a:cs typeface="Times New Roman" panose="02020603050405020304" pitchFamily="18" charset="0"/>
            </a:endParaRPr>
          </a:p>
          <a:p>
            <a:pPr marL="457200" lvl="1" indent="0" algn="just">
              <a:buNone/>
            </a:pPr>
            <a:r>
              <a:rPr lang="en-IN" sz="2400" b="0" i="0" dirty="0">
                <a:effectLst/>
                <a:latin typeface="Times New Roman" panose="02020603050405020304" pitchFamily="18" charset="0"/>
                <a:cs typeface="Times New Roman" panose="02020603050405020304" pitchFamily="18" charset="0"/>
              </a:rPr>
              <a:t>The innovation of </a:t>
            </a:r>
            <a:r>
              <a:rPr lang="en-IN" sz="2400" b="0" i="0" dirty="0" err="1">
                <a:effectLst/>
                <a:latin typeface="Times New Roman" panose="02020603050405020304" pitchFamily="18" charset="0"/>
                <a:cs typeface="Times New Roman" panose="02020603050405020304" pitchFamily="18" charset="0"/>
              </a:rPr>
              <a:t>FaceNet</a:t>
            </a:r>
            <a:r>
              <a:rPr lang="en-IN" sz="2400" b="0" i="0" dirty="0">
                <a:effectLst/>
                <a:latin typeface="Times New Roman" panose="02020603050405020304" pitchFamily="18" charset="0"/>
                <a:cs typeface="Times New Roman" panose="02020603050405020304" pitchFamily="18" charset="0"/>
              </a:rPr>
              <a:t> lies in its use of a triplet loss function. The network is trained to ensure that the Euclidean distance between the embeddings of anchor-positive pairs (images of the same person) is minimized, while the distance between anchor-negative pairs (images of different people) is maximized.</a:t>
            </a:r>
          </a:p>
        </p:txBody>
      </p:sp>
    </p:spTree>
    <p:extLst>
      <p:ext uri="{BB962C8B-B14F-4D97-AF65-F5344CB8AC3E}">
        <p14:creationId xmlns:p14="http://schemas.microsoft.com/office/powerpoint/2010/main" val="5278423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1AD1-AFDE-7708-FCB5-BA3ACFE0B517}"/>
              </a:ext>
            </a:extLst>
          </p:cNvPr>
          <p:cNvSpPr>
            <a:spLocks noGrp="1"/>
          </p:cNvSpPr>
          <p:nvPr>
            <p:ph type="title"/>
          </p:nvPr>
        </p:nvSpPr>
        <p:spPr>
          <a:xfrm>
            <a:off x="761999" y="715963"/>
            <a:ext cx="6373091" cy="683346"/>
          </a:xfrm>
        </p:spPr>
        <p:txBody>
          <a:bodyPr/>
          <a:lstStyle/>
          <a:p>
            <a:r>
              <a:rPr lang="en-IN" dirty="0"/>
              <a:t>KNN Model</a:t>
            </a:r>
          </a:p>
        </p:txBody>
      </p:sp>
      <p:sp>
        <p:nvSpPr>
          <p:cNvPr id="3" name="Text Placeholder 2">
            <a:extLst>
              <a:ext uri="{FF2B5EF4-FFF2-40B4-BE49-F238E27FC236}">
                <a16:creationId xmlns:a16="http://schemas.microsoft.com/office/drawing/2014/main" id="{C48231F0-0C0F-CD28-F856-732CC52F021D}"/>
              </a:ext>
            </a:extLst>
          </p:cNvPr>
          <p:cNvSpPr>
            <a:spLocks noGrp="1"/>
          </p:cNvSpPr>
          <p:nvPr>
            <p:ph type="body" sz="quarter" idx="11"/>
          </p:nvPr>
        </p:nvSpPr>
        <p:spPr>
          <a:xfrm>
            <a:off x="761999" y="1423555"/>
            <a:ext cx="6941127" cy="2871354"/>
          </a:xfrm>
        </p:spPr>
        <p:txBody>
          <a:bodyPr/>
          <a:lstStyle/>
          <a:p>
            <a:pPr algn="just"/>
            <a:r>
              <a:rPr lang="en-IN" sz="2400" b="0" i="0" dirty="0">
                <a:effectLst/>
                <a:latin typeface="Times New Roman" panose="02020603050405020304" pitchFamily="18" charset="0"/>
                <a:cs typeface="Times New Roman" panose="02020603050405020304" pitchFamily="18" charset="0"/>
              </a:rPr>
              <a:t>K-Nearest </a:t>
            </a:r>
            <a:r>
              <a:rPr lang="en-IN" sz="2400" b="0" i="0" dirty="0" err="1">
                <a:effectLst/>
                <a:latin typeface="Times New Roman" panose="02020603050405020304" pitchFamily="18" charset="0"/>
                <a:cs typeface="Times New Roman" panose="02020603050405020304" pitchFamily="18" charset="0"/>
              </a:rPr>
              <a:t>Neighbors</a:t>
            </a:r>
            <a:r>
              <a:rPr lang="en-IN" sz="2400" b="0" i="0" dirty="0">
                <a:effectLst/>
                <a:latin typeface="Times New Roman" panose="02020603050405020304" pitchFamily="18" charset="0"/>
                <a:cs typeface="Times New Roman" panose="02020603050405020304" pitchFamily="18" charset="0"/>
              </a:rPr>
              <a:t> (KNN) is a simple, yet powerful, supervised machine learning algorithm used for classification and regression tasks. </a:t>
            </a:r>
          </a:p>
          <a:p>
            <a:pPr algn="just">
              <a:buFont typeface="+mj-lt"/>
              <a:buAutoNum type="arabicPeriod"/>
            </a:pPr>
            <a:r>
              <a:rPr lang="en-IN" sz="2400" b="1" i="0" dirty="0">
                <a:effectLst/>
                <a:latin typeface="Times New Roman" panose="02020603050405020304" pitchFamily="18" charset="0"/>
                <a:cs typeface="Times New Roman" panose="02020603050405020304" pitchFamily="18" charset="0"/>
              </a:rPr>
              <a:t>Instance Based Learning:</a:t>
            </a:r>
            <a:endParaRPr lang="en-IN" sz="2400" b="0" i="0" dirty="0">
              <a:effectLst/>
              <a:latin typeface="Times New Roman" panose="02020603050405020304" pitchFamily="18" charset="0"/>
              <a:cs typeface="Times New Roman" panose="02020603050405020304" pitchFamily="18" charset="0"/>
            </a:endParaRPr>
          </a:p>
          <a:p>
            <a:pPr marL="457200" lvl="1" indent="0" algn="just">
              <a:buNone/>
            </a:pPr>
            <a:r>
              <a:rPr lang="en-IN" sz="2400" b="0" i="0" dirty="0">
                <a:effectLst/>
                <a:latin typeface="Times New Roman" panose="02020603050405020304" pitchFamily="18" charset="0"/>
                <a:cs typeface="Times New Roman" panose="02020603050405020304" pitchFamily="18" charset="0"/>
              </a:rPr>
              <a:t>KNN is an instance based learning algorithm. It doesn't learn explicit models during the training phase but memorizes the entire training dataset.</a:t>
            </a:r>
          </a:p>
          <a:p>
            <a:endParaRPr lang="en-IN" dirty="0"/>
          </a:p>
        </p:txBody>
      </p:sp>
      <p:pic>
        <p:nvPicPr>
          <p:cNvPr id="2052" name="Picture 4" descr="K Nearest Neighbours — Introduction to Machine Learning Algorithms | by  Sachinsoni | Medium">
            <a:extLst>
              <a:ext uri="{FF2B5EF4-FFF2-40B4-BE49-F238E27FC236}">
                <a16:creationId xmlns:a16="http://schemas.microsoft.com/office/drawing/2014/main" id="{6D418CF4-1988-2DCF-DD34-A764BEE610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3126" y="164665"/>
            <a:ext cx="4197927" cy="375804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A261B7-70EF-FA41-1996-60EF5D0EA1CC}"/>
              </a:ext>
            </a:extLst>
          </p:cNvPr>
          <p:cNvSpPr txBox="1"/>
          <p:nvPr/>
        </p:nvSpPr>
        <p:spPr>
          <a:xfrm>
            <a:off x="761998" y="4294909"/>
            <a:ext cx="10917383" cy="1846659"/>
          </a:xfrm>
          <a:prstGeom prst="rect">
            <a:avLst/>
          </a:prstGeom>
          <a:noFill/>
        </p:spPr>
        <p:txBody>
          <a:bodyPr wrap="square" rtlCol="0">
            <a:spAutoFit/>
          </a:bodyPr>
          <a:lstStyle/>
          <a:p>
            <a:pPr algn="just"/>
            <a:r>
              <a:rPr lang="en-IN" sz="2400" b="1" i="0" dirty="0">
                <a:solidFill>
                  <a:schemeClr val="bg1"/>
                </a:solidFill>
                <a:effectLst/>
                <a:latin typeface="Times New Roman" panose="02020603050405020304" pitchFamily="18" charset="0"/>
                <a:cs typeface="Times New Roman" panose="02020603050405020304" pitchFamily="18" charset="0"/>
              </a:rPr>
              <a:t>2.Lazy Learning:</a:t>
            </a:r>
            <a:endParaRPr lang="en-IN" sz="2400" b="0" i="0" dirty="0">
              <a:solidFill>
                <a:schemeClr val="bg1"/>
              </a:solidFill>
              <a:effectLst/>
              <a:latin typeface="Times New Roman" panose="02020603050405020304" pitchFamily="18" charset="0"/>
              <a:cs typeface="Times New Roman" panose="02020603050405020304" pitchFamily="18" charset="0"/>
            </a:endParaRPr>
          </a:p>
          <a:p>
            <a:pPr marL="457200" lvl="1" indent="0" algn="just">
              <a:buNone/>
            </a:pPr>
            <a:r>
              <a:rPr lang="en-IN" sz="2400" b="0" i="0" dirty="0">
                <a:solidFill>
                  <a:schemeClr val="bg1"/>
                </a:solidFill>
                <a:effectLst/>
                <a:latin typeface="Times New Roman" panose="02020603050405020304" pitchFamily="18" charset="0"/>
                <a:cs typeface="Times New Roman" panose="02020603050405020304" pitchFamily="18" charset="0"/>
              </a:rPr>
              <a:t>KNN is often considered a "lazy learner" because it defers the actual learning until a prediction needs to be made. The model doesn't generalize from the training data; instead, it uses the entire dataset for predictions.</a:t>
            </a:r>
          </a:p>
          <a:p>
            <a:endParaRPr lang="en-IN" dirty="0"/>
          </a:p>
        </p:txBody>
      </p:sp>
    </p:spTree>
    <p:extLst>
      <p:ext uri="{BB962C8B-B14F-4D97-AF65-F5344CB8AC3E}">
        <p14:creationId xmlns:p14="http://schemas.microsoft.com/office/powerpoint/2010/main" val="21692954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1AD1-AFDE-7708-FCB5-BA3ACFE0B517}"/>
              </a:ext>
            </a:extLst>
          </p:cNvPr>
          <p:cNvSpPr>
            <a:spLocks noGrp="1"/>
          </p:cNvSpPr>
          <p:nvPr>
            <p:ph type="title"/>
          </p:nvPr>
        </p:nvSpPr>
        <p:spPr>
          <a:xfrm>
            <a:off x="761999" y="715963"/>
            <a:ext cx="10501746" cy="683346"/>
          </a:xfrm>
        </p:spPr>
        <p:txBody>
          <a:bodyPr/>
          <a:lstStyle/>
          <a:p>
            <a:r>
              <a:rPr lang="en-IN" dirty="0"/>
              <a:t>KNN Model</a:t>
            </a:r>
          </a:p>
        </p:txBody>
      </p:sp>
      <p:sp>
        <p:nvSpPr>
          <p:cNvPr id="3" name="Text Placeholder 2">
            <a:extLst>
              <a:ext uri="{FF2B5EF4-FFF2-40B4-BE49-F238E27FC236}">
                <a16:creationId xmlns:a16="http://schemas.microsoft.com/office/drawing/2014/main" id="{C48231F0-0C0F-CD28-F856-732CC52F021D}"/>
              </a:ext>
            </a:extLst>
          </p:cNvPr>
          <p:cNvSpPr>
            <a:spLocks noGrp="1"/>
          </p:cNvSpPr>
          <p:nvPr>
            <p:ph type="body" sz="quarter" idx="11"/>
          </p:nvPr>
        </p:nvSpPr>
        <p:spPr>
          <a:xfrm>
            <a:off x="761999" y="1659083"/>
            <a:ext cx="10501746" cy="3688772"/>
          </a:xfrm>
        </p:spPr>
        <p:txBody>
          <a:bodyPr/>
          <a:lstStyle/>
          <a:p>
            <a:pPr algn="just"/>
            <a:r>
              <a:rPr lang="en-IN" sz="2400" b="1" i="0" dirty="0">
                <a:effectLst/>
                <a:latin typeface="Times New Roman" panose="02020603050405020304" pitchFamily="18" charset="0"/>
                <a:cs typeface="Times New Roman" panose="02020603050405020304" pitchFamily="18" charset="0"/>
              </a:rPr>
              <a:t>Parameters:</a:t>
            </a:r>
          </a:p>
          <a:p>
            <a:pPr algn="just">
              <a:buFont typeface="+mj-lt"/>
              <a:buAutoNum type="arabicPeriod"/>
            </a:pPr>
            <a:r>
              <a:rPr lang="en-IN" sz="2400" b="1" i="0" dirty="0">
                <a:effectLst/>
                <a:latin typeface="Times New Roman" panose="02020603050405020304" pitchFamily="18" charset="0"/>
                <a:cs typeface="Times New Roman" panose="02020603050405020304" pitchFamily="18" charset="0"/>
              </a:rPr>
              <a:t>K (Number of </a:t>
            </a:r>
            <a:r>
              <a:rPr lang="en-IN" sz="2400" b="1" i="0" dirty="0" err="1">
                <a:effectLst/>
                <a:latin typeface="Times New Roman" panose="02020603050405020304" pitchFamily="18" charset="0"/>
                <a:cs typeface="Times New Roman" panose="02020603050405020304" pitchFamily="18" charset="0"/>
              </a:rPr>
              <a:t>Neighbors</a:t>
            </a:r>
            <a:r>
              <a:rPr lang="en-IN" sz="2400" b="1" i="0" dirty="0">
                <a:effectLst/>
                <a:latin typeface="Times New Roman" panose="02020603050405020304" pitchFamily="18" charset="0"/>
                <a:cs typeface="Times New Roman" panose="02020603050405020304" pitchFamily="18" charset="0"/>
              </a:rPr>
              <a:t>):</a:t>
            </a:r>
            <a:endParaRPr lang="en-IN" sz="2400" b="0" i="0" dirty="0">
              <a:effectLst/>
              <a:latin typeface="Times New Roman" panose="02020603050405020304" pitchFamily="18" charset="0"/>
              <a:cs typeface="Times New Roman" panose="02020603050405020304" pitchFamily="18" charset="0"/>
            </a:endParaRPr>
          </a:p>
          <a:p>
            <a:pPr marL="457200" lvl="1" indent="0" algn="just">
              <a:buNone/>
            </a:pPr>
            <a:r>
              <a:rPr lang="en-IN" sz="2400" b="0" i="0" dirty="0">
                <a:effectLst/>
                <a:latin typeface="Times New Roman" panose="02020603050405020304" pitchFamily="18" charset="0"/>
                <a:cs typeface="Times New Roman" panose="02020603050405020304" pitchFamily="18" charset="0"/>
              </a:rPr>
              <a:t>The choice of 'K' is a crucial parameter. A smaller 'K' can make the model sensitive to noise, while a larger 'K' may smooth over important patterns.</a:t>
            </a:r>
          </a:p>
          <a:p>
            <a:pPr algn="just">
              <a:buFont typeface="+mj-lt"/>
              <a:buAutoNum type="arabicPeriod"/>
            </a:pPr>
            <a:r>
              <a:rPr lang="en-IN" sz="2400" b="1" i="0" dirty="0">
                <a:effectLst/>
                <a:latin typeface="Times New Roman" panose="02020603050405020304" pitchFamily="18" charset="0"/>
                <a:cs typeface="Times New Roman" panose="02020603050405020304" pitchFamily="18" charset="0"/>
              </a:rPr>
              <a:t>Distance Metric:</a:t>
            </a:r>
            <a:endParaRPr lang="en-IN" sz="2400" b="0" i="0" dirty="0">
              <a:effectLst/>
              <a:latin typeface="Times New Roman" panose="02020603050405020304" pitchFamily="18" charset="0"/>
              <a:cs typeface="Times New Roman" panose="02020603050405020304" pitchFamily="18" charset="0"/>
            </a:endParaRPr>
          </a:p>
          <a:p>
            <a:pPr marL="457200" lvl="1" indent="0" algn="just">
              <a:buNone/>
            </a:pPr>
            <a:r>
              <a:rPr lang="en-IN" sz="2400" b="0" i="0" dirty="0">
                <a:effectLst/>
                <a:latin typeface="Times New Roman" panose="02020603050405020304" pitchFamily="18" charset="0"/>
                <a:cs typeface="Times New Roman" panose="02020603050405020304" pitchFamily="18" charset="0"/>
              </a:rPr>
              <a:t>The choice of distance metric depends on the nature of the data. Common options include Euclidean distance, Manhattan distance, or other custom metrics.</a:t>
            </a:r>
          </a:p>
        </p:txBody>
      </p:sp>
    </p:spTree>
    <p:extLst>
      <p:ext uri="{BB962C8B-B14F-4D97-AF65-F5344CB8AC3E}">
        <p14:creationId xmlns:p14="http://schemas.microsoft.com/office/powerpoint/2010/main" val="19115514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1AD1-AFDE-7708-FCB5-BA3ACFE0B517}"/>
              </a:ext>
            </a:extLst>
          </p:cNvPr>
          <p:cNvSpPr>
            <a:spLocks noGrp="1"/>
          </p:cNvSpPr>
          <p:nvPr>
            <p:ph type="title"/>
          </p:nvPr>
        </p:nvSpPr>
        <p:spPr>
          <a:xfrm>
            <a:off x="761999" y="715963"/>
            <a:ext cx="6373091" cy="683346"/>
          </a:xfrm>
        </p:spPr>
        <p:txBody>
          <a:bodyPr/>
          <a:lstStyle/>
          <a:p>
            <a:r>
              <a:rPr lang="en-IN" dirty="0" err="1"/>
              <a:t>Haar</a:t>
            </a:r>
            <a:r>
              <a:rPr lang="en-IN" dirty="0"/>
              <a:t> Cascade Classifier</a:t>
            </a:r>
          </a:p>
        </p:txBody>
      </p:sp>
      <p:sp>
        <p:nvSpPr>
          <p:cNvPr id="3" name="Text Placeholder 2">
            <a:extLst>
              <a:ext uri="{FF2B5EF4-FFF2-40B4-BE49-F238E27FC236}">
                <a16:creationId xmlns:a16="http://schemas.microsoft.com/office/drawing/2014/main" id="{C48231F0-0C0F-CD28-F856-732CC52F021D}"/>
              </a:ext>
            </a:extLst>
          </p:cNvPr>
          <p:cNvSpPr>
            <a:spLocks noGrp="1"/>
          </p:cNvSpPr>
          <p:nvPr>
            <p:ph type="body" sz="quarter" idx="11"/>
          </p:nvPr>
        </p:nvSpPr>
        <p:spPr>
          <a:xfrm>
            <a:off x="761999" y="1672432"/>
            <a:ext cx="5520552" cy="3841172"/>
          </a:xfrm>
        </p:spPr>
        <p:txBody>
          <a:bodyPr/>
          <a:lstStyle/>
          <a:p>
            <a:pPr algn="just"/>
            <a:r>
              <a:rPr lang="en-IN" sz="2400" b="0" i="0" dirty="0">
                <a:effectLst/>
                <a:latin typeface="Times New Roman" panose="02020603050405020304" pitchFamily="18" charset="0"/>
                <a:cs typeface="Times New Roman" panose="02020603050405020304" pitchFamily="18" charset="0"/>
              </a:rPr>
              <a:t>A </a:t>
            </a:r>
            <a:r>
              <a:rPr lang="en-IN" sz="2400" b="0" i="0" dirty="0" err="1">
                <a:effectLst/>
                <a:latin typeface="Times New Roman" panose="02020603050405020304" pitchFamily="18" charset="0"/>
                <a:cs typeface="Times New Roman" panose="02020603050405020304" pitchFamily="18" charset="0"/>
              </a:rPr>
              <a:t>Haar</a:t>
            </a:r>
            <a:r>
              <a:rPr lang="en-IN" sz="2400" b="0" i="0" dirty="0">
                <a:effectLst/>
                <a:latin typeface="Times New Roman" panose="02020603050405020304" pitchFamily="18" charset="0"/>
                <a:cs typeface="Times New Roman" panose="02020603050405020304" pitchFamily="18" charset="0"/>
              </a:rPr>
              <a:t> Cascade is a machine learning object detection method used to identify objects in images or video. It is particularly popular for face detection, although it can be trained to detect other objects as well. The </a:t>
            </a:r>
            <a:r>
              <a:rPr lang="en-IN" sz="2400" b="0" i="0" dirty="0" err="1">
                <a:effectLst/>
                <a:latin typeface="Times New Roman" panose="02020603050405020304" pitchFamily="18" charset="0"/>
                <a:cs typeface="Times New Roman" panose="02020603050405020304" pitchFamily="18" charset="0"/>
              </a:rPr>
              <a:t>Haar</a:t>
            </a:r>
            <a:r>
              <a:rPr lang="en-IN" sz="2400" b="0" i="0" dirty="0">
                <a:effectLst/>
                <a:latin typeface="Times New Roman" panose="02020603050405020304" pitchFamily="18" charset="0"/>
                <a:cs typeface="Times New Roman" panose="02020603050405020304" pitchFamily="18" charset="0"/>
              </a:rPr>
              <a:t> Cascade model was introduced by Viola and Jones in their paper "Rapid Object Detection using a Boosted Cascade of Simple Features" published in 2001.</a:t>
            </a:r>
            <a:endParaRPr lang="en-IN" dirty="0">
              <a:latin typeface="Times New Roman" panose="02020603050405020304" pitchFamily="18" charset="0"/>
              <a:cs typeface="Times New Roman" panose="02020603050405020304" pitchFamily="18" charset="0"/>
            </a:endParaRPr>
          </a:p>
        </p:txBody>
      </p:sp>
      <p:pic>
        <p:nvPicPr>
          <p:cNvPr id="4" name="Picture 2" descr="Terminologies used In Face Detection with Haar Cascade Classifier: Open CV  | by Rashmi Ranu | Artificial Intelligence in Plain English">
            <a:extLst>
              <a:ext uri="{FF2B5EF4-FFF2-40B4-BE49-F238E27FC236}">
                <a16:creationId xmlns:a16="http://schemas.microsoft.com/office/drawing/2014/main" id="{E5E22CD1-5F77-C92F-496D-2C1A8DC72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374" y="1057636"/>
            <a:ext cx="5528245" cy="421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606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1AD1-AFDE-7708-FCB5-BA3ACFE0B517}"/>
              </a:ext>
            </a:extLst>
          </p:cNvPr>
          <p:cNvSpPr>
            <a:spLocks noGrp="1"/>
          </p:cNvSpPr>
          <p:nvPr>
            <p:ph type="title"/>
          </p:nvPr>
        </p:nvSpPr>
        <p:spPr>
          <a:xfrm>
            <a:off x="761998" y="314181"/>
            <a:ext cx="6373091" cy="683346"/>
          </a:xfrm>
        </p:spPr>
        <p:txBody>
          <a:bodyPr/>
          <a:lstStyle/>
          <a:p>
            <a:r>
              <a:rPr lang="en-IN" dirty="0" err="1"/>
              <a:t>Haar</a:t>
            </a:r>
            <a:r>
              <a:rPr lang="en-IN" dirty="0"/>
              <a:t> Cascade Classifier</a:t>
            </a:r>
          </a:p>
        </p:txBody>
      </p:sp>
      <p:sp>
        <p:nvSpPr>
          <p:cNvPr id="3" name="Text Placeholder 2">
            <a:extLst>
              <a:ext uri="{FF2B5EF4-FFF2-40B4-BE49-F238E27FC236}">
                <a16:creationId xmlns:a16="http://schemas.microsoft.com/office/drawing/2014/main" id="{C48231F0-0C0F-CD28-F856-732CC52F021D}"/>
              </a:ext>
            </a:extLst>
          </p:cNvPr>
          <p:cNvSpPr>
            <a:spLocks noGrp="1"/>
          </p:cNvSpPr>
          <p:nvPr>
            <p:ph type="body" sz="quarter" idx="11"/>
          </p:nvPr>
        </p:nvSpPr>
        <p:spPr>
          <a:xfrm>
            <a:off x="734286" y="997527"/>
            <a:ext cx="10626437" cy="4918364"/>
          </a:xfrm>
        </p:spPr>
        <p:txBody>
          <a:bodyPr/>
          <a:lstStyle/>
          <a:p>
            <a:pPr algn="just"/>
            <a:r>
              <a:rPr lang="en-IN" sz="2400" b="0" i="0" dirty="0">
                <a:effectLst/>
                <a:latin typeface="Times New Roman" panose="02020603050405020304" pitchFamily="18" charset="0"/>
                <a:cs typeface="Times New Roman" panose="02020603050405020304" pitchFamily="18" charset="0"/>
              </a:rPr>
              <a:t>There are three main types of </a:t>
            </a:r>
            <a:r>
              <a:rPr lang="en-IN" sz="2400" b="0" i="0" dirty="0" err="1">
                <a:effectLst/>
                <a:latin typeface="Times New Roman" panose="02020603050405020304" pitchFamily="18" charset="0"/>
                <a:cs typeface="Times New Roman" panose="02020603050405020304" pitchFamily="18" charset="0"/>
              </a:rPr>
              <a:t>Haar</a:t>
            </a:r>
            <a:r>
              <a:rPr lang="en-IN" sz="2400" b="0" i="0" dirty="0">
                <a:effectLst/>
                <a:latin typeface="Times New Roman" panose="02020603050405020304" pitchFamily="18" charset="0"/>
                <a:cs typeface="Times New Roman" panose="02020603050405020304" pitchFamily="18" charset="0"/>
              </a:rPr>
              <a:t>-like features:</a:t>
            </a:r>
          </a:p>
          <a:p>
            <a:pPr marL="457200" indent="-4572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Edge Features:</a:t>
            </a:r>
          </a:p>
          <a:p>
            <a:pPr marL="0" lvl="1" indent="0" algn="just">
              <a:buNone/>
            </a:pPr>
            <a:r>
              <a:rPr lang="en-IN" sz="2400" b="0" i="0" dirty="0">
                <a:effectLst/>
                <a:latin typeface="Times New Roman" panose="02020603050405020304" pitchFamily="18" charset="0"/>
                <a:cs typeface="Times New Roman" panose="02020603050405020304" pitchFamily="18" charset="0"/>
              </a:rPr>
              <a:t>Edge features capture changes in intensity between adjacent rectangular regions. These features are sensitive to edges or transitions between light and dark areas. </a:t>
            </a:r>
          </a:p>
          <a:p>
            <a:pPr marL="457200" indent="-4572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Line Features:</a:t>
            </a:r>
          </a:p>
          <a:p>
            <a:pPr algn="just"/>
            <a:r>
              <a:rPr lang="en-IN" sz="2400" b="0" i="0" dirty="0">
                <a:effectLst/>
                <a:latin typeface="Times New Roman" panose="02020603050405020304" pitchFamily="18" charset="0"/>
                <a:cs typeface="Times New Roman" panose="02020603050405020304" pitchFamily="18" charset="0"/>
              </a:rPr>
              <a:t>Line features capture changes in intensity over a larger area than edge features. They are sensitive to the orientation of the lines in the image.</a:t>
            </a:r>
          </a:p>
          <a:p>
            <a:pPr marL="457200" indent="-457200" algn="just">
              <a:buFont typeface="Arial" panose="020B0604020202020204" pitchFamily="34" charset="0"/>
              <a:buChar char="•"/>
            </a:pPr>
            <a:r>
              <a:rPr lang="en-IN" sz="2400" i="0" dirty="0">
                <a:effectLst/>
                <a:latin typeface="Times New Roman" panose="02020603050405020304" pitchFamily="18" charset="0"/>
                <a:cs typeface="Times New Roman" panose="02020603050405020304" pitchFamily="18" charset="0"/>
              </a:rPr>
              <a:t>Four Rectangle Features:</a:t>
            </a:r>
          </a:p>
          <a:p>
            <a:pPr algn="just"/>
            <a:r>
              <a:rPr lang="en-IN" sz="2400" b="0" i="0" dirty="0">
                <a:effectLst/>
                <a:latin typeface="Times New Roman" panose="02020603050405020304" pitchFamily="18" charset="0"/>
                <a:cs typeface="Times New Roman" panose="02020603050405020304" pitchFamily="18" charset="0"/>
              </a:rPr>
              <a:t>Four-rectangle features divide the region into four subregions and compute the difference in intensity between the sum of pixels in the top-left and bottom-left rectangles and the sum of pixels in the top-right and bottom-right rectangles.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963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CEFA27-32D2-D0CB-C351-5E260B662903}"/>
              </a:ext>
            </a:extLst>
          </p:cNvPr>
          <p:cNvSpPr txBox="1"/>
          <p:nvPr/>
        </p:nvSpPr>
        <p:spPr>
          <a:xfrm>
            <a:off x="1499754" y="2228671"/>
            <a:ext cx="9192491" cy="1200329"/>
          </a:xfrm>
          <a:prstGeom prst="rect">
            <a:avLst/>
          </a:prstGeom>
          <a:noFill/>
        </p:spPr>
        <p:txBody>
          <a:bodyPr wrap="square" rtlCol="0">
            <a:spAutoFit/>
          </a:bodyPr>
          <a:lstStyle/>
          <a:p>
            <a:pPr algn="just"/>
            <a:r>
              <a:rPr lang="en-IN" sz="7200" dirty="0">
                <a:latin typeface="Times New Roman" panose="02020603050405020304" pitchFamily="18" charset="0"/>
                <a:cs typeface="Times New Roman" panose="02020603050405020304" pitchFamily="18" charset="0"/>
              </a:rPr>
              <a:t>Architecture Of  Project</a:t>
            </a:r>
          </a:p>
        </p:txBody>
      </p:sp>
    </p:spTree>
    <p:extLst>
      <p:ext uri="{BB962C8B-B14F-4D97-AF65-F5344CB8AC3E}">
        <p14:creationId xmlns:p14="http://schemas.microsoft.com/office/powerpoint/2010/main" val="10112771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36000">
              <a:schemeClr val="accent2">
                <a:lumMod val="75000"/>
              </a:schemeClr>
            </a:gs>
            <a:gs pos="24790">
              <a:schemeClr val="accent2">
                <a:lumMod val="40000"/>
                <a:lumOff val="60000"/>
              </a:schemeClr>
            </a:gs>
            <a:gs pos="0">
              <a:schemeClr val="accent2">
                <a:lumMod val="20000"/>
                <a:lumOff val="80000"/>
              </a:schemeClr>
            </a:gs>
            <a:gs pos="74000">
              <a:schemeClr val="accent2">
                <a:lumMod val="75000"/>
              </a:schemeClr>
            </a:gs>
            <a:gs pos="83000">
              <a:schemeClr val="accent2">
                <a:lumMod val="50000"/>
              </a:schemeClr>
            </a:gs>
            <a:gs pos="100000">
              <a:srgbClr val="002060"/>
            </a:gs>
          </a:gsLst>
          <a:lin ang="54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D1D46B-7306-0F9E-0DFD-3DF96D4E644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341100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299" y="956376"/>
            <a:ext cx="9141397" cy="615553"/>
          </a:xfrm>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endParaRPr lang="en-US" dirty="0"/>
          </a:p>
          <a:p>
            <a:endParaRPr lang="en-US" dirty="0"/>
          </a:p>
        </p:txBody>
      </p:sp>
      <p:sp>
        <p:nvSpPr>
          <p:cNvPr id="2" name="Footer Placeholder 6">
            <a:extLst>
              <a:ext uri="{FF2B5EF4-FFF2-40B4-BE49-F238E27FC236}">
                <a16:creationId xmlns:a16="http://schemas.microsoft.com/office/drawing/2014/main" id="{D3A7B588-957C-D2E5-0DDF-E781C67C65CE}"/>
              </a:ext>
            </a:extLst>
          </p:cNvPr>
          <p:cNvSpPr txBox="1">
            <a:spLocks/>
          </p:cNvSpPr>
          <p:nvPr/>
        </p:nvSpPr>
        <p:spPr>
          <a:xfrm>
            <a:off x="3228666" y="5962413"/>
            <a:ext cx="5734665" cy="61555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IN" sz="1800" dirty="0">
                <a:solidFill>
                  <a:schemeClr val="tx1"/>
                </a:solidFill>
                <a:latin typeface="Times New Roman" panose="02020603050405020304" pitchFamily="18" charset="0"/>
                <a:cs typeface="Times New Roman" panose="02020603050405020304" pitchFamily="18" charset="0"/>
              </a:rPr>
              <a:t>School of Computer Science and Engineering                     23MCS1004</a:t>
            </a:r>
          </a:p>
        </p:txBody>
      </p:sp>
    </p:spTree>
    <p:extLst>
      <p:ext uri="{BB962C8B-B14F-4D97-AF65-F5344CB8AC3E}">
        <p14:creationId xmlns:p14="http://schemas.microsoft.com/office/powerpoint/2010/main" val="424476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299" y="2337375"/>
            <a:ext cx="9141397" cy="1231106"/>
          </a:xfrm>
        </p:spPr>
        <p:txBody>
          <a:bodyPr/>
          <a:lstStyle/>
          <a:p>
            <a:r>
              <a:rPr lang="en-US" sz="8000" dirty="0">
                <a:latin typeface="Times New Roman" panose="02020603050405020304" pitchFamily="18" charset="0"/>
                <a:cs typeface="Times New Roman" panose="02020603050405020304" pitchFamily="18" charset="0"/>
              </a:rPr>
              <a:t>Thank You</a:t>
            </a:r>
          </a:p>
        </p:txBody>
      </p:sp>
      <p:sp>
        <p:nvSpPr>
          <p:cNvPr id="3" name="Text Placeholder 2">
            <a:extLst>
              <a:ext uri="{FF2B5EF4-FFF2-40B4-BE49-F238E27FC236}">
                <a16:creationId xmlns:a16="http://schemas.microsoft.com/office/drawing/2014/main" id="{17155E1D-F4AD-41A7-B948-E2D246CCFE8A}"/>
              </a:ext>
            </a:extLst>
          </p:cNvPr>
          <p:cNvSpPr>
            <a:spLocks noGrp="1"/>
          </p:cNvSpPr>
          <p:nvPr>
            <p:ph type="body" sz="quarter" idx="12"/>
          </p:nvPr>
        </p:nvSpPr>
        <p:spPr>
          <a:xfrm>
            <a:off x="2196307" y="3260705"/>
            <a:ext cx="7799387" cy="1534757"/>
          </a:xfrm>
        </p:spPr>
        <p:txBody>
          <a:bodyPr vert="horz" wrap="square" lIns="0" tIns="0" rIns="0" bIns="0" rtlCol="0" anchor="t">
            <a:noAutofit/>
          </a:bodyPr>
          <a:lstStyle/>
          <a:p>
            <a:endParaRPr lang="en-US" dirty="0"/>
          </a:p>
          <a:p>
            <a:endParaRPr lang="en-US" dirty="0"/>
          </a:p>
        </p:txBody>
      </p:sp>
      <p:sp>
        <p:nvSpPr>
          <p:cNvPr id="2" name="Footer Placeholder 6">
            <a:extLst>
              <a:ext uri="{FF2B5EF4-FFF2-40B4-BE49-F238E27FC236}">
                <a16:creationId xmlns:a16="http://schemas.microsoft.com/office/drawing/2014/main" id="{D3A7B588-957C-D2E5-0DDF-E781C67C65CE}"/>
              </a:ext>
            </a:extLst>
          </p:cNvPr>
          <p:cNvSpPr txBox="1">
            <a:spLocks/>
          </p:cNvSpPr>
          <p:nvPr/>
        </p:nvSpPr>
        <p:spPr>
          <a:xfrm>
            <a:off x="3228666" y="5962413"/>
            <a:ext cx="5734665" cy="61555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IN" sz="1800" dirty="0">
                <a:solidFill>
                  <a:schemeClr val="tx1"/>
                </a:solidFill>
                <a:latin typeface="Times New Roman" panose="02020603050405020304" pitchFamily="18" charset="0"/>
                <a:cs typeface="Times New Roman" panose="02020603050405020304" pitchFamily="18" charset="0"/>
              </a:rPr>
              <a:t>School of Computer Science and Engineering                     23MCS1004</a:t>
            </a:r>
          </a:p>
        </p:txBody>
      </p:sp>
    </p:spTree>
    <p:extLst>
      <p:ext uri="{BB962C8B-B14F-4D97-AF65-F5344CB8AC3E}">
        <p14:creationId xmlns:p14="http://schemas.microsoft.com/office/powerpoint/2010/main" val="1628584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295" y="660457"/>
            <a:ext cx="9141397" cy="615553"/>
          </a:xfrm>
        </p:spPr>
        <p:txBody>
          <a:bodyPr/>
          <a:lstStyle/>
          <a:p>
            <a:r>
              <a:rPr lang="en-US" dirty="0">
                <a:latin typeface="Times New Roman" panose="02020603050405020304" pitchFamily="18" charset="0"/>
                <a:cs typeface="Times New Roman" panose="02020603050405020304" pitchFamily="18" charset="0"/>
              </a:rPr>
              <a:t>PROJECT MADE BY</a:t>
            </a:r>
          </a:p>
        </p:txBody>
      </p:sp>
      <p:sp>
        <p:nvSpPr>
          <p:cNvPr id="3" name="Footer Placeholder 6">
            <a:extLst>
              <a:ext uri="{FF2B5EF4-FFF2-40B4-BE49-F238E27FC236}">
                <a16:creationId xmlns:a16="http://schemas.microsoft.com/office/drawing/2014/main" id="{94EB2F24-6DC5-A2BC-BB5B-61092990C8FF}"/>
              </a:ext>
            </a:extLst>
          </p:cNvPr>
          <p:cNvSpPr txBox="1">
            <a:spLocks/>
          </p:cNvSpPr>
          <p:nvPr/>
        </p:nvSpPr>
        <p:spPr>
          <a:xfrm>
            <a:off x="3228666" y="5962413"/>
            <a:ext cx="5734665" cy="61555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IN" sz="1800" dirty="0">
                <a:solidFill>
                  <a:schemeClr val="tx1"/>
                </a:solidFill>
                <a:latin typeface="Times New Roman" panose="02020603050405020304" pitchFamily="18" charset="0"/>
                <a:cs typeface="Times New Roman" panose="02020603050405020304" pitchFamily="18" charset="0"/>
              </a:rPr>
              <a:t>School of Computer Science and Engineering                     23MCS1004</a:t>
            </a:r>
          </a:p>
        </p:txBody>
      </p:sp>
      <p:sp>
        <p:nvSpPr>
          <p:cNvPr id="5" name="TextBox 4">
            <a:extLst>
              <a:ext uri="{FF2B5EF4-FFF2-40B4-BE49-F238E27FC236}">
                <a16:creationId xmlns:a16="http://schemas.microsoft.com/office/drawing/2014/main" id="{3996D141-7691-BA56-3AFC-DBD3DE6D425C}"/>
              </a:ext>
            </a:extLst>
          </p:cNvPr>
          <p:cNvSpPr txBox="1"/>
          <p:nvPr/>
        </p:nvSpPr>
        <p:spPr>
          <a:xfrm>
            <a:off x="1634970" y="1276010"/>
            <a:ext cx="8922046" cy="1754326"/>
          </a:xfrm>
          <a:prstGeom prst="rect">
            <a:avLst/>
          </a:prstGeom>
          <a:noFill/>
        </p:spPr>
        <p:txBody>
          <a:bodyPr wrap="square" rtlCol="0">
            <a:spAutoFit/>
          </a:bodyPr>
          <a:lstStyle/>
          <a:p>
            <a:pPr algn="ctr"/>
            <a:r>
              <a:rPr lang="en-IN" sz="3600" dirty="0">
                <a:latin typeface="Times New Roman" panose="02020603050405020304" pitchFamily="18" charset="0"/>
                <a:cs typeface="Times New Roman" panose="02020603050405020304" pitchFamily="18" charset="0"/>
              </a:rPr>
              <a:t>Name : THORAT AMEY ARUN</a:t>
            </a:r>
          </a:p>
          <a:p>
            <a:pPr algn="ctr"/>
            <a:r>
              <a:rPr lang="en-IN" sz="3600" dirty="0">
                <a:latin typeface="Times New Roman" panose="02020603050405020304" pitchFamily="18" charset="0"/>
                <a:cs typeface="Times New Roman" panose="02020603050405020304" pitchFamily="18" charset="0"/>
              </a:rPr>
              <a:t>Register No. : 23MCS1004</a:t>
            </a:r>
          </a:p>
          <a:p>
            <a:pPr algn="ctr"/>
            <a:r>
              <a:rPr lang="en-IN" sz="3600" dirty="0">
                <a:latin typeface="Times New Roman" panose="02020603050405020304" pitchFamily="18" charset="0"/>
                <a:cs typeface="Times New Roman" panose="02020603050405020304" pitchFamily="18" charset="0"/>
              </a:rPr>
              <a:t>Programme and Specialization : MTech CSE</a:t>
            </a:r>
          </a:p>
        </p:txBody>
      </p:sp>
      <p:sp>
        <p:nvSpPr>
          <p:cNvPr id="9" name="TextBox 8">
            <a:extLst>
              <a:ext uri="{FF2B5EF4-FFF2-40B4-BE49-F238E27FC236}">
                <a16:creationId xmlns:a16="http://schemas.microsoft.com/office/drawing/2014/main" id="{A5F8007A-426F-4091-B759-EAEB4FA4F2DE}"/>
              </a:ext>
            </a:extLst>
          </p:cNvPr>
          <p:cNvSpPr txBox="1"/>
          <p:nvPr/>
        </p:nvSpPr>
        <p:spPr>
          <a:xfrm>
            <a:off x="3497599" y="4057074"/>
            <a:ext cx="5196791" cy="1261884"/>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GUIDE NAME</a:t>
            </a:r>
          </a:p>
          <a:p>
            <a:pPr algn="ctr"/>
            <a:r>
              <a:rPr lang="en-IN" sz="3600" dirty="0" err="1">
                <a:latin typeface="Times New Roman" panose="02020603050405020304" pitchFamily="18" charset="0"/>
                <a:cs typeface="Times New Roman" panose="02020603050405020304" pitchFamily="18" charset="0"/>
              </a:rPr>
              <a:t>Dr.</a:t>
            </a:r>
            <a:r>
              <a:rPr lang="en-IN" sz="3600" dirty="0">
                <a:latin typeface="Times New Roman" panose="02020603050405020304" pitchFamily="18" charset="0"/>
                <a:cs typeface="Times New Roman" panose="02020603050405020304" pitchFamily="18" charset="0"/>
              </a:rPr>
              <a:t> BHARATHI RAJA S</a:t>
            </a:r>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1262CD5-AD01-42E3-9173-97C12BB0D9B8}"/>
              </a:ext>
            </a:extLst>
          </p:cNvPr>
          <p:cNvSpPr>
            <a:spLocks noGrp="1"/>
          </p:cNvSpPr>
          <p:nvPr>
            <p:ph type="title"/>
          </p:nvPr>
        </p:nvSpPr>
        <p:spPr>
          <a:xfrm>
            <a:off x="5199742" y="715962"/>
            <a:ext cx="6477000" cy="669494"/>
          </a:xfrm>
        </p:spPr>
        <p:txBody>
          <a:bodyPr/>
          <a:lstStyle/>
          <a:p>
            <a:r>
              <a:rPr lang="en-IN" dirty="0"/>
              <a:t>Abstract </a:t>
            </a:r>
            <a:endParaRPr lang="en-US" dirty="0"/>
          </a:p>
        </p:txBody>
      </p:sp>
      <p:sp>
        <p:nvSpPr>
          <p:cNvPr id="3" name="Text Placeholder 2">
            <a:extLst>
              <a:ext uri="{FF2B5EF4-FFF2-40B4-BE49-F238E27FC236}">
                <a16:creationId xmlns:a16="http://schemas.microsoft.com/office/drawing/2014/main" id="{EF99585A-5E1F-40FA-8E64-BB4F04611657}"/>
              </a:ext>
            </a:extLst>
          </p:cNvPr>
          <p:cNvSpPr>
            <a:spLocks noGrp="1"/>
          </p:cNvSpPr>
          <p:nvPr>
            <p:ph type="body" sz="quarter" idx="11"/>
          </p:nvPr>
        </p:nvSpPr>
        <p:spPr>
          <a:xfrm>
            <a:off x="5199743" y="1385456"/>
            <a:ext cx="6477000" cy="5126180"/>
          </a:xfrm>
        </p:spPr>
        <p:txBody>
          <a:bodyPr vert="horz" lIns="91440" tIns="45720" rIns="91440" bIns="45720" rtlCol="0" anchor="t">
            <a:noAutofit/>
          </a:bodyPr>
          <a:lstStyle/>
          <a:p>
            <a:pPr algn="just"/>
            <a:r>
              <a:rPr lang="en-IN" sz="2400" b="0" dirty="0"/>
              <a:t>Face recognition technology is used in smart attendance monitoring systems to automatically identify and confirm people so that their attendance can be monitored.</a:t>
            </a:r>
          </a:p>
          <a:p>
            <a:pPr algn="just"/>
            <a:r>
              <a:rPr lang="en-IN" sz="2400" b="0" dirty="0"/>
              <a:t>Students or employees can just stroll in front of a camera to have their attendance recorded without having to carry any specific cards or gadgets.</a:t>
            </a:r>
          </a:p>
          <a:p>
            <a:pPr algn="just"/>
            <a:r>
              <a:rPr lang="en-IN" sz="2400" b="0" dirty="0"/>
              <a:t>This review's major goal is to provide insight into a model based on three factors: dataset used for training, algorithm used for implementing the model and basic architecture of project. </a:t>
            </a:r>
          </a:p>
        </p:txBody>
      </p:sp>
    </p:spTree>
    <p:extLst>
      <p:ext uri="{BB962C8B-B14F-4D97-AF65-F5344CB8AC3E}">
        <p14:creationId xmlns:p14="http://schemas.microsoft.com/office/powerpoint/2010/main" val="28409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28C0-9B41-444D-86CD-2B2B604624EC}"/>
              </a:ext>
            </a:extLst>
          </p:cNvPr>
          <p:cNvSpPr>
            <a:spLocks noGrp="1"/>
          </p:cNvSpPr>
          <p:nvPr>
            <p:ph type="title"/>
          </p:nvPr>
        </p:nvSpPr>
        <p:spPr>
          <a:xfrm>
            <a:off x="761999" y="715963"/>
            <a:ext cx="6345381" cy="738764"/>
          </a:xfrm>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E257F192-33F3-A55C-660E-5A1863AE87E4}"/>
              </a:ext>
            </a:extLst>
          </p:cNvPr>
          <p:cNvSpPr>
            <a:spLocks noGrp="1"/>
          </p:cNvSpPr>
          <p:nvPr>
            <p:ph type="body" sz="quarter" idx="11"/>
          </p:nvPr>
        </p:nvSpPr>
        <p:spPr>
          <a:xfrm>
            <a:off x="762000" y="1905000"/>
            <a:ext cx="6345382" cy="3276600"/>
          </a:xfrm>
        </p:spPr>
        <p:txBody>
          <a:bodyPr/>
          <a:lstStyle/>
          <a:p>
            <a:pPr algn="just"/>
            <a:r>
              <a:rPr lang="en-IN" altLang="en-US" sz="2400" b="0" dirty="0">
                <a:latin typeface="Times New Roman" panose="02020603050405020304" pitchFamily="18" charset="0"/>
                <a:cs typeface="Times New Roman" panose="02020603050405020304" pitchFamily="18" charset="0"/>
              </a:rPr>
              <a:t>Face recognition, often abbreviated as FR, is a cutting edge technology that has revolutionized the way we identify and authenticate individuals. </a:t>
            </a:r>
          </a:p>
          <a:p>
            <a:pPr algn="just"/>
            <a:endParaRPr lang="en-IN" altLang="en-US" sz="2400" b="0" dirty="0">
              <a:latin typeface="Times New Roman" panose="02020603050405020304" pitchFamily="18" charset="0"/>
              <a:cs typeface="Times New Roman" panose="02020603050405020304" pitchFamily="18" charset="0"/>
            </a:endParaRPr>
          </a:p>
          <a:p>
            <a:pPr algn="just"/>
            <a:r>
              <a:rPr lang="en-IN" altLang="en-US" sz="2400" b="0" dirty="0">
                <a:latin typeface="Times New Roman" panose="02020603050405020304" pitchFamily="18" charset="0"/>
                <a:cs typeface="Times New Roman" panose="02020603050405020304" pitchFamily="18" charset="0"/>
              </a:rPr>
              <a:t>It harnesses the power of computer vision and machine learning to analyse and interpret the unique features of a person's face.</a:t>
            </a:r>
          </a:p>
          <a:p>
            <a:pPr algn="just"/>
            <a:endParaRPr lang="en-IN" sz="2400" dirty="0"/>
          </a:p>
        </p:txBody>
      </p:sp>
      <p:pic>
        <p:nvPicPr>
          <p:cNvPr id="6" name="Content Placeholder 6">
            <a:extLst>
              <a:ext uri="{FF2B5EF4-FFF2-40B4-BE49-F238E27FC236}">
                <a16:creationId xmlns:a16="http://schemas.microsoft.com/office/drawing/2014/main" id="{36E0A6F7-A186-7505-65A2-02DF254B5956}"/>
              </a:ext>
            </a:extLst>
          </p:cNvPr>
          <p:cNvPicPr>
            <a:picLocks noChangeAspect="1"/>
          </p:cNvPicPr>
          <p:nvPr/>
        </p:nvPicPr>
        <p:blipFill rotWithShape="1">
          <a:blip r:embed="rId2"/>
          <a:srcRect l="21679" r="23862"/>
          <a:stretch/>
        </p:blipFill>
        <p:spPr>
          <a:xfrm>
            <a:off x="7512403" y="1281486"/>
            <a:ext cx="4210272" cy="4295027"/>
          </a:xfrm>
          <a:prstGeom prst="rect">
            <a:avLst/>
          </a:prstGeom>
        </p:spPr>
      </p:pic>
    </p:spTree>
    <p:extLst>
      <p:ext uri="{BB962C8B-B14F-4D97-AF65-F5344CB8AC3E}">
        <p14:creationId xmlns:p14="http://schemas.microsoft.com/office/powerpoint/2010/main" val="2834510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a:xfrm>
            <a:off x="1525301" y="526885"/>
            <a:ext cx="9141397" cy="615553"/>
          </a:xfrm>
        </p:spPr>
        <p:txBody>
          <a:bodyPr/>
          <a:lstStyle/>
          <a:p>
            <a:r>
              <a:rPr lang="en-US" dirty="0"/>
              <a:t>Overview</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a:xfrm>
            <a:off x="2196306" y="2433916"/>
            <a:ext cx="7799387" cy="1990167"/>
          </a:xfrm>
        </p:spPr>
        <p:txBody>
          <a:bodyPr/>
          <a:lstStyle/>
          <a:p>
            <a:r>
              <a:rPr lang="en-IN" sz="2800" dirty="0">
                <a:latin typeface="Times New Roman" panose="02020603050405020304" pitchFamily="18" charset="0"/>
                <a:cs typeface="Times New Roman" panose="02020603050405020304" pitchFamily="18" charset="0"/>
              </a:rPr>
              <a:t>Objectives</a:t>
            </a:r>
          </a:p>
          <a:p>
            <a:r>
              <a:rPr lang="en-US" sz="2800" dirty="0">
                <a:latin typeface="Times New Roman" panose="02020603050405020304" pitchFamily="18" charset="0"/>
                <a:cs typeface="Times New Roman" panose="02020603050405020304" pitchFamily="18" charset="0"/>
              </a:rPr>
              <a:t>Datasets</a:t>
            </a:r>
          </a:p>
          <a:p>
            <a:r>
              <a:rPr lang="en-US"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rPr>
              <a:t>Algorithms </a:t>
            </a:r>
            <a:endParaRPr lang="en-US"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Architecture of Project</a:t>
            </a:r>
            <a:endParaRPr lang="en-US" sz="2800" dirty="0">
              <a:latin typeface="Times New Roman" panose="02020603050405020304" pitchFamily="18" charset="0"/>
              <a:cs typeface="Times New Roman" panose="02020603050405020304" pitchFamily="18" charset="0"/>
            </a:endParaRPr>
          </a:p>
        </p:txBody>
      </p:sp>
      <p:sp>
        <p:nvSpPr>
          <p:cNvPr id="5" name="Footer Placeholder 6">
            <a:extLst>
              <a:ext uri="{FF2B5EF4-FFF2-40B4-BE49-F238E27FC236}">
                <a16:creationId xmlns:a16="http://schemas.microsoft.com/office/drawing/2014/main" id="{B77449E5-EEB5-A964-F2D2-C39A6D561C4F}"/>
              </a:ext>
            </a:extLst>
          </p:cNvPr>
          <p:cNvSpPr txBox="1">
            <a:spLocks/>
          </p:cNvSpPr>
          <p:nvPr/>
        </p:nvSpPr>
        <p:spPr>
          <a:xfrm>
            <a:off x="3228666" y="5962413"/>
            <a:ext cx="5734665" cy="615553"/>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pPr>
            <a:r>
              <a:rPr lang="en-IN" sz="1800" dirty="0">
                <a:solidFill>
                  <a:schemeClr val="tx1"/>
                </a:solidFill>
                <a:latin typeface="Times New Roman" panose="02020603050405020304" pitchFamily="18" charset="0"/>
                <a:cs typeface="Times New Roman" panose="02020603050405020304" pitchFamily="18" charset="0"/>
              </a:rPr>
              <a:t>School of Computer Science and Engineering                     23MCS1004</a:t>
            </a:r>
          </a:p>
        </p:txBody>
      </p:sp>
    </p:spTree>
    <p:extLst>
      <p:ext uri="{BB962C8B-B14F-4D97-AF65-F5344CB8AC3E}">
        <p14:creationId xmlns:p14="http://schemas.microsoft.com/office/powerpoint/2010/main" val="1653769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B4BB4-F84E-E1BD-39C8-7B461246BF77}"/>
              </a:ext>
            </a:extLst>
          </p:cNvPr>
          <p:cNvSpPr>
            <a:spLocks noGrp="1"/>
          </p:cNvSpPr>
          <p:nvPr>
            <p:ph type="title"/>
          </p:nvPr>
        </p:nvSpPr>
        <p:spPr>
          <a:xfrm>
            <a:off x="5199742" y="715962"/>
            <a:ext cx="6477000" cy="724912"/>
          </a:xfrm>
        </p:spPr>
        <p:txBody>
          <a:bodyPr/>
          <a:lstStyle/>
          <a:p>
            <a:r>
              <a:rPr lang="en-IN" dirty="0"/>
              <a:t>Objectives </a:t>
            </a:r>
          </a:p>
        </p:txBody>
      </p:sp>
      <p:sp>
        <p:nvSpPr>
          <p:cNvPr id="3" name="Text Placeholder 2">
            <a:extLst>
              <a:ext uri="{FF2B5EF4-FFF2-40B4-BE49-F238E27FC236}">
                <a16:creationId xmlns:a16="http://schemas.microsoft.com/office/drawing/2014/main" id="{92AEF732-37D4-F92C-CB01-71B5EDCDE30A}"/>
              </a:ext>
            </a:extLst>
          </p:cNvPr>
          <p:cNvSpPr>
            <a:spLocks noGrp="1"/>
          </p:cNvSpPr>
          <p:nvPr>
            <p:ph type="body" sz="quarter" idx="11"/>
          </p:nvPr>
        </p:nvSpPr>
        <p:spPr>
          <a:xfrm>
            <a:off x="5199743" y="1925782"/>
            <a:ext cx="6477000" cy="3255818"/>
          </a:xfrm>
        </p:spPr>
        <p:txBody>
          <a:bodyPr/>
          <a:lstStyle/>
          <a:p>
            <a:pPr marL="514350" indent="-514350" algn="just">
              <a:buFont typeface="+mj-lt"/>
              <a:buAutoNum type="arabicPeriod"/>
            </a:pPr>
            <a:r>
              <a:rPr lang="en-IN" sz="2400" b="0" dirty="0">
                <a:latin typeface="Times New Roman" panose="02020603050405020304" pitchFamily="18" charset="0"/>
                <a:cs typeface="Times New Roman" panose="02020603050405020304" pitchFamily="18" charset="0"/>
              </a:rPr>
              <a:t>Achieve marginal accuracy in identifying individuals in low-resolution images or videos, different angles, and different lighting conditions.</a:t>
            </a:r>
          </a:p>
          <a:p>
            <a:pPr marL="514350" indent="-514350" algn="just">
              <a:buFont typeface="+mj-lt"/>
              <a:buAutoNum type="arabicPeriod"/>
            </a:pPr>
            <a:r>
              <a:rPr lang="en-IN" sz="2400" b="0" dirty="0">
                <a:latin typeface="Times New Roman" panose="02020603050405020304" pitchFamily="18" charset="0"/>
                <a:cs typeface="Times New Roman" panose="02020603050405020304" pitchFamily="18" charset="0"/>
              </a:rPr>
              <a:t>Perform recognition on moving faces, such as in real-time surveillance footage.</a:t>
            </a:r>
          </a:p>
          <a:p>
            <a:pPr marL="514350" indent="-514350" algn="just">
              <a:buFont typeface="+mj-lt"/>
              <a:buAutoNum type="arabicPeriod"/>
            </a:pPr>
            <a:r>
              <a:rPr lang="en-IN" sz="2400" b="0" dirty="0">
                <a:latin typeface="Times New Roman" panose="02020603050405020304" pitchFamily="18" charset="0"/>
                <a:cs typeface="Times New Roman" panose="02020603050405020304" pitchFamily="18" charset="0"/>
              </a:rPr>
              <a:t>Reduce the power consumption of face recognition systems.</a:t>
            </a:r>
          </a:p>
        </p:txBody>
      </p:sp>
    </p:spTree>
    <p:extLst>
      <p:ext uri="{BB962C8B-B14F-4D97-AF65-F5344CB8AC3E}">
        <p14:creationId xmlns:p14="http://schemas.microsoft.com/office/powerpoint/2010/main" val="39616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EDE8-C40F-4096-FB9E-9E7907A9ECBD}"/>
              </a:ext>
            </a:extLst>
          </p:cNvPr>
          <p:cNvSpPr>
            <a:spLocks noGrp="1"/>
          </p:cNvSpPr>
          <p:nvPr>
            <p:ph type="title"/>
          </p:nvPr>
        </p:nvSpPr>
        <p:spPr>
          <a:xfrm>
            <a:off x="762000" y="715961"/>
            <a:ext cx="6477000" cy="724912"/>
          </a:xfrm>
        </p:spPr>
        <p:txBody>
          <a:bodyPr/>
          <a:lstStyle/>
          <a:p>
            <a:r>
              <a:rPr lang="en-IN" dirty="0"/>
              <a:t>Datasets</a:t>
            </a:r>
          </a:p>
        </p:txBody>
      </p:sp>
      <p:sp>
        <p:nvSpPr>
          <p:cNvPr id="3" name="Text Placeholder 2">
            <a:extLst>
              <a:ext uri="{FF2B5EF4-FFF2-40B4-BE49-F238E27FC236}">
                <a16:creationId xmlns:a16="http://schemas.microsoft.com/office/drawing/2014/main" id="{652D8FA1-F306-AD83-3059-B98A70E27F0A}"/>
              </a:ext>
            </a:extLst>
          </p:cNvPr>
          <p:cNvSpPr>
            <a:spLocks noGrp="1"/>
          </p:cNvSpPr>
          <p:nvPr>
            <p:ph type="body" sz="quarter" idx="11"/>
          </p:nvPr>
        </p:nvSpPr>
        <p:spPr/>
        <p:txBody>
          <a:bodyPr/>
          <a:lstStyle/>
          <a:p>
            <a:pPr algn="just"/>
            <a:r>
              <a:rPr lang="en-IN" b="1" i="0" dirty="0">
                <a:effectLst/>
                <a:latin typeface="Times New Roman" panose="02020603050405020304" pitchFamily="18" charset="0"/>
                <a:cs typeface="Times New Roman" panose="02020603050405020304" pitchFamily="18" charset="0"/>
              </a:rPr>
              <a:t>(Any ONE)</a:t>
            </a:r>
          </a:p>
          <a:p>
            <a:pPr algn="just"/>
            <a:r>
              <a:rPr lang="en-IN" sz="2400" b="1" i="0" dirty="0" err="1">
                <a:effectLst/>
                <a:latin typeface="Times New Roman" panose="02020603050405020304" pitchFamily="18" charset="0"/>
                <a:cs typeface="Times New Roman" panose="02020603050405020304" pitchFamily="18" charset="0"/>
              </a:rPr>
              <a:t>Labeled</a:t>
            </a:r>
            <a:r>
              <a:rPr lang="en-IN" sz="2400" b="1" i="0" dirty="0">
                <a:effectLst/>
                <a:latin typeface="Times New Roman" panose="02020603050405020304" pitchFamily="18" charset="0"/>
                <a:cs typeface="Times New Roman" panose="02020603050405020304" pitchFamily="18" charset="0"/>
              </a:rPr>
              <a:t> Faces in the Wild (LFW):</a:t>
            </a:r>
            <a:r>
              <a:rPr lang="en-IN" sz="2400" b="0" i="0" dirty="0">
                <a:effectLst/>
                <a:latin typeface="Times New Roman" panose="02020603050405020304" pitchFamily="18" charset="0"/>
                <a:cs typeface="Times New Roman" panose="02020603050405020304" pitchFamily="18" charset="0"/>
              </a:rPr>
              <a:t> A dataset for face verification. (13000 + images)</a:t>
            </a:r>
          </a:p>
          <a:p>
            <a:pPr algn="just"/>
            <a:r>
              <a:rPr lang="en-IN" sz="2400" b="1" i="0" dirty="0" err="1">
                <a:effectLst/>
                <a:latin typeface="Times New Roman" panose="02020603050405020304" pitchFamily="18" charset="0"/>
                <a:cs typeface="Times New Roman" panose="02020603050405020304" pitchFamily="18" charset="0"/>
              </a:rPr>
              <a:t>CelebA</a:t>
            </a:r>
            <a:r>
              <a:rPr lang="en-IN" sz="2400" b="1" i="0" dirty="0">
                <a:effectLst/>
                <a:latin typeface="Times New Roman" panose="02020603050405020304" pitchFamily="18" charset="0"/>
                <a:cs typeface="Times New Roman" panose="02020603050405020304" pitchFamily="18" charset="0"/>
              </a:rPr>
              <a:t>:</a:t>
            </a:r>
            <a:r>
              <a:rPr lang="en-IN" sz="2400" b="0" i="0" dirty="0">
                <a:effectLst/>
                <a:latin typeface="Times New Roman" panose="02020603050405020304" pitchFamily="18" charset="0"/>
                <a:cs typeface="Times New Roman" panose="02020603050405020304" pitchFamily="18" charset="0"/>
              </a:rPr>
              <a:t> An annotated dataset with images of celebrities for attribute prediction. (2 lakh +)</a:t>
            </a:r>
          </a:p>
          <a:p>
            <a:pPr algn="just"/>
            <a:r>
              <a:rPr lang="en-IN" sz="2400" b="1" i="0" dirty="0">
                <a:effectLst/>
                <a:latin typeface="Times New Roman" panose="02020603050405020304" pitchFamily="18" charset="0"/>
                <a:cs typeface="Times New Roman" panose="02020603050405020304" pitchFamily="18" charset="0"/>
              </a:rPr>
              <a:t>IMDB-WIKI:</a:t>
            </a:r>
            <a:r>
              <a:rPr lang="en-IN" sz="2400" b="0" i="0" dirty="0">
                <a:effectLst/>
                <a:latin typeface="Times New Roman" panose="02020603050405020304" pitchFamily="18" charset="0"/>
                <a:cs typeface="Times New Roman" panose="02020603050405020304" pitchFamily="18" charset="0"/>
              </a:rPr>
              <a:t> A dataset containing images and metadata of actors from IMDb and Wikipedia for age and gender prediction. (5 lakh +)</a:t>
            </a:r>
          </a:p>
          <a:p>
            <a:endParaRPr lang="en-IN" dirty="0"/>
          </a:p>
        </p:txBody>
      </p:sp>
    </p:spTree>
    <p:extLst>
      <p:ext uri="{BB962C8B-B14F-4D97-AF65-F5344CB8AC3E}">
        <p14:creationId xmlns:p14="http://schemas.microsoft.com/office/powerpoint/2010/main" val="3942567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5166-6B41-C06F-1CA7-142D03566E43}"/>
              </a:ext>
            </a:extLst>
          </p:cNvPr>
          <p:cNvSpPr>
            <a:spLocks noGrp="1"/>
          </p:cNvSpPr>
          <p:nvPr>
            <p:ph type="title"/>
          </p:nvPr>
        </p:nvSpPr>
        <p:spPr>
          <a:xfrm>
            <a:off x="762000" y="715963"/>
            <a:ext cx="10668000" cy="863455"/>
          </a:xfrm>
        </p:spPr>
        <p:txBody>
          <a:bodyPr>
            <a:normAutofit/>
          </a:bodyPr>
          <a:lstStyle/>
          <a:p>
            <a:r>
              <a:rPr lang="en-IN" dirty="0"/>
              <a:t>Algorithms </a:t>
            </a:r>
          </a:p>
        </p:txBody>
      </p:sp>
      <p:sp>
        <p:nvSpPr>
          <p:cNvPr id="3" name="Text Placeholder 2">
            <a:extLst>
              <a:ext uri="{FF2B5EF4-FFF2-40B4-BE49-F238E27FC236}">
                <a16:creationId xmlns:a16="http://schemas.microsoft.com/office/drawing/2014/main" id="{43F13FF4-C8A1-EFFC-07DA-20D4013694A3}"/>
              </a:ext>
            </a:extLst>
          </p:cNvPr>
          <p:cNvSpPr>
            <a:spLocks noGrp="1"/>
          </p:cNvSpPr>
          <p:nvPr>
            <p:ph type="body" sz="quarter" idx="11"/>
          </p:nvPr>
        </p:nvSpPr>
        <p:spPr>
          <a:xfrm>
            <a:off x="762000" y="1579418"/>
            <a:ext cx="5334000" cy="471055"/>
          </a:xfrm>
        </p:spPr>
        <p:txBody>
          <a:bodyPr/>
          <a:lstStyle/>
          <a:p>
            <a:r>
              <a:rPr lang="en-IN" sz="2400" dirty="0" err="1">
                <a:latin typeface="Times New Roman" panose="02020603050405020304" pitchFamily="18" charset="0"/>
                <a:cs typeface="Times New Roman" panose="02020603050405020304" pitchFamily="18" charset="0"/>
              </a:rPr>
              <a:t>FaceNet</a:t>
            </a:r>
            <a:r>
              <a:rPr lang="en-IN" sz="2400" dirty="0">
                <a:latin typeface="Times New Roman" panose="02020603050405020304" pitchFamily="18" charset="0"/>
                <a:cs typeface="Times New Roman" panose="02020603050405020304" pitchFamily="18" charset="0"/>
              </a:rPr>
              <a:t> model</a:t>
            </a:r>
          </a:p>
        </p:txBody>
      </p:sp>
      <p:pic>
        <p:nvPicPr>
          <p:cNvPr id="1030" name="Picture 6" descr="A FaceNet-Style Approach to Facial Recognition on the Google Coral  Development board | by Pietra F T Madio | Towards Data Science">
            <a:extLst>
              <a:ext uri="{FF2B5EF4-FFF2-40B4-BE49-F238E27FC236}">
                <a16:creationId xmlns:a16="http://schemas.microsoft.com/office/drawing/2014/main" id="{A87FB4DB-243E-037C-CC0D-4C73E4509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189018"/>
            <a:ext cx="10667999" cy="32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554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9F45-1C9A-4E4C-89CF-733BCE3719BB}"/>
              </a:ext>
            </a:extLst>
          </p:cNvPr>
          <p:cNvSpPr>
            <a:spLocks noGrp="1"/>
          </p:cNvSpPr>
          <p:nvPr>
            <p:ph type="title"/>
          </p:nvPr>
        </p:nvSpPr>
        <p:spPr>
          <a:xfrm>
            <a:off x="5199742" y="715962"/>
            <a:ext cx="6477000" cy="669494"/>
          </a:xfrm>
        </p:spPr>
        <p:txBody>
          <a:bodyPr/>
          <a:lstStyle/>
          <a:p>
            <a:r>
              <a:rPr lang="en-IN" dirty="0" err="1"/>
              <a:t>FaceNet</a:t>
            </a:r>
            <a:r>
              <a:rPr lang="en-IN" dirty="0"/>
              <a:t> </a:t>
            </a:r>
          </a:p>
        </p:txBody>
      </p:sp>
      <p:sp>
        <p:nvSpPr>
          <p:cNvPr id="3" name="Text Placeholder 2">
            <a:extLst>
              <a:ext uri="{FF2B5EF4-FFF2-40B4-BE49-F238E27FC236}">
                <a16:creationId xmlns:a16="http://schemas.microsoft.com/office/drawing/2014/main" id="{056E35A8-88D7-C9E1-58EF-1236C8F743CA}"/>
              </a:ext>
            </a:extLst>
          </p:cNvPr>
          <p:cNvSpPr>
            <a:spLocks noGrp="1"/>
          </p:cNvSpPr>
          <p:nvPr>
            <p:ph type="body" sz="quarter" idx="11"/>
          </p:nvPr>
        </p:nvSpPr>
        <p:spPr/>
        <p:txBody>
          <a:bodyPr/>
          <a:lstStyle/>
          <a:p>
            <a:pPr algn="just"/>
            <a:r>
              <a:rPr lang="en-IN" sz="2400" b="0" i="0" dirty="0" err="1">
                <a:effectLst/>
                <a:latin typeface="Times New Roman" panose="02020603050405020304" pitchFamily="18" charset="0"/>
                <a:cs typeface="Times New Roman" panose="02020603050405020304" pitchFamily="18" charset="0"/>
              </a:rPr>
              <a:t>FaceNet</a:t>
            </a:r>
            <a:r>
              <a:rPr lang="en-IN" sz="2400" b="0" i="0" dirty="0">
                <a:effectLst/>
                <a:latin typeface="Times New Roman" panose="02020603050405020304" pitchFamily="18" charset="0"/>
                <a:cs typeface="Times New Roman" panose="02020603050405020304" pitchFamily="18" charset="0"/>
              </a:rPr>
              <a:t> is a deep learning model designed for face recognition and facial feature embedding. It was introduced by researchers at Google in a paper titled "</a:t>
            </a:r>
            <a:r>
              <a:rPr lang="en-IN" sz="2400" b="0" i="0" dirty="0" err="1">
                <a:effectLst/>
                <a:latin typeface="Times New Roman" panose="02020603050405020304" pitchFamily="18" charset="0"/>
                <a:cs typeface="Times New Roman" panose="02020603050405020304" pitchFamily="18" charset="0"/>
              </a:rPr>
              <a:t>FaceNet</a:t>
            </a:r>
            <a:r>
              <a:rPr lang="en-IN" sz="2400" b="0" i="0" dirty="0">
                <a:effectLst/>
                <a:latin typeface="Times New Roman" panose="02020603050405020304" pitchFamily="18" charset="0"/>
                <a:cs typeface="Times New Roman" panose="02020603050405020304" pitchFamily="18" charset="0"/>
              </a:rPr>
              <a:t>: A Unified Embedding for Face Recognition and Clustering" by Florian </a:t>
            </a:r>
            <a:r>
              <a:rPr lang="en-IN" sz="2400" b="0" i="0" dirty="0" err="1">
                <a:effectLst/>
                <a:latin typeface="Times New Roman" panose="02020603050405020304" pitchFamily="18" charset="0"/>
                <a:cs typeface="Times New Roman" panose="02020603050405020304" pitchFamily="18" charset="0"/>
              </a:rPr>
              <a:t>Schroff</a:t>
            </a:r>
            <a:r>
              <a:rPr lang="en-IN" sz="2400" b="0" i="0" dirty="0">
                <a:effectLst/>
                <a:latin typeface="Times New Roman" panose="02020603050405020304" pitchFamily="18" charset="0"/>
                <a:cs typeface="Times New Roman" panose="02020603050405020304" pitchFamily="18" charset="0"/>
              </a:rPr>
              <a:t>, Dmitry </a:t>
            </a:r>
            <a:r>
              <a:rPr lang="en-IN" sz="2400" b="0" i="0" dirty="0" err="1">
                <a:effectLst/>
                <a:latin typeface="Times New Roman" panose="02020603050405020304" pitchFamily="18" charset="0"/>
                <a:cs typeface="Times New Roman" panose="02020603050405020304" pitchFamily="18" charset="0"/>
              </a:rPr>
              <a:t>Kalenichenko</a:t>
            </a:r>
            <a:r>
              <a:rPr lang="en-IN" sz="2400" b="0" i="0" dirty="0">
                <a:effectLst/>
                <a:latin typeface="Times New Roman" panose="02020603050405020304" pitchFamily="18" charset="0"/>
                <a:cs typeface="Times New Roman" panose="02020603050405020304" pitchFamily="18" charset="0"/>
              </a:rPr>
              <a:t>, and James Philbin, presented at CVPR 2015.</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53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1067</TotalTime>
  <Words>818</Words>
  <Application>Microsoft Office PowerPoint</Application>
  <PresentationFormat>Widescreen</PresentationFormat>
  <Paragraphs>71</Paragraphs>
  <Slides>18</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Office Theme</vt:lpstr>
      <vt:lpstr>SMART ATTENDANCE MONITORING SYSTEM BASED ON FACIAL RECOGNITION</vt:lpstr>
      <vt:lpstr>PROJECT MADE BY</vt:lpstr>
      <vt:lpstr>Abstract </vt:lpstr>
      <vt:lpstr>Introduction</vt:lpstr>
      <vt:lpstr>Overview</vt:lpstr>
      <vt:lpstr>Objectives </vt:lpstr>
      <vt:lpstr>Datasets</vt:lpstr>
      <vt:lpstr>Algorithms </vt:lpstr>
      <vt:lpstr>FaceNet </vt:lpstr>
      <vt:lpstr>FaceNet Architecture</vt:lpstr>
      <vt:lpstr>KNN Model</vt:lpstr>
      <vt:lpstr>KNN Model</vt:lpstr>
      <vt:lpstr>Haar Cascade Classifier</vt:lpstr>
      <vt:lpstr>Haar Cascade Classifier</vt:lpstr>
      <vt:lpstr>PowerPoint Presentation</vt:lpstr>
      <vt:lpstr>PowerPoint Presentation</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ATTENDANCE MONITORING SYSTEM BASED ON FACIAL RECOGNITION</dc:title>
  <dc:subject/>
  <dc:creator>Thorat Amey Arun</dc:creator>
  <cp:keywords/>
  <dc:description/>
  <cp:lastModifiedBy>Thorat Amey Arun</cp:lastModifiedBy>
  <cp:revision>17</cp:revision>
  <dcterms:created xsi:type="dcterms:W3CDTF">2024-01-21T08:11:33Z</dcterms:created>
  <dcterms:modified xsi:type="dcterms:W3CDTF">2024-01-31T08:41:58Z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