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6" r:id="rId16"/>
    <p:sldId id="277" r:id="rId17"/>
    <p:sldId id="278" r:id="rId18"/>
    <p:sldId id="279" r:id="rId19"/>
    <p:sldId id="264" r:id="rId20"/>
    <p:sldId id="265" r:id="rId21"/>
    <p:sldId id="266" r:id="rId22"/>
    <p:sldId id="280" r:id="rId2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bijall" initials="R" lastIdx="2" clrIdx="0">
    <p:extLst>
      <p:ext uri="{19B8F6BF-5375-455C-9EA6-DF929625EA0E}">
        <p15:presenceInfo xmlns:p15="http://schemas.microsoft.com/office/powerpoint/2012/main" userId="Rabij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73"/>
    <p:restoredTop sz="94590"/>
  </p:normalViewPr>
  <p:slideViewPr>
    <p:cSldViewPr snapToGrid="0" snapToObjects="1">
      <p:cViewPr varScale="1">
        <p:scale>
          <a:sx n="86" d="100"/>
          <a:sy n="86" d="100"/>
        </p:scale>
        <p:origin x="2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05.09.2019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Apple Symbols" panose="02000000000000000000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HTML/Introduction_to_HTML/Creating_hyperlink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/>
              <a:t>IT 1 – Sandvika VGS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Hyperlenker</a:t>
            </a:r>
            <a:endParaRPr lang="nb-NO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Calibri" panose="020F0502020204030204" pitchFamily="34" charset="0"/>
            </a:endParaRPr>
          </a:p>
          <a:p>
            <a:r>
              <a:rPr lang="nb-NO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Uke 3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FCFAAA-631E-DF4A-9189-5485BB2B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URL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CCC6F3B-F28F-A143-A951-EF94D890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URL</a:t>
            </a:r>
            <a:r>
              <a:rPr lang="nb-NO" dirty="0"/>
              <a:t> er kort for </a:t>
            </a:r>
            <a:r>
              <a:rPr lang="nb-NO" b="1" dirty="0"/>
              <a:t>Uniform Resource </a:t>
            </a:r>
            <a:r>
              <a:rPr lang="nb-NO" b="1" dirty="0" err="1"/>
              <a:t>Locator</a:t>
            </a:r>
            <a:r>
              <a:rPr lang="nb-NO" dirty="0"/>
              <a:t> og viser til «adresser» på internett.</a:t>
            </a:r>
          </a:p>
          <a:p>
            <a:r>
              <a:rPr lang="nb-NO" dirty="0"/>
              <a:t>Verdien til attributtet </a:t>
            </a:r>
            <a:r>
              <a:rPr lang="nb-NO" dirty="0" err="1"/>
              <a:t>href</a:t>
            </a:r>
            <a:r>
              <a:rPr lang="nb-NO" dirty="0"/>
              <a:t> i en &lt;a&gt;tagg er en URL</a:t>
            </a:r>
          </a:p>
        </p:txBody>
      </p:sp>
      <p:pic>
        <p:nvPicPr>
          <p:cNvPr id="4" name="Bilde 3" descr="Et bilde som inneholder objekt&#10;&#10;Automatisk generert beskrivelse">
            <a:extLst>
              <a:ext uri="{FF2B5EF4-FFF2-40B4-BE49-F238E27FC236}">
                <a16:creationId xmlns:a16="http://schemas.microsoft.com/office/drawing/2014/main" id="{3F0E6E78-D872-4641-839A-0A99FA02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0" y="4235810"/>
            <a:ext cx="10320880" cy="392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Venstre klammeparentes 7">
            <a:extLst>
              <a:ext uri="{FF2B5EF4-FFF2-40B4-BE49-F238E27FC236}">
                <a16:creationId xmlns:a16="http://schemas.microsoft.com/office/drawing/2014/main" id="{9850DF10-1949-7342-92A3-DE6C089FC0CC}"/>
              </a:ext>
            </a:extLst>
          </p:cNvPr>
          <p:cNvSpPr/>
          <p:nvPr/>
        </p:nvSpPr>
        <p:spPr>
          <a:xfrm rot="16200000">
            <a:off x="4491831" y="2565833"/>
            <a:ext cx="719137" cy="4724400"/>
          </a:xfrm>
          <a:prstGeom prst="leftBrace">
            <a:avLst>
              <a:gd name="adj1" fmla="val 8333"/>
              <a:gd name="adj2" fmla="val 50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430474E-C045-4441-BD44-0D0B6C986D97}"/>
              </a:ext>
            </a:extLst>
          </p:cNvPr>
          <p:cNvSpPr txBox="1"/>
          <p:nvPr/>
        </p:nvSpPr>
        <p:spPr>
          <a:xfrm>
            <a:off x="4603749" y="525448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URL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C65F633D-51B2-CC47-B98A-AF76D781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6089650"/>
            <a:ext cx="3683000" cy="444500"/>
          </a:xfrm>
          <a:prstGeom prst="rect">
            <a:avLst/>
          </a:prstGeom>
        </p:spPr>
      </p:pic>
      <p:sp>
        <p:nvSpPr>
          <p:cNvPr id="12" name="Venstre klammeparentes 11">
            <a:extLst>
              <a:ext uri="{FF2B5EF4-FFF2-40B4-BE49-F238E27FC236}">
                <a16:creationId xmlns:a16="http://schemas.microsoft.com/office/drawing/2014/main" id="{8E66F1DB-4F84-5542-8B5C-7250C6AB6046}"/>
              </a:ext>
            </a:extLst>
          </p:cNvPr>
          <p:cNvSpPr/>
          <p:nvPr/>
        </p:nvSpPr>
        <p:spPr>
          <a:xfrm rot="16200000" flipH="1">
            <a:off x="8378902" y="5195965"/>
            <a:ext cx="587222" cy="1374775"/>
          </a:xfrm>
          <a:prstGeom prst="leftBrace">
            <a:avLst>
              <a:gd name="adj1" fmla="val 8333"/>
              <a:gd name="adj2" fmla="val 50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9158361D-39AB-E743-B55F-8D79D78BA2FC}"/>
              </a:ext>
            </a:extLst>
          </p:cNvPr>
          <p:cNvSpPr txBox="1"/>
          <p:nvPr/>
        </p:nvSpPr>
        <p:spPr>
          <a:xfrm>
            <a:off x="8394697" y="529698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77401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58FFC9-8A1D-1541-9485-4617EF5F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Lokal URL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CEDAA6-8724-1442-B9B6-EB4BE922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lokal URL er en «sti» til en fil lagret lokalt på harddisken til en PC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760C3F75-8A78-5142-A96A-B235271E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779044"/>
            <a:ext cx="9753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4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27BBD4-6837-344F-AD0B-8DAB0C6A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Absolutt og relativ URL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8F5365-51C9-CB44-A71D-3BF68E1A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6"/>
          </a:xfrm>
        </p:spPr>
        <p:txBody>
          <a:bodyPr/>
          <a:lstStyle/>
          <a:p>
            <a:r>
              <a:rPr lang="nb-NO" dirty="0"/>
              <a:t>En absolutt URL viser til den faktiske plasseringen av en fil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En relativ URL viser til plasseringen av en fil relativt til filen vi er i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Relative er bedre enn absolutte av flere grunner.</a:t>
            </a:r>
          </a:p>
          <a:p>
            <a:pPr lvl="1"/>
            <a:r>
              <a:rPr lang="nb-NO" dirty="0"/>
              <a:t>De er kortere</a:t>
            </a:r>
          </a:p>
          <a:p>
            <a:pPr lvl="1"/>
            <a:r>
              <a:rPr lang="nb-NO" dirty="0"/>
              <a:t>Hvis en mappe flyttes, er URL fortsatt korrekt</a:t>
            </a:r>
          </a:p>
          <a:p>
            <a:pPr lvl="1"/>
            <a:r>
              <a:rPr lang="nb-NO" dirty="0"/>
              <a:t>De fungerer på internett</a:t>
            </a:r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C26BD68-2974-4B45-B83E-BB61BD83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09044"/>
            <a:ext cx="9753600" cy="4445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9059A14D-F6C0-DC4F-95B6-AAD77C96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14775"/>
            <a:ext cx="2133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1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2A31D866-F11D-7243-8D98-90EF791DCB3A}"/>
              </a:ext>
            </a:extLst>
          </p:cNvPr>
          <p:cNvSpPr/>
          <p:nvPr/>
        </p:nvSpPr>
        <p:spPr>
          <a:xfrm>
            <a:off x="365125" y="3175000"/>
            <a:ext cx="11461750" cy="28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07FDC7D-B292-BA49-AE4B-A196F776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Relativ URL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6686739-0982-084D-A55C-3C06D019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Viser til plasseringen av en fil relativt til (i forhold til) filen vi er i.</a:t>
            </a:r>
          </a:p>
          <a:p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21DAD00-CD54-234D-B924-2383A6E0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738" y="3835996"/>
            <a:ext cx="8102600" cy="62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2F3FFC51-17E2-A04F-A5CE-5EB06E3ED189}"/>
              </a:ext>
            </a:extLst>
          </p:cNvPr>
          <p:cNvSpPr txBox="1"/>
          <p:nvPr/>
        </p:nvSpPr>
        <p:spPr>
          <a:xfrm>
            <a:off x="2244725" y="5294610"/>
            <a:ext cx="770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Filen </a:t>
            </a:r>
            <a:r>
              <a:rPr lang="nb-NO" sz="2400" dirty="0" err="1"/>
              <a:t>katteside.html</a:t>
            </a:r>
            <a:r>
              <a:rPr lang="nb-NO" sz="2400" dirty="0"/>
              <a:t> ligger i samme mappe som </a:t>
            </a:r>
            <a:r>
              <a:rPr lang="nb-NO" sz="2400" dirty="0" err="1"/>
              <a:t>lenker.html</a:t>
            </a:r>
            <a:endParaRPr lang="nb-NO" sz="2400" dirty="0"/>
          </a:p>
        </p:txBody>
      </p:sp>
      <p:pic>
        <p:nvPicPr>
          <p:cNvPr id="6" name="Bilde 5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0C8A3D37-FDD1-C744-8784-FE542695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9" y="3658599"/>
            <a:ext cx="2176463" cy="1433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340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2A31D866-F11D-7243-8D98-90EF791DCB3A}"/>
              </a:ext>
            </a:extLst>
          </p:cNvPr>
          <p:cNvSpPr/>
          <p:nvPr/>
        </p:nvSpPr>
        <p:spPr>
          <a:xfrm>
            <a:off x="365125" y="3597275"/>
            <a:ext cx="11461750" cy="28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07FDC7D-B292-BA49-AE4B-A196F776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Relativ URL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6686739-0982-084D-A55C-3C06D019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å få tak i noe som ligger inne i en mappe skriver vi mappenavn etterfulgt av skråstrek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2F3FFC51-17E2-A04F-A5CE-5EB06E3ED189}"/>
              </a:ext>
            </a:extLst>
          </p:cNvPr>
          <p:cNvSpPr txBox="1"/>
          <p:nvPr/>
        </p:nvSpPr>
        <p:spPr>
          <a:xfrm>
            <a:off x="3184525" y="5458833"/>
            <a:ext cx="816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Filen bilde2.jpg ligger i mappen bilder, relativt til </a:t>
            </a:r>
            <a:r>
              <a:rPr lang="nb-NO" sz="2400" dirty="0" err="1"/>
              <a:t>lenker.html</a:t>
            </a:r>
            <a:r>
              <a:rPr lang="nb-NO" sz="2400" dirty="0"/>
              <a:t> får det da </a:t>
            </a:r>
            <a:r>
              <a:rPr lang="nb-NO" sz="2400" dirty="0" err="1"/>
              <a:t>urlen</a:t>
            </a:r>
            <a:r>
              <a:rPr lang="nb-NO" sz="2400" dirty="0"/>
              <a:t> bilder/bilde2.jpg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4CF55260-6AA7-1446-9F73-A9F3E955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4506912"/>
            <a:ext cx="8877300" cy="433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Bilde 12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AA1E04F5-8E3A-1640-B519-49BF79A4D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3870324"/>
            <a:ext cx="2057400" cy="168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Venstre klammeparentes 13">
            <a:extLst>
              <a:ext uri="{FF2B5EF4-FFF2-40B4-BE49-F238E27FC236}">
                <a16:creationId xmlns:a16="http://schemas.microsoft.com/office/drawing/2014/main" id="{084EA3A9-C044-C144-A71F-E789B4A68515}"/>
              </a:ext>
            </a:extLst>
          </p:cNvPr>
          <p:cNvSpPr/>
          <p:nvPr/>
        </p:nvSpPr>
        <p:spPr>
          <a:xfrm rot="16200000" flipH="1">
            <a:off x="5749055" y="2826464"/>
            <a:ext cx="433542" cy="2927355"/>
          </a:xfrm>
          <a:prstGeom prst="leftBrace">
            <a:avLst>
              <a:gd name="adj1" fmla="val 8333"/>
              <a:gd name="adj2" fmla="val 49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318CA01C-743C-F441-9B2F-F7B5C0E4BE6B}"/>
              </a:ext>
            </a:extLst>
          </p:cNvPr>
          <p:cNvSpPr txBox="1"/>
          <p:nvPr/>
        </p:nvSpPr>
        <p:spPr>
          <a:xfrm>
            <a:off x="5680076" y="366660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402382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2A31D866-F11D-7243-8D98-90EF791DCB3A}"/>
              </a:ext>
            </a:extLst>
          </p:cNvPr>
          <p:cNvSpPr/>
          <p:nvPr/>
        </p:nvSpPr>
        <p:spPr>
          <a:xfrm>
            <a:off x="365125" y="3597275"/>
            <a:ext cx="11461750" cy="28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07FDC7D-B292-BA49-AE4B-A196F776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Relativ URL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6686739-0982-084D-A55C-3C06D019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å få tak i noe som ligger i en mappe utenfor mappen vi er i skriver vi .. etterfulgt av skråstrek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2F3FFC51-17E2-A04F-A5CE-5EB06E3ED189}"/>
              </a:ext>
            </a:extLst>
          </p:cNvPr>
          <p:cNvSpPr txBox="1"/>
          <p:nvPr/>
        </p:nvSpPr>
        <p:spPr>
          <a:xfrm>
            <a:off x="3184525" y="5458833"/>
            <a:ext cx="816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Filen </a:t>
            </a:r>
            <a:r>
              <a:rPr lang="nb-NO" sz="2400" dirty="0" err="1"/>
              <a:t>katteside.html</a:t>
            </a:r>
            <a:r>
              <a:rPr lang="nb-NO" sz="2400" dirty="0"/>
              <a:t> ligger i mappen uke3_lenker, relativt til </a:t>
            </a:r>
            <a:r>
              <a:rPr lang="nb-NO" sz="2400" dirty="0" err="1"/>
              <a:t>lenker.html</a:t>
            </a:r>
            <a:r>
              <a:rPr lang="nb-NO" sz="2400" dirty="0"/>
              <a:t> får det da </a:t>
            </a:r>
            <a:r>
              <a:rPr lang="nb-NO" sz="2400" dirty="0" err="1"/>
              <a:t>urlen</a:t>
            </a:r>
            <a:r>
              <a:rPr lang="nb-NO" sz="2400" dirty="0"/>
              <a:t> ../</a:t>
            </a:r>
            <a:r>
              <a:rPr lang="nb-NO" sz="2400" dirty="0" err="1"/>
              <a:t>katteside.html</a:t>
            </a:r>
            <a:endParaRPr lang="nb-NO" sz="2400" dirty="0"/>
          </a:p>
        </p:txBody>
      </p:sp>
      <p:pic>
        <p:nvPicPr>
          <p:cNvPr id="5" name="Bilde 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6BF4CDB2-4593-394A-B715-5449D716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3851275"/>
            <a:ext cx="2057400" cy="17018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1A5FFC95-BC01-924C-B0BE-BEB0BA8A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76" y="4613212"/>
            <a:ext cx="8559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9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4B6CC1-0A2C-6740-80ED-F5D3742F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6FB7B0-69BC-6B4B-A9BD-436B8B65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Last ned og pakk ut </a:t>
            </a:r>
            <a:r>
              <a:rPr lang="nb-NO" dirty="0" err="1"/>
              <a:t>zip</a:t>
            </a:r>
            <a:r>
              <a:rPr lang="nb-NO" dirty="0"/>
              <a:t> filen uke3_lenker.zip fra </a:t>
            </a:r>
            <a:r>
              <a:rPr lang="nb-NO" dirty="0" err="1"/>
              <a:t>itslearning</a:t>
            </a:r>
            <a:endParaRPr lang="nb-NO" dirty="0"/>
          </a:p>
          <a:p>
            <a:r>
              <a:rPr lang="nb-NO" dirty="0"/>
              <a:t>Åpne mappen med atom</a:t>
            </a:r>
          </a:p>
          <a:p>
            <a:r>
              <a:rPr lang="nb-NO" dirty="0"/>
              <a:t>Finn HTML-filen ved navn </a:t>
            </a:r>
            <a:r>
              <a:rPr lang="nb-NO" dirty="0" err="1"/>
              <a:t>hovedside.html</a:t>
            </a:r>
            <a:endParaRPr lang="nb-NO" dirty="0"/>
          </a:p>
          <a:p>
            <a:r>
              <a:rPr lang="nb-NO" dirty="0"/>
              <a:t>Endre koden til de relative lenkene slik at alle bildene synes. Du får ikke lov til å flytte bildene.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039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A8EAA7-1F60-49A9-8BCF-F728CFD0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/>
          <a:lstStyle/>
          <a:p>
            <a:r>
              <a:rPr lang="nb-NO" dirty="0"/>
              <a:t>Lenke til en spesifikk plass på en nettside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EB7402-7C9F-47F0-B690-5EB531834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708890"/>
          </a:xfrm>
        </p:spPr>
        <p:txBody>
          <a:bodyPr>
            <a:normAutofit fontScale="92500"/>
          </a:bodyPr>
          <a:lstStyle/>
          <a:p>
            <a:r>
              <a:rPr lang="nb-NO" dirty="0"/>
              <a:t>Ved å bruke id-attributtet kan vi lenke til akkurat det elementet vi vil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Dette kan man til og med gjøre på samme nettside: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Slike id-er som vi bruker til lenker kaller vi ankere (derav a – taggen)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8F0C1CC-CC50-406E-A055-8AFCB597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57" y="2072949"/>
            <a:ext cx="4877917" cy="42765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0BDFE90B-316C-41C5-9BE6-0A4726DA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57" y="3394865"/>
            <a:ext cx="6276437" cy="427653"/>
          </a:xfrm>
          <a:prstGeom prst="rect">
            <a:avLst/>
          </a:prstGeom>
        </p:spPr>
      </p:pic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93A9F7D6-A2FA-4A46-99EC-8CD46CD4C61F}"/>
              </a:ext>
            </a:extLst>
          </p:cNvPr>
          <p:cNvCxnSpPr>
            <a:cxnSpLocks/>
          </p:cNvCxnSpPr>
          <p:nvPr/>
        </p:nvCxnSpPr>
        <p:spPr>
          <a:xfrm>
            <a:off x="4997185" y="2688672"/>
            <a:ext cx="0" cy="44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e 8">
            <a:extLst>
              <a:ext uri="{FF2B5EF4-FFF2-40B4-BE49-F238E27FC236}">
                <a16:creationId xmlns:a16="http://schemas.microsoft.com/office/drawing/2014/main" id="{255E0AB4-5479-46BA-94CA-72C6CB42C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357" y="4712925"/>
            <a:ext cx="4133979" cy="4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23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B09D86-D550-4519-8ED6-0DE58955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0177CB-D437-4C1A-8FF4-19728316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/>
          <a:lstStyle/>
          <a:p>
            <a:r>
              <a:rPr lang="nb-NO" dirty="0"/>
              <a:t>Finn fila ved navn "</a:t>
            </a:r>
            <a:r>
              <a:rPr lang="nb-NO" i="1" dirty="0" err="1"/>
              <a:t>thelastquestion.html</a:t>
            </a:r>
            <a:r>
              <a:rPr lang="nb-NO" dirty="0"/>
              <a:t>" i </a:t>
            </a:r>
            <a:r>
              <a:rPr lang="nb-NO" dirty="0" err="1"/>
              <a:t>zip</a:t>
            </a:r>
            <a:r>
              <a:rPr lang="nb-NO" dirty="0"/>
              <a:t>-fila du lastet ned og åpne den i en nettleser.</a:t>
            </a:r>
          </a:p>
          <a:p>
            <a:pPr marL="0" indent="0">
              <a:buNone/>
            </a:pPr>
            <a:r>
              <a:rPr lang="nb-NO" dirty="0"/>
              <a:t>   (Les den gjerne ved anledning!)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Legg inn ankere i html-koden og endre på lenkene (del 1, 2, 3) slik at du kan hoppe rundt i teksten.</a:t>
            </a:r>
          </a:p>
          <a:p>
            <a:endParaRPr lang="nb-NO" dirty="0"/>
          </a:p>
          <a:p>
            <a:r>
              <a:rPr lang="nb-NO" dirty="0"/>
              <a:t>Gjør siden ferdig (legg til flere ankere og lenker)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1158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6BFBF8-002A-624F-9499-688EABC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Bonus: gode navn på lenker</a:t>
            </a:r>
          </a:p>
        </p:txBody>
      </p:sp>
      <p:pic>
        <p:nvPicPr>
          <p:cNvPr id="6" name="Plassholder for innhold 5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E34DCA4C-5C4D-764A-BA3C-CE2523D2C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646" y="1638300"/>
            <a:ext cx="5462707" cy="485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8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0B6CDC-27D8-F448-BDDD-4EE5C6FD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en </a:t>
            </a:r>
            <a:r>
              <a:rPr lang="nb-NO" dirty="0" err="1"/>
              <a:t>hyperlenke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A52A0C-7268-2E43-AABB-885B0C9B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Hyperlenker</a:t>
            </a:r>
            <a:r>
              <a:rPr lang="nb-NO" dirty="0"/>
              <a:t> er det som kobler nettsider sammen</a:t>
            </a:r>
          </a:p>
          <a:p>
            <a:r>
              <a:rPr lang="nb-NO" dirty="0"/>
              <a:t>De gjør det mulig å lenke til egne og andres dokumenter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5624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C284F4-2D73-2146-BCCB-3FAD30B1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Bonus: gode navn på lenker</a:t>
            </a:r>
          </a:p>
        </p:txBody>
      </p:sp>
      <p:pic>
        <p:nvPicPr>
          <p:cNvPr id="5" name="Plassholder for innhold 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FA220C86-B181-DD4E-9142-75A7F2AF7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621" y="1825625"/>
            <a:ext cx="7730758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2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9B283F-6625-0845-96FB-05C6FF57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Les mer om lenker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24261F-99DB-B34E-AF58-FA90C0E8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https://developer.mozilla.org/en-US/docs/Learn/HTML/Introduction_to_HTML/Creating_hyperlinks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310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24D13E-04A9-4840-B898-36F7C30F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AB72A7-36B7-A54B-96F0-C13F92C1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 et nettsted som består av minst fire undersider</a:t>
            </a:r>
          </a:p>
          <a:p>
            <a:pPr lvl="1"/>
            <a:r>
              <a:rPr lang="nb-NO" dirty="0" err="1"/>
              <a:t>index.html</a:t>
            </a:r>
            <a:endParaRPr lang="nb-NO" dirty="0"/>
          </a:p>
          <a:p>
            <a:pPr lvl="1"/>
            <a:r>
              <a:rPr lang="nb-NO" dirty="0" err="1"/>
              <a:t>historie.html</a:t>
            </a:r>
            <a:endParaRPr lang="nb-NO" dirty="0"/>
          </a:p>
          <a:p>
            <a:pPr lvl="1"/>
            <a:r>
              <a:rPr lang="nb-NO" dirty="0" err="1"/>
              <a:t>kart.html</a:t>
            </a:r>
            <a:endParaRPr lang="nb-NO" dirty="0"/>
          </a:p>
          <a:p>
            <a:pPr lvl="1"/>
            <a:r>
              <a:rPr lang="nb-NO" dirty="0"/>
              <a:t>kontakt-</a:t>
            </a:r>
            <a:r>
              <a:rPr lang="nb-NO" dirty="0" err="1"/>
              <a:t>oss.html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5302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3C170E-9083-314C-B650-D78B1AFB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en </a:t>
            </a:r>
            <a:r>
              <a:rPr lang="nb-NO" dirty="0" err="1"/>
              <a:t>hyperlenke</a:t>
            </a:r>
            <a:r>
              <a:rPr lang="nb-NO" dirty="0"/>
              <a:t>?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B335720E-177B-8845-81F9-7ED119A455E3}"/>
              </a:ext>
            </a:extLst>
          </p:cNvPr>
          <p:cNvSpPr txBox="1"/>
          <p:nvPr/>
        </p:nvSpPr>
        <p:spPr>
          <a:xfrm>
            <a:off x="768349" y="2249942"/>
            <a:ext cx="10655301" cy="4062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2400" dirty="0"/>
              <a:t>En hvilken som helst side på nettet inneholder utallige </a:t>
            </a:r>
            <a:r>
              <a:rPr lang="nb-NO" sz="2400" dirty="0" err="1"/>
              <a:t>hyperlenker</a:t>
            </a:r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/>
              <a:t>F.eks. BBCs hjemmeside inneholder blant annet lenker til nyheter, kategorier og innlogging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04EF30D-7247-DC4D-A4CD-BA30B0447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35"/>
          <a:stretch/>
        </p:blipFill>
        <p:spPr>
          <a:xfrm>
            <a:off x="3814075" y="2791176"/>
            <a:ext cx="4563848" cy="2272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058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CC1844-5962-D74F-BB19-1001803F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Hyperlenke</a:t>
            </a:r>
            <a:r>
              <a:rPr lang="nb-NO" dirty="0"/>
              <a:t> i HTML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AF55F7-CC96-4D45-88DB-A2AB9608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HTML lages </a:t>
            </a:r>
            <a:r>
              <a:rPr lang="nb-NO" dirty="0" err="1"/>
              <a:t>hyperlenker</a:t>
            </a:r>
            <a:r>
              <a:rPr lang="nb-NO" dirty="0"/>
              <a:t> med  et &lt;a&gt;-element</a:t>
            </a:r>
          </a:p>
          <a:p>
            <a:r>
              <a:rPr lang="nb-NO" dirty="0"/>
              <a:t>a er en forkortelse for </a:t>
            </a:r>
            <a:r>
              <a:rPr lang="nb-NO" b="1" dirty="0" err="1"/>
              <a:t>anchor</a:t>
            </a:r>
            <a:endParaRPr lang="nb-NO" b="1" dirty="0"/>
          </a:p>
          <a:p>
            <a:r>
              <a:rPr lang="nb-NO" dirty="0"/>
              <a:t>Innholdet i elementet (mellom taggene) er det som står på linken.</a:t>
            </a:r>
          </a:p>
          <a:p>
            <a:r>
              <a:rPr lang="nb-NO" dirty="0"/>
              <a:t>Attributtet </a:t>
            </a:r>
            <a:r>
              <a:rPr lang="nb-NO" b="1" dirty="0" err="1"/>
              <a:t>href</a:t>
            </a:r>
            <a:r>
              <a:rPr lang="nb-NO" b="1" dirty="0"/>
              <a:t> </a:t>
            </a:r>
            <a:r>
              <a:rPr lang="nb-NO" dirty="0"/>
              <a:t>angir hvor lenker peker</a:t>
            </a:r>
            <a:endParaRPr lang="nb-NO" b="1" dirty="0"/>
          </a:p>
        </p:txBody>
      </p:sp>
      <p:pic>
        <p:nvPicPr>
          <p:cNvPr id="7" name="Bilde 6" descr="Et bilde som inneholder objekt&#10;&#10;Automatisk generert beskrivelse">
            <a:extLst>
              <a:ext uri="{FF2B5EF4-FFF2-40B4-BE49-F238E27FC236}">
                <a16:creationId xmlns:a16="http://schemas.microsoft.com/office/drawing/2014/main" id="{D9C4866C-FAAC-E944-8ED9-7F84457A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0" y="4235810"/>
            <a:ext cx="10320880" cy="392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8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CC1844-5962-D74F-BB19-1001803F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Hyperlenke</a:t>
            </a:r>
            <a:r>
              <a:rPr lang="nb-NO" dirty="0"/>
              <a:t> i HTML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AF55F7-CC96-4D45-88DB-A2AB9608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HTML lages </a:t>
            </a:r>
            <a:r>
              <a:rPr lang="nb-NO" dirty="0" err="1"/>
              <a:t>hyperlenker</a:t>
            </a:r>
            <a:r>
              <a:rPr lang="nb-NO" dirty="0"/>
              <a:t> med  et &lt;a&gt;-element</a:t>
            </a:r>
          </a:p>
          <a:p>
            <a:r>
              <a:rPr lang="nb-NO" dirty="0"/>
              <a:t>a er en forkortelse for </a:t>
            </a:r>
            <a:r>
              <a:rPr lang="nb-NO" b="1" dirty="0" err="1"/>
              <a:t>anchor</a:t>
            </a:r>
            <a:endParaRPr lang="nb-NO" b="1" dirty="0"/>
          </a:p>
          <a:p>
            <a:r>
              <a:rPr lang="nb-NO" dirty="0"/>
              <a:t>Innholdet i elementet (mellom taggene) er det som står på linken.</a:t>
            </a:r>
          </a:p>
          <a:p>
            <a:r>
              <a:rPr lang="nb-NO" dirty="0"/>
              <a:t>Attributtet </a:t>
            </a:r>
            <a:r>
              <a:rPr lang="nb-NO" b="1" dirty="0" err="1"/>
              <a:t>href</a:t>
            </a:r>
            <a:r>
              <a:rPr lang="nb-NO" b="1" dirty="0"/>
              <a:t> </a:t>
            </a:r>
            <a:r>
              <a:rPr lang="nb-NO" dirty="0"/>
              <a:t>angir en </a:t>
            </a:r>
            <a:r>
              <a:rPr lang="nb-NO" b="1" dirty="0"/>
              <a:t>URL</a:t>
            </a:r>
            <a:r>
              <a:rPr lang="nb-NO" dirty="0"/>
              <a:t> til dokumentet lenker peker på</a:t>
            </a:r>
            <a:endParaRPr lang="nb-NO" b="1" dirty="0"/>
          </a:p>
        </p:txBody>
      </p:sp>
      <p:pic>
        <p:nvPicPr>
          <p:cNvPr id="7" name="Bilde 6" descr="Et bilde som inneholder objekt&#10;&#10;Automatisk generert beskrivelse">
            <a:extLst>
              <a:ext uri="{FF2B5EF4-FFF2-40B4-BE49-F238E27FC236}">
                <a16:creationId xmlns:a16="http://schemas.microsoft.com/office/drawing/2014/main" id="{D9C4866C-FAAC-E944-8ED9-7F84457A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0" y="4235810"/>
            <a:ext cx="10320880" cy="392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77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723D0C-2B27-7348-868D-A45F8A6D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Hyperlenker</a:t>
            </a:r>
            <a:r>
              <a:rPr lang="nb-NO" dirty="0"/>
              <a:t> i HTML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C4C2288-A495-3C44-9E44-1AFC63F97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a-elementet har flere attributter som bestemmer hvordan nettleseren skal håndtere </a:t>
            </a:r>
            <a:r>
              <a:rPr lang="nb-NO" dirty="0" err="1"/>
              <a:t>hyperlenken</a:t>
            </a:r>
            <a:endParaRPr lang="nb-NO" dirty="0"/>
          </a:p>
          <a:p>
            <a:r>
              <a:rPr lang="nb-NO" dirty="0"/>
              <a:t>To nyttige attributter er:</a:t>
            </a:r>
          </a:p>
          <a:p>
            <a:pPr lvl="1"/>
            <a:r>
              <a:rPr lang="nb-NO" b="1" dirty="0" err="1"/>
              <a:t>title</a:t>
            </a:r>
            <a:r>
              <a:rPr lang="nb-NO" b="1" dirty="0"/>
              <a:t>,</a:t>
            </a:r>
            <a:r>
              <a:rPr lang="nb-NO" dirty="0"/>
              <a:t> teksten som dukker opp når musepekeren holder over lenken.</a:t>
            </a:r>
          </a:p>
          <a:p>
            <a:pPr lvl="1"/>
            <a:r>
              <a:rPr lang="nb-NO" b="1" dirty="0"/>
              <a:t>target, </a:t>
            </a:r>
            <a:r>
              <a:rPr lang="nb-NO" dirty="0" err="1"/>
              <a:t>beksriver</a:t>
            </a:r>
            <a:r>
              <a:rPr lang="nb-NO" dirty="0"/>
              <a:t> hvordan nettleseren skal åpne lenken. _blank åpner lenken i en ny fane.</a:t>
            </a:r>
            <a:endParaRPr lang="nb-NO" b="1" dirty="0"/>
          </a:p>
          <a:p>
            <a:pPr lvl="1"/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67691CD-DB6C-B64F-A3EB-8CBDDBAE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1301"/>
            <a:ext cx="12192000" cy="286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87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57194066-6F12-3F40-8A80-94222911112C}"/>
              </a:ext>
            </a:extLst>
          </p:cNvPr>
          <p:cNvSpPr/>
          <p:nvPr/>
        </p:nvSpPr>
        <p:spPr>
          <a:xfrm>
            <a:off x="2622550" y="4229894"/>
            <a:ext cx="6946900" cy="2552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083914E-3220-0E42-BFF8-8D3E67E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B5AA65-9F2A-254B-9A8D-E0272853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 en nettside som inneholder en &lt;</a:t>
            </a:r>
            <a:r>
              <a:rPr lang="nb-NO" dirty="0" err="1"/>
              <a:t>section</a:t>
            </a:r>
            <a:r>
              <a:rPr lang="nb-NO" dirty="0"/>
              <a:t>&gt; med lenker til de fem nettsidene du besøker oftest</a:t>
            </a:r>
          </a:p>
          <a:p>
            <a:r>
              <a:rPr lang="nb-NO" dirty="0"/>
              <a:t>Legg bakgrunnsfarge på &lt;</a:t>
            </a:r>
            <a:r>
              <a:rPr lang="nb-NO" dirty="0" err="1"/>
              <a:t>section</a:t>
            </a:r>
            <a:r>
              <a:rPr lang="nb-NO" dirty="0"/>
              <a:t>&gt;-elementet</a:t>
            </a:r>
          </a:p>
          <a:p>
            <a:r>
              <a:rPr lang="nb-NO" dirty="0"/>
              <a:t>Bruk CSS på lenkene for å få de til å se fine ut. Eks: margin eller </a:t>
            </a:r>
            <a:r>
              <a:rPr lang="nb-NO" dirty="0" err="1"/>
              <a:t>padding</a:t>
            </a:r>
            <a:endParaRPr lang="nb-NO" dirty="0"/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4EEC2AA-A0C6-B64F-88D5-B310B5EA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4662726"/>
            <a:ext cx="5143500" cy="1993900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FAC279CD-791C-0740-AD14-1C2E82779D64}"/>
              </a:ext>
            </a:extLst>
          </p:cNvPr>
          <p:cNvSpPr txBox="1"/>
          <p:nvPr/>
        </p:nvSpPr>
        <p:spPr>
          <a:xfrm>
            <a:off x="2622550" y="4229894"/>
            <a:ext cx="694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Tips til fine lenker:</a:t>
            </a:r>
          </a:p>
        </p:txBody>
      </p:sp>
    </p:spTree>
    <p:extLst>
      <p:ext uri="{BB962C8B-B14F-4D97-AF65-F5344CB8AC3E}">
        <p14:creationId xmlns:p14="http://schemas.microsoft.com/office/powerpoint/2010/main" val="139389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97161C-DE4A-A64B-9690-97CC2D1D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HTML-elementer som lenker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000500E-19A9-6048-8C97-1F77FC9CC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3245644"/>
            <a:ext cx="9982200" cy="151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23B6046-9F46-9E40-A64E-84C979DCC3E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Alt på en nettside kan gjøres om til en link</a:t>
            </a:r>
          </a:p>
          <a:p>
            <a:r>
              <a:rPr lang="nb-NO" dirty="0"/>
              <a:t>Du kan skrive elementene som skal bli linker i mellom a-taggene.</a:t>
            </a:r>
          </a:p>
        </p:txBody>
      </p:sp>
    </p:spTree>
    <p:extLst>
      <p:ext uri="{BB962C8B-B14F-4D97-AF65-F5344CB8AC3E}">
        <p14:creationId xmlns:p14="http://schemas.microsoft.com/office/powerpoint/2010/main" val="47119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CC2AFA-37CF-7343-AF95-3DA5175C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B1DD5D6-765B-7748-A9DF-4E8B86F6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Legg til tre &lt;</a:t>
            </a:r>
            <a:r>
              <a:rPr lang="nb-NO" dirty="0" err="1"/>
              <a:t>sections</a:t>
            </a:r>
            <a:r>
              <a:rPr lang="nb-NO" dirty="0"/>
              <a:t>&gt; med bilde og overskrift, og gjør de til </a:t>
            </a:r>
            <a:r>
              <a:rPr lang="nb-NO" dirty="0" err="1"/>
              <a:t>hyperlenker</a:t>
            </a:r>
            <a:r>
              <a:rPr lang="nb-NO" dirty="0"/>
              <a:t> ved å sette de inn i en &lt;a&gt;-tagg.</a:t>
            </a:r>
          </a:p>
        </p:txBody>
      </p:sp>
    </p:spTree>
    <p:extLst>
      <p:ext uri="{BB962C8B-B14F-4D97-AF65-F5344CB8AC3E}">
        <p14:creationId xmlns:p14="http://schemas.microsoft.com/office/powerpoint/2010/main" val="9864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5D40FFD3-927F-7545-9629-FC39AA1BAAF5}" vid="{677C5660-7240-1545-8AF6-15CA7BBCFE5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{63ACBC9C-8D59-1F47-BB7B-C3666CB15344}tf16401378</Template>
  <TotalTime>1113</TotalTime>
  <Words>726</Words>
  <Application>Microsoft Macintosh PowerPoint</Application>
  <PresentationFormat>Widescreen</PresentationFormat>
  <Paragraphs>104</Paragraphs>
  <Slides>22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22</vt:i4>
      </vt:variant>
    </vt:vector>
  </HeadingPairs>
  <TitlesOfParts>
    <vt:vector size="26" baseType="lpstr">
      <vt:lpstr>Apple SD Gothic Neo</vt:lpstr>
      <vt:lpstr>Arial</vt:lpstr>
      <vt:lpstr>Calibri</vt:lpstr>
      <vt:lpstr>Office-tema</vt:lpstr>
      <vt:lpstr>IT 1 – Sandvika VGS</vt:lpstr>
      <vt:lpstr>Hva er en hyperlenke?</vt:lpstr>
      <vt:lpstr>Hva er en hyperlenke?</vt:lpstr>
      <vt:lpstr>Hyperlenke i HTML</vt:lpstr>
      <vt:lpstr>Hyperlenke i HTML</vt:lpstr>
      <vt:lpstr>Hyperlenker i HTML</vt:lpstr>
      <vt:lpstr>Oppgave</vt:lpstr>
      <vt:lpstr>HTML-elementer som lenker</vt:lpstr>
      <vt:lpstr>Oppgave</vt:lpstr>
      <vt:lpstr>URL</vt:lpstr>
      <vt:lpstr>Lokal URL</vt:lpstr>
      <vt:lpstr>Absolutt og relativ URL</vt:lpstr>
      <vt:lpstr>Relativ URL</vt:lpstr>
      <vt:lpstr>Relativ URL</vt:lpstr>
      <vt:lpstr>Relativ URL</vt:lpstr>
      <vt:lpstr>Oppgave</vt:lpstr>
      <vt:lpstr>Lenke til en spesifikk plass på en nettside </vt:lpstr>
      <vt:lpstr>Oppgave</vt:lpstr>
      <vt:lpstr>Bonus: gode navn på lenker</vt:lpstr>
      <vt:lpstr>Bonus: gode navn på lenker</vt:lpstr>
      <vt:lpstr>Les mer om lenker</vt:lpstr>
      <vt:lpstr>Oppgave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Thor Christian Coward</dc:creator>
  <cp:lastModifiedBy>Thor Christian Coward</cp:lastModifiedBy>
  <cp:revision>34</cp:revision>
  <cp:lastPrinted>2019-09-04T18:48:08Z</cp:lastPrinted>
  <dcterms:created xsi:type="dcterms:W3CDTF">2019-08-28T10:53:45Z</dcterms:created>
  <dcterms:modified xsi:type="dcterms:W3CDTF">2019-09-05T13:02:05Z</dcterms:modified>
</cp:coreProperties>
</file>