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c3a7d1a6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c3a7d1a6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c3a7d1a6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c3a7d1a6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c3a7d1a6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c3a7d1a6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c3a7d1a6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c3a7d1a6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c3a7d1a6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c3a7d1a6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c3a7d1a6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c3a7d1a6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c3a7d1a6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c3a7d1a6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c3a7d1a6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c3a7d1a6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c3a7d1a6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c3a7d1a6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c3a7d1a6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c3a7d1a6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f8b321248_22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f8b321248_22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c3a7d1a6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c3a7d1a6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c3a7d1a6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c3a7d1a6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c3a7d1a6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c3a7d1a6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c3a7d1a6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c3a7d1a6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c3a7d1a6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c3a7d1a6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c3a7d1a6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c3a7d1a6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c3a7d1a6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c3a7d1a6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youtube.com/watch?v=PZogbfU4X5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odeforces.com/problemset/problem/22/A" TargetMode="External"/><Relationship Id="rId4" Type="http://schemas.openxmlformats.org/officeDocument/2006/relationships/hyperlink" Target="https://codeforces.com/problemset/problem/782/A" TargetMode="External"/><Relationship Id="rId5" Type="http://schemas.openxmlformats.org/officeDocument/2006/relationships/hyperlink" Target="https://codeforces.com/problemset/problem/4/C" TargetMode="External"/><Relationship Id="rId6" Type="http://schemas.openxmlformats.org/officeDocument/2006/relationships/hyperlink" Target="https://codeforces.com/contest/903/problem/C" TargetMode="External"/><Relationship Id="rId7" Type="http://schemas.openxmlformats.org/officeDocument/2006/relationships/hyperlink" Target="https://www.spoj.com/problems/MINSTOCK/" TargetMode="External"/><Relationship Id="rId8" Type="http://schemas.openxmlformats.org/officeDocument/2006/relationships/hyperlink" Target="https://codeforces.com/problemset/problem/799/B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cplusplus.com/reference/vector/vector/" TargetMode="External"/><Relationship Id="rId4" Type="http://schemas.openxmlformats.org/officeDocument/2006/relationships/hyperlink" Target="https://www.cplusplus.com/reference/set/set/" TargetMode="External"/><Relationship Id="rId5" Type="http://schemas.openxmlformats.org/officeDocument/2006/relationships/hyperlink" Target="https://www.cplusplus.com/reference/map/map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stackoverflow.com/questions/29100378/comparator-function-in-c-meaning-and-working/29100637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channel/UCGS5ZzcSAymQbWZvNoKOFhQ" TargetMode="External"/><Relationship Id="rId4" Type="http://schemas.openxmlformats.org/officeDocument/2006/relationships/hyperlink" Target="https://youtu.be/02Qr-kbzpOM" TargetMode="Externa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21475"/>
            <a:ext cx="8520600" cy="208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STL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55">
                <a:solidFill>
                  <a:srgbClr val="FF0000"/>
                </a:solidFill>
              </a:rPr>
              <a:t>(quickest way to learn, even for absolute beginners)</a:t>
            </a:r>
            <a:endParaRPr b="1" sz="2555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5">
                <a:solidFill>
                  <a:srgbClr val="00FF00"/>
                </a:solidFill>
              </a:rPr>
              <a:t>C++ STL is like a weapons-pack or “Toolkit” of C++.</a:t>
            </a:r>
            <a:endParaRPr sz="1355"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5">
                <a:solidFill>
                  <a:srgbClr val="00FF00"/>
                </a:solidFill>
              </a:rPr>
              <a:t>It contains some very useful data structures and algorithms.</a:t>
            </a:r>
            <a:endParaRPr sz="1355"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5">
                <a:solidFill>
                  <a:srgbClr val="00FF00"/>
                </a:solidFill>
              </a:rPr>
              <a:t>STL is one of the reasons why C++ is best for CP.</a:t>
            </a:r>
            <a:endParaRPr sz="1355">
              <a:solidFill>
                <a:srgbClr val="00FF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9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To start using:</a:t>
            </a:r>
            <a:br>
              <a:rPr lang="en"/>
            </a:br>
            <a:r>
              <a:rPr lang="en">
                <a:solidFill>
                  <a:schemeClr val="accent6"/>
                </a:solidFill>
              </a:rPr>
              <a:t>#include&lt;bits/stdc++.h&gt;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u</a:t>
            </a:r>
            <a:r>
              <a:rPr lang="en">
                <a:solidFill>
                  <a:schemeClr val="accent6"/>
                </a:solidFill>
              </a:rPr>
              <a:t>sing</a:t>
            </a:r>
            <a:r>
              <a:rPr lang="en">
                <a:solidFill>
                  <a:schemeClr val="accent6"/>
                </a:solidFill>
              </a:rPr>
              <a:t> namespace std;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// Now all STL Containers and Functions are ready for use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46450" y="203600"/>
            <a:ext cx="2175300" cy="1003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11700" y="160725"/>
            <a:ext cx="2175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WATCH MY YOUTUBE VIDEO FOR DEEP EXPLANATION OF THESE SLIDES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12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696250"/>
            <a:ext cx="8520600" cy="45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is a container which keeps a </a:t>
            </a:r>
            <a:r>
              <a:rPr b="1" lang="en" u="sng"/>
              <a:t>unique</a:t>
            </a:r>
            <a:r>
              <a:rPr lang="en"/>
              <a:t> copy of every element in </a:t>
            </a:r>
            <a:r>
              <a:rPr b="1" lang="en" u="sng"/>
              <a:t>sorted order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(In Java same behaviour is shown by TreeSet).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set</a:t>
            </a:r>
            <a:r>
              <a:rPr lang="en">
                <a:solidFill>
                  <a:schemeClr val="accent6"/>
                </a:solidFill>
              </a:rPr>
              <a:t>&lt;int&gt; s; </a:t>
            </a:r>
            <a:r>
              <a:rPr lang="en">
                <a:solidFill>
                  <a:schemeClr val="dk1"/>
                </a:solidFill>
              </a:rPr>
              <a:t>// empty set of integers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set&lt;string&gt; s; </a:t>
            </a:r>
            <a:r>
              <a:rPr lang="en">
                <a:solidFill>
                  <a:schemeClr val="dk1"/>
                </a:solidFill>
              </a:rPr>
              <a:t>// empty set of strings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Important Functions: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s.insert</a:t>
            </a:r>
            <a:r>
              <a:rPr lang="en">
                <a:solidFill>
                  <a:srgbClr val="00FF00"/>
                </a:solidFill>
              </a:rPr>
              <a:t>(x)</a:t>
            </a:r>
            <a:r>
              <a:rPr lang="en"/>
              <a:t> - insert the value x into set, do nothing if already present. O(log 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s.erase</a:t>
            </a:r>
            <a:r>
              <a:rPr lang="en">
                <a:solidFill>
                  <a:srgbClr val="00FF00"/>
                </a:solidFill>
              </a:rPr>
              <a:t>(x)</a:t>
            </a:r>
            <a:r>
              <a:rPr lang="en"/>
              <a:t> - erase </a:t>
            </a:r>
            <a:r>
              <a:rPr lang="en"/>
              <a:t>the value x from</a:t>
            </a:r>
            <a:r>
              <a:rPr lang="en"/>
              <a:t> set if present. O(log 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s.count(x)</a:t>
            </a:r>
            <a:r>
              <a:rPr lang="en"/>
              <a:t> - returns 0 if x is not in set and 1 if x is in set. O(log 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s.</a:t>
            </a:r>
            <a:r>
              <a:rPr lang="en">
                <a:solidFill>
                  <a:srgbClr val="00FF00"/>
                </a:solidFill>
              </a:rPr>
              <a:t>clear()</a:t>
            </a:r>
            <a:r>
              <a:rPr lang="en"/>
              <a:t> - erase all elements. O(n)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s.</a:t>
            </a:r>
            <a:r>
              <a:rPr lang="en">
                <a:solidFill>
                  <a:srgbClr val="00FF00"/>
                </a:solidFill>
              </a:rPr>
              <a:t>size()</a:t>
            </a:r>
            <a:r>
              <a:rPr lang="en"/>
              <a:t> - returns the current size of the set. O(1)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>
                <a:solidFill>
                  <a:schemeClr val="accent6"/>
                </a:solidFill>
              </a:rPr>
              <a:t>WRONG: </a:t>
            </a:r>
            <a:r>
              <a:rPr lang="en">
                <a:solidFill>
                  <a:schemeClr val="accent6"/>
                </a:solidFill>
              </a:rPr>
              <a:t>cout &lt;&lt; s[0];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// [] operator doesn’t work with set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12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Iterators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696250"/>
            <a:ext cx="9064500" cy="45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iterators offer </a:t>
            </a:r>
            <a:r>
              <a:rPr lang="en" u="sng"/>
              <a:t>less features</a:t>
            </a:r>
            <a:r>
              <a:rPr lang="en"/>
              <a:t> than vector iterators.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uto it = </a:t>
            </a:r>
            <a:r>
              <a:rPr lang="en">
                <a:solidFill>
                  <a:srgbClr val="00FF00"/>
                </a:solidFill>
              </a:rPr>
              <a:t>s.begin()</a:t>
            </a:r>
            <a:r>
              <a:rPr lang="en"/>
              <a:t>; // it is the iterator to the first element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i</a:t>
            </a:r>
            <a:r>
              <a:rPr lang="en">
                <a:solidFill>
                  <a:srgbClr val="FFFF00"/>
                </a:solidFill>
              </a:rPr>
              <a:t>t++</a:t>
            </a:r>
            <a:r>
              <a:rPr lang="en"/>
              <a:t>, </a:t>
            </a:r>
            <a:r>
              <a:rPr lang="en">
                <a:solidFill>
                  <a:schemeClr val="accent6"/>
                </a:solidFill>
              </a:rPr>
              <a:t>it--</a:t>
            </a:r>
            <a:r>
              <a:rPr lang="en"/>
              <a:t>, </a:t>
            </a:r>
            <a:r>
              <a:rPr lang="en">
                <a:solidFill>
                  <a:schemeClr val="accent6"/>
                </a:solidFill>
              </a:rPr>
              <a:t>++it</a:t>
            </a:r>
            <a:r>
              <a:rPr lang="en"/>
              <a:t>, </a:t>
            </a:r>
            <a:r>
              <a:rPr lang="en">
                <a:solidFill>
                  <a:srgbClr val="FFFF00"/>
                </a:solidFill>
              </a:rPr>
              <a:t>--it</a:t>
            </a:r>
            <a:r>
              <a:rPr lang="en"/>
              <a:t>   -&gt;   These are all valid and work in O(logN) time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u="sng"/>
              <a:t>Functions related to set iterators: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s.find(x)</a:t>
            </a:r>
            <a:r>
              <a:rPr lang="en"/>
              <a:t>: </a:t>
            </a:r>
            <a:r>
              <a:rPr lang="en" sz="1700"/>
              <a:t>returns iterator to element with value x. Returns s.end() if not found. O(logN)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s.lower_bound(x)</a:t>
            </a:r>
            <a:r>
              <a:rPr lang="en"/>
              <a:t>: </a:t>
            </a:r>
            <a:r>
              <a:rPr lang="en" sz="1400"/>
              <a:t>returns iterator to the first element which is &gt;= x. Returns s.end() if not found. O(logN)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s.upper_bound(x)</a:t>
            </a:r>
            <a:r>
              <a:rPr lang="en"/>
              <a:t>: </a:t>
            </a:r>
            <a:r>
              <a:rPr lang="en" sz="1400"/>
              <a:t>returns iterator to the first element which is &gt; x. Returns s.end() if not found. O(logN)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s.erase(it)</a:t>
            </a:r>
            <a:r>
              <a:rPr lang="en"/>
              <a:t>: </a:t>
            </a:r>
            <a:r>
              <a:rPr lang="en" sz="1700"/>
              <a:t>erases the element with iterator it. O(logN)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u="sng"/>
              <a:t>Both of the next 2 lines are exactly same.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if(s.find(10) == s.end()) cout &lt;&lt; “Not Found”;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if(s.count(10) == 0) cout &lt;&lt; “Not Found”;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3793350" y="102100"/>
            <a:ext cx="397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NOTE: s.end() is the iterator to a non-existent element (after the last element)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30" name="Google Shape;130;p23"/>
          <p:cNvSpPr/>
          <p:nvPr/>
        </p:nvSpPr>
        <p:spPr>
          <a:xfrm>
            <a:off x="428625" y="1832375"/>
            <a:ext cx="7340400" cy="37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/>
        </p:nvSpPr>
        <p:spPr>
          <a:xfrm>
            <a:off x="407250" y="1810925"/>
            <a:ext cx="73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NOTE: (it + 5) or it += 2 etc are INVALID. To advance multiple steps, do it++ multiple times.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12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696250"/>
            <a:ext cx="8520600" cy="45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think of these as special arrays in which the indices(keys) of elements can be negative or very big or even strings! These are like python-dictionaries. </a:t>
            </a:r>
            <a:r>
              <a:rPr lang="en"/>
              <a:t>(In Java same behaviour is shown by TreeMap).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m</a:t>
            </a:r>
            <a:r>
              <a:rPr lang="en">
                <a:solidFill>
                  <a:schemeClr val="accent6"/>
                </a:solidFill>
              </a:rPr>
              <a:t>ap&lt;key_datatype, value_datatype&gt; m;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map&lt;</a:t>
            </a:r>
            <a:r>
              <a:rPr lang="en">
                <a:solidFill>
                  <a:schemeClr val="accent6"/>
                </a:solidFill>
              </a:rPr>
              <a:t>string</a:t>
            </a:r>
            <a:r>
              <a:rPr lang="en">
                <a:solidFill>
                  <a:schemeClr val="accent6"/>
                </a:solidFill>
              </a:rPr>
              <a:t>, int&gt; m;</a:t>
            </a:r>
            <a:r>
              <a:rPr lang="en"/>
              <a:t> // defines a map in </a:t>
            </a:r>
            <a:r>
              <a:rPr lang="en"/>
              <a:t>which the keys of elements are strings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Now we can use it like: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m[“hello”] = 50;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m[“world”] = 12;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cout &lt;&lt; m[“hello”] &lt;&lt; “ “ &lt;&lt; m[“world”]; </a:t>
            </a:r>
            <a:r>
              <a:rPr lang="en">
                <a:solidFill>
                  <a:schemeClr val="dk1"/>
                </a:solidFill>
              </a:rPr>
              <a:t>// 50 12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highlight>
                  <a:schemeClr val="accent5"/>
                </a:highlight>
              </a:rPr>
              <a:t>map&lt;int,int&gt; m;</a:t>
            </a:r>
            <a:endParaRPr sz="1500">
              <a:solidFill>
                <a:schemeClr val="lt1"/>
              </a:solidFill>
              <a:highlight>
                <a:schemeClr val="accent5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500">
                <a:solidFill>
                  <a:schemeClr val="lt1"/>
                </a:solidFill>
                <a:highlight>
                  <a:schemeClr val="accent5"/>
                </a:highlight>
              </a:rPr>
              <a:t>m[-234] = 49; // negative ints are also valid as keys</a:t>
            </a:r>
            <a:endParaRPr sz="1500">
              <a:solidFill>
                <a:schemeClr val="lt1"/>
              </a:solidFill>
              <a:highlight>
                <a:schemeClr val="accent5"/>
              </a:highlight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1894975" y="145775"/>
            <a:ext cx="537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Very common use-case: Count frequency of various objects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6080575" y="2623800"/>
            <a:ext cx="2915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NOTE: Maps are very similar to sets, in sets the values are unique and sorted, in maps, the keys are unique and sorted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12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(Continued)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696250"/>
            <a:ext cx="8520600" cy="45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m.clear()</a:t>
            </a:r>
            <a:r>
              <a:rPr lang="en"/>
              <a:t> - Clears a map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m</a:t>
            </a:r>
            <a:r>
              <a:rPr lang="en">
                <a:solidFill>
                  <a:schemeClr val="accent6"/>
                </a:solidFill>
              </a:rPr>
              <a:t>[key</a:t>
            </a:r>
            <a:r>
              <a:rPr lang="en">
                <a:solidFill>
                  <a:schemeClr val="accent6"/>
                </a:solidFill>
              </a:rPr>
              <a:t>] </a:t>
            </a:r>
            <a:r>
              <a:rPr lang="en"/>
              <a:t>- value of element with key. O(logN)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m</a:t>
            </a:r>
            <a:r>
              <a:rPr lang="en" sz="1400"/>
              <a:t>.count(key), m.find(key), m.erase(key),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m</a:t>
            </a:r>
            <a:r>
              <a:rPr lang="en" sz="1400"/>
              <a:t>.lower_bound(key), m.upper_bound(key) - similar to set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Map Iterators behave similar to set iterators, but upon doing </a:t>
            </a:r>
            <a:r>
              <a:rPr lang="en">
                <a:solidFill>
                  <a:srgbClr val="FFFF00"/>
                </a:solidFill>
              </a:rPr>
              <a:t>*it</a:t>
            </a:r>
            <a:r>
              <a:rPr lang="en"/>
              <a:t> you instead of getting the value, you get a </a:t>
            </a:r>
            <a:r>
              <a:rPr lang="en">
                <a:solidFill>
                  <a:srgbClr val="FF0000"/>
                </a:solidFill>
              </a:rPr>
              <a:t>pair of {key, value}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Examples: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map&lt;string, double&gt; m;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// insert values in map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uto it = m.find(“utkarsh”);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>
                <a:solidFill>
                  <a:schemeClr val="dk1"/>
                </a:solidFill>
              </a:rPr>
              <a:t>pair&lt;string, double&gt; p = *it; // {“utkarsh”, m[“utkarsh] 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6000300" y="2884100"/>
            <a:ext cx="2832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BONUS: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(*it).first and (*it).second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Can instead be written as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i</a:t>
            </a:r>
            <a:r>
              <a:rPr lang="en">
                <a:solidFill>
                  <a:srgbClr val="00FF00"/>
                </a:solidFill>
              </a:rPr>
              <a:t>t -&gt; first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i</a:t>
            </a:r>
            <a:r>
              <a:rPr lang="en">
                <a:solidFill>
                  <a:srgbClr val="00FF00"/>
                </a:solidFill>
              </a:rPr>
              <a:t>t -&gt; second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Iterating Containers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8520600" cy="38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for(auto it = s.begin(); it != s.end(); it++){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// *it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This works for all three</a:t>
            </a:r>
            <a:r>
              <a:rPr lang="en"/>
              <a:t>: set, map and vector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Shorthand:</a:t>
            </a:r>
            <a:endParaRPr u="sng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6"/>
          <p:cNvSpPr txBox="1"/>
          <p:nvPr/>
        </p:nvSpPr>
        <p:spPr>
          <a:xfrm>
            <a:off x="3342225" y="3227700"/>
            <a:ext cx="1624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set</a:t>
            </a:r>
            <a:r>
              <a:rPr lang="en" sz="1800">
                <a:solidFill>
                  <a:schemeClr val="lt2"/>
                </a:solidFill>
              </a:rPr>
              <a:t>&lt;int&gt; s;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for(int x:s){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     // x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}</a:t>
            </a:r>
            <a:endParaRPr/>
          </a:p>
        </p:txBody>
      </p:sp>
      <p:sp>
        <p:nvSpPr>
          <p:cNvPr id="154" name="Google Shape;154;p26"/>
          <p:cNvSpPr txBox="1"/>
          <p:nvPr/>
        </p:nvSpPr>
        <p:spPr>
          <a:xfrm>
            <a:off x="610525" y="3338450"/>
            <a:ext cx="1624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vector&lt;int&gt; v;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for(int x:v){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     // x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}</a:t>
            </a:r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6028525" y="3227700"/>
            <a:ext cx="2668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map</a:t>
            </a:r>
            <a:r>
              <a:rPr lang="en" sz="1800">
                <a:solidFill>
                  <a:schemeClr val="lt2"/>
                </a:solidFill>
              </a:rPr>
              <a:t>&lt;int,int&gt; m;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for(pair&lt;int,int&gt; x:v){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     // x.first, x.second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Out These Problems</a:t>
            </a:r>
            <a:endParaRPr/>
          </a:p>
        </p:txBody>
      </p:sp>
      <p:sp>
        <p:nvSpPr>
          <p:cNvPr id="161" name="Google Shape;161;p27"/>
          <p:cNvSpPr txBox="1"/>
          <p:nvPr/>
        </p:nvSpPr>
        <p:spPr>
          <a:xfrm>
            <a:off x="406075" y="1134900"/>
            <a:ext cx="8287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https://codeforces.com/problemsext/problem/22/A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(SET)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https://codeforces.com/problemset/problem/782/A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(SET)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https://codeforces.com/problemset/problem/4/C</a:t>
            </a:r>
            <a:r>
              <a:rPr lang="en">
                <a:solidFill>
                  <a:schemeClr val="accent6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(MAP)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https://codeforces.com/contest/903/problem/C</a:t>
            </a:r>
            <a:r>
              <a:rPr lang="en">
                <a:solidFill>
                  <a:schemeClr val="accent6"/>
                </a:solidFill>
              </a:rPr>
              <a:t> (MAP - medium level)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Do these also without knowing which containers to use: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https://www.spoj.com/problems/MINSTOCK/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https://codeforces.com/problemset/problem/799/B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Also, keep practicing problems from Codeforces, div2 B and C often require you to use some STL containers and functions.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12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(Can be used like “Glossary”)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696250"/>
            <a:ext cx="8520600" cy="45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Any STL container or function, you want to learn about: Just google search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“Cplusplus [container name]”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For example: “Cplusplus vector” gives the following result: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https://www.cplusplus.com/reference/vector/vector/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Similarly: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https://www.cplusplus.com/reference/set/set/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https://www.cplusplus.com/reference/map/map/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>
                <a:solidFill>
                  <a:schemeClr val="accent6"/>
                </a:solidFill>
              </a:rPr>
              <a:t>BEST OF LUCK!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6000300" y="2884100"/>
            <a:ext cx="28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490250" y="450150"/>
            <a:ext cx="7214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Slides are not for Beginners, they have some intermediate level stuff, continue only if you have good grasp of STL and C++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12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Comparators (Less Commonly Needed)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696250"/>
            <a:ext cx="8520600" cy="45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define your own rule for sorting!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For example: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ool </a:t>
            </a:r>
            <a:r>
              <a:rPr lang="en">
                <a:solidFill>
                  <a:srgbClr val="00FF00"/>
                </a:solidFill>
              </a:rPr>
              <a:t>decreasing_order</a:t>
            </a:r>
            <a:r>
              <a:rPr lang="en"/>
              <a:t>(int x, int y){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/>
              <a:t>r</a:t>
            </a:r>
            <a:r>
              <a:rPr lang="en"/>
              <a:t>eturn x &gt; y;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a[10];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sort(a, a+10, </a:t>
            </a:r>
            <a:r>
              <a:rPr lang="en">
                <a:solidFill>
                  <a:srgbClr val="00FF00"/>
                </a:solidFill>
              </a:rPr>
              <a:t>decreasing_order</a:t>
            </a:r>
            <a:r>
              <a:rPr lang="en"/>
              <a:t>); </a:t>
            </a:r>
            <a:r>
              <a:rPr lang="en">
                <a:solidFill>
                  <a:schemeClr val="dk1"/>
                </a:solidFill>
              </a:rPr>
              <a:t>// sorts in descending order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The comparator with arguments (x,y) should return true </a:t>
            </a:r>
            <a:r>
              <a:rPr lang="en" u="sng">
                <a:solidFill>
                  <a:schemeClr val="dk1"/>
                </a:solidFill>
              </a:rPr>
              <a:t>IF AND ONLY IF</a:t>
            </a:r>
            <a:r>
              <a:rPr lang="en"/>
              <a:t>, x is necessarily on the left of y in the sorted array. </a:t>
            </a:r>
            <a:r>
              <a:rPr lang="en" u="sng">
                <a:solidFill>
                  <a:schemeClr val="hlink"/>
                </a:solidFill>
                <a:hlinkClick r:id="rId3"/>
              </a:rPr>
              <a:t>Read more here.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r>
              <a:rPr lang="en">
                <a:solidFill>
                  <a:srgbClr val="FF0000"/>
                </a:solidFill>
              </a:rPr>
              <a:t>: Define Custom Comparator to sort pairs in increasing order of first and if there are ties, break those in </a:t>
            </a:r>
            <a:r>
              <a:rPr lang="en" u="sng">
                <a:solidFill>
                  <a:srgbClr val="FF0000"/>
                </a:solidFill>
              </a:rPr>
              <a:t>decreasing</a:t>
            </a:r>
            <a:r>
              <a:rPr lang="en">
                <a:solidFill>
                  <a:srgbClr val="FF0000"/>
                </a:solidFill>
              </a:rPr>
              <a:t> order of second.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0" name="Google Shape;180;p30"/>
          <p:cNvSpPr txBox="1"/>
          <p:nvPr/>
        </p:nvSpPr>
        <p:spPr>
          <a:xfrm>
            <a:off x="6455400" y="1062025"/>
            <a:ext cx="2217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NOTE: Using Comparator Classes, we can apply custom sorting rules to sets and maps also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Study </a:t>
            </a:r>
            <a:r>
              <a:rPr lang="en" u="sng"/>
              <a:t>(Not Relevant for Beginners)</a:t>
            </a:r>
            <a:endParaRPr u="sng"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about these containers on your own, it should be easy because most of the important concepts are already covered. </a:t>
            </a:r>
            <a:r>
              <a:rPr lang="en">
                <a:solidFill>
                  <a:srgbClr val="00FF00"/>
                </a:solidFill>
              </a:rPr>
              <a:t>These are less commonly used so you don’t need to worry about these for a long time.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</a:t>
            </a:r>
            <a:r>
              <a:rPr lang="en"/>
              <a:t>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deque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riority_queue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lang="en"/>
              <a:t>ultiset / multimap  -&gt;  can store duplicates (too complex for beginners)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</a:t>
            </a:r>
            <a:r>
              <a:rPr lang="en"/>
              <a:t>nordered_set / unordered_map (like HashSet or HashMap in Java)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NOTE: unordered set and map are not-reliable and can perform bad in certain situations, beginners should always avoid them.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2303775" y="257175"/>
            <a:ext cx="4200600" cy="6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7028400" cy="38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Hi, I am Utkarsh Gupta.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Upcoming Google Software Engineer. (Offcampus, Google contacted me)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I am one of the best Competitive Programmers in India.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Subscribe to my YT Channel for more content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Achievements: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India Ranks 2, 2, 2, 3 in Google Kickstart Round A,B,C,D respectively.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Grandmaster</a:t>
            </a:r>
            <a:r>
              <a:rPr lang="en"/>
              <a:t> on Codeforces (India Rank 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7 star</a:t>
            </a:r>
            <a:r>
              <a:rPr lang="en"/>
              <a:t> coder on Codechef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Watch me do Leetcode Weekly Contest in less than half time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8775" y="14010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2303775" y="257175"/>
            <a:ext cx="420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Not Bragging, just telling it to learners so that they learn confidently with faith in the teacher.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STL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STL, you can write shorter code that runs faster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prewritten codes in STL are extremely error-free and optimized.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you study advanced concepts - STL will be very important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Vector is used for graph adjacency 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</a:t>
            </a:r>
            <a:r>
              <a:rPr lang="en"/>
              <a:t>airs and sets are used for dijkstra algorithm in graph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many more...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12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696250"/>
            <a:ext cx="8520600" cy="45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 dynamic sized array. Number of elements can be increased or decreased. (In Java same behaviour is shown by ArrayList).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vector&lt;int&gt; v; </a:t>
            </a:r>
            <a:r>
              <a:rPr lang="en">
                <a:solidFill>
                  <a:schemeClr val="dk1"/>
                </a:solidFill>
              </a:rPr>
              <a:t>// empty vector of integers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vector&lt;int&gt; v(10); </a:t>
            </a:r>
            <a:r>
              <a:rPr lang="en">
                <a:solidFill>
                  <a:schemeClr val="dk1"/>
                </a:solidFill>
              </a:rPr>
              <a:t>// vector of integers with 10 elements (all 0)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vector&lt;char&gt; v(10,’h’); </a:t>
            </a:r>
            <a:r>
              <a:rPr lang="en">
                <a:solidFill>
                  <a:schemeClr val="dk1"/>
                </a:solidFill>
              </a:rPr>
              <a:t>// vector of chars with 10 elements (all ‘h’)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Important Functions: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v.</a:t>
            </a:r>
            <a:r>
              <a:rPr lang="en">
                <a:solidFill>
                  <a:srgbClr val="00FF00"/>
                </a:solidFill>
              </a:rPr>
              <a:t>push_back(x)</a:t>
            </a:r>
            <a:r>
              <a:rPr lang="en"/>
              <a:t> - insert the value x to the end of the vector. O(1)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v.</a:t>
            </a:r>
            <a:r>
              <a:rPr lang="en">
                <a:solidFill>
                  <a:srgbClr val="00FF00"/>
                </a:solidFill>
              </a:rPr>
              <a:t>pop_back()</a:t>
            </a:r>
            <a:r>
              <a:rPr lang="en"/>
              <a:t> - erase the last element. O(1)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v.</a:t>
            </a:r>
            <a:r>
              <a:rPr lang="en">
                <a:solidFill>
                  <a:srgbClr val="00FF00"/>
                </a:solidFill>
              </a:rPr>
              <a:t>clear()</a:t>
            </a:r>
            <a:r>
              <a:rPr lang="en"/>
              <a:t> - erase all elements. O(n)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v.</a:t>
            </a:r>
            <a:r>
              <a:rPr lang="en">
                <a:solidFill>
                  <a:srgbClr val="00FF00"/>
                </a:solidFill>
              </a:rPr>
              <a:t>size()</a:t>
            </a:r>
            <a:r>
              <a:rPr lang="en"/>
              <a:t> - returns the current size of the vector. O(1)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[]</a:t>
            </a:r>
            <a:r>
              <a:rPr lang="en"/>
              <a:t> operator - can be used to access elements like an array. O(1)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>
                <a:solidFill>
                  <a:schemeClr val="accent6"/>
                </a:solidFill>
              </a:rPr>
              <a:t>c</a:t>
            </a:r>
            <a:r>
              <a:rPr lang="en">
                <a:solidFill>
                  <a:schemeClr val="accent6"/>
                </a:solidFill>
              </a:rPr>
              <a:t>out</a:t>
            </a:r>
            <a:r>
              <a:rPr lang="en">
                <a:solidFill>
                  <a:schemeClr val="accent6"/>
                </a:solidFill>
              </a:rPr>
              <a:t> &lt;&lt; v[0];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// prints the first element in the vector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Vector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There are hundreds of use-cases</a:t>
            </a:r>
            <a:r>
              <a:rPr lang="en"/>
              <a:t> but some of them might be too advanced to beginners, so here is an easier example.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Given N numbers in input, print 2 lines, in first line, all even integers in sorted order, in second line, all odd integers in sorted order.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 hint:</a:t>
            </a:r>
            <a:br>
              <a:rPr lang="en"/>
            </a:br>
            <a:r>
              <a:rPr lang="en"/>
              <a:t>Make 2 vectors - one for even elements, other for odd elements, push_back() the elements into the correct vector accordingly. Then sort both vectors and print.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(Note: This problem can be done without vectors also, but it is easier with vectors)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sort()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function can be used to sort an array or a vector or a string. The underlying sorting algorithm is called the gcc_sort which is a hybrid algorithm </a:t>
            </a:r>
            <a:r>
              <a:rPr lang="en"/>
              <a:t>which is implemented in a very efficient way. </a:t>
            </a:r>
            <a:r>
              <a:rPr lang="en">
                <a:solidFill>
                  <a:schemeClr val="accent6"/>
                </a:solidFill>
              </a:rPr>
              <a:t>O(NlogN)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manually write a sorting algorithm, it’ll be slower than this.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Usage: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471500" y="3311125"/>
            <a:ext cx="17574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i</a:t>
            </a:r>
            <a:r>
              <a:rPr lang="en" sz="1800">
                <a:solidFill>
                  <a:schemeClr val="lt2"/>
                </a:solidFill>
              </a:rPr>
              <a:t>nt a[n];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sort(a,a+n);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2338375" y="3311125"/>
            <a:ext cx="25050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vector&lt;int&gt; v</a:t>
            </a:r>
            <a:r>
              <a:rPr lang="en" sz="1800">
                <a:solidFill>
                  <a:schemeClr val="lt2"/>
                </a:solidFill>
              </a:rPr>
              <a:t>;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sort(v.begin(),v.end());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5459000" y="3311125"/>
            <a:ext cx="25050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</a:t>
            </a:r>
            <a:r>
              <a:rPr lang="en" sz="1800">
                <a:solidFill>
                  <a:schemeClr val="lt2"/>
                </a:solidFill>
              </a:rPr>
              <a:t>tring s</a:t>
            </a:r>
            <a:r>
              <a:rPr lang="en" sz="1800">
                <a:solidFill>
                  <a:schemeClr val="lt2"/>
                </a:solidFill>
              </a:rPr>
              <a:t>;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sort(s.begin(),s.end());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2338375" y="4307675"/>
            <a:ext cx="562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Note: begin() and end() are called iterators, we’ll discuss them later. In short, they’re a little bit similar to pointers.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2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948875"/>
            <a:ext cx="8520600" cy="3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is a way of creating a </a:t>
            </a:r>
            <a:r>
              <a:rPr b="1" i="1" lang="en"/>
              <a:t>Composite-Datatype</a:t>
            </a:r>
            <a:r>
              <a:rPr lang="en"/>
              <a:t> </a:t>
            </a:r>
            <a:r>
              <a:rPr lang="en"/>
              <a:t>c</a:t>
            </a:r>
            <a:r>
              <a:rPr lang="en"/>
              <a:t>omposed of 2 different primitive/composite datatypes.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pair&lt;int,int&gt;</a:t>
            </a:r>
            <a:r>
              <a:rPr lang="en"/>
              <a:t> p; </a:t>
            </a:r>
            <a:r>
              <a:rPr lang="en">
                <a:solidFill>
                  <a:schemeClr val="dk1"/>
                </a:solidFill>
              </a:rPr>
              <a:t>// a pair of 2 ints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pair&lt;int,string&gt;</a:t>
            </a:r>
            <a:r>
              <a:rPr lang="en"/>
              <a:t> p; </a:t>
            </a:r>
            <a:r>
              <a:rPr lang="en">
                <a:solidFill>
                  <a:schemeClr val="dk1"/>
                </a:solidFill>
              </a:rPr>
              <a:t>// a pair of an int and a string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pair&lt;int,</a:t>
            </a:r>
            <a:r>
              <a:rPr lang="en">
                <a:solidFill>
                  <a:srgbClr val="00FF00"/>
                </a:solidFill>
              </a:rPr>
              <a:t>pair&lt;int,string&gt;</a:t>
            </a:r>
            <a:r>
              <a:rPr lang="en">
                <a:solidFill>
                  <a:srgbClr val="FFFF00"/>
                </a:solidFill>
              </a:rPr>
              <a:t>&gt;</a:t>
            </a:r>
            <a:r>
              <a:rPr lang="en"/>
              <a:t> p; </a:t>
            </a:r>
            <a:r>
              <a:rPr lang="en">
                <a:solidFill>
                  <a:schemeClr val="dk1"/>
                </a:solidFill>
              </a:rPr>
              <a:t>// a pair of int and (pair of int and string)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pair&lt;</a:t>
            </a:r>
            <a:r>
              <a:rPr lang="en">
                <a:solidFill>
                  <a:srgbClr val="00FF00"/>
                </a:solidFill>
              </a:rPr>
              <a:t>vector&lt;int&gt;</a:t>
            </a:r>
            <a:r>
              <a:rPr lang="en">
                <a:solidFill>
                  <a:srgbClr val="FFFF00"/>
                </a:solidFill>
              </a:rPr>
              <a:t>,string&gt;</a:t>
            </a:r>
            <a:r>
              <a:rPr lang="en"/>
              <a:t> p; </a:t>
            </a:r>
            <a:r>
              <a:rPr lang="en">
                <a:solidFill>
                  <a:schemeClr val="dk1"/>
                </a:solidFill>
              </a:rPr>
              <a:t>// a pair of a (vector of int) and a string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r>
              <a:rPr lang="en" u="sng"/>
              <a:t>Access elements using .first and .second</a:t>
            </a:r>
            <a:endParaRPr u="sng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pair&lt;string,int&gt; p = {“hello”,6};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700"/>
              </a:spcAft>
              <a:buNone/>
            </a:pPr>
            <a:r>
              <a:rPr lang="en"/>
              <a:t>c</a:t>
            </a:r>
            <a:r>
              <a:rPr lang="en"/>
              <a:t>out &lt;&lt; </a:t>
            </a:r>
            <a:r>
              <a:rPr lang="en">
                <a:solidFill>
                  <a:srgbClr val="00FF00"/>
                </a:solidFill>
              </a:rPr>
              <a:t>p.first</a:t>
            </a:r>
            <a:r>
              <a:rPr lang="en"/>
              <a:t> &lt;&lt; “ “ &lt;&lt; </a:t>
            </a:r>
            <a:r>
              <a:rPr lang="en">
                <a:solidFill>
                  <a:srgbClr val="00FF00"/>
                </a:solidFill>
              </a:rPr>
              <a:t>p.second</a:t>
            </a:r>
            <a:r>
              <a:rPr lang="en"/>
              <a:t>; // prints: hello 6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1285900" y="0"/>
            <a:ext cx="42606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Advantages: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In case, you want to return multiple values from a function.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(see next slide for the main advantage)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2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arrays/vectors of Pairs (Very Useful)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948875"/>
            <a:ext cx="8520600" cy="41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 we have an array of pairs.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pair&lt;int,int&gt; p[5];</a:t>
            </a:r>
            <a:r>
              <a:rPr lang="en"/>
              <a:t> // an array of 5 pairs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[0] = {1,2};  p[1] = {5,2};  p[2] = {8,1};  p[3] = {1,0};  p[4] = {3,4}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Let’s sort this array: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sort(p,p+5);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Now the array looks like: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[{1,0}, {1,2}, {3,4}, {5,2}, {8,1}]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Sorting is done in a way that the ordering is done by the “first” element, but wherever the “first” is equal, the ties are broken by comparing second.</a:t>
            </a:r>
            <a:endParaRPr sz="1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00"/>
                </a:solidFill>
              </a:rPr>
              <a:t>Try this question:</a:t>
            </a:r>
            <a:endParaRPr sz="14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400">
                <a:solidFill>
                  <a:srgbClr val="00FF00"/>
                </a:solidFill>
              </a:rPr>
              <a:t>Given a list of names and </a:t>
            </a:r>
            <a:r>
              <a:rPr lang="en" sz="1400">
                <a:solidFill>
                  <a:srgbClr val="00FF00"/>
                </a:solidFill>
              </a:rPr>
              <a:t>scores of students, print the names of students in decreasing order of scores.</a:t>
            </a:r>
            <a:endParaRPr sz="14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12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696250"/>
            <a:ext cx="4260300" cy="45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behave a lot like pointers.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vector&lt;int&gt; v = {10, 15, 12, 5, 20};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vector&lt;int&gt;::iterator it = </a:t>
            </a:r>
            <a:r>
              <a:rPr lang="en">
                <a:solidFill>
                  <a:srgbClr val="FFFF00"/>
                </a:solidFill>
              </a:rPr>
              <a:t>v.begin()</a:t>
            </a:r>
            <a:r>
              <a:rPr lang="en"/>
              <a:t>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// 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a</a:t>
            </a:r>
            <a:r>
              <a:rPr lang="en">
                <a:solidFill>
                  <a:srgbClr val="00FF00"/>
                </a:solidFill>
              </a:rPr>
              <a:t>uto</a:t>
            </a:r>
            <a:r>
              <a:rPr lang="en"/>
              <a:t> it = </a:t>
            </a:r>
            <a:r>
              <a:rPr lang="en">
                <a:solidFill>
                  <a:srgbClr val="FFFF00"/>
                </a:solidFill>
              </a:rPr>
              <a:t>v.begin()</a:t>
            </a:r>
            <a:r>
              <a:rPr lang="en"/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out &lt;&lt; *it; </a:t>
            </a:r>
            <a:r>
              <a:rPr lang="en">
                <a:solidFill>
                  <a:schemeClr val="dk1"/>
                </a:solidFill>
              </a:rPr>
              <a:t>// 10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</a:t>
            </a:r>
            <a:r>
              <a:rPr lang="en">
                <a:solidFill>
                  <a:srgbClr val="FF0000"/>
                </a:solidFill>
              </a:rPr>
              <a:t>t++;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out &lt;&lt; *it; </a:t>
            </a:r>
            <a:r>
              <a:rPr lang="en">
                <a:solidFill>
                  <a:schemeClr val="dk1"/>
                </a:solidFill>
              </a:rPr>
              <a:t>// 15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</a:t>
            </a:r>
            <a:r>
              <a:rPr lang="en">
                <a:solidFill>
                  <a:srgbClr val="FF0000"/>
                </a:solidFill>
              </a:rPr>
              <a:t>t--;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out &lt;&lt; *it; </a:t>
            </a:r>
            <a:r>
              <a:rPr lang="en">
                <a:solidFill>
                  <a:schemeClr val="dk1"/>
                </a:solidFill>
              </a:rPr>
              <a:t>// 10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/>
              <a:t>c</a:t>
            </a:r>
            <a:r>
              <a:rPr lang="en"/>
              <a:t>out &lt;&lt; *(it + 3); </a:t>
            </a:r>
            <a:r>
              <a:rPr lang="en">
                <a:solidFill>
                  <a:schemeClr val="dk1"/>
                </a:solidFill>
              </a:rPr>
              <a:t>// 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4572000" y="696250"/>
            <a:ext cx="4260300" cy="45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a[5] = {10, 15, 12, 5, 20};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*p = a;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cout &lt;&lt; *p; </a:t>
            </a:r>
            <a:r>
              <a:rPr lang="en">
                <a:solidFill>
                  <a:schemeClr val="dk1"/>
                </a:solidFill>
              </a:rPr>
              <a:t>// 10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p++;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cout &lt;&lt; *p; </a:t>
            </a:r>
            <a:r>
              <a:rPr lang="en">
                <a:solidFill>
                  <a:schemeClr val="dk1"/>
                </a:solidFill>
              </a:rPr>
              <a:t>// 15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p--;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cout &lt;&lt; *p; </a:t>
            </a:r>
            <a:r>
              <a:rPr lang="en">
                <a:solidFill>
                  <a:schemeClr val="dk1"/>
                </a:solidFill>
              </a:rPr>
              <a:t>// 10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/>
              <a:t>c</a:t>
            </a:r>
            <a:r>
              <a:rPr lang="en"/>
              <a:t>out &lt;&lt; *(p + 3); </a:t>
            </a:r>
            <a:r>
              <a:rPr lang="en">
                <a:solidFill>
                  <a:schemeClr val="dk1"/>
                </a:solidFill>
              </a:rPr>
              <a:t>// 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2346700" y="2057375"/>
            <a:ext cx="198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“</a:t>
            </a:r>
            <a:r>
              <a:rPr lang="en" sz="1200">
                <a:solidFill>
                  <a:srgbClr val="FF0000"/>
                </a:solidFill>
              </a:rPr>
              <a:t>a</a:t>
            </a:r>
            <a:r>
              <a:rPr lang="en" sz="1200">
                <a:solidFill>
                  <a:srgbClr val="FF0000"/>
                </a:solidFill>
              </a:rPr>
              <a:t>uto” keyword is used to deduce datatype automatically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3793350" y="102100"/>
            <a:ext cx="397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NOTE: v.end() is the iterator to a non-existent element (after the last element)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