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65" r:id="rId3"/>
    <p:sldId id="262" r:id="rId4"/>
    <p:sldId id="257" r:id="rId5"/>
    <p:sldId id="263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7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26FB8-6072-47B1-887D-0933CEC0DE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CCD1BA-3CBD-4A49-AF1F-0410C4559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involves allocating and deallocating memory during the execution of a program. In C and C++, this is done both at compile time (static memory allocation) and at runtime (dynamic memory allocation).</a:t>
          </a:r>
        </a:p>
      </dgm:t>
    </dgm:pt>
    <dgm:pt modelId="{1D80E09B-8F1D-4785-93DF-C6AEA2887156}" type="parTrans" cxnId="{4D1B0057-0C65-4189-93B9-525B8D26B46B}">
      <dgm:prSet/>
      <dgm:spPr/>
      <dgm:t>
        <a:bodyPr/>
        <a:lstStyle/>
        <a:p>
          <a:endParaRPr lang="en-US"/>
        </a:p>
      </dgm:t>
    </dgm:pt>
    <dgm:pt modelId="{06935217-36B4-490E-B83F-3D7ACA6CCE5A}" type="sibTrans" cxnId="{4D1B0057-0C65-4189-93B9-525B8D26B46B}">
      <dgm:prSet/>
      <dgm:spPr/>
      <dgm:t>
        <a:bodyPr/>
        <a:lstStyle/>
        <a:p>
          <a:endParaRPr lang="en-US"/>
        </a:p>
      </dgm:t>
    </dgm:pt>
    <dgm:pt modelId="{7D5A546D-648D-4077-8485-1ACA860715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 in C and C++ is a crucial concept, especially for beginners. Let's break it down into simpler terms and use examples to make it more understandable.</a:t>
          </a:r>
        </a:p>
      </dgm:t>
    </dgm:pt>
    <dgm:pt modelId="{51128E52-2FFA-4097-A6E9-EA264284B9BE}" type="parTrans" cxnId="{1E8A8CCF-BEA7-4F26-86DF-2BFA8E581CA2}">
      <dgm:prSet/>
      <dgm:spPr/>
      <dgm:t>
        <a:bodyPr/>
        <a:lstStyle/>
        <a:p>
          <a:endParaRPr lang="en-US"/>
        </a:p>
      </dgm:t>
    </dgm:pt>
    <dgm:pt modelId="{DDB978B1-A326-4CD1-B6E9-1B840B3D2091}" type="sibTrans" cxnId="{1E8A8CCF-BEA7-4F26-86DF-2BFA8E581CA2}">
      <dgm:prSet/>
      <dgm:spPr/>
      <dgm:t>
        <a:bodyPr/>
        <a:lstStyle/>
        <a:p>
          <a:endParaRPr lang="en-US"/>
        </a:p>
      </dgm:t>
    </dgm:pt>
    <dgm:pt modelId="{F26AECE8-7656-444D-86FF-E1839D76A0CF}" type="pres">
      <dgm:prSet presAssocID="{CF626FB8-6072-47B1-887D-0933CEC0DE18}" presName="root" presStyleCnt="0">
        <dgm:presLayoutVars>
          <dgm:dir/>
          <dgm:resizeHandles val="exact"/>
        </dgm:presLayoutVars>
      </dgm:prSet>
      <dgm:spPr/>
    </dgm:pt>
    <dgm:pt modelId="{4C49EA8F-D33F-48CA-A5C1-91A6DF7F8AA4}" type="pres">
      <dgm:prSet presAssocID="{F6CCD1BA-3CBD-4A49-AF1F-0410C4559AA2}" presName="compNode" presStyleCnt="0"/>
      <dgm:spPr/>
    </dgm:pt>
    <dgm:pt modelId="{BAE4F5F3-A9A2-4C09-948E-753B446FEDA7}" type="pres">
      <dgm:prSet presAssocID="{F6CCD1BA-3CBD-4A49-AF1F-0410C4559AA2}" presName="bgRect" presStyleLbl="bgShp" presStyleIdx="0" presStyleCnt="2"/>
      <dgm:spPr/>
    </dgm:pt>
    <dgm:pt modelId="{F4123021-B6A0-4D31-875A-3A78C1AB01B8}" type="pres">
      <dgm:prSet presAssocID="{F6CCD1BA-3CBD-4A49-AF1F-0410C4559A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D774AA-712D-478D-A3A5-93048BC82B2D}" type="pres">
      <dgm:prSet presAssocID="{F6CCD1BA-3CBD-4A49-AF1F-0410C4559AA2}" presName="spaceRect" presStyleCnt="0"/>
      <dgm:spPr/>
    </dgm:pt>
    <dgm:pt modelId="{55CA4C35-7FA2-435B-AFFA-928183602D0F}" type="pres">
      <dgm:prSet presAssocID="{F6CCD1BA-3CBD-4A49-AF1F-0410C4559AA2}" presName="parTx" presStyleLbl="revTx" presStyleIdx="0" presStyleCnt="2">
        <dgm:presLayoutVars>
          <dgm:chMax val="0"/>
          <dgm:chPref val="0"/>
        </dgm:presLayoutVars>
      </dgm:prSet>
      <dgm:spPr/>
    </dgm:pt>
    <dgm:pt modelId="{0806455F-DAAD-4C03-B58A-B35F97AB4DA1}" type="pres">
      <dgm:prSet presAssocID="{06935217-36B4-490E-B83F-3D7ACA6CCE5A}" presName="sibTrans" presStyleCnt="0"/>
      <dgm:spPr/>
    </dgm:pt>
    <dgm:pt modelId="{7BDD7330-9B26-4106-AD2B-F3CCA72E9756}" type="pres">
      <dgm:prSet presAssocID="{7D5A546D-648D-4077-8485-1ACA86071500}" presName="compNode" presStyleCnt="0"/>
      <dgm:spPr/>
    </dgm:pt>
    <dgm:pt modelId="{86FFDA0C-BC0B-4F04-B164-B0526FA37922}" type="pres">
      <dgm:prSet presAssocID="{7D5A546D-648D-4077-8485-1ACA86071500}" presName="bgRect" presStyleLbl="bgShp" presStyleIdx="1" presStyleCnt="2"/>
      <dgm:spPr/>
    </dgm:pt>
    <dgm:pt modelId="{490A1DA4-5CAD-4825-911B-6ECD8A6ED3B7}" type="pres">
      <dgm:prSet presAssocID="{7D5A546D-648D-4077-8485-1ACA860715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91DDD89-904A-4C96-A15B-4CB52C066F9E}" type="pres">
      <dgm:prSet presAssocID="{7D5A546D-648D-4077-8485-1ACA86071500}" presName="spaceRect" presStyleCnt="0"/>
      <dgm:spPr/>
    </dgm:pt>
    <dgm:pt modelId="{FD91E418-8CE7-4144-964D-1E3A076A9A41}" type="pres">
      <dgm:prSet presAssocID="{7D5A546D-648D-4077-8485-1ACA860715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FD640D-D738-4F84-A12F-07FC5F28E2D6}" type="presOf" srcId="{F6CCD1BA-3CBD-4A49-AF1F-0410C4559AA2}" destId="{55CA4C35-7FA2-435B-AFFA-928183602D0F}" srcOrd="0" destOrd="0" presId="urn:microsoft.com/office/officeart/2018/2/layout/IconVerticalSolidList"/>
    <dgm:cxn modelId="{A1960929-BE47-4002-9C05-DC306C25CFAD}" type="presOf" srcId="{7D5A546D-648D-4077-8485-1ACA86071500}" destId="{FD91E418-8CE7-4144-964D-1E3A076A9A41}" srcOrd="0" destOrd="0" presId="urn:microsoft.com/office/officeart/2018/2/layout/IconVerticalSolidList"/>
    <dgm:cxn modelId="{AD5DBF46-09D9-42E5-9D5D-35E1362110E2}" type="presOf" srcId="{CF626FB8-6072-47B1-887D-0933CEC0DE18}" destId="{F26AECE8-7656-444D-86FF-E1839D76A0CF}" srcOrd="0" destOrd="0" presId="urn:microsoft.com/office/officeart/2018/2/layout/IconVerticalSolidList"/>
    <dgm:cxn modelId="{4D1B0057-0C65-4189-93B9-525B8D26B46B}" srcId="{CF626FB8-6072-47B1-887D-0933CEC0DE18}" destId="{F6CCD1BA-3CBD-4A49-AF1F-0410C4559AA2}" srcOrd="0" destOrd="0" parTransId="{1D80E09B-8F1D-4785-93DF-C6AEA2887156}" sibTransId="{06935217-36B4-490E-B83F-3D7ACA6CCE5A}"/>
    <dgm:cxn modelId="{1E8A8CCF-BEA7-4F26-86DF-2BFA8E581CA2}" srcId="{CF626FB8-6072-47B1-887D-0933CEC0DE18}" destId="{7D5A546D-648D-4077-8485-1ACA86071500}" srcOrd="1" destOrd="0" parTransId="{51128E52-2FFA-4097-A6E9-EA264284B9BE}" sibTransId="{DDB978B1-A326-4CD1-B6E9-1B840B3D2091}"/>
    <dgm:cxn modelId="{A71ABB3B-D6C5-495C-A41E-35AECA506980}" type="presParOf" srcId="{F26AECE8-7656-444D-86FF-E1839D76A0CF}" destId="{4C49EA8F-D33F-48CA-A5C1-91A6DF7F8AA4}" srcOrd="0" destOrd="0" presId="urn:microsoft.com/office/officeart/2018/2/layout/IconVerticalSolidList"/>
    <dgm:cxn modelId="{C1E65B9B-0D5D-47E5-9403-C99FA77D84A1}" type="presParOf" srcId="{4C49EA8F-D33F-48CA-A5C1-91A6DF7F8AA4}" destId="{BAE4F5F3-A9A2-4C09-948E-753B446FEDA7}" srcOrd="0" destOrd="0" presId="urn:microsoft.com/office/officeart/2018/2/layout/IconVerticalSolidList"/>
    <dgm:cxn modelId="{FDC76178-1121-4378-8B85-859EAFA4BA27}" type="presParOf" srcId="{4C49EA8F-D33F-48CA-A5C1-91A6DF7F8AA4}" destId="{F4123021-B6A0-4D31-875A-3A78C1AB01B8}" srcOrd="1" destOrd="0" presId="urn:microsoft.com/office/officeart/2018/2/layout/IconVerticalSolidList"/>
    <dgm:cxn modelId="{EC4284AC-0637-42BC-B773-0B20613E7829}" type="presParOf" srcId="{4C49EA8F-D33F-48CA-A5C1-91A6DF7F8AA4}" destId="{88D774AA-712D-478D-A3A5-93048BC82B2D}" srcOrd="2" destOrd="0" presId="urn:microsoft.com/office/officeart/2018/2/layout/IconVerticalSolidList"/>
    <dgm:cxn modelId="{9E3BCD09-AF76-45DE-9038-A12FEB305532}" type="presParOf" srcId="{4C49EA8F-D33F-48CA-A5C1-91A6DF7F8AA4}" destId="{55CA4C35-7FA2-435B-AFFA-928183602D0F}" srcOrd="3" destOrd="0" presId="urn:microsoft.com/office/officeart/2018/2/layout/IconVerticalSolidList"/>
    <dgm:cxn modelId="{307E9811-9B6C-451D-94EE-F4733E482851}" type="presParOf" srcId="{F26AECE8-7656-444D-86FF-E1839D76A0CF}" destId="{0806455F-DAAD-4C03-B58A-B35F97AB4DA1}" srcOrd="1" destOrd="0" presId="urn:microsoft.com/office/officeart/2018/2/layout/IconVerticalSolidList"/>
    <dgm:cxn modelId="{031A6795-5E3B-4DCA-8356-61878BCA7A9E}" type="presParOf" srcId="{F26AECE8-7656-444D-86FF-E1839D76A0CF}" destId="{7BDD7330-9B26-4106-AD2B-F3CCA72E9756}" srcOrd="2" destOrd="0" presId="urn:microsoft.com/office/officeart/2018/2/layout/IconVerticalSolidList"/>
    <dgm:cxn modelId="{E644F3ED-2184-4599-8ABE-092F5321B8A4}" type="presParOf" srcId="{7BDD7330-9B26-4106-AD2B-F3CCA72E9756}" destId="{86FFDA0C-BC0B-4F04-B164-B0526FA37922}" srcOrd="0" destOrd="0" presId="urn:microsoft.com/office/officeart/2018/2/layout/IconVerticalSolidList"/>
    <dgm:cxn modelId="{139A4FD4-F499-472F-9B63-7854BDB7C130}" type="presParOf" srcId="{7BDD7330-9B26-4106-AD2B-F3CCA72E9756}" destId="{490A1DA4-5CAD-4825-911B-6ECD8A6ED3B7}" srcOrd="1" destOrd="0" presId="urn:microsoft.com/office/officeart/2018/2/layout/IconVerticalSolidList"/>
    <dgm:cxn modelId="{473236E7-98DB-4F9A-9C92-34D3F8DE02B4}" type="presParOf" srcId="{7BDD7330-9B26-4106-AD2B-F3CCA72E9756}" destId="{E91DDD89-904A-4C96-A15B-4CB52C066F9E}" srcOrd="2" destOrd="0" presId="urn:microsoft.com/office/officeart/2018/2/layout/IconVerticalSolidList"/>
    <dgm:cxn modelId="{7BCF85C3-50E1-4435-AD5F-9710C00A293F}" type="presParOf" srcId="{7BDD7330-9B26-4106-AD2B-F3CCA72E9756}" destId="{FD91E418-8CE7-4144-964D-1E3A076A9A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0B194C-77F7-4FC8-B47D-190487C441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8833B-FF8C-4656-B114-557349FA4F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Understanding these regions will give you a clearer picture of how memory management works in C++.</a:t>
          </a:r>
          <a:endParaRPr lang="en-US"/>
        </a:p>
      </dgm:t>
    </dgm:pt>
    <dgm:pt modelId="{4CB6912F-8183-4291-BA53-B7C94C2D35AF}" type="parTrans" cxnId="{D8B5A16D-80AB-4174-B765-83708148DA9E}">
      <dgm:prSet/>
      <dgm:spPr/>
      <dgm:t>
        <a:bodyPr/>
        <a:lstStyle/>
        <a:p>
          <a:endParaRPr lang="en-US"/>
        </a:p>
      </dgm:t>
    </dgm:pt>
    <dgm:pt modelId="{5083A21B-E58F-44F5-BC6B-2D80E6EBEF43}" type="sibTrans" cxnId="{D8B5A16D-80AB-4174-B765-83708148DA9E}">
      <dgm:prSet/>
      <dgm:spPr/>
      <dgm:t>
        <a:bodyPr/>
        <a:lstStyle/>
        <a:p>
          <a:endParaRPr lang="en-US"/>
        </a:p>
      </dgm:t>
    </dgm:pt>
    <dgm:pt modelId="{52122906-B77C-4302-B75E-4E00AA759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Static region, </a:t>
          </a:r>
          <a:endParaRPr lang="en-US" dirty="0"/>
        </a:p>
      </dgm:t>
    </dgm:pt>
    <dgm:pt modelId="{BC3A3468-B3E9-4B11-9E67-BAB68D3790D6}" type="parTrans" cxnId="{01B422BC-4E63-4F22-9E5C-FB7F0124ED06}">
      <dgm:prSet/>
      <dgm:spPr/>
      <dgm:t>
        <a:bodyPr/>
        <a:lstStyle/>
        <a:p>
          <a:endParaRPr lang="en-US"/>
        </a:p>
      </dgm:t>
    </dgm:pt>
    <dgm:pt modelId="{DE811F64-F46E-4ECA-87BA-6F1AFB60FDE4}" type="sibTrans" cxnId="{01B422BC-4E63-4F22-9E5C-FB7F0124ED06}">
      <dgm:prSet/>
      <dgm:spPr/>
      <dgm:t>
        <a:bodyPr/>
        <a:lstStyle/>
        <a:p>
          <a:endParaRPr lang="en-US"/>
        </a:p>
      </dgm:t>
    </dgm:pt>
    <dgm:pt modelId="{E4B60668-6ED6-4E13-B9AA-2FDB15787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Stack (static frame), </a:t>
          </a:r>
          <a:endParaRPr lang="en-US"/>
        </a:p>
      </dgm:t>
    </dgm:pt>
    <dgm:pt modelId="{5BB0E04E-908A-4A4C-ACCC-B2CD218091B7}" type="parTrans" cxnId="{681632D5-DA26-437A-9BA7-33F0C8A7CF5A}">
      <dgm:prSet/>
      <dgm:spPr/>
      <dgm:t>
        <a:bodyPr/>
        <a:lstStyle/>
        <a:p>
          <a:endParaRPr lang="en-US"/>
        </a:p>
      </dgm:t>
    </dgm:pt>
    <dgm:pt modelId="{E55A7A9C-9E56-40E5-B50A-94F4E0CC5C9C}" type="sibTrans" cxnId="{681632D5-DA26-437A-9BA7-33F0C8A7CF5A}">
      <dgm:prSet/>
      <dgm:spPr/>
      <dgm:t>
        <a:bodyPr/>
        <a:lstStyle/>
        <a:p>
          <a:endParaRPr lang="en-US"/>
        </a:p>
      </dgm:t>
    </dgm:pt>
    <dgm:pt modelId="{274DF20D-9BDF-48BD-853F-B72DC14BA7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</a:t>
          </a:r>
          <a:r>
            <a:rPr lang="en-US" b="0" i="0"/>
            <a:t>eap memory. </a:t>
          </a:r>
          <a:endParaRPr lang="en-US"/>
        </a:p>
      </dgm:t>
    </dgm:pt>
    <dgm:pt modelId="{AF9A284A-5084-4F25-83FE-3860AB87960D}" type="parTrans" cxnId="{A62E310F-39B2-41E8-800C-2DEB8F020509}">
      <dgm:prSet/>
      <dgm:spPr/>
      <dgm:t>
        <a:bodyPr/>
        <a:lstStyle/>
        <a:p>
          <a:endParaRPr lang="en-US"/>
        </a:p>
      </dgm:t>
    </dgm:pt>
    <dgm:pt modelId="{E947CD1B-C1D5-457B-986A-AA2EA201CF85}" type="sibTrans" cxnId="{A62E310F-39B2-41E8-800C-2DEB8F020509}">
      <dgm:prSet/>
      <dgm:spPr/>
      <dgm:t>
        <a:bodyPr/>
        <a:lstStyle/>
        <a:p>
          <a:endParaRPr lang="en-US"/>
        </a:p>
      </dgm:t>
    </dgm:pt>
    <dgm:pt modelId="{D4E0585B-B1AD-4904-B5BF-0C5C5A757E4B}" type="pres">
      <dgm:prSet presAssocID="{A40B194C-77F7-4FC8-B47D-190487C441D8}" presName="root" presStyleCnt="0">
        <dgm:presLayoutVars>
          <dgm:dir/>
          <dgm:resizeHandles val="exact"/>
        </dgm:presLayoutVars>
      </dgm:prSet>
      <dgm:spPr/>
    </dgm:pt>
    <dgm:pt modelId="{5C102761-A438-4A99-B85E-3EAFE0F0385A}" type="pres">
      <dgm:prSet presAssocID="{C388833B-FF8C-4656-B114-557349FA4F5F}" presName="compNode" presStyleCnt="0"/>
      <dgm:spPr/>
    </dgm:pt>
    <dgm:pt modelId="{D69E8C89-B6E1-4E76-AB2F-760533045400}" type="pres">
      <dgm:prSet presAssocID="{C388833B-FF8C-4656-B114-557349FA4F5F}" presName="bgRect" presStyleLbl="bgShp" presStyleIdx="0" presStyleCnt="4"/>
      <dgm:spPr/>
    </dgm:pt>
    <dgm:pt modelId="{7BD452B6-1D7B-4B18-B130-A1393D4440E3}" type="pres">
      <dgm:prSet presAssocID="{C388833B-FF8C-4656-B114-557349FA4F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920E95D-D2FB-4333-8774-2C1DE9555CD9}" type="pres">
      <dgm:prSet presAssocID="{C388833B-FF8C-4656-B114-557349FA4F5F}" presName="spaceRect" presStyleCnt="0"/>
      <dgm:spPr/>
    </dgm:pt>
    <dgm:pt modelId="{6C7824FE-DD38-4C32-882A-F5D5747E9DBF}" type="pres">
      <dgm:prSet presAssocID="{C388833B-FF8C-4656-B114-557349FA4F5F}" presName="parTx" presStyleLbl="revTx" presStyleIdx="0" presStyleCnt="4">
        <dgm:presLayoutVars>
          <dgm:chMax val="0"/>
          <dgm:chPref val="0"/>
        </dgm:presLayoutVars>
      </dgm:prSet>
      <dgm:spPr/>
    </dgm:pt>
    <dgm:pt modelId="{A99CCE1D-D49A-4824-93C8-90106F2EA90E}" type="pres">
      <dgm:prSet presAssocID="{5083A21B-E58F-44F5-BC6B-2D80E6EBEF43}" presName="sibTrans" presStyleCnt="0"/>
      <dgm:spPr/>
    </dgm:pt>
    <dgm:pt modelId="{7E60AEB0-F3B8-4FAA-9213-BB617219A135}" type="pres">
      <dgm:prSet presAssocID="{52122906-B77C-4302-B75E-4E00AA75990A}" presName="compNode" presStyleCnt="0"/>
      <dgm:spPr/>
    </dgm:pt>
    <dgm:pt modelId="{EF25D2C2-6626-4EBB-A860-2F70EE65C0B6}" type="pres">
      <dgm:prSet presAssocID="{52122906-B77C-4302-B75E-4E00AA75990A}" presName="bgRect" presStyleLbl="bgShp" presStyleIdx="1" presStyleCnt="4"/>
      <dgm:spPr/>
    </dgm:pt>
    <dgm:pt modelId="{F799D549-086D-4F32-A276-BC7BB5F73DD1}" type="pres">
      <dgm:prSet presAssocID="{52122906-B77C-4302-B75E-4E00AA7599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3C51411-F28B-4F4E-9EBF-FE839D7DDA86}" type="pres">
      <dgm:prSet presAssocID="{52122906-B77C-4302-B75E-4E00AA75990A}" presName="spaceRect" presStyleCnt="0"/>
      <dgm:spPr/>
    </dgm:pt>
    <dgm:pt modelId="{3623B68F-C713-4847-A87C-EC50C63B8D77}" type="pres">
      <dgm:prSet presAssocID="{52122906-B77C-4302-B75E-4E00AA75990A}" presName="parTx" presStyleLbl="revTx" presStyleIdx="1" presStyleCnt="4">
        <dgm:presLayoutVars>
          <dgm:chMax val="0"/>
          <dgm:chPref val="0"/>
        </dgm:presLayoutVars>
      </dgm:prSet>
      <dgm:spPr/>
    </dgm:pt>
    <dgm:pt modelId="{63E129B7-EA2F-4D2F-8CEA-E9747346DA44}" type="pres">
      <dgm:prSet presAssocID="{DE811F64-F46E-4ECA-87BA-6F1AFB60FDE4}" presName="sibTrans" presStyleCnt="0"/>
      <dgm:spPr/>
    </dgm:pt>
    <dgm:pt modelId="{463DE77B-056B-44FB-A812-CEC52C6B0168}" type="pres">
      <dgm:prSet presAssocID="{E4B60668-6ED6-4E13-B9AA-2FDB15787168}" presName="compNode" presStyleCnt="0"/>
      <dgm:spPr/>
    </dgm:pt>
    <dgm:pt modelId="{804E8AC2-4DAC-42E7-B040-18E8F13942D2}" type="pres">
      <dgm:prSet presAssocID="{E4B60668-6ED6-4E13-B9AA-2FDB15787168}" presName="bgRect" presStyleLbl="bgShp" presStyleIdx="2" presStyleCnt="4"/>
      <dgm:spPr/>
    </dgm:pt>
    <dgm:pt modelId="{202E8B59-53E2-46FB-9AAA-4D075D8377A6}" type="pres">
      <dgm:prSet presAssocID="{E4B60668-6ED6-4E13-B9AA-2FDB157871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BF617172-2950-4F9B-A7E5-1BE889D6B40C}" type="pres">
      <dgm:prSet presAssocID="{E4B60668-6ED6-4E13-B9AA-2FDB15787168}" presName="spaceRect" presStyleCnt="0"/>
      <dgm:spPr/>
    </dgm:pt>
    <dgm:pt modelId="{98F46070-8EC0-4DFA-B976-36EDC4801390}" type="pres">
      <dgm:prSet presAssocID="{E4B60668-6ED6-4E13-B9AA-2FDB15787168}" presName="parTx" presStyleLbl="revTx" presStyleIdx="2" presStyleCnt="4">
        <dgm:presLayoutVars>
          <dgm:chMax val="0"/>
          <dgm:chPref val="0"/>
        </dgm:presLayoutVars>
      </dgm:prSet>
      <dgm:spPr/>
    </dgm:pt>
    <dgm:pt modelId="{A93472BD-BCA1-420F-9754-F67733C3B1D7}" type="pres">
      <dgm:prSet presAssocID="{E55A7A9C-9E56-40E5-B50A-94F4E0CC5C9C}" presName="sibTrans" presStyleCnt="0"/>
      <dgm:spPr/>
    </dgm:pt>
    <dgm:pt modelId="{B0C8E055-62B6-4DB2-9996-E267DE0EDEE6}" type="pres">
      <dgm:prSet presAssocID="{274DF20D-9BDF-48BD-853F-B72DC14BA778}" presName="compNode" presStyleCnt="0"/>
      <dgm:spPr/>
    </dgm:pt>
    <dgm:pt modelId="{FC353AF4-7135-47AB-BBF8-75D1011012DB}" type="pres">
      <dgm:prSet presAssocID="{274DF20D-9BDF-48BD-853F-B72DC14BA778}" presName="bgRect" presStyleLbl="bgShp" presStyleIdx="3" presStyleCnt="4"/>
      <dgm:spPr/>
    </dgm:pt>
    <dgm:pt modelId="{0BF0D1BC-1DF5-4D33-AAA3-DB07C1C3B8E9}" type="pres">
      <dgm:prSet presAssocID="{274DF20D-9BDF-48BD-853F-B72DC14BA7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A69346B-939F-47D8-A429-734D46B424DD}" type="pres">
      <dgm:prSet presAssocID="{274DF20D-9BDF-48BD-853F-B72DC14BA778}" presName="spaceRect" presStyleCnt="0"/>
      <dgm:spPr/>
    </dgm:pt>
    <dgm:pt modelId="{2E112272-29AC-4AD6-854F-222A1EF69CCA}" type="pres">
      <dgm:prSet presAssocID="{274DF20D-9BDF-48BD-853F-B72DC14BA7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2E310F-39B2-41E8-800C-2DEB8F020509}" srcId="{A40B194C-77F7-4FC8-B47D-190487C441D8}" destId="{274DF20D-9BDF-48BD-853F-B72DC14BA778}" srcOrd="3" destOrd="0" parTransId="{AF9A284A-5084-4F25-83FE-3860AB87960D}" sibTransId="{E947CD1B-C1D5-457B-986A-AA2EA201CF85}"/>
    <dgm:cxn modelId="{23F86821-1322-465F-BD87-AB77FAA6878C}" type="presOf" srcId="{274DF20D-9BDF-48BD-853F-B72DC14BA778}" destId="{2E112272-29AC-4AD6-854F-222A1EF69CCA}" srcOrd="0" destOrd="0" presId="urn:microsoft.com/office/officeart/2018/2/layout/IconVerticalSolidList"/>
    <dgm:cxn modelId="{D8B5A16D-80AB-4174-B765-83708148DA9E}" srcId="{A40B194C-77F7-4FC8-B47D-190487C441D8}" destId="{C388833B-FF8C-4656-B114-557349FA4F5F}" srcOrd="0" destOrd="0" parTransId="{4CB6912F-8183-4291-BA53-B7C94C2D35AF}" sibTransId="{5083A21B-E58F-44F5-BC6B-2D80E6EBEF43}"/>
    <dgm:cxn modelId="{B354AC52-4046-40D6-9BF5-8CC00EDC314F}" type="presOf" srcId="{C388833B-FF8C-4656-B114-557349FA4F5F}" destId="{6C7824FE-DD38-4C32-882A-F5D5747E9DBF}" srcOrd="0" destOrd="0" presId="urn:microsoft.com/office/officeart/2018/2/layout/IconVerticalSolidList"/>
    <dgm:cxn modelId="{01B422BC-4E63-4F22-9E5C-FB7F0124ED06}" srcId="{A40B194C-77F7-4FC8-B47D-190487C441D8}" destId="{52122906-B77C-4302-B75E-4E00AA75990A}" srcOrd="1" destOrd="0" parTransId="{BC3A3468-B3E9-4B11-9E67-BAB68D3790D6}" sibTransId="{DE811F64-F46E-4ECA-87BA-6F1AFB60FDE4}"/>
    <dgm:cxn modelId="{681632D5-DA26-437A-9BA7-33F0C8A7CF5A}" srcId="{A40B194C-77F7-4FC8-B47D-190487C441D8}" destId="{E4B60668-6ED6-4E13-B9AA-2FDB15787168}" srcOrd="2" destOrd="0" parTransId="{5BB0E04E-908A-4A4C-ACCC-B2CD218091B7}" sibTransId="{E55A7A9C-9E56-40E5-B50A-94F4E0CC5C9C}"/>
    <dgm:cxn modelId="{8698D9E5-8BE0-4B47-A134-6FA21B1EDD8B}" type="presOf" srcId="{E4B60668-6ED6-4E13-B9AA-2FDB15787168}" destId="{98F46070-8EC0-4DFA-B976-36EDC4801390}" srcOrd="0" destOrd="0" presId="urn:microsoft.com/office/officeart/2018/2/layout/IconVerticalSolidList"/>
    <dgm:cxn modelId="{34455EE8-CF06-4145-B5AA-4189F6CDD66E}" type="presOf" srcId="{52122906-B77C-4302-B75E-4E00AA75990A}" destId="{3623B68F-C713-4847-A87C-EC50C63B8D77}" srcOrd="0" destOrd="0" presId="urn:microsoft.com/office/officeart/2018/2/layout/IconVerticalSolidList"/>
    <dgm:cxn modelId="{66E45FF6-E460-4811-A5DF-7B4472150EA3}" type="presOf" srcId="{A40B194C-77F7-4FC8-B47D-190487C441D8}" destId="{D4E0585B-B1AD-4904-B5BF-0C5C5A757E4B}" srcOrd="0" destOrd="0" presId="urn:microsoft.com/office/officeart/2018/2/layout/IconVerticalSolidList"/>
    <dgm:cxn modelId="{49F8AC25-6AB3-42F0-B781-0A13D481F79F}" type="presParOf" srcId="{D4E0585B-B1AD-4904-B5BF-0C5C5A757E4B}" destId="{5C102761-A438-4A99-B85E-3EAFE0F0385A}" srcOrd="0" destOrd="0" presId="urn:microsoft.com/office/officeart/2018/2/layout/IconVerticalSolidList"/>
    <dgm:cxn modelId="{2D0E9F42-60DA-429F-9035-6DA71EE2F6C1}" type="presParOf" srcId="{5C102761-A438-4A99-B85E-3EAFE0F0385A}" destId="{D69E8C89-B6E1-4E76-AB2F-760533045400}" srcOrd="0" destOrd="0" presId="urn:microsoft.com/office/officeart/2018/2/layout/IconVerticalSolidList"/>
    <dgm:cxn modelId="{E1EAA5C7-09CD-40F7-9266-28E39B5F4971}" type="presParOf" srcId="{5C102761-A438-4A99-B85E-3EAFE0F0385A}" destId="{7BD452B6-1D7B-4B18-B130-A1393D4440E3}" srcOrd="1" destOrd="0" presId="urn:microsoft.com/office/officeart/2018/2/layout/IconVerticalSolidList"/>
    <dgm:cxn modelId="{EE2CDF8C-A2E3-486F-8A5A-0A66FE8E09B3}" type="presParOf" srcId="{5C102761-A438-4A99-B85E-3EAFE0F0385A}" destId="{7920E95D-D2FB-4333-8774-2C1DE9555CD9}" srcOrd="2" destOrd="0" presId="urn:microsoft.com/office/officeart/2018/2/layout/IconVerticalSolidList"/>
    <dgm:cxn modelId="{8231C674-2149-47D8-8E90-9A0EB31CA82C}" type="presParOf" srcId="{5C102761-A438-4A99-B85E-3EAFE0F0385A}" destId="{6C7824FE-DD38-4C32-882A-F5D5747E9DBF}" srcOrd="3" destOrd="0" presId="urn:microsoft.com/office/officeart/2018/2/layout/IconVerticalSolidList"/>
    <dgm:cxn modelId="{F9E6DC12-AA71-4134-B974-49724B6BBEE0}" type="presParOf" srcId="{D4E0585B-B1AD-4904-B5BF-0C5C5A757E4B}" destId="{A99CCE1D-D49A-4824-93C8-90106F2EA90E}" srcOrd="1" destOrd="0" presId="urn:microsoft.com/office/officeart/2018/2/layout/IconVerticalSolidList"/>
    <dgm:cxn modelId="{5B72E3E6-7C92-44E4-92A6-4A95773C1766}" type="presParOf" srcId="{D4E0585B-B1AD-4904-B5BF-0C5C5A757E4B}" destId="{7E60AEB0-F3B8-4FAA-9213-BB617219A135}" srcOrd="2" destOrd="0" presId="urn:microsoft.com/office/officeart/2018/2/layout/IconVerticalSolidList"/>
    <dgm:cxn modelId="{F4981AE1-4279-4377-B8A3-40B955882A69}" type="presParOf" srcId="{7E60AEB0-F3B8-4FAA-9213-BB617219A135}" destId="{EF25D2C2-6626-4EBB-A860-2F70EE65C0B6}" srcOrd="0" destOrd="0" presId="urn:microsoft.com/office/officeart/2018/2/layout/IconVerticalSolidList"/>
    <dgm:cxn modelId="{8B314AE6-E8E2-4E92-95DC-0254BD0EF4A8}" type="presParOf" srcId="{7E60AEB0-F3B8-4FAA-9213-BB617219A135}" destId="{F799D549-086D-4F32-A276-BC7BB5F73DD1}" srcOrd="1" destOrd="0" presId="urn:microsoft.com/office/officeart/2018/2/layout/IconVerticalSolidList"/>
    <dgm:cxn modelId="{FC574B34-9405-4BE2-AB7A-A9310710C286}" type="presParOf" srcId="{7E60AEB0-F3B8-4FAA-9213-BB617219A135}" destId="{73C51411-F28B-4F4E-9EBF-FE839D7DDA86}" srcOrd="2" destOrd="0" presId="urn:microsoft.com/office/officeart/2018/2/layout/IconVerticalSolidList"/>
    <dgm:cxn modelId="{90B019A0-3EEF-445D-9C21-2CF305004D77}" type="presParOf" srcId="{7E60AEB0-F3B8-4FAA-9213-BB617219A135}" destId="{3623B68F-C713-4847-A87C-EC50C63B8D77}" srcOrd="3" destOrd="0" presId="urn:microsoft.com/office/officeart/2018/2/layout/IconVerticalSolidList"/>
    <dgm:cxn modelId="{8B5CBF88-DA9B-4F6B-9E83-8E7CFFEAA4E1}" type="presParOf" srcId="{D4E0585B-B1AD-4904-B5BF-0C5C5A757E4B}" destId="{63E129B7-EA2F-4D2F-8CEA-E9747346DA44}" srcOrd="3" destOrd="0" presId="urn:microsoft.com/office/officeart/2018/2/layout/IconVerticalSolidList"/>
    <dgm:cxn modelId="{4DE00E16-A9CB-4B27-8FEC-7D0DD45F53A0}" type="presParOf" srcId="{D4E0585B-B1AD-4904-B5BF-0C5C5A757E4B}" destId="{463DE77B-056B-44FB-A812-CEC52C6B0168}" srcOrd="4" destOrd="0" presId="urn:microsoft.com/office/officeart/2018/2/layout/IconVerticalSolidList"/>
    <dgm:cxn modelId="{6325EF9A-6678-413D-AA71-FA9A7AD4098E}" type="presParOf" srcId="{463DE77B-056B-44FB-A812-CEC52C6B0168}" destId="{804E8AC2-4DAC-42E7-B040-18E8F13942D2}" srcOrd="0" destOrd="0" presId="urn:microsoft.com/office/officeart/2018/2/layout/IconVerticalSolidList"/>
    <dgm:cxn modelId="{B3140189-9BA7-4868-8195-209EB6801A8F}" type="presParOf" srcId="{463DE77B-056B-44FB-A812-CEC52C6B0168}" destId="{202E8B59-53E2-46FB-9AAA-4D075D8377A6}" srcOrd="1" destOrd="0" presId="urn:microsoft.com/office/officeart/2018/2/layout/IconVerticalSolidList"/>
    <dgm:cxn modelId="{7F71F2B0-7F95-4403-8CBD-8E3E8AC25EF1}" type="presParOf" srcId="{463DE77B-056B-44FB-A812-CEC52C6B0168}" destId="{BF617172-2950-4F9B-A7E5-1BE889D6B40C}" srcOrd="2" destOrd="0" presId="urn:microsoft.com/office/officeart/2018/2/layout/IconVerticalSolidList"/>
    <dgm:cxn modelId="{E9B0E8AD-36E2-4A81-9085-A8D9AF154311}" type="presParOf" srcId="{463DE77B-056B-44FB-A812-CEC52C6B0168}" destId="{98F46070-8EC0-4DFA-B976-36EDC4801390}" srcOrd="3" destOrd="0" presId="urn:microsoft.com/office/officeart/2018/2/layout/IconVerticalSolidList"/>
    <dgm:cxn modelId="{E21E87EE-D1F7-47E9-ABB6-52DC16DDCC84}" type="presParOf" srcId="{D4E0585B-B1AD-4904-B5BF-0C5C5A757E4B}" destId="{A93472BD-BCA1-420F-9754-F67733C3B1D7}" srcOrd="5" destOrd="0" presId="urn:microsoft.com/office/officeart/2018/2/layout/IconVerticalSolidList"/>
    <dgm:cxn modelId="{40A8C404-311D-4899-BE0D-F840B71C08F2}" type="presParOf" srcId="{D4E0585B-B1AD-4904-B5BF-0C5C5A757E4B}" destId="{B0C8E055-62B6-4DB2-9996-E267DE0EDEE6}" srcOrd="6" destOrd="0" presId="urn:microsoft.com/office/officeart/2018/2/layout/IconVerticalSolidList"/>
    <dgm:cxn modelId="{053AD9E6-52D6-43F5-B1FA-A0B0B3AC3FBF}" type="presParOf" srcId="{B0C8E055-62B6-4DB2-9996-E267DE0EDEE6}" destId="{FC353AF4-7135-47AB-BBF8-75D1011012DB}" srcOrd="0" destOrd="0" presId="urn:microsoft.com/office/officeart/2018/2/layout/IconVerticalSolidList"/>
    <dgm:cxn modelId="{BBC2C0E6-0EE7-4B92-89B1-4E450D7D77C8}" type="presParOf" srcId="{B0C8E055-62B6-4DB2-9996-E267DE0EDEE6}" destId="{0BF0D1BC-1DF5-4D33-AAA3-DB07C1C3B8E9}" srcOrd="1" destOrd="0" presId="urn:microsoft.com/office/officeart/2018/2/layout/IconVerticalSolidList"/>
    <dgm:cxn modelId="{4F3E7712-2E1D-4DF2-B970-484D65369749}" type="presParOf" srcId="{B0C8E055-62B6-4DB2-9996-E267DE0EDEE6}" destId="{7A69346B-939F-47D8-A429-734D46B424DD}" srcOrd="2" destOrd="0" presId="urn:microsoft.com/office/officeart/2018/2/layout/IconVerticalSolidList"/>
    <dgm:cxn modelId="{B4CA4270-BF4E-46A9-A0C7-F4C8CFF0B513}" type="presParOf" srcId="{B0C8E055-62B6-4DB2-9996-E267DE0EDEE6}" destId="{2E112272-29AC-4AD6-854F-222A1EF69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4F5F3-A9A2-4C09-948E-753B446FEDA7}">
      <dsp:nvSpPr>
        <dsp:cNvPr id="0" name=""/>
        <dsp:cNvSpPr/>
      </dsp:nvSpPr>
      <dsp:spPr>
        <a:xfrm>
          <a:off x="0" y="830579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23021-B6A0-4D31-875A-3A78C1AB01B8}">
      <dsp:nvSpPr>
        <dsp:cNvPr id="0" name=""/>
        <dsp:cNvSpPr/>
      </dsp:nvSpPr>
      <dsp:spPr>
        <a:xfrm>
          <a:off x="463846" y="1175589"/>
          <a:ext cx="843357" cy="843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A4C35-7FA2-435B-AFFA-928183602D0F}">
      <dsp:nvSpPr>
        <dsp:cNvPr id="0" name=""/>
        <dsp:cNvSpPr/>
      </dsp:nvSpPr>
      <dsp:spPr>
        <a:xfrm>
          <a:off x="1771051" y="830579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Memory management involves allocating and deallocating memory during the execution of a program. In C and C++, this is done both at compile time (static memory allocation) and at runtime (dynamic memory allocation).</a:t>
          </a:r>
        </a:p>
      </dsp:txBody>
      <dsp:txXfrm>
        <a:off x="1771051" y="830579"/>
        <a:ext cx="5445364" cy="1533378"/>
      </dsp:txXfrm>
    </dsp:sp>
    <dsp:sp modelId="{86FFDA0C-BC0B-4F04-B164-B0526FA37922}">
      <dsp:nvSpPr>
        <dsp:cNvPr id="0" name=""/>
        <dsp:cNvSpPr/>
      </dsp:nvSpPr>
      <dsp:spPr>
        <a:xfrm>
          <a:off x="0" y="2747302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A1DA4-5CAD-4825-911B-6ECD8A6ED3B7}">
      <dsp:nvSpPr>
        <dsp:cNvPr id="0" name=""/>
        <dsp:cNvSpPr/>
      </dsp:nvSpPr>
      <dsp:spPr>
        <a:xfrm>
          <a:off x="463846" y="3092312"/>
          <a:ext cx="843357" cy="843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1E418-8CE7-4144-964D-1E3A076A9A41}">
      <dsp:nvSpPr>
        <dsp:cNvPr id="0" name=""/>
        <dsp:cNvSpPr/>
      </dsp:nvSpPr>
      <dsp:spPr>
        <a:xfrm>
          <a:off x="1771051" y="2747302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Memory management in C and C++ is a crucial concept, especially for beginners. Let's break it down into simpler terms and use examples to make it more understandable.</a:t>
          </a:r>
        </a:p>
      </dsp:txBody>
      <dsp:txXfrm>
        <a:off x="1771051" y="2747302"/>
        <a:ext cx="5445364" cy="1533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E8C89-B6E1-4E76-AB2F-760533045400}">
      <dsp:nvSpPr>
        <dsp:cNvPr id="0" name=""/>
        <dsp:cNvSpPr/>
      </dsp:nvSpPr>
      <dsp:spPr>
        <a:xfrm>
          <a:off x="0" y="3219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452B6-1D7B-4B18-B130-A1393D4440E3}">
      <dsp:nvSpPr>
        <dsp:cNvPr id="0" name=""/>
        <dsp:cNvSpPr/>
      </dsp:nvSpPr>
      <dsp:spPr>
        <a:xfrm>
          <a:off x="207266" y="157385"/>
          <a:ext cx="377216" cy="376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824FE-DD38-4C32-882A-F5D5747E9DBF}">
      <dsp:nvSpPr>
        <dsp:cNvPr id="0" name=""/>
        <dsp:cNvSpPr/>
      </dsp:nvSpPr>
      <dsp:spPr>
        <a:xfrm>
          <a:off x="791750" y="3219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Understanding these regions will give you a clearer picture of how memory management works in C++.</a:t>
          </a:r>
          <a:endParaRPr lang="en-US" sz="1400" kern="1200"/>
        </a:p>
      </dsp:txBody>
      <dsp:txXfrm>
        <a:off x="791750" y="3219"/>
        <a:ext cx="3971666" cy="749414"/>
      </dsp:txXfrm>
    </dsp:sp>
    <dsp:sp modelId="{EF25D2C2-6626-4EBB-A860-2F70EE65C0B6}">
      <dsp:nvSpPr>
        <dsp:cNvPr id="0" name=""/>
        <dsp:cNvSpPr/>
      </dsp:nvSpPr>
      <dsp:spPr>
        <a:xfrm>
          <a:off x="0" y="939988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9D549-086D-4F32-A276-BC7BB5F73DD1}">
      <dsp:nvSpPr>
        <dsp:cNvPr id="0" name=""/>
        <dsp:cNvSpPr/>
      </dsp:nvSpPr>
      <dsp:spPr>
        <a:xfrm>
          <a:off x="207266" y="1094153"/>
          <a:ext cx="377216" cy="376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3B68F-C713-4847-A87C-EC50C63B8D77}">
      <dsp:nvSpPr>
        <dsp:cNvPr id="0" name=""/>
        <dsp:cNvSpPr/>
      </dsp:nvSpPr>
      <dsp:spPr>
        <a:xfrm>
          <a:off x="791750" y="939988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Static region, </a:t>
          </a:r>
          <a:endParaRPr lang="en-US" sz="1400" kern="1200" dirty="0"/>
        </a:p>
      </dsp:txBody>
      <dsp:txXfrm>
        <a:off x="791750" y="939988"/>
        <a:ext cx="3971666" cy="749414"/>
      </dsp:txXfrm>
    </dsp:sp>
    <dsp:sp modelId="{804E8AC2-4DAC-42E7-B040-18E8F13942D2}">
      <dsp:nvSpPr>
        <dsp:cNvPr id="0" name=""/>
        <dsp:cNvSpPr/>
      </dsp:nvSpPr>
      <dsp:spPr>
        <a:xfrm>
          <a:off x="0" y="1876756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E8B59-53E2-46FB-9AAA-4D075D8377A6}">
      <dsp:nvSpPr>
        <dsp:cNvPr id="0" name=""/>
        <dsp:cNvSpPr/>
      </dsp:nvSpPr>
      <dsp:spPr>
        <a:xfrm>
          <a:off x="207266" y="2030922"/>
          <a:ext cx="377216" cy="3768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46070-8EC0-4DFA-B976-36EDC4801390}">
      <dsp:nvSpPr>
        <dsp:cNvPr id="0" name=""/>
        <dsp:cNvSpPr/>
      </dsp:nvSpPr>
      <dsp:spPr>
        <a:xfrm>
          <a:off x="791750" y="1876756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Stack (static frame), </a:t>
          </a:r>
          <a:endParaRPr lang="en-US" sz="1400" kern="1200"/>
        </a:p>
      </dsp:txBody>
      <dsp:txXfrm>
        <a:off x="791750" y="1876756"/>
        <a:ext cx="3971666" cy="749414"/>
      </dsp:txXfrm>
    </dsp:sp>
    <dsp:sp modelId="{FC353AF4-7135-47AB-BBF8-75D1011012DB}">
      <dsp:nvSpPr>
        <dsp:cNvPr id="0" name=""/>
        <dsp:cNvSpPr/>
      </dsp:nvSpPr>
      <dsp:spPr>
        <a:xfrm>
          <a:off x="0" y="2813525"/>
          <a:ext cx="4799185" cy="6851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0D1BC-1DF5-4D33-AAA3-DB07C1C3B8E9}">
      <dsp:nvSpPr>
        <dsp:cNvPr id="0" name=""/>
        <dsp:cNvSpPr/>
      </dsp:nvSpPr>
      <dsp:spPr>
        <a:xfrm>
          <a:off x="207266" y="2967690"/>
          <a:ext cx="377216" cy="3768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12272-29AC-4AD6-854F-222A1EF69CCA}">
      <dsp:nvSpPr>
        <dsp:cNvPr id="0" name=""/>
        <dsp:cNvSpPr/>
      </dsp:nvSpPr>
      <dsp:spPr>
        <a:xfrm>
          <a:off x="791750" y="2813525"/>
          <a:ext cx="3971666" cy="74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13" tIns="79313" rIns="79313" bIns="793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</a:t>
          </a:r>
          <a:r>
            <a:rPr lang="en-US" sz="1400" b="0" i="0" kern="1200"/>
            <a:t>eap memory. </a:t>
          </a:r>
          <a:endParaRPr lang="en-US" sz="1400" kern="1200"/>
        </a:p>
      </dsp:txBody>
      <dsp:txXfrm>
        <a:off x="791750" y="2813525"/>
        <a:ext cx="3971666" cy="749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9C4D-7080-4EEC-9008-2F760A8CF2D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AD1E-CCC0-4ABA-A852-76B6E5167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7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in C:</a:t>
            </a:r>
          </a:p>
          <a:p>
            <a:endParaRPr lang="en-IN" dirty="0"/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(int *)malloc(</a:t>
            </a:r>
            <a:r>
              <a:rPr lang="en-IN" dirty="0" err="1"/>
              <a:t>sizeof</a:t>
            </a:r>
            <a:r>
              <a:rPr lang="en-IN" dirty="0"/>
              <a:t>(int)); // Dynamic memory allocation</a:t>
            </a:r>
          </a:p>
          <a:p>
            <a:r>
              <a:rPr lang="en-IN" dirty="0"/>
              <a:t>    if (</a:t>
            </a:r>
            <a:r>
              <a:rPr lang="en-IN" dirty="0" err="1"/>
              <a:t>ptr</a:t>
            </a:r>
            <a:r>
              <a:rPr lang="en-IN" dirty="0"/>
              <a:t> == NULL)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("Memory allocation failed\n");</a:t>
            </a:r>
          </a:p>
          <a:p>
            <a:r>
              <a:rPr lang="en-IN" dirty="0"/>
              <a:t>        return 1;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20;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("Value of *</a:t>
            </a:r>
            <a:r>
              <a:rPr lang="en-IN" dirty="0" err="1"/>
              <a:t>ptr</a:t>
            </a:r>
            <a:r>
              <a:rPr lang="en-IN" dirty="0"/>
              <a:t>: %d\n",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r>
              <a:rPr lang="en-IN" dirty="0"/>
              <a:t>    free(</a:t>
            </a:r>
            <a:r>
              <a:rPr lang="en-IN" dirty="0" err="1"/>
              <a:t>ptr</a:t>
            </a:r>
            <a:r>
              <a:rPr lang="en-IN" dirty="0"/>
              <a:t>);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Example in C++:</a:t>
            </a:r>
          </a:p>
          <a:p>
            <a:endParaRPr lang="en-IN" dirty="0"/>
          </a:p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30;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"Value of *</a:t>
            </a:r>
            <a:r>
              <a:rPr lang="en-IN" dirty="0" err="1"/>
              <a:t>ptr</a:t>
            </a:r>
            <a:r>
              <a:rPr lang="en-IN" dirty="0"/>
              <a:t>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US" dirty="0"/>
              <a:t>In these examples, memory is allocated dynamically using malloc in C and new in C++. The allocated memory is then freed using free in C and delete in C++.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AD1E-CCC0-4ABA-A852-76B6E51677E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9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6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6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5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7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3D8EF76F-7A40-4997-C1AF-6140A4FB7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3" r="909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61023-8002-07A6-CC78-084F8B05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Memory Management in C and C++ </a:t>
            </a:r>
            <a:endParaRPr lang="en-IN" sz="600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0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21DD-C27C-609D-ADB4-645E0111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08" y="291738"/>
            <a:ext cx="10890929" cy="1097280"/>
          </a:xfrm>
        </p:spPr>
        <p:txBody>
          <a:bodyPr/>
          <a:lstStyle/>
          <a:p>
            <a:r>
              <a:rPr lang="en-US" dirty="0"/>
              <a:t>Memory Management in C and C++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F7017-0269-78F2-FB6D-80801B24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" y="1764164"/>
            <a:ext cx="4514850" cy="376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9940C-41C5-34CD-3989-4D6C9D75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905" y="2049914"/>
            <a:ext cx="6153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47AF846B-92D6-033B-3A9D-1DF00DBC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46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DDC54-92B8-C489-E68E-7DCBDA9C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46" y="38100"/>
            <a:ext cx="7310029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DCCE-2FE7-D9AA-BE88-5DDC98355C95}"/>
              </a:ext>
            </a:extLst>
          </p:cNvPr>
          <p:cNvSpPr txBox="1"/>
          <p:nvPr/>
        </p:nvSpPr>
        <p:spPr>
          <a:xfrm>
            <a:off x="82638" y="339779"/>
            <a:ext cx="5599611" cy="5314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#include &lt;</a:t>
            </a:r>
            <a:r>
              <a:rPr lang="en-US" sz="1500" dirty="0" err="1">
                <a:solidFill>
                  <a:schemeClr val="tx1"/>
                </a:solidFill>
              </a:rPr>
              <a:t>stdio.h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#include &lt;</a:t>
            </a:r>
            <a:r>
              <a:rPr lang="en-US" sz="1500" dirty="0" err="1">
                <a:solidFill>
                  <a:schemeClr val="tx1"/>
                </a:solidFill>
              </a:rPr>
              <a:t>stdlib.h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int main() {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int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 (int *)malloc(</a:t>
            </a:r>
            <a:r>
              <a:rPr lang="en-US" sz="1500" dirty="0" err="1">
                <a:solidFill>
                  <a:schemeClr val="tx1"/>
                </a:solidFill>
              </a:rPr>
              <a:t>sizeof</a:t>
            </a:r>
            <a:r>
              <a:rPr lang="en-US" sz="1500" dirty="0">
                <a:solidFill>
                  <a:schemeClr val="tx1"/>
                </a:solidFill>
              </a:rPr>
              <a:t>(int)); // Dynamic memory allocation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if (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== NULL) {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    </a:t>
            </a:r>
            <a:r>
              <a:rPr lang="en-US" sz="1500" dirty="0" err="1">
                <a:solidFill>
                  <a:schemeClr val="tx1"/>
                </a:solidFill>
              </a:rPr>
              <a:t>printf</a:t>
            </a:r>
            <a:r>
              <a:rPr lang="en-US" sz="1500" dirty="0">
                <a:solidFill>
                  <a:schemeClr val="tx1"/>
                </a:solidFill>
              </a:rPr>
              <a:t>("Memory allocation failed\n");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    return 1;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 = 20;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</a:t>
            </a:r>
            <a:r>
              <a:rPr lang="en-US" sz="1500" dirty="0" err="1">
                <a:solidFill>
                  <a:schemeClr val="tx1"/>
                </a:solidFill>
              </a:rPr>
              <a:t>printf</a:t>
            </a:r>
            <a:r>
              <a:rPr lang="en-US" sz="1500" dirty="0">
                <a:solidFill>
                  <a:schemeClr val="tx1"/>
                </a:solidFill>
              </a:rPr>
              <a:t>("Value of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: %d\n", *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free(</a:t>
            </a:r>
            <a:r>
              <a:rPr lang="en-US" sz="1500" dirty="0" err="1">
                <a:solidFill>
                  <a:schemeClr val="tx1"/>
                </a:solidFill>
              </a:rPr>
              <a:t>ptr</a:t>
            </a:r>
            <a:r>
              <a:rPr lang="en-US" sz="1500" dirty="0">
                <a:solidFill>
                  <a:schemeClr val="tx1"/>
                </a:solidFill>
              </a:rPr>
              <a:t>); // Deallocating memory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    return 0;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7194B-FFC3-BEFA-6887-1D29183EB141}"/>
              </a:ext>
            </a:extLst>
          </p:cNvPr>
          <p:cNvSpPr txBox="1"/>
          <p:nvPr/>
        </p:nvSpPr>
        <p:spPr>
          <a:xfrm>
            <a:off x="6135795" y="1396684"/>
            <a:ext cx="5599611" cy="3200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#include &lt;iostream&gt;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r>
              <a:rPr lang="en-IN" dirty="0"/>
              <a:t>int main() {</a:t>
            </a:r>
          </a:p>
          <a:p>
            <a:pPr>
              <a:spcAft>
                <a:spcPts val="600"/>
              </a:spcAft>
            </a:pPr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pPr>
              <a:spcAft>
                <a:spcPts val="600"/>
              </a:spcAft>
            </a:pPr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30;</a:t>
            </a:r>
          </a:p>
          <a:p>
            <a:pPr>
              <a:spcAft>
                <a:spcPts val="600"/>
              </a:spcAft>
            </a:pPr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"Value of *</a:t>
            </a:r>
            <a:r>
              <a:rPr lang="en-IN" dirty="0" err="1"/>
              <a:t>ptr</a:t>
            </a:r>
            <a:r>
              <a:rPr lang="en-IN" dirty="0"/>
              <a:t>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>
              <a:spcAft>
                <a:spcPts val="600"/>
              </a:spcAft>
            </a:pPr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pPr>
              <a:spcAft>
                <a:spcPts val="600"/>
              </a:spcAft>
            </a:pPr>
            <a:r>
              <a:rPr lang="en-IN" dirty="0"/>
              <a:t>    return 0;</a:t>
            </a:r>
          </a:p>
          <a:p>
            <a:pPr>
              <a:spcAft>
                <a:spcPts val="600"/>
              </a:spcAft>
            </a:pPr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C4CC8-DFD5-E2D5-E7B7-D0371812EC91}"/>
              </a:ext>
            </a:extLst>
          </p:cNvPr>
          <p:cNvSpPr txBox="1"/>
          <p:nvPr/>
        </p:nvSpPr>
        <p:spPr>
          <a:xfrm>
            <a:off x="880844" y="5871890"/>
            <a:ext cx="9602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Memory is allocated dynamically using malloc in C and new in C++. The allocated memory is then freed using free in C and delete in C++.</a:t>
            </a:r>
          </a:p>
        </p:txBody>
      </p:sp>
    </p:spTree>
    <p:extLst>
      <p:ext uri="{BB962C8B-B14F-4D97-AF65-F5344CB8AC3E}">
        <p14:creationId xmlns:p14="http://schemas.microsoft.com/office/powerpoint/2010/main" val="42126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3B1CFE-1A53-DA0F-8ACE-1092215F7459}"/>
              </a:ext>
            </a:extLst>
          </p:cNvPr>
          <p:cNvSpPr txBox="1"/>
          <p:nvPr/>
        </p:nvSpPr>
        <p:spPr>
          <a:xfrm>
            <a:off x="2011679" y="476522"/>
            <a:ext cx="7846423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/>
              <a:t>#include&lt;stdio.h&gt;</a:t>
            </a:r>
          </a:p>
          <a:p>
            <a:r>
              <a:rPr lang="en-IN"/>
              <a:t>void fun();</a:t>
            </a:r>
          </a:p>
          <a:p>
            <a:r>
              <a:rPr lang="en-IN"/>
              <a:t>void fun()	//stack memory allocation(runtime) 	</a:t>
            </a:r>
          </a:p>
          <a:p>
            <a:r>
              <a:rPr lang="en-IN"/>
              <a:t>	{</a:t>
            </a:r>
          </a:p>
          <a:p>
            <a:r>
              <a:rPr lang="en-IN"/>
              <a:t>  	int a=10,b=5,c;</a:t>
            </a:r>
          </a:p>
          <a:p>
            <a:r>
              <a:rPr lang="en-IN"/>
              <a:t>  	c=a+b</a:t>
            </a:r>
          </a:p>
          <a:p>
            <a:r>
              <a:rPr lang="en-IN"/>
              <a:t>  	print("Result: %d",c)</a:t>
            </a:r>
          </a:p>
          <a:p>
            <a:r>
              <a:rPr lang="en-IN"/>
              <a:t>	}</a:t>
            </a:r>
          </a:p>
          <a:p>
            <a:endParaRPr lang="en-IN"/>
          </a:p>
          <a:p>
            <a:r>
              <a:rPr lang="en-IN"/>
              <a:t>int main()	//static memory allocation (Compiling)	</a:t>
            </a:r>
          </a:p>
          <a:p>
            <a:r>
              <a:rPr lang="en-IN"/>
              <a:t>{</a:t>
            </a:r>
          </a:p>
          <a:p>
            <a:r>
              <a:rPr lang="en-IN"/>
              <a:t>	int x=100,y=55,ans;</a:t>
            </a:r>
          </a:p>
          <a:p>
            <a:r>
              <a:rPr lang="en-IN"/>
              <a:t>	ans=x-y;</a:t>
            </a:r>
          </a:p>
          <a:p>
            <a:r>
              <a:rPr lang="en-IN"/>
              <a:t>	printf("Difference :%d",ans);</a:t>
            </a:r>
          </a:p>
          <a:p>
            <a:r>
              <a:rPr lang="en-IN"/>
              <a:t>	fun();</a:t>
            </a:r>
          </a:p>
          <a:p>
            <a:r>
              <a:rPr lang="en-IN"/>
              <a:t>	printf("End");</a:t>
            </a:r>
          </a:p>
          <a:p>
            <a:r>
              <a:rPr lang="en-IN"/>
              <a:t>	printf("Bye");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7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1FB0-3CA4-3811-4221-44BEEBFE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0" y="109728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A85E1-A94F-E9C2-4295-FF3C1F1AB904}"/>
              </a:ext>
            </a:extLst>
          </p:cNvPr>
          <p:cNvSpPr txBox="1"/>
          <p:nvPr/>
        </p:nvSpPr>
        <p:spPr>
          <a:xfrm>
            <a:off x="265610" y="2413337"/>
            <a:ext cx="57345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Compile Time (Static Allocation):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compiler determines the amount of memory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allocated on the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lifetime of this memory is limited to the scope in which it is defined.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21A4A-96BC-C555-8225-D25011939323}"/>
              </a:ext>
            </a:extLst>
          </p:cNvPr>
          <p:cNvSpPr txBox="1"/>
          <p:nvPr/>
        </p:nvSpPr>
        <p:spPr>
          <a:xfrm>
            <a:off x="6191796" y="2413337"/>
            <a:ext cx="6096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Run Time (Dynamic Allocation):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is allocated on the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programmer must manually manage this memory (allocate and deallocate).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lifetime of this memory is until it is explicitly deallocated.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B842-D00A-56B8-1A1B-8C5EC8C2F2CF}"/>
              </a:ext>
            </a:extLst>
          </p:cNvPr>
          <p:cNvSpPr txBox="1"/>
          <p:nvPr/>
        </p:nvSpPr>
        <p:spPr>
          <a:xfrm>
            <a:off x="2838994" y="5087370"/>
            <a:ext cx="614825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Key Points to Remember</a:t>
            </a:r>
          </a:p>
          <a:p>
            <a:r>
              <a:rPr lang="en-US" b="1" dirty="0"/>
              <a:t>Stack Memory: </a:t>
            </a:r>
            <a:r>
              <a:rPr lang="en-US" dirty="0"/>
              <a:t>Fast access, limited size, automatically managed.</a:t>
            </a:r>
          </a:p>
          <a:p>
            <a:r>
              <a:rPr lang="en-US" b="1" dirty="0"/>
              <a:t>Heap Memory: </a:t>
            </a:r>
            <a:r>
              <a:rPr lang="en-US" dirty="0"/>
              <a:t>Larger size, slower access, manually managed.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7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3A6C-A405-6D7B-5985-88299AE1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 during the execution process of C/C++      Program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F7A72-FAE8-C8C8-452F-962F4BD3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4119154"/>
            <a:ext cx="9940836" cy="1682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EC2A7-1EAA-BE9D-2F5D-0C8578A4CF16}"/>
              </a:ext>
            </a:extLst>
          </p:cNvPr>
          <p:cNvSpPr txBox="1"/>
          <p:nvPr/>
        </p:nvSpPr>
        <p:spPr>
          <a:xfrm>
            <a:off x="740229" y="2899954"/>
            <a:ext cx="101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.c and </a:t>
            </a:r>
            <a:r>
              <a:rPr lang="en-US" dirty="0" err="1"/>
              <a:t>cpp</a:t>
            </a:r>
            <a:r>
              <a:rPr lang="en-US" dirty="0"/>
              <a:t> files can’t be executed  directly and has to go through a series of steps. The main thing that happens during the execution process of a C/C++ Program is the conversion of the high-level source code into an executable binary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85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69861-F8B4-1448-6CB0-C7D2D517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06" y="2562531"/>
            <a:ext cx="3246120" cy="4295469"/>
          </a:xfrm>
        </p:spPr>
        <p:txBody>
          <a:bodyPr anchor="t">
            <a:normAutofit/>
          </a:bodyPr>
          <a:lstStyle/>
          <a:p>
            <a:r>
              <a:rPr lang="en-US" dirty="0"/>
              <a:t>Memory Management in C and C++ 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A69AF14-D0D5-E5A3-B44A-F3557DF8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73133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DB3-967E-F672-620A-11D0FEEC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93" y="274319"/>
            <a:ext cx="10890929" cy="1097280"/>
          </a:xfrm>
        </p:spPr>
        <p:txBody>
          <a:bodyPr/>
          <a:lstStyle/>
          <a:p>
            <a:r>
              <a:rPr lang="en-US" b="0" dirty="0">
                <a:solidFill>
                  <a:srgbClr val="242424"/>
                </a:solidFill>
                <a:latin typeface="Segoe UI" panose="020B0502040204020203" pitchFamily="34" charset="0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ifferent memory regions in C++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73BDAC-3B8C-B7BA-D753-030D553AF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63073"/>
              </p:ext>
            </p:extLst>
          </p:nvPr>
        </p:nvGraphicFramePr>
        <p:xfrm>
          <a:off x="6221369" y="1645920"/>
          <a:ext cx="4799186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87A7A4-0159-FFB9-A114-F144D1208A9E}"/>
              </a:ext>
            </a:extLst>
          </p:cNvPr>
          <p:cNvSpPr txBox="1"/>
          <p:nvPr/>
        </p:nvSpPr>
        <p:spPr>
          <a:xfrm>
            <a:off x="594030" y="1874728"/>
            <a:ext cx="51570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Memory management in C and C++ is a crucial concept, especially for beginners. Let's break it down into simpler terms and use examples to make it more understandable.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22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7A2-EAE3-3297-94FA-713965C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51" y="109728"/>
            <a:ext cx="4175761" cy="1097280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A092-D1F3-6187-B7EE-3B31F7B3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06" y="1375083"/>
            <a:ext cx="5107577" cy="356616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Run Time (Dynamic Allocation):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Memory is allocated on the heap.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programmer must manually manage this memory (allocate and deallocate).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lifetime of this memory is until it is explicitly deallocated.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9711D0-D26B-EC19-928E-EBF84023A90E}"/>
              </a:ext>
            </a:extLst>
          </p:cNvPr>
          <p:cNvSpPr txBox="1">
            <a:spLocks/>
          </p:cNvSpPr>
          <p:nvPr/>
        </p:nvSpPr>
        <p:spPr>
          <a:xfrm>
            <a:off x="400594" y="1375083"/>
            <a:ext cx="5107577" cy="3566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Compile Time (Static Allocation):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compiler determines the amount of memory needed.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Memory is allocated on the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lifetime of this memory is limited to the scope in which it is defined.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24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291E-F700-FBEC-E2C9-12AEBEB6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1" y="167486"/>
            <a:ext cx="4902882" cy="109728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Region</a:t>
            </a:r>
            <a:b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FCCC-A8E7-92B4-91EC-B6026709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970" y="1264766"/>
            <a:ext cx="5562757" cy="356616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static region is used for variables that have a static or global scope. These variables are allocated memory at compile time and remain in memory for the entire duration of the program.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Characteristics: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Lifetime: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Entire duration of the program.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Scope: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Global or static within a function.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Memory Location: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Static region.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66AFD-7299-8DBA-3C78-FD4A557F1069}"/>
              </a:ext>
            </a:extLst>
          </p:cNvPr>
          <p:cNvSpPr txBox="1"/>
          <p:nvPr/>
        </p:nvSpPr>
        <p:spPr>
          <a:xfrm>
            <a:off x="6461760" y="945241"/>
            <a:ext cx="5477691" cy="37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/>
              <a:t>#include &lt;iostream&gt;</a:t>
            </a:r>
          </a:p>
          <a:p>
            <a:endParaRPr lang="en-IN" sz="1600" dirty="0"/>
          </a:p>
          <a:p>
            <a:r>
              <a:rPr lang="en-IN" sz="1600" dirty="0"/>
              <a:t>int </a:t>
            </a:r>
            <a:r>
              <a:rPr lang="en-IN" sz="1600" dirty="0" err="1"/>
              <a:t>globalVar</a:t>
            </a:r>
            <a:r>
              <a:rPr lang="en-IN" sz="1600" dirty="0"/>
              <a:t> = 10; // Global variable</a:t>
            </a:r>
          </a:p>
          <a:p>
            <a:endParaRPr lang="en-IN" sz="1600" dirty="0"/>
          </a:p>
          <a:p>
            <a:r>
              <a:rPr lang="en-IN" sz="1600" dirty="0"/>
              <a:t>void </a:t>
            </a:r>
            <a:r>
              <a:rPr lang="en-IN" sz="1600" dirty="0" err="1"/>
              <a:t>func</a:t>
            </a:r>
            <a:r>
              <a:rPr lang="en-IN" sz="1600" dirty="0"/>
              <a:t>() 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 static int </a:t>
            </a:r>
            <a:r>
              <a:rPr lang="en-IN" sz="1600" dirty="0" err="1"/>
              <a:t>staticVar</a:t>
            </a:r>
            <a:r>
              <a:rPr lang="en-IN" sz="1600" dirty="0"/>
              <a:t> = 20; // Static variable</a:t>
            </a:r>
          </a:p>
          <a:p>
            <a:r>
              <a:rPr lang="en-IN" sz="1600" dirty="0"/>
              <a:t>    std::</a:t>
            </a:r>
            <a:r>
              <a:rPr lang="en-IN" sz="1600" dirty="0" err="1"/>
              <a:t>cout</a:t>
            </a:r>
            <a:r>
              <a:rPr lang="en-IN" sz="1600" dirty="0"/>
              <a:t> &lt;&lt; "Static Variable: " &lt;&lt; </a:t>
            </a:r>
            <a:r>
              <a:rPr lang="en-IN" sz="1600" dirty="0" err="1"/>
              <a:t>staticVar</a:t>
            </a:r>
            <a:r>
              <a:rPr lang="en-IN" sz="1600" dirty="0"/>
              <a:t> &lt;&lt; std::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  std::</a:t>
            </a:r>
            <a:r>
              <a:rPr lang="en-IN" sz="1600" dirty="0" err="1"/>
              <a:t>cout</a:t>
            </a:r>
            <a:r>
              <a:rPr lang="en-IN" sz="1600" dirty="0"/>
              <a:t> &lt;&lt; "Global Variable: " &lt;&lt; </a:t>
            </a:r>
            <a:r>
              <a:rPr lang="en-IN" sz="1600" dirty="0" err="1"/>
              <a:t>globalVar</a:t>
            </a:r>
            <a:r>
              <a:rPr lang="en-IN" sz="1600" dirty="0"/>
              <a:t> &lt;&lt; std::</a:t>
            </a:r>
            <a:r>
              <a:rPr lang="en-IN" sz="1600" dirty="0" err="1"/>
              <a:t>endl</a:t>
            </a:r>
            <a:r>
              <a:rPr lang="en-IN" sz="1600" dirty="0"/>
              <a:t>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func</a:t>
            </a:r>
            <a:r>
              <a:rPr lang="en-IN" sz="1600" dirty="0"/>
              <a:t>();</a:t>
            </a:r>
          </a:p>
          <a:p>
            <a:r>
              <a:rPr lang="en-IN" sz="1600" dirty="0"/>
              <a:t>    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87B16-12C5-10E3-7E21-18FA2F68FF6A}"/>
              </a:ext>
            </a:extLst>
          </p:cNvPr>
          <p:cNvSpPr txBox="1"/>
          <p:nvPr/>
        </p:nvSpPr>
        <p:spPr>
          <a:xfrm>
            <a:off x="531436" y="5841414"/>
            <a:ext cx="1064166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dirty="0"/>
              <a:t>Static region stores static variables that remain in use throughout the execution of a program. The size of the static region does not change during the C++ program’s execution.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9D04E-C31B-2CC1-C5CE-61BD123EE469}"/>
              </a:ext>
            </a:extLst>
          </p:cNvPr>
          <p:cNvSpPr txBox="1"/>
          <p:nvPr/>
        </p:nvSpPr>
        <p:spPr>
          <a:xfrm>
            <a:off x="531435" y="5096609"/>
            <a:ext cx="1064166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Static memory allocation happens at compile time. The size of the memory required is known before the program runs. This type of memory is allocated on the stack.</a:t>
            </a:r>
          </a:p>
        </p:txBody>
      </p:sp>
    </p:spTree>
    <p:extLst>
      <p:ext uri="{BB962C8B-B14F-4D97-AF65-F5344CB8AC3E}">
        <p14:creationId xmlns:p14="http://schemas.microsoft.com/office/powerpoint/2010/main" val="312602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19E-BFC0-7316-60DE-0824579D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75" y="23368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Stack (Static Frame)</a:t>
            </a:r>
            <a:b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9774-D6F4-FFE4-A658-8180AFC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19" y="1243420"/>
            <a:ext cx="5455920" cy="3566160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stack is used for local variables and function call management. Memory is allocated and deallocated automatically when functions are called and return.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Characteristics: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Lifetime: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Limited to the scope of the function or block.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Scope: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Local to the function or block.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Memory Location: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Stack.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9F999-DAF9-B6DF-2E35-43A9AB928072}"/>
              </a:ext>
            </a:extLst>
          </p:cNvPr>
          <p:cNvSpPr txBox="1"/>
          <p:nvPr/>
        </p:nvSpPr>
        <p:spPr>
          <a:xfrm>
            <a:off x="6009257" y="477940"/>
            <a:ext cx="5672579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func</a:t>
            </a:r>
            <a:r>
              <a:rPr lang="en-IN" dirty="0"/>
              <a:t>()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localVar</a:t>
            </a:r>
            <a:r>
              <a:rPr lang="en-IN" dirty="0"/>
              <a:t> = 30; // Local variable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"Local Variable: " &lt;&lt; </a:t>
            </a:r>
            <a:r>
              <a:rPr lang="en-IN" dirty="0" err="1"/>
              <a:t>localVar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</a:t>
            </a:r>
            <a:r>
              <a:rPr lang="en-IN" dirty="0" err="1"/>
              <a:t>func</a:t>
            </a:r>
            <a:r>
              <a:rPr lang="en-IN" dirty="0"/>
              <a:t>();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1C2287-C6BF-3F25-54B2-24B8B562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376" y="4015756"/>
            <a:ext cx="68222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latin typeface="+mn-lt"/>
              </a:rPr>
              <a:t>localVar</a:t>
            </a:r>
            <a:r>
              <a:rPr lang="en-US" altLang="en-US" sz="1100" dirty="0">
                <a:latin typeface="+mn-lt"/>
              </a:rPr>
              <a:t> is stored on the stack. When </a:t>
            </a:r>
            <a:r>
              <a:rPr lang="en-US" altLang="en-US" sz="1100" dirty="0" err="1">
                <a:latin typeface="+mn-lt"/>
              </a:rPr>
              <a:t>func</a:t>
            </a:r>
            <a:r>
              <a:rPr lang="en-US" altLang="en-US" sz="1100" dirty="0">
                <a:latin typeface="+mn-lt"/>
              </a:rPr>
              <a:t> is called, </a:t>
            </a:r>
            <a:r>
              <a:rPr lang="en-US" altLang="en-US" sz="1100" dirty="0" err="1">
                <a:latin typeface="+mn-lt"/>
              </a:rPr>
              <a:t>localVar</a:t>
            </a:r>
            <a:r>
              <a:rPr lang="en-US" altLang="en-US" sz="1100" dirty="0">
                <a:latin typeface="+mn-lt"/>
              </a:rPr>
              <a:t> is allocated memory on the stack, and when </a:t>
            </a:r>
            <a:r>
              <a:rPr lang="en-US" altLang="en-US" sz="1100" dirty="0" err="1">
                <a:latin typeface="+mn-lt"/>
              </a:rPr>
              <a:t>func</a:t>
            </a:r>
            <a:r>
              <a:rPr lang="en-US" altLang="en-US" sz="1100" dirty="0">
                <a:latin typeface="+mn-lt"/>
              </a:rPr>
              <a:t> returns, the memory is automatically deallocated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017AF-4911-043F-8D18-1EA81579A45A}"/>
              </a:ext>
            </a:extLst>
          </p:cNvPr>
          <p:cNvSpPr txBox="1"/>
          <p:nvPr/>
        </p:nvSpPr>
        <p:spPr>
          <a:xfrm>
            <a:off x="510147" y="5429914"/>
            <a:ext cx="10227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Stack stores stack frames, and a new stack frame is created for every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3617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93EA-EEAB-1DA7-6042-A005E00C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96" y="193250"/>
            <a:ext cx="5006576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Memory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8786-2D63-427A-2F69-7E792D15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96" y="1176219"/>
            <a:ext cx="5006576" cy="356616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heap is used for dynamic memory allocation. Memory is allocated and deallocated manually by the programmer using new and delete.</a:t>
            </a:r>
          </a:p>
          <a:p>
            <a:pPr marL="0" indent="0">
              <a:buNone/>
            </a:pPr>
            <a:r>
              <a:rPr lang="en-US" b="1" dirty="0"/>
              <a:t>Characteristics:</a:t>
            </a:r>
          </a:p>
          <a:p>
            <a:r>
              <a:rPr lang="en-US" b="1" dirty="0"/>
              <a:t>Lifetime: </a:t>
            </a:r>
            <a:r>
              <a:rPr lang="en-US" dirty="0"/>
              <a:t>Until explicitly deallocated.</a:t>
            </a:r>
          </a:p>
          <a:p>
            <a:r>
              <a:rPr lang="en-US" b="1" dirty="0"/>
              <a:t>Scope: </a:t>
            </a:r>
            <a:r>
              <a:rPr lang="en-US" dirty="0"/>
              <a:t>Accessible through pointers.</a:t>
            </a:r>
          </a:p>
          <a:p>
            <a:r>
              <a:rPr lang="en-US" b="1" dirty="0"/>
              <a:t>Memory Location: </a:t>
            </a:r>
            <a:r>
              <a:rPr lang="en-US" dirty="0"/>
              <a:t>Heap.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F911A-05D9-E09D-C83C-651302243B21}"/>
              </a:ext>
            </a:extLst>
          </p:cNvPr>
          <p:cNvSpPr txBox="1"/>
          <p:nvPr/>
        </p:nvSpPr>
        <p:spPr>
          <a:xfrm>
            <a:off x="5646656" y="1176219"/>
            <a:ext cx="6094428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int *</a:t>
            </a:r>
            <a:r>
              <a:rPr lang="en-IN" dirty="0" err="1"/>
              <a:t>ptr</a:t>
            </a:r>
            <a:r>
              <a:rPr lang="en-IN" dirty="0"/>
              <a:t> = new int; // Dynamic memory allocation</a:t>
            </a:r>
          </a:p>
          <a:p>
            <a:r>
              <a:rPr lang="en-IN" dirty="0"/>
              <a:t>    *</a:t>
            </a:r>
            <a:r>
              <a:rPr lang="en-IN" dirty="0" err="1"/>
              <a:t>ptr</a:t>
            </a:r>
            <a:r>
              <a:rPr lang="en-IN" dirty="0"/>
              <a:t> = 40;</a:t>
            </a:r>
          </a:p>
          <a:p>
            <a:r>
              <a:rPr lang="en-IN" dirty="0"/>
              <a:t>    std::</a:t>
            </a:r>
            <a:r>
              <a:rPr lang="en-IN" dirty="0" err="1"/>
              <a:t>cout</a:t>
            </a:r>
            <a:r>
              <a:rPr lang="en-IN" dirty="0"/>
              <a:t> &lt;&lt; "Heap Variable: " &lt;&lt; *</a:t>
            </a:r>
            <a:r>
              <a:rPr lang="en-IN" dirty="0" err="1"/>
              <a:t>ptr</a:t>
            </a:r>
            <a:r>
              <a:rPr lang="en-IN" dirty="0"/>
              <a:t> &lt;&lt; 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delete </a:t>
            </a:r>
            <a:r>
              <a:rPr lang="en-IN" dirty="0" err="1"/>
              <a:t>ptr</a:t>
            </a:r>
            <a:r>
              <a:rPr lang="en-IN" dirty="0"/>
              <a:t>; // Deallocating memory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97010-1D7A-8448-6DC2-B3F2020891B3}"/>
              </a:ext>
            </a:extLst>
          </p:cNvPr>
          <p:cNvSpPr txBox="1"/>
          <p:nvPr/>
        </p:nvSpPr>
        <p:spPr>
          <a:xfrm>
            <a:off x="489251" y="5358615"/>
            <a:ext cx="114120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Dynamic memory allocation happens at runtime. The size of the memory required is determined during the execution of the program. This type of memory is allocated on the heap.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44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7FD2-C4B7-572A-4E0D-C670E879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39486"/>
            <a:ext cx="10890929" cy="1097280"/>
          </a:xfrm>
        </p:spPr>
        <p:txBody>
          <a:bodyPr/>
          <a:lstStyle/>
          <a:p>
            <a:r>
              <a:rPr lang="en-US" dirty="0"/>
              <a:t>Memory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722-F7D2-CB74-B93C-4B04CB23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28503"/>
            <a:ext cx="10890928" cy="4571129"/>
          </a:xfrm>
        </p:spPr>
        <p:txBody>
          <a:bodyPr>
            <a:normAutofit/>
          </a:bodyPr>
          <a:lstStyle/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Understanding these memory regions helps you write more efficient and error-free programs. </a:t>
            </a:r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Region: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Stores global and static variables. Memory is allocated at compile time and remains for the program's lifetime.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Stack: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Stores local variables and function call information. Memory is automatically managed and has a limited lifetime.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Heap: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Used for dynamic memory allocation. Memory is manually managed and has a flexible lifetime.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6534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1462</Words>
  <Application>Microsoft Office PowerPoint</Application>
  <PresentationFormat>Widescreen</PresentationFormat>
  <Paragraphs>176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Bierstadt</vt:lpstr>
      <vt:lpstr>Grandview Display</vt:lpstr>
      <vt:lpstr>Segoe UI</vt:lpstr>
      <vt:lpstr>Wingdings</vt:lpstr>
      <vt:lpstr>DashVTI</vt:lpstr>
      <vt:lpstr>Memory Management in C and C++ </vt:lpstr>
      <vt:lpstr>What happen during the execution process of C/C++      Program </vt:lpstr>
      <vt:lpstr>Memory Management in C and C++ </vt:lpstr>
      <vt:lpstr>Different memory regions in C++</vt:lpstr>
      <vt:lpstr>How It Works </vt:lpstr>
      <vt:lpstr>Static Region </vt:lpstr>
      <vt:lpstr>Stack (Static Frame) </vt:lpstr>
      <vt:lpstr>Heap Memory </vt:lpstr>
      <vt:lpstr>Memory Management </vt:lpstr>
      <vt:lpstr>Memory Management in C and C++ </vt:lpstr>
      <vt:lpstr>PowerPoint Presentation</vt:lpstr>
      <vt:lpstr>PowerPoint Presentation</vt:lpstr>
      <vt:lpstr>PowerPoint Presentation</vt:lpstr>
      <vt:lpstr>PowerPoint Presentation</vt:lpstr>
      <vt:lpstr>How It Works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Natarajan, Prabhuram (Contractor)</dc:creator>
  <cp:lastModifiedBy>Natarajan, Prabhuram (Contractor)</cp:lastModifiedBy>
  <cp:revision>21</cp:revision>
  <dcterms:created xsi:type="dcterms:W3CDTF">2025-03-17T06:09:18Z</dcterms:created>
  <dcterms:modified xsi:type="dcterms:W3CDTF">2025-03-18T06:49:28Z</dcterms:modified>
</cp:coreProperties>
</file>