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9" r:id="rId3"/>
    <p:sldId id="257" r:id="rId4"/>
    <p:sldId id="260" r:id="rId5"/>
    <p:sldId id="261" r:id="rId6"/>
    <p:sldId id="262" r:id="rId7"/>
    <p:sldId id="263" r:id="rId8"/>
    <p:sldId id="264" r:id="rId9"/>
    <p:sldId id="258" r:id="rId10"/>
    <p:sldId id="266" r:id="rId11"/>
    <p:sldId id="265"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8535" autoAdjust="0"/>
  </p:normalViewPr>
  <p:slideViewPr>
    <p:cSldViewPr snapToGrid="0">
      <p:cViewPr varScale="1">
        <p:scale>
          <a:sx n="50" d="100"/>
          <a:sy n="50" d="100"/>
        </p:scale>
        <p:origin x="128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A91EEF-DEB2-4037-8D66-1321E15EACFB}" type="doc">
      <dgm:prSet loTypeId="urn:microsoft.com/office/officeart/2005/8/layout/chevron1" loCatId="process" qsTypeId="urn:microsoft.com/office/officeart/2005/8/quickstyle/simple1" qsCatId="simple" csTypeId="urn:microsoft.com/office/officeart/2005/8/colors/accent1_2" csCatId="accent1"/>
      <dgm:spPr/>
      <dgm:t>
        <a:bodyPr/>
        <a:lstStyle/>
        <a:p>
          <a:endParaRPr lang="en-US"/>
        </a:p>
      </dgm:t>
    </dgm:pt>
    <dgm:pt modelId="{1EEA1939-6C2B-4D17-A284-3E18695A365C}">
      <dgm:prSet/>
      <dgm:spPr/>
      <dgm:t>
        <a:bodyPr/>
        <a:lstStyle/>
        <a:p>
          <a:r>
            <a:rPr lang="en-US" b="0" i="0"/>
            <a:t>What is Oracle precompiler?</a:t>
          </a:r>
          <a:endParaRPr lang="en-US"/>
        </a:p>
      </dgm:t>
    </dgm:pt>
    <dgm:pt modelId="{7E03BFAC-614A-4FCD-96AD-28989585B105}" type="parTrans" cxnId="{2638570F-1DFE-42B5-9C3F-F4307F55DB05}">
      <dgm:prSet/>
      <dgm:spPr/>
      <dgm:t>
        <a:bodyPr/>
        <a:lstStyle/>
        <a:p>
          <a:endParaRPr lang="en-US"/>
        </a:p>
      </dgm:t>
    </dgm:pt>
    <dgm:pt modelId="{010CCEBF-6741-486E-8DB9-05DF0D876DE2}" type="sibTrans" cxnId="{2638570F-1DFE-42B5-9C3F-F4307F55DB05}">
      <dgm:prSet/>
      <dgm:spPr/>
      <dgm:t>
        <a:bodyPr/>
        <a:lstStyle/>
        <a:p>
          <a:endParaRPr lang="en-US"/>
        </a:p>
      </dgm:t>
    </dgm:pt>
    <dgm:pt modelId="{D0662101-03E1-490B-95CD-50A58D23EC5A}">
      <dgm:prSet/>
      <dgm:spPr/>
      <dgm:t>
        <a:bodyPr/>
        <a:lstStyle/>
        <a:p>
          <a:r>
            <a:rPr lang="en-US"/>
            <a:t>An oracle precompiler is a programming tool that allows the user to embed the SQL statements in a high-level source program. This compiler takes the source program as input, replacing the embedded SQL statements with the oracle runtime library calls, and this modified program can now compile, link, and execute.</a:t>
          </a:r>
        </a:p>
      </dgm:t>
    </dgm:pt>
    <dgm:pt modelId="{E6A15A00-353E-4ACF-B254-C04C234AF4AC}" type="parTrans" cxnId="{04C325F0-302F-4964-97BA-E801F53656CF}">
      <dgm:prSet/>
      <dgm:spPr/>
      <dgm:t>
        <a:bodyPr/>
        <a:lstStyle/>
        <a:p>
          <a:endParaRPr lang="en-US"/>
        </a:p>
      </dgm:t>
    </dgm:pt>
    <dgm:pt modelId="{7052CD03-8B87-4D27-BFE3-8847FB18AACE}" type="sibTrans" cxnId="{04C325F0-302F-4964-97BA-E801F53656CF}">
      <dgm:prSet/>
      <dgm:spPr/>
      <dgm:t>
        <a:bodyPr/>
        <a:lstStyle/>
        <a:p>
          <a:endParaRPr lang="en-US"/>
        </a:p>
      </dgm:t>
    </dgm:pt>
    <dgm:pt modelId="{29730686-EEAB-4EB8-BFF7-BEF57F28DD4F}" type="pres">
      <dgm:prSet presAssocID="{55A91EEF-DEB2-4037-8D66-1321E15EACFB}" presName="Name0" presStyleCnt="0">
        <dgm:presLayoutVars>
          <dgm:dir/>
          <dgm:animLvl val="lvl"/>
          <dgm:resizeHandles val="exact"/>
        </dgm:presLayoutVars>
      </dgm:prSet>
      <dgm:spPr/>
    </dgm:pt>
    <dgm:pt modelId="{CD00BF51-5C27-42BF-BACB-952FB6FC420E}" type="pres">
      <dgm:prSet presAssocID="{1EEA1939-6C2B-4D17-A284-3E18695A365C}" presName="parTxOnly" presStyleLbl="node1" presStyleIdx="0" presStyleCnt="2">
        <dgm:presLayoutVars>
          <dgm:chMax val="0"/>
          <dgm:chPref val="0"/>
          <dgm:bulletEnabled val="1"/>
        </dgm:presLayoutVars>
      </dgm:prSet>
      <dgm:spPr/>
    </dgm:pt>
    <dgm:pt modelId="{53654C85-699B-4A67-83A9-3EF4635363CA}" type="pres">
      <dgm:prSet presAssocID="{010CCEBF-6741-486E-8DB9-05DF0D876DE2}" presName="parTxOnlySpace" presStyleCnt="0"/>
      <dgm:spPr/>
    </dgm:pt>
    <dgm:pt modelId="{59812B9E-F99F-4DD7-8171-BD9B1ABFC3CF}" type="pres">
      <dgm:prSet presAssocID="{D0662101-03E1-490B-95CD-50A58D23EC5A}" presName="parTxOnly" presStyleLbl="node1" presStyleIdx="1" presStyleCnt="2">
        <dgm:presLayoutVars>
          <dgm:chMax val="0"/>
          <dgm:chPref val="0"/>
          <dgm:bulletEnabled val="1"/>
        </dgm:presLayoutVars>
      </dgm:prSet>
      <dgm:spPr/>
    </dgm:pt>
  </dgm:ptLst>
  <dgm:cxnLst>
    <dgm:cxn modelId="{2638570F-1DFE-42B5-9C3F-F4307F55DB05}" srcId="{55A91EEF-DEB2-4037-8D66-1321E15EACFB}" destId="{1EEA1939-6C2B-4D17-A284-3E18695A365C}" srcOrd="0" destOrd="0" parTransId="{7E03BFAC-614A-4FCD-96AD-28989585B105}" sibTransId="{010CCEBF-6741-486E-8DB9-05DF0D876DE2}"/>
    <dgm:cxn modelId="{A15A8E27-A93B-4CCD-B3F1-C5FCA6CE9C13}" type="presOf" srcId="{55A91EEF-DEB2-4037-8D66-1321E15EACFB}" destId="{29730686-EEAB-4EB8-BFF7-BEF57F28DD4F}" srcOrd="0" destOrd="0" presId="urn:microsoft.com/office/officeart/2005/8/layout/chevron1"/>
    <dgm:cxn modelId="{ECC8EC61-D543-4F28-9CE6-E6D4BBC5F1C4}" type="presOf" srcId="{1EEA1939-6C2B-4D17-A284-3E18695A365C}" destId="{CD00BF51-5C27-42BF-BACB-952FB6FC420E}" srcOrd="0" destOrd="0" presId="urn:microsoft.com/office/officeart/2005/8/layout/chevron1"/>
    <dgm:cxn modelId="{D2C091E2-A6E7-4AF4-A759-632D81580AD0}" type="presOf" srcId="{D0662101-03E1-490B-95CD-50A58D23EC5A}" destId="{59812B9E-F99F-4DD7-8171-BD9B1ABFC3CF}" srcOrd="0" destOrd="0" presId="urn:microsoft.com/office/officeart/2005/8/layout/chevron1"/>
    <dgm:cxn modelId="{04C325F0-302F-4964-97BA-E801F53656CF}" srcId="{55A91EEF-DEB2-4037-8D66-1321E15EACFB}" destId="{D0662101-03E1-490B-95CD-50A58D23EC5A}" srcOrd="1" destOrd="0" parTransId="{E6A15A00-353E-4ACF-B254-C04C234AF4AC}" sibTransId="{7052CD03-8B87-4D27-BFE3-8847FB18AACE}"/>
    <dgm:cxn modelId="{9BEC89C3-057F-46FF-B800-0D8A721DB3A4}" type="presParOf" srcId="{29730686-EEAB-4EB8-BFF7-BEF57F28DD4F}" destId="{CD00BF51-5C27-42BF-BACB-952FB6FC420E}" srcOrd="0" destOrd="0" presId="urn:microsoft.com/office/officeart/2005/8/layout/chevron1"/>
    <dgm:cxn modelId="{610AF615-389C-4A21-ACA6-31290AD66A44}" type="presParOf" srcId="{29730686-EEAB-4EB8-BFF7-BEF57F28DD4F}" destId="{53654C85-699B-4A67-83A9-3EF4635363CA}" srcOrd="1" destOrd="0" presId="urn:microsoft.com/office/officeart/2005/8/layout/chevron1"/>
    <dgm:cxn modelId="{BABE05CC-020E-4A5D-A89B-756300679279}" type="presParOf" srcId="{29730686-EEAB-4EB8-BFF7-BEF57F28DD4F}" destId="{59812B9E-F99F-4DD7-8171-BD9B1ABFC3CF}" srcOrd="2"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00BF51-5C27-42BF-BACB-952FB6FC420E}">
      <dsp:nvSpPr>
        <dsp:cNvPr id="0" name=""/>
        <dsp:cNvSpPr/>
      </dsp:nvSpPr>
      <dsp:spPr>
        <a:xfrm>
          <a:off x="9690" y="180308"/>
          <a:ext cx="5792597" cy="2317039"/>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b="0" i="0" kern="1200"/>
            <a:t>What is Oracle precompiler?</a:t>
          </a:r>
          <a:endParaRPr lang="en-US" sz="1600" kern="1200"/>
        </a:p>
      </dsp:txBody>
      <dsp:txXfrm>
        <a:off x="1168210" y="180308"/>
        <a:ext cx="3475558" cy="2317039"/>
      </dsp:txXfrm>
    </dsp:sp>
    <dsp:sp modelId="{59812B9E-F99F-4DD7-8171-BD9B1ABFC3CF}">
      <dsp:nvSpPr>
        <dsp:cNvPr id="0" name=""/>
        <dsp:cNvSpPr/>
      </dsp:nvSpPr>
      <dsp:spPr>
        <a:xfrm>
          <a:off x="5223028" y="180308"/>
          <a:ext cx="5792597" cy="2317039"/>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US" sz="1600" kern="1200"/>
            <a:t>An oracle precompiler is a programming tool that allows the user to embed the SQL statements in a high-level source program. This compiler takes the source program as input, replacing the embedded SQL statements with the oracle runtime library calls, and this modified program can now compile, link, and execute.</a:t>
          </a:r>
        </a:p>
      </dsp:txBody>
      <dsp:txXfrm>
        <a:off x="6381548" y="180308"/>
        <a:ext cx="3475558" cy="2317039"/>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0D6BF2-AB1F-46BF-AE13-B15D12A32628}" type="datetimeFigureOut">
              <a:rPr lang="en-IN" smtClean="0"/>
              <a:t>02-04-2025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2E2319-9527-4776-A144-3538FFA5E1A6}" type="slidenum">
              <a:rPr lang="en-IN" smtClean="0"/>
              <a:t>‹#›</a:t>
            </a:fld>
            <a:endParaRPr lang="en-IN"/>
          </a:p>
        </p:txBody>
      </p:sp>
    </p:spTree>
    <p:extLst>
      <p:ext uri="{BB962C8B-B14F-4D97-AF65-F5344CB8AC3E}">
        <p14:creationId xmlns:p14="http://schemas.microsoft.com/office/powerpoint/2010/main" val="2509379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https://www.srikanthtechnologies.com/blog/oracle/procgetstarted.aspx</a:t>
            </a:r>
          </a:p>
        </p:txBody>
      </p:sp>
      <p:sp>
        <p:nvSpPr>
          <p:cNvPr id="4" name="Slide Number Placeholder 3"/>
          <p:cNvSpPr>
            <a:spLocks noGrp="1"/>
          </p:cNvSpPr>
          <p:nvPr>
            <p:ph type="sldNum" sz="quarter" idx="5"/>
          </p:nvPr>
        </p:nvSpPr>
        <p:spPr/>
        <p:txBody>
          <a:bodyPr/>
          <a:lstStyle/>
          <a:p>
            <a:fld id="{032E2319-9527-4776-A144-3538FFA5E1A6}" type="slidenum">
              <a:rPr lang="en-IN" smtClean="0"/>
              <a:t>10</a:t>
            </a:fld>
            <a:endParaRPr lang="en-IN"/>
          </a:p>
        </p:txBody>
      </p:sp>
    </p:spTree>
    <p:extLst>
      <p:ext uri="{BB962C8B-B14F-4D97-AF65-F5344CB8AC3E}">
        <p14:creationId xmlns:p14="http://schemas.microsoft.com/office/powerpoint/2010/main" val="1261706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 </a:t>
            </a:r>
            <a:r>
              <a:rPr lang="en-IN" dirty="0" err="1"/>
              <a:t>sample.pc</a:t>
            </a:r>
            <a:endParaRPr lang="en-IN" dirty="0"/>
          </a:p>
          <a:p>
            <a:r>
              <a:rPr lang="en-IN" dirty="0"/>
              <a:t>#include &lt;iostream&gt;</a:t>
            </a:r>
          </a:p>
          <a:p>
            <a:r>
              <a:rPr lang="en-IN" dirty="0"/>
              <a:t>#include &lt;</a:t>
            </a:r>
            <a:r>
              <a:rPr lang="en-IN" dirty="0" err="1"/>
              <a:t>sqlca.h</a:t>
            </a:r>
            <a:r>
              <a:rPr lang="en-IN" dirty="0"/>
              <a:t>&gt;</a:t>
            </a:r>
          </a:p>
          <a:p>
            <a:endParaRPr lang="en-IN" dirty="0"/>
          </a:p>
          <a:p>
            <a:r>
              <a:rPr lang="en-IN" dirty="0"/>
              <a:t>using namespace std;</a:t>
            </a:r>
          </a:p>
          <a:p>
            <a:endParaRPr lang="en-IN" dirty="0"/>
          </a:p>
          <a:p>
            <a:r>
              <a:rPr lang="en-IN" dirty="0"/>
              <a:t>int main() {</a:t>
            </a:r>
          </a:p>
          <a:p>
            <a:r>
              <a:rPr lang="en-IN" dirty="0"/>
              <a:t>  EXEC SQL BEGIN DECLARE SECTION;</a:t>
            </a:r>
          </a:p>
          <a:p>
            <a:r>
              <a:rPr lang="en-IN" dirty="0"/>
              <a:t>  char username[30] = "</a:t>
            </a:r>
            <a:r>
              <a:rPr lang="en-IN" dirty="0" err="1"/>
              <a:t>your_username</a:t>
            </a:r>
            <a:r>
              <a:rPr lang="en-IN" dirty="0"/>
              <a:t>";</a:t>
            </a:r>
          </a:p>
          <a:p>
            <a:r>
              <a:rPr lang="en-IN" dirty="0"/>
              <a:t>  char password[30] = "</a:t>
            </a:r>
            <a:r>
              <a:rPr lang="en-IN" dirty="0" err="1"/>
              <a:t>your_password</a:t>
            </a:r>
            <a:r>
              <a:rPr lang="en-IN" dirty="0"/>
              <a:t>";</a:t>
            </a:r>
          </a:p>
          <a:p>
            <a:r>
              <a:rPr lang="en-IN" dirty="0"/>
              <a:t>  char query[200] = "SELECT SYSDATE FROM DUAL";</a:t>
            </a:r>
          </a:p>
          <a:p>
            <a:r>
              <a:rPr lang="en-IN" dirty="0"/>
              <a:t>  char result[50];</a:t>
            </a:r>
          </a:p>
          <a:p>
            <a:r>
              <a:rPr lang="en-IN" dirty="0"/>
              <a:t>  EXEC SQL END DECLARE SECTION;</a:t>
            </a:r>
          </a:p>
          <a:p>
            <a:endParaRPr lang="en-IN" dirty="0"/>
          </a:p>
          <a:p>
            <a:r>
              <a:rPr lang="en-IN" dirty="0"/>
              <a:t>  EXEC SQL CONNECT :username IDENTIFIED BY :password;</a:t>
            </a:r>
          </a:p>
          <a:p>
            <a:endParaRPr lang="en-IN" dirty="0"/>
          </a:p>
          <a:p>
            <a:r>
              <a:rPr lang="en-IN" dirty="0"/>
              <a:t>  if (</a:t>
            </a:r>
            <a:r>
              <a:rPr lang="en-IN" dirty="0" err="1"/>
              <a:t>sqlca.sqlcode</a:t>
            </a:r>
            <a:r>
              <a:rPr lang="en-IN" dirty="0"/>
              <a:t> != 0) {</a:t>
            </a:r>
          </a:p>
          <a:p>
            <a:r>
              <a:rPr lang="en-IN" dirty="0"/>
              <a:t>    </a:t>
            </a:r>
            <a:r>
              <a:rPr lang="en-IN" dirty="0" err="1"/>
              <a:t>cout</a:t>
            </a:r>
            <a:r>
              <a:rPr lang="en-IN" dirty="0"/>
              <a:t> &lt;&lt; "Connection failed: " &lt;&lt; </a:t>
            </a:r>
            <a:r>
              <a:rPr lang="en-IN" dirty="0" err="1"/>
              <a:t>sqlca.sqlerrm.sqlerrmc</a:t>
            </a:r>
            <a:r>
              <a:rPr lang="en-IN" dirty="0"/>
              <a:t> &lt;&lt; </a:t>
            </a:r>
            <a:r>
              <a:rPr lang="en-IN" dirty="0" err="1"/>
              <a:t>endl</a:t>
            </a:r>
            <a:r>
              <a:rPr lang="en-IN" dirty="0"/>
              <a:t>;</a:t>
            </a:r>
          </a:p>
          <a:p>
            <a:r>
              <a:rPr lang="en-IN" dirty="0"/>
              <a:t>    return 1;</a:t>
            </a:r>
          </a:p>
          <a:p>
            <a:r>
              <a:rPr lang="en-IN" dirty="0"/>
              <a:t>  }</a:t>
            </a:r>
          </a:p>
          <a:p>
            <a:endParaRPr lang="en-IN" dirty="0"/>
          </a:p>
          <a:p>
            <a:r>
              <a:rPr lang="en-IN" dirty="0"/>
              <a:t>  </a:t>
            </a:r>
            <a:r>
              <a:rPr lang="en-IN" dirty="0" err="1"/>
              <a:t>cout</a:t>
            </a:r>
            <a:r>
              <a:rPr lang="en-IN" dirty="0"/>
              <a:t> &lt;&lt; "Connected to the database." &lt;&lt; </a:t>
            </a:r>
            <a:r>
              <a:rPr lang="en-IN" dirty="0" err="1"/>
              <a:t>endl</a:t>
            </a:r>
            <a:r>
              <a:rPr lang="en-IN" dirty="0"/>
              <a:t>;</a:t>
            </a:r>
          </a:p>
          <a:p>
            <a:endParaRPr lang="en-IN" dirty="0"/>
          </a:p>
          <a:p>
            <a:r>
              <a:rPr lang="en-IN" dirty="0"/>
              <a:t>  EXEC SQL SELECT SYSDATE INTO :result FROM DUAL;</a:t>
            </a:r>
          </a:p>
          <a:p>
            <a:endParaRPr lang="en-IN" dirty="0"/>
          </a:p>
          <a:p>
            <a:r>
              <a:rPr lang="en-IN" dirty="0"/>
              <a:t>  if (</a:t>
            </a:r>
            <a:r>
              <a:rPr lang="en-IN" dirty="0" err="1"/>
              <a:t>sqlca.sqlcode</a:t>
            </a:r>
            <a:r>
              <a:rPr lang="en-IN" dirty="0"/>
              <a:t> != 0) {</a:t>
            </a:r>
          </a:p>
          <a:p>
            <a:r>
              <a:rPr lang="en-IN" dirty="0"/>
              <a:t>    </a:t>
            </a:r>
            <a:r>
              <a:rPr lang="en-IN" dirty="0" err="1"/>
              <a:t>cout</a:t>
            </a:r>
            <a:r>
              <a:rPr lang="en-IN" dirty="0"/>
              <a:t> &lt;&lt; "Query failed: " &lt;&lt; </a:t>
            </a:r>
            <a:r>
              <a:rPr lang="en-IN" dirty="0" err="1"/>
              <a:t>sqlca.sqlerrm.sqlerrmc</a:t>
            </a:r>
            <a:r>
              <a:rPr lang="en-IN" dirty="0"/>
              <a:t> &lt;&lt; </a:t>
            </a:r>
            <a:r>
              <a:rPr lang="en-IN" dirty="0" err="1"/>
              <a:t>endl</a:t>
            </a:r>
            <a:r>
              <a:rPr lang="en-IN" dirty="0"/>
              <a:t>;</a:t>
            </a:r>
          </a:p>
          <a:p>
            <a:r>
              <a:rPr lang="en-IN" dirty="0"/>
              <a:t>    EXEC SQL WHENEVER SQLERROR GOTO disconnect;</a:t>
            </a:r>
          </a:p>
          <a:p>
            <a:r>
              <a:rPr lang="en-IN" dirty="0"/>
              <a:t>  }</a:t>
            </a:r>
          </a:p>
          <a:p>
            <a:endParaRPr lang="en-IN" dirty="0"/>
          </a:p>
          <a:p>
            <a:r>
              <a:rPr lang="en-IN" dirty="0"/>
              <a:t>  </a:t>
            </a:r>
            <a:r>
              <a:rPr lang="en-IN" dirty="0" err="1"/>
              <a:t>cout</a:t>
            </a:r>
            <a:r>
              <a:rPr lang="en-IN" dirty="0"/>
              <a:t> &lt;&lt; "Current date and time: " &lt;&lt; result &lt;&lt; </a:t>
            </a:r>
            <a:r>
              <a:rPr lang="en-IN" dirty="0" err="1"/>
              <a:t>endl</a:t>
            </a:r>
            <a:r>
              <a:rPr lang="en-IN" dirty="0"/>
              <a:t>;</a:t>
            </a:r>
          </a:p>
          <a:p>
            <a:endParaRPr lang="en-IN" dirty="0"/>
          </a:p>
          <a:p>
            <a:r>
              <a:rPr lang="en-IN" dirty="0"/>
              <a:t>  disconnect:</a:t>
            </a:r>
          </a:p>
          <a:p>
            <a:r>
              <a:rPr lang="en-IN" dirty="0"/>
              <a:t>  EXEC SQL COMMIT WORK RELEASE;</a:t>
            </a:r>
          </a:p>
          <a:p>
            <a:r>
              <a:rPr lang="en-IN" dirty="0"/>
              <a:t>  </a:t>
            </a:r>
            <a:r>
              <a:rPr lang="en-IN" dirty="0" err="1"/>
              <a:t>cout</a:t>
            </a:r>
            <a:r>
              <a:rPr lang="en-IN" dirty="0"/>
              <a:t> &lt;&lt; "Disconnected." &lt;&lt; </a:t>
            </a:r>
            <a:r>
              <a:rPr lang="en-IN" dirty="0" err="1"/>
              <a:t>endl</a:t>
            </a:r>
            <a:r>
              <a:rPr lang="en-IN" dirty="0"/>
              <a:t>;</a:t>
            </a:r>
          </a:p>
          <a:p>
            <a:endParaRPr lang="en-IN" dirty="0"/>
          </a:p>
          <a:p>
            <a:r>
              <a:rPr lang="en-IN" dirty="0"/>
              <a:t>  return 0;</a:t>
            </a:r>
          </a:p>
          <a:p>
            <a:r>
              <a:rPr lang="en-IN" dirty="0"/>
              <a:t>}</a:t>
            </a:r>
          </a:p>
          <a:p>
            <a:endParaRPr lang="en-IN" dirty="0"/>
          </a:p>
          <a:p>
            <a:endParaRPr lang="en-IN" dirty="0"/>
          </a:p>
          <a:p>
            <a:r>
              <a:rPr lang="en-IN" dirty="0">
                <a:effectLst/>
              </a:rPr>
              <a:t>C++</a:t>
            </a:r>
          </a:p>
          <a:p>
            <a:r>
              <a:rPr lang="en-IN" dirty="0">
                <a:effectLst/>
              </a:rPr>
              <a:t>// </a:t>
            </a:r>
            <a:r>
              <a:rPr lang="en-IN" dirty="0" err="1">
                <a:effectLst/>
              </a:rPr>
              <a:t>sample.pc</a:t>
            </a:r>
            <a:r>
              <a:rPr lang="en-IN" dirty="0">
                <a:effectLst/>
              </a:rPr>
              <a:t> #include &lt;iostream&gt; #include &lt;</a:t>
            </a:r>
            <a:r>
              <a:rPr lang="en-IN" dirty="0" err="1">
                <a:effectLst/>
              </a:rPr>
              <a:t>sqlca.h</a:t>
            </a:r>
            <a:r>
              <a:rPr lang="en-IN" dirty="0">
                <a:effectLst/>
              </a:rPr>
              <a:t>&gt; using namespace std; int main() { EXEC SQL BEGIN DECLARE SECTION; char username[30] = "</a:t>
            </a:r>
            <a:r>
              <a:rPr lang="en-IN" dirty="0" err="1">
                <a:effectLst/>
              </a:rPr>
              <a:t>your_username</a:t>
            </a:r>
            <a:r>
              <a:rPr lang="en-IN" dirty="0">
                <a:effectLst/>
              </a:rPr>
              <a:t>"; char password[30] = "</a:t>
            </a:r>
            <a:r>
              <a:rPr lang="en-IN" dirty="0" err="1">
                <a:effectLst/>
              </a:rPr>
              <a:t>your_password</a:t>
            </a:r>
            <a:r>
              <a:rPr lang="en-IN" dirty="0">
                <a:effectLst/>
              </a:rPr>
              <a:t>"; char query[200] = "SELECT SYSDATE FROM DUAL"; char result[50]; EXEC SQL END DECLARE SECTION; EXEC SQL CONNECT :username IDENTIFIED BY :password; if (</a:t>
            </a:r>
            <a:r>
              <a:rPr lang="en-IN" dirty="0" err="1">
                <a:effectLst/>
              </a:rPr>
              <a:t>sqlca.sqlcode</a:t>
            </a:r>
            <a:r>
              <a:rPr lang="en-IN" dirty="0">
                <a:effectLst/>
              </a:rPr>
              <a:t> != 0) { </a:t>
            </a:r>
            <a:r>
              <a:rPr lang="en-IN" dirty="0" err="1">
                <a:effectLst/>
              </a:rPr>
              <a:t>cout</a:t>
            </a:r>
            <a:r>
              <a:rPr lang="en-IN" dirty="0">
                <a:effectLst/>
              </a:rPr>
              <a:t> &lt;&lt; "Connection failed: " &lt;&lt; </a:t>
            </a:r>
            <a:r>
              <a:rPr lang="en-IN" dirty="0" err="1">
                <a:effectLst/>
              </a:rPr>
              <a:t>sqlca.sqlerrm.sqlerrmc</a:t>
            </a:r>
            <a:r>
              <a:rPr lang="en-IN" dirty="0">
                <a:effectLst/>
              </a:rPr>
              <a:t> &lt;&lt; </a:t>
            </a:r>
            <a:r>
              <a:rPr lang="en-IN" dirty="0" err="1">
                <a:effectLst/>
              </a:rPr>
              <a:t>endl</a:t>
            </a:r>
            <a:r>
              <a:rPr lang="en-IN" dirty="0">
                <a:effectLst/>
              </a:rPr>
              <a:t>; return 1; } </a:t>
            </a:r>
            <a:r>
              <a:rPr lang="en-IN" dirty="0" err="1">
                <a:effectLst/>
              </a:rPr>
              <a:t>cout</a:t>
            </a:r>
            <a:r>
              <a:rPr lang="en-IN" dirty="0">
                <a:effectLst/>
              </a:rPr>
              <a:t> &lt;&lt; "Connected to the database." &lt;&lt; </a:t>
            </a:r>
            <a:r>
              <a:rPr lang="en-IN" dirty="0" err="1">
                <a:effectLst/>
              </a:rPr>
              <a:t>endl</a:t>
            </a:r>
            <a:r>
              <a:rPr lang="en-IN" dirty="0">
                <a:effectLst/>
              </a:rPr>
              <a:t>; EXEC SQL SELECT SYSDATE INTO :result FROM DUAL; if (</a:t>
            </a:r>
            <a:r>
              <a:rPr lang="en-IN" dirty="0" err="1">
                <a:effectLst/>
              </a:rPr>
              <a:t>sqlca.sqlcode</a:t>
            </a:r>
            <a:r>
              <a:rPr lang="en-IN" dirty="0">
                <a:effectLst/>
              </a:rPr>
              <a:t> != 0) { </a:t>
            </a:r>
            <a:r>
              <a:rPr lang="en-IN" dirty="0" err="1">
                <a:effectLst/>
              </a:rPr>
              <a:t>cout</a:t>
            </a:r>
            <a:r>
              <a:rPr lang="en-IN" dirty="0">
                <a:effectLst/>
              </a:rPr>
              <a:t> &lt;&lt; "Query failed: " &lt;&lt; </a:t>
            </a:r>
            <a:r>
              <a:rPr lang="en-IN" dirty="0" err="1">
                <a:effectLst/>
              </a:rPr>
              <a:t>sqlca.sqlerrm.sqlerrmc</a:t>
            </a:r>
            <a:r>
              <a:rPr lang="en-IN" dirty="0">
                <a:effectLst/>
              </a:rPr>
              <a:t> &lt;&lt; </a:t>
            </a:r>
            <a:r>
              <a:rPr lang="en-IN" dirty="0" err="1">
                <a:effectLst/>
              </a:rPr>
              <a:t>endl</a:t>
            </a:r>
            <a:r>
              <a:rPr lang="en-IN" dirty="0">
                <a:effectLst/>
              </a:rPr>
              <a:t>; EXEC SQL WHENEVER SQLERROR GOTO disconnect; } </a:t>
            </a:r>
            <a:r>
              <a:rPr lang="en-IN" dirty="0" err="1">
                <a:effectLst/>
              </a:rPr>
              <a:t>cout</a:t>
            </a:r>
            <a:r>
              <a:rPr lang="en-IN" dirty="0">
                <a:effectLst/>
              </a:rPr>
              <a:t> &lt;&lt; "Current date and time: " &lt;&lt; result &lt;&lt; </a:t>
            </a:r>
            <a:r>
              <a:rPr lang="en-IN" dirty="0" err="1">
                <a:effectLst/>
              </a:rPr>
              <a:t>endl</a:t>
            </a:r>
            <a:r>
              <a:rPr lang="en-IN" dirty="0">
                <a:effectLst/>
              </a:rPr>
              <a:t>; disconnect: EXEC SQL COMMIT WORK RELEASE; </a:t>
            </a:r>
            <a:r>
              <a:rPr lang="en-IN" dirty="0" err="1">
                <a:effectLst/>
              </a:rPr>
              <a:t>cout</a:t>
            </a:r>
            <a:r>
              <a:rPr lang="en-IN" dirty="0">
                <a:effectLst/>
              </a:rPr>
              <a:t> &lt;&lt; "Disconnected." &lt;&lt; </a:t>
            </a:r>
            <a:r>
              <a:rPr lang="en-IN" dirty="0" err="1">
                <a:effectLst/>
              </a:rPr>
              <a:t>endl</a:t>
            </a:r>
            <a:r>
              <a:rPr lang="en-IN" dirty="0">
                <a:effectLst/>
              </a:rPr>
              <a:t>; return 0; } </a:t>
            </a:r>
          </a:p>
          <a:p>
            <a:r>
              <a:rPr lang="en-IN" b="1" dirty="0"/>
              <a:t>Compilation and Execution Steps (Windows):</a:t>
            </a:r>
            <a:endParaRPr lang="en-IN" dirty="0"/>
          </a:p>
          <a:p>
            <a:pPr>
              <a:buFont typeface="+mj-lt"/>
              <a:buAutoNum type="arabicPeriod"/>
            </a:pPr>
            <a:r>
              <a:rPr lang="en-IN" b="1" dirty="0"/>
              <a:t>Save the Code:</a:t>
            </a:r>
            <a:endParaRPr lang="en-IN" dirty="0"/>
          </a:p>
          <a:p>
            <a:pPr marL="742950" lvl="1" indent="-285750">
              <a:buFont typeface="+mj-lt"/>
              <a:buAutoNum type="arabicPeriod"/>
            </a:pPr>
            <a:r>
              <a:rPr lang="en-IN" dirty="0"/>
              <a:t>Save the C++ Pro*C code as </a:t>
            </a:r>
            <a:r>
              <a:rPr lang="en-IN" dirty="0" err="1"/>
              <a:t>sample.pc</a:t>
            </a:r>
            <a:r>
              <a:rPr lang="en-IN" dirty="0"/>
              <a:t>.</a:t>
            </a:r>
          </a:p>
          <a:p>
            <a:pPr>
              <a:buFont typeface="+mj-lt"/>
              <a:buAutoNum type="arabicPeriod"/>
            </a:pPr>
            <a:r>
              <a:rPr lang="en-IN" b="1" dirty="0"/>
              <a:t>Precompile:</a:t>
            </a:r>
            <a:endParaRPr lang="en-IN" dirty="0"/>
          </a:p>
          <a:p>
            <a:pPr marL="742950" lvl="1" indent="-285750">
              <a:buFont typeface="+mj-lt"/>
              <a:buAutoNum type="arabicPeriod"/>
            </a:pPr>
            <a:r>
              <a:rPr lang="en-IN" dirty="0"/>
              <a:t>Open a command prompt or PowerShell.</a:t>
            </a:r>
          </a:p>
          <a:p>
            <a:pPr marL="742950" lvl="1" indent="-285750">
              <a:buFont typeface="+mj-lt"/>
              <a:buAutoNum type="arabicPeriod"/>
            </a:pPr>
            <a:r>
              <a:rPr lang="en-IN" dirty="0"/>
              <a:t>Navigate to the directory where you saved </a:t>
            </a:r>
            <a:r>
              <a:rPr lang="en-IN" dirty="0" err="1"/>
              <a:t>sample.pc</a:t>
            </a:r>
            <a:r>
              <a:rPr lang="en-IN" dirty="0"/>
              <a:t>.</a:t>
            </a:r>
          </a:p>
          <a:p>
            <a:pPr marL="742950" lvl="1" indent="-285750">
              <a:buFont typeface="+mj-lt"/>
              <a:buAutoNum type="arabicPeriod"/>
            </a:pPr>
            <a:r>
              <a:rPr lang="en-IN" dirty="0"/>
              <a:t>Run the Pro*C </a:t>
            </a:r>
            <a:r>
              <a:rPr lang="en-IN" dirty="0" err="1"/>
              <a:t>precompiler</a:t>
            </a:r>
            <a:r>
              <a:rPr lang="en-IN" dirty="0"/>
              <a:t>:</a:t>
            </a:r>
          </a:p>
          <a:p>
            <a:pPr>
              <a:buFont typeface="+mj-lt"/>
              <a:buAutoNum type="arabicPeriod"/>
            </a:pPr>
            <a:r>
              <a:rPr lang="en-IN" dirty="0">
                <a:effectLst/>
              </a:rPr>
              <a:t>Bash</a:t>
            </a:r>
          </a:p>
          <a:p>
            <a:pPr>
              <a:buFont typeface="+mj-lt"/>
              <a:buAutoNum type="arabicPeriod"/>
            </a:pPr>
            <a:r>
              <a:rPr lang="en-IN" dirty="0">
                <a:effectLst/>
              </a:rPr>
              <a:t>proc </a:t>
            </a:r>
            <a:r>
              <a:rPr lang="en-IN" dirty="0" err="1">
                <a:effectLst/>
              </a:rPr>
              <a:t>sample.pc</a:t>
            </a:r>
            <a:r>
              <a:rPr lang="en-IN" dirty="0">
                <a:effectLst/>
              </a:rPr>
              <a:t> </a:t>
            </a:r>
          </a:p>
          <a:p>
            <a:pPr marL="742950" lvl="1" indent="-285750">
              <a:buFont typeface="+mj-lt"/>
              <a:buAutoNum type="arabicPeriod"/>
            </a:pPr>
            <a:r>
              <a:rPr lang="en-IN" dirty="0"/>
              <a:t>This will generate </a:t>
            </a:r>
            <a:r>
              <a:rPr lang="en-IN" dirty="0" err="1"/>
              <a:t>sample.c</a:t>
            </a:r>
            <a:r>
              <a:rPr lang="en-IN" dirty="0"/>
              <a:t>.</a:t>
            </a:r>
          </a:p>
          <a:p>
            <a:pPr>
              <a:buFont typeface="+mj-lt"/>
              <a:buAutoNum type="arabicPeriod"/>
            </a:pPr>
            <a:r>
              <a:rPr lang="en-IN" b="1" dirty="0"/>
              <a:t>Compile:</a:t>
            </a:r>
            <a:endParaRPr lang="en-IN" dirty="0"/>
          </a:p>
          <a:p>
            <a:pPr marL="742950" lvl="1" indent="-285750">
              <a:buFont typeface="+mj-lt"/>
              <a:buAutoNum type="arabicPeriod"/>
            </a:pPr>
            <a:r>
              <a:rPr lang="en-IN" dirty="0"/>
              <a:t>You'll need a C++ compiler like MinGW-w64 (g++) or Microsoft Visual Studio's compiler (cl.exe).</a:t>
            </a:r>
          </a:p>
          <a:p>
            <a:pPr marL="742950" lvl="1" indent="-285750">
              <a:buFont typeface="+mj-lt"/>
              <a:buAutoNum type="arabicPeriod"/>
            </a:pPr>
            <a:r>
              <a:rPr lang="en-IN" b="1" dirty="0"/>
              <a:t>Using MinGW-w64 (g++):</a:t>
            </a:r>
            <a:endParaRPr lang="en-IN" dirty="0"/>
          </a:p>
          <a:p>
            <a:pPr marL="1143000" lvl="2" indent="-228600">
              <a:buFont typeface="+mj-lt"/>
              <a:buAutoNum type="arabicPeriod"/>
            </a:pPr>
            <a:r>
              <a:rPr lang="en-IN" dirty="0"/>
              <a:t>Assuming you have MinGW-w64 g++ installed and added to your PATH, run:</a:t>
            </a:r>
          </a:p>
          <a:p>
            <a:endParaRPr lang="en-IN" dirty="0"/>
          </a:p>
          <a:p>
            <a:endParaRPr lang="en-IN" dirty="0"/>
          </a:p>
          <a:p>
            <a:r>
              <a:rPr lang="en-IN" dirty="0"/>
              <a:t>g++ </a:t>
            </a:r>
            <a:r>
              <a:rPr lang="en-IN" dirty="0" err="1"/>
              <a:t>sample.c</a:t>
            </a:r>
            <a:r>
              <a:rPr lang="en-IN" dirty="0"/>
              <a:t> -o sample.exe -I"C:\oracle\instantclient_21_9\sdk\include" -L"C:\oracle\instantclient_21_9" -</a:t>
            </a:r>
            <a:r>
              <a:rPr lang="en-IN" dirty="0" err="1"/>
              <a:t>lclntsh</a:t>
            </a:r>
            <a:endParaRPr lang="en-IN" dirty="0"/>
          </a:p>
        </p:txBody>
      </p:sp>
      <p:sp>
        <p:nvSpPr>
          <p:cNvPr id="4" name="Slide Number Placeholder 3"/>
          <p:cNvSpPr>
            <a:spLocks noGrp="1"/>
          </p:cNvSpPr>
          <p:nvPr>
            <p:ph type="sldNum" sz="quarter" idx="5"/>
          </p:nvPr>
        </p:nvSpPr>
        <p:spPr/>
        <p:txBody>
          <a:bodyPr/>
          <a:lstStyle/>
          <a:p>
            <a:fld id="{032E2319-9527-4776-A144-3538FFA5E1A6}" type="slidenum">
              <a:rPr lang="en-IN" smtClean="0"/>
              <a:t>11</a:t>
            </a:fld>
            <a:endParaRPr lang="en-IN"/>
          </a:p>
        </p:txBody>
      </p:sp>
    </p:spTree>
    <p:extLst>
      <p:ext uri="{BB962C8B-B14F-4D97-AF65-F5344CB8AC3E}">
        <p14:creationId xmlns:p14="http://schemas.microsoft.com/office/powerpoint/2010/main" val="735305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72A04-E905-1102-F232-FF35DCFAAD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B2F0669-5B3C-35DD-8FF6-24D196BAC9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2CA3E88-E690-803F-3873-7E1AEB8C99C0}"/>
              </a:ext>
            </a:extLst>
          </p:cNvPr>
          <p:cNvSpPr>
            <a:spLocks noGrp="1"/>
          </p:cNvSpPr>
          <p:nvPr>
            <p:ph type="dt" sz="half" idx="10"/>
          </p:nvPr>
        </p:nvSpPr>
        <p:spPr/>
        <p:txBody>
          <a:bodyPr/>
          <a:lstStyle/>
          <a:p>
            <a:fld id="{9D810F21-076B-499E-AB14-E1C172BC7C0A}" type="datetimeFigureOut">
              <a:rPr lang="en-IN" smtClean="0"/>
              <a:t>02-04-2025</a:t>
            </a:fld>
            <a:endParaRPr lang="en-IN"/>
          </a:p>
        </p:txBody>
      </p:sp>
      <p:sp>
        <p:nvSpPr>
          <p:cNvPr id="5" name="Footer Placeholder 4">
            <a:extLst>
              <a:ext uri="{FF2B5EF4-FFF2-40B4-BE49-F238E27FC236}">
                <a16:creationId xmlns:a16="http://schemas.microsoft.com/office/drawing/2014/main" id="{04807BFA-680D-FF33-02E9-FA0B9D3E76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FD5C12-DDE3-279F-2046-AEED9480C247}"/>
              </a:ext>
            </a:extLst>
          </p:cNvPr>
          <p:cNvSpPr>
            <a:spLocks noGrp="1"/>
          </p:cNvSpPr>
          <p:nvPr>
            <p:ph type="sldNum" sz="quarter" idx="12"/>
          </p:nvPr>
        </p:nvSpPr>
        <p:spPr/>
        <p:txBody>
          <a:bodyPr/>
          <a:lstStyle/>
          <a:p>
            <a:fld id="{C38D857A-CDE3-4DA2-AE9F-35AD5CE35364}" type="slidenum">
              <a:rPr lang="en-IN" smtClean="0"/>
              <a:t>‹#›</a:t>
            </a:fld>
            <a:endParaRPr lang="en-IN"/>
          </a:p>
        </p:txBody>
      </p:sp>
    </p:spTree>
    <p:extLst>
      <p:ext uri="{BB962C8B-B14F-4D97-AF65-F5344CB8AC3E}">
        <p14:creationId xmlns:p14="http://schemas.microsoft.com/office/powerpoint/2010/main" val="1441627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9C212-BC1C-2CBA-3CBC-4FE9DA46524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F16BE4-18CF-C39C-B494-FB6AFDBC27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7421CC-3BA2-8682-4F3E-B52D44A007B6}"/>
              </a:ext>
            </a:extLst>
          </p:cNvPr>
          <p:cNvSpPr>
            <a:spLocks noGrp="1"/>
          </p:cNvSpPr>
          <p:nvPr>
            <p:ph type="dt" sz="half" idx="10"/>
          </p:nvPr>
        </p:nvSpPr>
        <p:spPr/>
        <p:txBody>
          <a:bodyPr/>
          <a:lstStyle/>
          <a:p>
            <a:fld id="{9D810F21-076B-499E-AB14-E1C172BC7C0A}" type="datetimeFigureOut">
              <a:rPr lang="en-IN" smtClean="0"/>
              <a:t>02-04-2025</a:t>
            </a:fld>
            <a:endParaRPr lang="en-IN"/>
          </a:p>
        </p:txBody>
      </p:sp>
      <p:sp>
        <p:nvSpPr>
          <p:cNvPr id="5" name="Footer Placeholder 4">
            <a:extLst>
              <a:ext uri="{FF2B5EF4-FFF2-40B4-BE49-F238E27FC236}">
                <a16:creationId xmlns:a16="http://schemas.microsoft.com/office/drawing/2014/main" id="{AC818D91-7717-D7B1-B204-4E7B2D5EFF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19B541-9D27-F46A-4610-1BFE708F7058}"/>
              </a:ext>
            </a:extLst>
          </p:cNvPr>
          <p:cNvSpPr>
            <a:spLocks noGrp="1"/>
          </p:cNvSpPr>
          <p:nvPr>
            <p:ph type="sldNum" sz="quarter" idx="12"/>
          </p:nvPr>
        </p:nvSpPr>
        <p:spPr/>
        <p:txBody>
          <a:bodyPr/>
          <a:lstStyle/>
          <a:p>
            <a:fld id="{C38D857A-CDE3-4DA2-AE9F-35AD5CE35364}" type="slidenum">
              <a:rPr lang="en-IN" smtClean="0"/>
              <a:t>‹#›</a:t>
            </a:fld>
            <a:endParaRPr lang="en-IN"/>
          </a:p>
        </p:txBody>
      </p:sp>
    </p:spTree>
    <p:extLst>
      <p:ext uri="{BB962C8B-B14F-4D97-AF65-F5344CB8AC3E}">
        <p14:creationId xmlns:p14="http://schemas.microsoft.com/office/powerpoint/2010/main" val="2681189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F7141F-179B-D934-28FC-6996FAA4B1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F11FB3-2174-91B8-DDE8-432ADC1771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4FAF06-A79C-1BA6-5F4C-A295859E5829}"/>
              </a:ext>
            </a:extLst>
          </p:cNvPr>
          <p:cNvSpPr>
            <a:spLocks noGrp="1"/>
          </p:cNvSpPr>
          <p:nvPr>
            <p:ph type="dt" sz="half" idx="10"/>
          </p:nvPr>
        </p:nvSpPr>
        <p:spPr/>
        <p:txBody>
          <a:bodyPr/>
          <a:lstStyle/>
          <a:p>
            <a:fld id="{9D810F21-076B-499E-AB14-E1C172BC7C0A}" type="datetimeFigureOut">
              <a:rPr lang="en-IN" smtClean="0"/>
              <a:t>02-04-2025</a:t>
            </a:fld>
            <a:endParaRPr lang="en-IN"/>
          </a:p>
        </p:txBody>
      </p:sp>
      <p:sp>
        <p:nvSpPr>
          <p:cNvPr id="5" name="Footer Placeholder 4">
            <a:extLst>
              <a:ext uri="{FF2B5EF4-FFF2-40B4-BE49-F238E27FC236}">
                <a16:creationId xmlns:a16="http://schemas.microsoft.com/office/drawing/2014/main" id="{9B9462D5-FD2D-8090-55F0-63B5C5DFFA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3108DB-5C1A-F789-5931-6ED77E7020AB}"/>
              </a:ext>
            </a:extLst>
          </p:cNvPr>
          <p:cNvSpPr>
            <a:spLocks noGrp="1"/>
          </p:cNvSpPr>
          <p:nvPr>
            <p:ph type="sldNum" sz="quarter" idx="12"/>
          </p:nvPr>
        </p:nvSpPr>
        <p:spPr/>
        <p:txBody>
          <a:bodyPr/>
          <a:lstStyle/>
          <a:p>
            <a:fld id="{C38D857A-CDE3-4DA2-AE9F-35AD5CE35364}" type="slidenum">
              <a:rPr lang="en-IN" smtClean="0"/>
              <a:t>‹#›</a:t>
            </a:fld>
            <a:endParaRPr lang="en-IN"/>
          </a:p>
        </p:txBody>
      </p:sp>
    </p:spTree>
    <p:extLst>
      <p:ext uri="{BB962C8B-B14F-4D97-AF65-F5344CB8AC3E}">
        <p14:creationId xmlns:p14="http://schemas.microsoft.com/office/powerpoint/2010/main" val="617829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74732-3580-A3F9-85B1-9562B4FC0B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6C434F-A169-1F2A-4783-CB7DEFA453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43F278-D85E-B7BE-0469-3F9CBD1CE19B}"/>
              </a:ext>
            </a:extLst>
          </p:cNvPr>
          <p:cNvSpPr>
            <a:spLocks noGrp="1"/>
          </p:cNvSpPr>
          <p:nvPr>
            <p:ph type="dt" sz="half" idx="10"/>
          </p:nvPr>
        </p:nvSpPr>
        <p:spPr/>
        <p:txBody>
          <a:bodyPr/>
          <a:lstStyle/>
          <a:p>
            <a:fld id="{9D810F21-076B-499E-AB14-E1C172BC7C0A}" type="datetimeFigureOut">
              <a:rPr lang="en-IN" smtClean="0"/>
              <a:t>02-04-2025</a:t>
            </a:fld>
            <a:endParaRPr lang="en-IN"/>
          </a:p>
        </p:txBody>
      </p:sp>
      <p:sp>
        <p:nvSpPr>
          <p:cNvPr id="5" name="Footer Placeholder 4">
            <a:extLst>
              <a:ext uri="{FF2B5EF4-FFF2-40B4-BE49-F238E27FC236}">
                <a16:creationId xmlns:a16="http://schemas.microsoft.com/office/drawing/2014/main" id="{5433D45B-B9F9-7F6A-D798-C2B72606A7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8CB27F-91B7-3240-B2E8-CC69CC357AED}"/>
              </a:ext>
            </a:extLst>
          </p:cNvPr>
          <p:cNvSpPr>
            <a:spLocks noGrp="1"/>
          </p:cNvSpPr>
          <p:nvPr>
            <p:ph type="sldNum" sz="quarter" idx="12"/>
          </p:nvPr>
        </p:nvSpPr>
        <p:spPr/>
        <p:txBody>
          <a:bodyPr/>
          <a:lstStyle/>
          <a:p>
            <a:fld id="{C38D857A-CDE3-4DA2-AE9F-35AD5CE35364}" type="slidenum">
              <a:rPr lang="en-IN" smtClean="0"/>
              <a:t>‹#›</a:t>
            </a:fld>
            <a:endParaRPr lang="en-IN"/>
          </a:p>
        </p:txBody>
      </p:sp>
    </p:spTree>
    <p:extLst>
      <p:ext uri="{BB962C8B-B14F-4D97-AF65-F5344CB8AC3E}">
        <p14:creationId xmlns:p14="http://schemas.microsoft.com/office/powerpoint/2010/main" val="3024976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D32D1-1778-E352-7E8B-070E694DF3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C6CDC1-7260-FF95-23B7-F03319D9A16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367CCD-B617-D904-B96C-303FA6DD98FE}"/>
              </a:ext>
            </a:extLst>
          </p:cNvPr>
          <p:cNvSpPr>
            <a:spLocks noGrp="1"/>
          </p:cNvSpPr>
          <p:nvPr>
            <p:ph type="dt" sz="half" idx="10"/>
          </p:nvPr>
        </p:nvSpPr>
        <p:spPr/>
        <p:txBody>
          <a:bodyPr/>
          <a:lstStyle/>
          <a:p>
            <a:fld id="{9D810F21-076B-499E-AB14-E1C172BC7C0A}" type="datetimeFigureOut">
              <a:rPr lang="en-IN" smtClean="0"/>
              <a:t>02-04-2025</a:t>
            </a:fld>
            <a:endParaRPr lang="en-IN"/>
          </a:p>
        </p:txBody>
      </p:sp>
      <p:sp>
        <p:nvSpPr>
          <p:cNvPr id="5" name="Footer Placeholder 4">
            <a:extLst>
              <a:ext uri="{FF2B5EF4-FFF2-40B4-BE49-F238E27FC236}">
                <a16:creationId xmlns:a16="http://schemas.microsoft.com/office/drawing/2014/main" id="{682CA9C7-5CCE-E078-72CF-8FABBEE26C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C9BDCB-00AB-5D0E-C815-E1DD6BAC26B1}"/>
              </a:ext>
            </a:extLst>
          </p:cNvPr>
          <p:cNvSpPr>
            <a:spLocks noGrp="1"/>
          </p:cNvSpPr>
          <p:nvPr>
            <p:ph type="sldNum" sz="quarter" idx="12"/>
          </p:nvPr>
        </p:nvSpPr>
        <p:spPr/>
        <p:txBody>
          <a:bodyPr/>
          <a:lstStyle/>
          <a:p>
            <a:fld id="{C38D857A-CDE3-4DA2-AE9F-35AD5CE35364}" type="slidenum">
              <a:rPr lang="en-IN" smtClean="0"/>
              <a:t>‹#›</a:t>
            </a:fld>
            <a:endParaRPr lang="en-IN"/>
          </a:p>
        </p:txBody>
      </p:sp>
    </p:spTree>
    <p:extLst>
      <p:ext uri="{BB962C8B-B14F-4D97-AF65-F5344CB8AC3E}">
        <p14:creationId xmlns:p14="http://schemas.microsoft.com/office/powerpoint/2010/main" val="289940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77294-E542-AF6C-AE90-BD60437AB0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6E45C4-7CE2-4059-66A6-F2292761C3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74DDD9A-F1E1-634F-3C61-2D556B784F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1F4209D-18D8-AC48-47F6-00E89401B3CE}"/>
              </a:ext>
            </a:extLst>
          </p:cNvPr>
          <p:cNvSpPr>
            <a:spLocks noGrp="1"/>
          </p:cNvSpPr>
          <p:nvPr>
            <p:ph type="dt" sz="half" idx="10"/>
          </p:nvPr>
        </p:nvSpPr>
        <p:spPr/>
        <p:txBody>
          <a:bodyPr/>
          <a:lstStyle/>
          <a:p>
            <a:fld id="{9D810F21-076B-499E-AB14-E1C172BC7C0A}" type="datetimeFigureOut">
              <a:rPr lang="en-IN" smtClean="0"/>
              <a:t>02-04-2025</a:t>
            </a:fld>
            <a:endParaRPr lang="en-IN"/>
          </a:p>
        </p:txBody>
      </p:sp>
      <p:sp>
        <p:nvSpPr>
          <p:cNvPr id="6" name="Footer Placeholder 5">
            <a:extLst>
              <a:ext uri="{FF2B5EF4-FFF2-40B4-BE49-F238E27FC236}">
                <a16:creationId xmlns:a16="http://schemas.microsoft.com/office/drawing/2014/main" id="{E9027D31-50F5-32B0-0C94-A9BC371AF0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E276F7-7E4F-0CCA-5DD3-0EA02BC0421E}"/>
              </a:ext>
            </a:extLst>
          </p:cNvPr>
          <p:cNvSpPr>
            <a:spLocks noGrp="1"/>
          </p:cNvSpPr>
          <p:nvPr>
            <p:ph type="sldNum" sz="quarter" idx="12"/>
          </p:nvPr>
        </p:nvSpPr>
        <p:spPr/>
        <p:txBody>
          <a:bodyPr/>
          <a:lstStyle/>
          <a:p>
            <a:fld id="{C38D857A-CDE3-4DA2-AE9F-35AD5CE35364}" type="slidenum">
              <a:rPr lang="en-IN" smtClean="0"/>
              <a:t>‹#›</a:t>
            </a:fld>
            <a:endParaRPr lang="en-IN"/>
          </a:p>
        </p:txBody>
      </p:sp>
    </p:spTree>
    <p:extLst>
      <p:ext uri="{BB962C8B-B14F-4D97-AF65-F5344CB8AC3E}">
        <p14:creationId xmlns:p14="http://schemas.microsoft.com/office/powerpoint/2010/main" val="1402552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D51CB-5E49-BF59-0488-1251BEA39B9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72B8BA-31B5-32E6-57BE-726FA78693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B040D4-067A-12EF-681E-7E926C3D98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D51D352-3400-517F-2546-BA8FC75C70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2A85AF-14A1-35EB-C4C8-E135F8D7BD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959D1B4-9F9E-D3E8-7C56-D0A0E4CAD6A2}"/>
              </a:ext>
            </a:extLst>
          </p:cNvPr>
          <p:cNvSpPr>
            <a:spLocks noGrp="1"/>
          </p:cNvSpPr>
          <p:nvPr>
            <p:ph type="dt" sz="half" idx="10"/>
          </p:nvPr>
        </p:nvSpPr>
        <p:spPr/>
        <p:txBody>
          <a:bodyPr/>
          <a:lstStyle/>
          <a:p>
            <a:fld id="{9D810F21-076B-499E-AB14-E1C172BC7C0A}" type="datetimeFigureOut">
              <a:rPr lang="en-IN" smtClean="0"/>
              <a:t>02-04-2025</a:t>
            </a:fld>
            <a:endParaRPr lang="en-IN"/>
          </a:p>
        </p:txBody>
      </p:sp>
      <p:sp>
        <p:nvSpPr>
          <p:cNvPr id="8" name="Footer Placeholder 7">
            <a:extLst>
              <a:ext uri="{FF2B5EF4-FFF2-40B4-BE49-F238E27FC236}">
                <a16:creationId xmlns:a16="http://schemas.microsoft.com/office/drawing/2014/main" id="{F50D5AF5-1AAB-E1F9-D345-816FE0F6AC8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FAEF386-4021-D09B-3CC1-BA555C725749}"/>
              </a:ext>
            </a:extLst>
          </p:cNvPr>
          <p:cNvSpPr>
            <a:spLocks noGrp="1"/>
          </p:cNvSpPr>
          <p:nvPr>
            <p:ph type="sldNum" sz="quarter" idx="12"/>
          </p:nvPr>
        </p:nvSpPr>
        <p:spPr/>
        <p:txBody>
          <a:bodyPr/>
          <a:lstStyle/>
          <a:p>
            <a:fld id="{C38D857A-CDE3-4DA2-AE9F-35AD5CE35364}" type="slidenum">
              <a:rPr lang="en-IN" smtClean="0"/>
              <a:t>‹#›</a:t>
            </a:fld>
            <a:endParaRPr lang="en-IN"/>
          </a:p>
        </p:txBody>
      </p:sp>
    </p:spTree>
    <p:extLst>
      <p:ext uri="{BB962C8B-B14F-4D97-AF65-F5344CB8AC3E}">
        <p14:creationId xmlns:p14="http://schemas.microsoft.com/office/powerpoint/2010/main" val="100457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FAC6C-366C-1A8F-76CE-76056511D6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C5AD66-3269-1A1F-C069-4D3AE4048E35}"/>
              </a:ext>
            </a:extLst>
          </p:cNvPr>
          <p:cNvSpPr>
            <a:spLocks noGrp="1"/>
          </p:cNvSpPr>
          <p:nvPr>
            <p:ph type="dt" sz="half" idx="10"/>
          </p:nvPr>
        </p:nvSpPr>
        <p:spPr/>
        <p:txBody>
          <a:bodyPr/>
          <a:lstStyle/>
          <a:p>
            <a:fld id="{9D810F21-076B-499E-AB14-E1C172BC7C0A}" type="datetimeFigureOut">
              <a:rPr lang="en-IN" smtClean="0"/>
              <a:t>02-04-2025</a:t>
            </a:fld>
            <a:endParaRPr lang="en-IN"/>
          </a:p>
        </p:txBody>
      </p:sp>
      <p:sp>
        <p:nvSpPr>
          <p:cNvPr id="4" name="Footer Placeholder 3">
            <a:extLst>
              <a:ext uri="{FF2B5EF4-FFF2-40B4-BE49-F238E27FC236}">
                <a16:creationId xmlns:a16="http://schemas.microsoft.com/office/drawing/2014/main" id="{46E3A286-184F-E6D2-6571-332CDA7D250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4AEB154-6298-CBFE-D433-15BE402B7CDF}"/>
              </a:ext>
            </a:extLst>
          </p:cNvPr>
          <p:cNvSpPr>
            <a:spLocks noGrp="1"/>
          </p:cNvSpPr>
          <p:nvPr>
            <p:ph type="sldNum" sz="quarter" idx="12"/>
          </p:nvPr>
        </p:nvSpPr>
        <p:spPr/>
        <p:txBody>
          <a:bodyPr/>
          <a:lstStyle/>
          <a:p>
            <a:fld id="{C38D857A-CDE3-4DA2-AE9F-35AD5CE35364}" type="slidenum">
              <a:rPr lang="en-IN" smtClean="0"/>
              <a:t>‹#›</a:t>
            </a:fld>
            <a:endParaRPr lang="en-IN"/>
          </a:p>
        </p:txBody>
      </p:sp>
    </p:spTree>
    <p:extLst>
      <p:ext uri="{BB962C8B-B14F-4D97-AF65-F5344CB8AC3E}">
        <p14:creationId xmlns:p14="http://schemas.microsoft.com/office/powerpoint/2010/main" val="2295751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BEDF02-E42C-24E2-AD40-B2DE3FFBD03D}"/>
              </a:ext>
            </a:extLst>
          </p:cNvPr>
          <p:cNvSpPr>
            <a:spLocks noGrp="1"/>
          </p:cNvSpPr>
          <p:nvPr>
            <p:ph type="dt" sz="half" idx="10"/>
          </p:nvPr>
        </p:nvSpPr>
        <p:spPr/>
        <p:txBody>
          <a:bodyPr/>
          <a:lstStyle/>
          <a:p>
            <a:fld id="{9D810F21-076B-499E-AB14-E1C172BC7C0A}" type="datetimeFigureOut">
              <a:rPr lang="en-IN" smtClean="0"/>
              <a:t>02-04-2025</a:t>
            </a:fld>
            <a:endParaRPr lang="en-IN"/>
          </a:p>
        </p:txBody>
      </p:sp>
      <p:sp>
        <p:nvSpPr>
          <p:cNvPr id="3" name="Footer Placeholder 2">
            <a:extLst>
              <a:ext uri="{FF2B5EF4-FFF2-40B4-BE49-F238E27FC236}">
                <a16:creationId xmlns:a16="http://schemas.microsoft.com/office/drawing/2014/main" id="{67170240-7146-F52C-8596-19B245B889A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424A028-88AF-13F4-5685-37490C4919AE}"/>
              </a:ext>
            </a:extLst>
          </p:cNvPr>
          <p:cNvSpPr>
            <a:spLocks noGrp="1"/>
          </p:cNvSpPr>
          <p:nvPr>
            <p:ph type="sldNum" sz="quarter" idx="12"/>
          </p:nvPr>
        </p:nvSpPr>
        <p:spPr/>
        <p:txBody>
          <a:bodyPr/>
          <a:lstStyle/>
          <a:p>
            <a:fld id="{C38D857A-CDE3-4DA2-AE9F-35AD5CE35364}" type="slidenum">
              <a:rPr lang="en-IN" smtClean="0"/>
              <a:t>‹#›</a:t>
            </a:fld>
            <a:endParaRPr lang="en-IN"/>
          </a:p>
        </p:txBody>
      </p:sp>
    </p:spTree>
    <p:extLst>
      <p:ext uri="{BB962C8B-B14F-4D97-AF65-F5344CB8AC3E}">
        <p14:creationId xmlns:p14="http://schemas.microsoft.com/office/powerpoint/2010/main" val="1365025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5C0E-642A-B294-DDDF-A22E9FE931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17A858D-FCE8-2DC5-9AF5-C33465E134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8F8F23-AE6A-122B-E3A0-DE4664C57D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EFB290-2A6A-27F8-5181-09C790B88F5B}"/>
              </a:ext>
            </a:extLst>
          </p:cNvPr>
          <p:cNvSpPr>
            <a:spLocks noGrp="1"/>
          </p:cNvSpPr>
          <p:nvPr>
            <p:ph type="dt" sz="half" idx="10"/>
          </p:nvPr>
        </p:nvSpPr>
        <p:spPr/>
        <p:txBody>
          <a:bodyPr/>
          <a:lstStyle/>
          <a:p>
            <a:fld id="{9D810F21-076B-499E-AB14-E1C172BC7C0A}" type="datetimeFigureOut">
              <a:rPr lang="en-IN" smtClean="0"/>
              <a:t>02-04-2025</a:t>
            </a:fld>
            <a:endParaRPr lang="en-IN"/>
          </a:p>
        </p:txBody>
      </p:sp>
      <p:sp>
        <p:nvSpPr>
          <p:cNvPr id="6" name="Footer Placeholder 5">
            <a:extLst>
              <a:ext uri="{FF2B5EF4-FFF2-40B4-BE49-F238E27FC236}">
                <a16:creationId xmlns:a16="http://schemas.microsoft.com/office/drawing/2014/main" id="{840DA294-00E0-1204-F75B-D01EF3B6C9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C41667-F73B-7656-31E3-83382EAC798E}"/>
              </a:ext>
            </a:extLst>
          </p:cNvPr>
          <p:cNvSpPr>
            <a:spLocks noGrp="1"/>
          </p:cNvSpPr>
          <p:nvPr>
            <p:ph type="sldNum" sz="quarter" idx="12"/>
          </p:nvPr>
        </p:nvSpPr>
        <p:spPr/>
        <p:txBody>
          <a:bodyPr/>
          <a:lstStyle/>
          <a:p>
            <a:fld id="{C38D857A-CDE3-4DA2-AE9F-35AD5CE35364}" type="slidenum">
              <a:rPr lang="en-IN" smtClean="0"/>
              <a:t>‹#›</a:t>
            </a:fld>
            <a:endParaRPr lang="en-IN"/>
          </a:p>
        </p:txBody>
      </p:sp>
    </p:spTree>
    <p:extLst>
      <p:ext uri="{BB962C8B-B14F-4D97-AF65-F5344CB8AC3E}">
        <p14:creationId xmlns:p14="http://schemas.microsoft.com/office/powerpoint/2010/main" val="4215416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89638-CB9D-84F4-1BB3-AD779BDD0D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7F9B88-7A9D-0DE3-CCBA-2190D9971C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D19D7A8-1447-6BCE-E2B4-47C7EDC489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5DFDB8-2E52-3886-24DA-F046FDB63B42}"/>
              </a:ext>
            </a:extLst>
          </p:cNvPr>
          <p:cNvSpPr>
            <a:spLocks noGrp="1"/>
          </p:cNvSpPr>
          <p:nvPr>
            <p:ph type="dt" sz="half" idx="10"/>
          </p:nvPr>
        </p:nvSpPr>
        <p:spPr/>
        <p:txBody>
          <a:bodyPr/>
          <a:lstStyle/>
          <a:p>
            <a:fld id="{9D810F21-076B-499E-AB14-E1C172BC7C0A}" type="datetimeFigureOut">
              <a:rPr lang="en-IN" smtClean="0"/>
              <a:t>02-04-2025</a:t>
            </a:fld>
            <a:endParaRPr lang="en-IN"/>
          </a:p>
        </p:txBody>
      </p:sp>
      <p:sp>
        <p:nvSpPr>
          <p:cNvPr id="6" name="Footer Placeholder 5">
            <a:extLst>
              <a:ext uri="{FF2B5EF4-FFF2-40B4-BE49-F238E27FC236}">
                <a16:creationId xmlns:a16="http://schemas.microsoft.com/office/drawing/2014/main" id="{1291CB2B-DC1D-3BA5-7505-F960B3D7EB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EFA654-7D3F-E1F4-E57E-0D52F6FBE1A7}"/>
              </a:ext>
            </a:extLst>
          </p:cNvPr>
          <p:cNvSpPr>
            <a:spLocks noGrp="1"/>
          </p:cNvSpPr>
          <p:nvPr>
            <p:ph type="sldNum" sz="quarter" idx="12"/>
          </p:nvPr>
        </p:nvSpPr>
        <p:spPr/>
        <p:txBody>
          <a:bodyPr/>
          <a:lstStyle/>
          <a:p>
            <a:fld id="{C38D857A-CDE3-4DA2-AE9F-35AD5CE35364}" type="slidenum">
              <a:rPr lang="en-IN" smtClean="0"/>
              <a:t>‹#›</a:t>
            </a:fld>
            <a:endParaRPr lang="en-IN"/>
          </a:p>
        </p:txBody>
      </p:sp>
    </p:spTree>
    <p:extLst>
      <p:ext uri="{BB962C8B-B14F-4D97-AF65-F5344CB8AC3E}">
        <p14:creationId xmlns:p14="http://schemas.microsoft.com/office/powerpoint/2010/main" val="1863883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125647-94B1-8D78-B43A-8CEFB08398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7A8389-C17F-1BC2-E394-81A3A923BE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35117D-1027-53B3-841F-B3FD4597EC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D810F21-076B-499E-AB14-E1C172BC7C0A}" type="datetimeFigureOut">
              <a:rPr lang="en-IN" smtClean="0"/>
              <a:t>02-04-2025</a:t>
            </a:fld>
            <a:endParaRPr lang="en-IN"/>
          </a:p>
        </p:txBody>
      </p:sp>
      <p:sp>
        <p:nvSpPr>
          <p:cNvPr id="5" name="Footer Placeholder 4">
            <a:extLst>
              <a:ext uri="{FF2B5EF4-FFF2-40B4-BE49-F238E27FC236}">
                <a16:creationId xmlns:a16="http://schemas.microsoft.com/office/drawing/2014/main" id="{27E18865-3F76-0410-C9D0-1B201A4E5B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5DBF57E7-3C34-0921-960B-1651C5AA688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38D857A-CDE3-4DA2-AE9F-35AD5CE35364}" type="slidenum">
              <a:rPr lang="en-IN" smtClean="0"/>
              <a:t>‹#›</a:t>
            </a:fld>
            <a:endParaRPr lang="en-IN"/>
          </a:p>
        </p:txBody>
      </p:sp>
    </p:spTree>
    <p:extLst>
      <p:ext uri="{BB962C8B-B14F-4D97-AF65-F5344CB8AC3E}">
        <p14:creationId xmlns:p14="http://schemas.microsoft.com/office/powerpoint/2010/main" val="3561774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www.tpointtech.com/cpp-tutorial" TargetMode="External"/><Relationship Id="rId2" Type="http://schemas.openxmlformats.org/officeDocument/2006/relationships/hyperlink" Target="https://www.tpointtech.com/oracle-tutorial"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aphic 38">
            <a:extLst>
              <a:ext uri="{FF2B5EF4-FFF2-40B4-BE49-F238E27FC236}">
                <a16:creationId xmlns:a16="http://schemas.microsoft.com/office/drawing/2014/main" id="{F0E417D8-88AA-4184-A08D-DEF97C6C9E6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85795" y="1690979"/>
            <a:ext cx="1910252" cy="709660"/>
            <a:chOff x="2267504" y="2540250"/>
            <a:chExt cx="1990951" cy="739640"/>
          </a:xfrm>
          <a:solidFill>
            <a:schemeClr val="bg1"/>
          </a:solidFill>
        </p:grpSpPr>
        <p:sp>
          <p:nvSpPr>
            <p:cNvPr id="11" name="Freeform: Shape 10">
              <a:extLst>
                <a:ext uri="{FF2B5EF4-FFF2-40B4-BE49-F238E27FC236}">
                  <a16:creationId xmlns:a16="http://schemas.microsoft.com/office/drawing/2014/main" id="{FCB4E045-9FB0-41C4-AC74-479EA20D85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D21C7A48-09EB-4AF0-84CB-7EE408C2C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4" name="Rectangle 13">
            <a:extLst>
              <a:ext uri="{FF2B5EF4-FFF2-40B4-BE49-F238E27FC236}">
                <a16:creationId xmlns:a16="http://schemas.microsoft.com/office/drawing/2014/main" id="{FDDE3270-A872-4E10-80BC-B93D6F0E3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42953" y="1187311"/>
            <a:ext cx="5089552" cy="4483379"/>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B6E5F32-B5B2-45E3-9C18-BBC9005C4C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42953" y="1187311"/>
            <a:ext cx="5089552" cy="448337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545E68B-E61B-4EAE-9672-3A52AEC2B8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6263" y="1119679"/>
            <a:ext cx="5039475" cy="4439266"/>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867F7-683B-95D6-5DF3-6165A39D964B}"/>
              </a:ext>
            </a:extLst>
          </p:cNvPr>
          <p:cNvSpPr>
            <a:spLocks noGrp="1"/>
          </p:cNvSpPr>
          <p:nvPr>
            <p:ph type="ctrTitle"/>
          </p:nvPr>
        </p:nvSpPr>
        <p:spPr>
          <a:xfrm>
            <a:off x="3882788" y="1397000"/>
            <a:ext cx="4502041" cy="3008397"/>
          </a:xfrm>
        </p:spPr>
        <p:txBody>
          <a:bodyPr>
            <a:normAutofit/>
          </a:bodyPr>
          <a:lstStyle/>
          <a:p>
            <a:r>
              <a:rPr lang="en-US" sz="5400">
                <a:solidFill>
                  <a:schemeClr val="bg1"/>
                </a:solidFill>
              </a:rPr>
              <a:t>Pro*C/C++</a:t>
            </a:r>
            <a:endParaRPr lang="en-IN" sz="5400">
              <a:solidFill>
                <a:schemeClr val="bg1"/>
              </a:solidFill>
            </a:endParaRPr>
          </a:p>
        </p:txBody>
      </p:sp>
      <p:sp>
        <p:nvSpPr>
          <p:cNvPr id="3" name="Subtitle 2">
            <a:extLst>
              <a:ext uri="{FF2B5EF4-FFF2-40B4-BE49-F238E27FC236}">
                <a16:creationId xmlns:a16="http://schemas.microsoft.com/office/drawing/2014/main" id="{F19AD1A5-397C-A163-3F85-64A79EC850FD}"/>
              </a:ext>
            </a:extLst>
          </p:cNvPr>
          <p:cNvSpPr>
            <a:spLocks noGrp="1"/>
          </p:cNvSpPr>
          <p:nvPr>
            <p:ph type="subTitle" idx="1"/>
          </p:nvPr>
        </p:nvSpPr>
        <p:spPr>
          <a:xfrm>
            <a:off x="4264211" y="4497473"/>
            <a:ext cx="3624471" cy="811604"/>
          </a:xfrm>
        </p:spPr>
        <p:txBody>
          <a:bodyPr>
            <a:normAutofit/>
          </a:bodyPr>
          <a:lstStyle/>
          <a:p>
            <a:r>
              <a:rPr lang="en-US" sz="2000">
                <a:solidFill>
                  <a:schemeClr val="bg1"/>
                </a:solidFill>
              </a:rPr>
              <a:t>Embedded SQL Precompiler Provided By Oracle</a:t>
            </a:r>
            <a:endParaRPr lang="en-IN" sz="2000">
              <a:solidFill>
                <a:schemeClr val="bg1"/>
              </a:solidFill>
            </a:endParaRPr>
          </a:p>
        </p:txBody>
      </p:sp>
      <p:sp>
        <p:nvSpPr>
          <p:cNvPr id="20" name="Graphic 212">
            <a:extLst>
              <a:ext uri="{FF2B5EF4-FFF2-40B4-BE49-F238E27FC236}">
                <a16:creationId xmlns:a16="http://schemas.microsoft.com/office/drawing/2014/main" id="{63DD1BD1-81FE-4F15-A934-E9AE94AE94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11689" y="823301"/>
            <a:ext cx="760800" cy="7608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Graphic 212">
            <a:extLst>
              <a:ext uri="{FF2B5EF4-FFF2-40B4-BE49-F238E27FC236}">
                <a16:creationId xmlns:a16="http://schemas.microsoft.com/office/drawing/2014/main" id="{120AB9A0-C0C4-43DA-9A34-FA3A4079D6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11689" y="823301"/>
            <a:ext cx="760800" cy="7608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Oval 23">
            <a:extLst>
              <a:ext uri="{FF2B5EF4-FFF2-40B4-BE49-F238E27FC236}">
                <a16:creationId xmlns:a16="http://schemas.microsoft.com/office/drawing/2014/main" id="{98815DD1-EC9D-4BE1-846B-8BEF57D398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6352" y="3643495"/>
            <a:ext cx="584612" cy="584612"/>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Oval 25">
            <a:extLst>
              <a:ext uri="{FF2B5EF4-FFF2-40B4-BE49-F238E27FC236}">
                <a16:creationId xmlns:a16="http://schemas.microsoft.com/office/drawing/2014/main" id="{CB78D2B9-C9C4-4A37-A12C-A09FC1158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6352" y="3643495"/>
            <a:ext cx="584612" cy="584612"/>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8" name="Graphic 4">
            <a:extLst>
              <a:ext uri="{FF2B5EF4-FFF2-40B4-BE49-F238E27FC236}">
                <a16:creationId xmlns:a16="http://schemas.microsoft.com/office/drawing/2014/main" id="{DFC7EBB5-848C-4B1C-BE84-4CF07E905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459707" y="3876466"/>
            <a:ext cx="1056155" cy="1056156"/>
            <a:chOff x="5829300" y="3162300"/>
            <a:chExt cx="532256" cy="532257"/>
          </a:xfrm>
          <a:solidFill>
            <a:schemeClr val="bg1"/>
          </a:solidFill>
        </p:grpSpPr>
        <p:sp>
          <p:nvSpPr>
            <p:cNvPr id="29" name="Freeform: Shape 28">
              <a:extLst>
                <a:ext uri="{FF2B5EF4-FFF2-40B4-BE49-F238E27FC236}">
                  <a16:creationId xmlns:a16="http://schemas.microsoft.com/office/drawing/2014/main" id="{0F8315F3-A078-427A-92BE-34EC9E574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3DFAF5C-63B0-43FB-80BE-CC45D99F51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AD937F2-A44A-479C-A7EB-4EE7686A9B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7834CC3-9461-418F-A593-FC09CD79B9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D68AA1C-0667-46EE-A8BE-CAAA3EAF9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0F403B5-430A-450F-97C1-73160966C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B38EBB0-5161-46F3-83D7-D9F478B1A5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347EDFA5-AD01-40BE-91A2-A0C178622D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76E0C47E-FE2F-4A8C-942E-1026D02D3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4A309DA7-4C25-40F5-AC21-DA06D9C98F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A290F5FA-D4BF-4264-A8E9-365566EC7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A47FD6B5-9B47-4500-9D65-7BD2173015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8CA06612-80DE-4467-A50C-0CB390D67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631523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F3EAD-7018-2812-D798-CF6BB5227D41}"/>
              </a:ext>
            </a:extLst>
          </p:cNvPr>
          <p:cNvSpPr>
            <a:spLocks noGrp="1"/>
          </p:cNvSpPr>
          <p:nvPr>
            <p:ph type="title"/>
          </p:nvPr>
        </p:nvSpPr>
        <p:spPr/>
        <p:txBody>
          <a:bodyPr>
            <a:normAutofit fontScale="90000"/>
          </a:bodyPr>
          <a:lstStyle/>
          <a:p>
            <a:r>
              <a:rPr lang="en-IN" sz="4800" b="1" i="0" dirty="0">
                <a:solidFill>
                  <a:srgbClr val="000080"/>
                </a:solidFill>
                <a:effectLst/>
                <a:latin typeface="arial" panose="020B0604020202020204" pitchFamily="34" charset="0"/>
              </a:rPr>
              <a:t>Host Variables</a:t>
            </a:r>
            <a:br>
              <a:rPr lang="en-IN" sz="1800" b="1" i="0" dirty="0">
                <a:solidFill>
                  <a:srgbClr val="000080"/>
                </a:solidFill>
                <a:effectLst/>
                <a:latin typeface="arial" panose="020B0604020202020204" pitchFamily="34" charset="0"/>
              </a:rPr>
            </a:br>
            <a:endParaRPr lang="en-IN" dirty="0"/>
          </a:p>
        </p:txBody>
      </p:sp>
      <p:sp>
        <p:nvSpPr>
          <p:cNvPr id="5" name="TextBox 4">
            <a:extLst>
              <a:ext uri="{FF2B5EF4-FFF2-40B4-BE49-F238E27FC236}">
                <a16:creationId xmlns:a16="http://schemas.microsoft.com/office/drawing/2014/main" id="{2103ABF4-42D4-DBD9-7725-61172B481980}"/>
              </a:ext>
            </a:extLst>
          </p:cNvPr>
          <p:cNvSpPr txBox="1"/>
          <p:nvPr/>
        </p:nvSpPr>
        <p:spPr>
          <a:xfrm>
            <a:off x="574589" y="1891779"/>
            <a:ext cx="11617411" cy="4031873"/>
          </a:xfrm>
          <a:prstGeom prst="rect">
            <a:avLst/>
          </a:prstGeom>
          <a:noFill/>
        </p:spPr>
        <p:txBody>
          <a:bodyPr wrap="square">
            <a:spAutoFit/>
          </a:bodyPr>
          <a:lstStyle/>
          <a:p>
            <a:r>
              <a:rPr lang="en-US" sz="3200" dirty="0"/>
              <a:t>Host variables are variables of the host language that are used with SQL command in embedded </a:t>
            </a:r>
            <a:r>
              <a:rPr lang="en-US" sz="3200" dirty="0" err="1"/>
              <a:t>sql</a:t>
            </a:r>
            <a:r>
              <a:rPr lang="en-US" sz="3200" dirty="0"/>
              <a:t>. Host variables are used to communicate with Oracle. Host variables are used to send values from C to Oracle and also to receive values from Oracle.</a:t>
            </a:r>
          </a:p>
          <a:p>
            <a:endParaRPr lang="en-US" sz="3200" dirty="0"/>
          </a:p>
          <a:p>
            <a:r>
              <a:rPr lang="en-US" sz="3200" dirty="0"/>
              <a:t>Host variables are declared between BEGIN DECLARE SECTION and END DECLARE SECTION and used in embedded </a:t>
            </a:r>
            <a:r>
              <a:rPr lang="en-US" sz="3200" dirty="0" err="1"/>
              <a:t>sql</a:t>
            </a:r>
            <a:r>
              <a:rPr lang="en-US" sz="3200" dirty="0"/>
              <a:t> with prefix : (colon).</a:t>
            </a:r>
            <a:endParaRPr lang="en-IN" sz="3200" dirty="0"/>
          </a:p>
        </p:txBody>
      </p:sp>
    </p:spTree>
    <p:extLst>
      <p:ext uri="{BB962C8B-B14F-4D97-AF65-F5344CB8AC3E}">
        <p14:creationId xmlns:p14="http://schemas.microsoft.com/office/powerpoint/2010/main" val="28541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551D6-1F38-2B68-1147-392A26FF1A2B}"/>
              </a:ext>
            </a:extLst>
          </p:cNvPr>
          <p:cNvSpPr>
            <a:spLocks noGrp="1"/>
          </p:cNvSpPr>
          <p:nvPr>
            <p:ph type="title"/>
          </p:nvPr>
        </p:nvSpPr>
        <p:spPr>
          <a:xfrm>
            <a:off x="6131201" y="163632"/>
            <a:ext cx="5795036" cy="6333028"/>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IN" sz="1800" b="1" i="0" dirty="0">
                <a:solidFill>
                  <a:schemeClr val="tx2">
                    <a:lumMod val="50000"/>
                    <a:lumOff val="50000"/>
                  </a:schemeClr>
                </a:solidFill>
                <a:effectLst/>
                <a:latin typeface="arial" panose="020B0604020202020204" pitchFamily="34" charset="0"/>
              </a:rPr>
              <a:t>#include &lt;</a:t>
            </a:r>
            <a:r>
              <a:rPr lang="en-IN" sz="1800" b="1" i="0" dirty="0" err="1">
                <a:solidFill>
                  <a:schemeClr val="tx2">
                    <a:lumMod val="50000"/>
                    <a:lumOff val="50000"/>
                  </a:schemeClr>
                </a:solidFill>
                <a:effectLst/>
                <a:latin typeface="arial" panose="020B0604020202020204" pitchFamily="34" charset="0"/>
              </a:rPr>
              <a:t>stdio.h</a:t>
            </a:r>
            <a:r>
              <a:rPr lang="en-IN" sz="1800" b="1" i="0" dirty="0">
                <a:solidFill>
                  <a:schemeClr val="tx2">
                    <a:lumMod val="50000"/>
                    <a:lumOff val="50000"/>
                  </a:schemeClr>
                </a:solidFill>
                <a:effectLst/>
                <a:latin typeface="arial" panose="020B0604020202020204" pitchFamily="34" charset="0"/>
              </a:rPr>
              <a:t>&gt;</a:t>
            </a:r>
            <a:br>
              <a:rPr lang="en-IN" sz="1800" b="1" i="0" dirty="0">
                <a:solidFill>
                  <a:schemeClr val="tx2">
                    <a:lumMod val="50000"/>
                    <a:lumOff val="50000"/>
                  </a:schemeClr>
                </a:solidFill>
                <a:effectLst/>
                <a:latin typeface="arial" panose="020B0604020202020204" pitchFamily="34" charset="0"/>
              </a:rPr>
            </a:br>
            <a:r>
              <a:rPr lang="en-IN" sz="1800" b="1" i="0" dirty="0">
                <a:solidFill>
                  <a:schemeClr val="tx2">
                    <a:lumMod val="50000"/>
                    <a:lumOff val="50000"/>
                  </a:schemeClr>
                </a:solidFill>
                <a:effectLst/>
                <a:latin typeface="arial" panose="020B0604020202020204" pitchFamily="34" charset="0"/>
              </a:rPr>
              <a:t>#include &lt;</a:t>
            </a:r>
            <a:r>
              <a:rPr lang="en-IN" sz="1800" b="1" i="0" dirty="0" err="1">
                <a:solidFill>
                  <a:schemeClr val="tx2">
                    <a:lumMod val="50000"/>
                    <a:lumOff val="50000"/>
                  </a:schemeClr>
                </a:solidFill>
                <a:effectLst/>
                <a:latin typeface="arial" panose="020B0604020202020204" pitchFamily="34" charset="0"/>
              </a:rPr>
              <a:t>string.h</a:t>
            </a:r>
            <a:r>
              <a:rPr lang="en-IN" sz="1800" b="1" i="0" dirty="0">
                <a:solidFill>
                  <a:schemeClr val="tx2">
                    <a:lumMod val="50000"/>
                    <a:lumOff val="50000"/>
                  </a:schemeClr>
                </a:solidFill>
                <a:effectLst/>
                <a:latin typeface="arial" panose="020B0604020202020204" pitchFamily="34" charset="0"/>
              </a:rPr>
              <a:t>&gt;</a:t>
            </a:r>
            <a:br>
              <a:rPr lang="en-IN" sz="1800" b="1" i="0" dirty="0">
                <a:solidFill>
                  <a:schemeClr val="tx2">
                    <a:lumMod val="50000"/>
                    <a:lumOff val="50000"/>
                  </a:schemeClr>
                </a:solidFill>
                <a:effectLst/>
                <a:latin typeface="arial" panose="020B0604020202020204" pitchFamily="34" charset="0"/>
              </a:rPr>
            </a:br>
            <a:r>
              <a:rPr lang="en-IN" sz="1800" b="1" i="0" dirty="0">
                <a:solidFill>
                  <a:schemeClr val="tx2">
                    <a:lumMod val="50000"/>
                    <a:lumOff val="50000"/>
                  </a:schemeClr>
                </a:solidFill>
                <a:effectLst/>
                <a:latin typeface="arial" panose="020B0604020202020204" pitchFamily="34" charset="0"/>
              </a:rPr>
              <a:t>#include &lt;</a:t>
            </a:r>
            <a:r>
              <a:rPr lang="en-IN" sz="1800" b="1" i="0" dirty="0" err="1">
                <a:solidFill>
                  <a:schemeClr val="tx2">
                    <a:lumMod val="50000"/>
                    <a:lumOff val="50000"/>
                  </a:schemeClr>
                </a:solidFill>
                <a:effectLst/>
                <a:latin typeface="arial" panose="020B0604020202020204" pitchFamily="34" charset="0"/>
              </a:rPr>
              <a:t>sqlda.h</a:t>
            </a:r>
            <a:r>
              <a:rPr lang="en-IN" sz="1800" b="1" i="0" dirty="0">
                <a:solidFill>
                  <a:schemeClr val="tx2">
                    <a:lumMod val="50000"/>
                    <a:lumOff val="50000"/>
                  </a:schemeClr>
                </a:solidFill>
                <a:effectLst/>
                <a:latin typeface="arial" panose="020B0604020202020204" pitchFamily="34" charset="0"/>
              </a:rPr>
              <a:t>&gt;</a:t>
            </a:r>
            <a:br>
              <a:rPr lang="en-IN" sz="1800" b="1" i="0" dirty="0">
                <a:solidFill>
                  <a:schemeClr val="tx2">
                    <a:lumMod val="50000"/>
                    <a:lumOff val="50000"/>
                  </a:schemeClr>
                </a:solidFill>
                <a:effectLst/>
                <a:latin typeface="arial" panose="020B0604020202020204" pitchFamily="34" charset="0"/>
              </a:rPr>
            </a:br>
            <a:r>
              <a:rPr lang="en-IN" sz="1800" b="1" i="0" dirty="0">
                <a:solidFill>
                  <a:schemeClr val="tx2">
                    <a:lumMod val="50000"/>
                    <a:lumOff val="50000"/>
                  </a:schemeClr>
                </a:solidFill>
                <a:effectLst/>
                <a:latin typeface="arial" panose="020B0604020202020204" pitchFamily="34" charset="0"/>
              </a:rPr>
              <a:t>#include &lt;</a:t>
            </a:r>
            <a:r>
              <a:rPr lang="en-IN" sz="1800" b="1" i="0" dirty="0" err="1">
                <a:solidFill>
                  <a:schemeClr val="tx2">
                    <a:lumMod val="50000"/>
                    <a:lumOff val="50000"/>
                  </a:schemeClr>
                </a:solidFill>
                <a:effectLst/>
                <a:latin typeface="arial" panose="020B0604020202020204" pitchFamily="34" charset="0"/>
              </a:rPr>
              <a:t>sqlcpr.h</a:t>
            </a:r>
            <a:r>
              <a:rPr lang="en-IN" sz="1800" b="1" i="0" dirty="0">
                <a:solidFill>
                  <a:schemeClr val="tx2">
                    <a:lumMod val="50000"/>
                    <a:lumOff val="50000"/>
                  </a:schemeClr>
                </a:solidFill>
                <a:effectLst/>
                <a:latin typeface="arial" panose="020B0604020202020204" pitchFamily="34" charset="0"/>
              </a:rPr>
              <a:t>&gt;</a:t>
            </a:r>
            <a:br>
              <a:rPr lang="en-IN" sz="1800" b="1" i="0" dirty="0">
                <a:solidFill>
                  <a:schemeClr val="tx2">
                    <a:lumMod val="50000"/>
                    <a:lumOff val="50000"/>
                  </a:schemeClr>
                </a:solidFill>
                <a:effectLst/>
                <a:latin typeface="arial" panose="020B0604020202020204" pitchFamily="34" charset="0"/>
              </a:rPr>
            </a:br>
            <a:br>
              <a:rPr lang="en-IN" sz="1800" b="1" i="0" dirty="0">
                <a:solidFill>
                  <a:schemeClr val="tx2">
                    <a:lumMod val="50000"/>
                    <a:lumOff val="50000"/>
                  </a:schemeClr>
                </a:solidFill>
                <a:effectLst/>
                <a:latin typeface="arial" panose="020B0604020202020204" pitchFamily="34" charset="0"/>
              </a:rPr>
            </a:br>
            <a:r>
              <a:rPr lang="en-IN" sz="1800" b="1" i="0" dirty="0">
                <a:solidFill>
                  <a:schemeClr val="tx2">
                    <a:lumMod val="50000"/>
                    <a:lumOff val="50000"/>
                  </a:schemeClr>
                </a:solidFill>
                <a:effectLst/>
                <a:latin typeface="arial" panose="020B0604020202020204" pitchFamily="34" charset="0"/>
              </a:rPr>
              <a:t>EXEC SQL BEGIN DECLARE SECTION;</a:t>
            </a:r>
            <a:br>
              <a:rPr lang="en-IN" sz="1800" b="1" i="0" dirty="0">
                <a:solidFill>
                  <a:schemeClr val="tx2">
                    <a:lumMod val="50000"/>
                    <a:lumOff val="50000"/>
                  </a:schemeClr>
                </a:solidFill>
                <a:effectLst/>
                <a:latin typeface="arial" panose="020B0604020202020204" pitchFamily="34" charset="0"/>
              </a:rPr>
            </a:br>
            <a:r>
              <a:rPr lang="en-IN" sz="1800" b="1" i="0" dirty="0">
                <a:solidFill>
                  <a:schemeClr val="tx2">
                    <a:lumMod val="50000"/>
                    <a:lumOff val="50000"/>
                  </a:schemeClr>
                </a:solidFill>
                <a:effectLst/>
                <a:latin typeface="arial" panose="020B0604020202020204" pitchFamily="34" charset="0"/>
              </a:rPr>
              <a:t>VARCHAR </a:t>
            </a:r>
            <a:r>
              <a:rPr lang="en-IN" sz="1800" b="1" i="0" dirty="0" err="1">
                <a:solidFill>
                  <a:schemeClr val="tx2">
                    <a:lumMod val="50000"/>
                    <a:lumOff val="50000"/>
                  </a:schemeClr>
                </a:solidFill>
                <a:effectLst/>
                <a:latin typeface="arial" panose="020B0604020202020204" pitchFamily="34" charset="0"/>
              </a:rPr>
              <a:t>uid</a:t>
            </a:r>
            <a:r>
              <a:rPr lang="en-IN" sz="1800" b="1" i="0" dirty="0">
                <a:solidFill>
                  <a:schemeClr val="tx2">
                    <a:lumMod val="50000"/>
                    <a:lumOff val="50000"/>
                  </a:schemeClr>
                </a:solidFill>
                <a:effectLst/>
                <a:latin typeface="arial" panose="020B0604020202020204" pitchFamily="34" charset="0"/>
              </a:rPr>
              <a:t>[30];</a:t>
            </a:r>
            <a:br>
              <a:rPr lang="en-IN" sz="1800" b="1" i="0" dirty="0">
                <a:solidFill>
                  <a:schemeClr val="tx2">
                    <a:lumMod val="50000"/>
                    <a:lumOff val="50000"/>
                  </a:schemeClr>
                </a:solidFill>
                <a:effectLst/>
                <a:latin typeface="arial" panose="020B0604020202020204" pitchFamily="34" charset="0"/>
              </a:rPr>
            </a:br>
            <a:r>
              <a:rPr lang="en-IN" sz="1800" b="1" i="0" dirty="0">
                <a:solidFill>
                  <a:schemeClr val="tx2">
                    <a:lumMod val="50000"/>
                    <a:lumOff val="50000"/>
                  </a:schemeClr>
                </a:solidFill>
                <a:effectLst/>
                <a:latin typeface="arial" panose="020B0604020202020204" pitchFamily="34" charset="0"/>
              </a:rPr>
              <a:t>VARCHAR </a:t>
            </a:r>
            <a:r>
              <a:rPr lang="en-IN" sz="1800" b="1" i="0" dirty="0" err="1">
                <a:solidFill>
                  <a:schemeClr val="tx2">
                    <a:lumMod val="50000"/>
                    <a:lumOff val="50000"/>
                  </a:schemeClr>
                </a:solidFill>
                <a:effectLst/>
                <a:latin typeface="arial" panose="020B0604020202020204" pitchFamily="34" charset="0"/>
              </a:rPr>
              <a:t>pwd</a:t>
            </a:r>
            <a:r>
              <a:rPr lang="en-IN" sz="1800" b="1" i="0" dirty="0">
                <a:solidFill>
                  <a:schemeClr val="tx2">
                    <a:lumMod val="50000"/>
                    <a:lumOff val="50000"/>
                  </a:schemeClr>
                </a:solidFill>
                <a:effectLst/>
                <a:latin typeface="arial" panose="020B0604020202020204" pitchFamily="34" charset="0"/>
              </a:rPr>
              <a:t>[30];</a:t>
            </a:r>
            <a:br>
              <a:rPr lang="en-IN" sz="1800" b="1" i="0" dirty="0">
                <a:solidFill>
                  <a:schemeClr val="tx2">
                    <a:lumMod val="50000"/>
                    <a:lumOff val="50000"/>
                  </a:schemeClr>
                </a:solidFill>
                <a:effectLst/>
                <a:latin typeface="arial" panose="020B0604020202020204" pitchFamily="34" charset="0"/>
              </a:rPr>
            </a:br>
            <a:r>
              <a:rPr lang="en-IN" sz="1800" b="1" i="0" dirty="0">
                <a:solidFill>
                  <a:schemeClr val="tx2">
                    <a:lumMod val="50000"/>
                    <a:lumOff val="50000"/>
                  </a:schemeClr>
                </a:solidFill>
                <a:effectLst/>
                <a:latin typeface="arial" panose="020B0604020202020204" pitchFamily="34" charset="0"/>
              </a:rPr>
              <a:t>EXEC SQL END DECLARE SECTION;</a:t>
            </a:r>
            <a:br>
              <a:rPr lang="en-IN" sz="1800" b="1" i="0" dirty="0">
                <a:solidFill>
                  <a:schemeClr val="tx2">
                    <a:lumMod val="50000"/>
                    <a:lumOff val="50000"/>
                  </a:schemeClr>
                </a:solidFill>
                <a:effectLst/>
                <a:latin typeface="arial" panose="020B0604020202020204" pitchFamily="34" charset="0"/>
              </a:rPr>
            </a:br>
            <a:br>
              <a:rPr lang="en-IN" sz="1800" b="1" i="0" dirty="0">
                <a:solidFill>
                  <a:schemeClr val="tx2">
                    <a:lumMod val="50000"/>
                    <a:lumOff val="50000"/>
                  </a:schemeClr>
                </a:solidFill>
                <a:effectLst/>
                <a:latin typeface="arial" panose="020B0604020202020204" pitchFamily="34" charset="0"/>
              </a:rPr>
            </a:br>
            <a:r>
              <a:rPr lang="en-IN" sz="1800" b="1" i="0" dirty="0">
                <a:solidFill>
                  <a:schemeClr val="tx2">
                    <a:lumMod val="50000"/>
                    <a:lumOff val="50000"/>
                  </a:schemeClr>
                </a:solidFill>
                <a:effectLst/>
                <a:latin typeface="arial" panose="020B0604020202020204" pitchFamily="34" charset="0"/>
              </a:rPr>
              <a:t>EXEC SQL INCLUDE SQLCA.H;</a:t>
            </a:r>
            <a:br>
              <a:rPr lang="en-IN" sz="1800" b="1" i="0" dirty="0">
                <a:solidFill>
                  <a:schemeClr val="tx2">
                    <a:lumMod val="50000"/>
                    <a:lumOff val="50000"/>
                  </a:schemeClr>
                </a:solidFill>
                <a:effectLst/>
                <a:latin typeface="arial" panose="020B0604020202020204" pitchFamily="34" charset="0"/>
              </a:rPr>
            </a:br>
            <a:br>
              <a:rPr lang="en-IN" sz="1800" b="1" i="0" dirty="0">
                <a:solidFill>
                  <a:schemeClr val="tx2">
                    <a:lumMod val="50000"/>
                    <a:lumOff val="50000"/>
                  </a:schemeClr>
                </a:solidFill>
                <a:effectLst/>
                <a:latin typeface="arial" panose="020B0604020202020204" pitchFamily="34" charset="0"/>
              </a:rPr>
            </a:br>
            <a:r>
              <a:rPr lang="en-IN" sz="1800" b="1" i="0" dirty="0">
                <a:solidFill>
                  <a:schemeClr val="tx2">
                    <a:lumMod val="50000"/>
                    <a:lumOff val="50000"/>
                  </a:schemeClr>
                </a:solidFill>
                <a:effectLst/>
                <a:latin typeface="arial" panose="020B0604020202020204" pitchFamily="34" charset="0"/>
              </a:rPr>
              <a:t>void main()</a:t>
            </a:r>
            <a:br>
              <a:rPr lang="en-IN" sz="1800" b="1" i="0" dirty="0">
                <a:solidFill>
                  <a:schemeClr val="tx2">
                    <a:lumMod val="50000"/>
                    <a:lumOff val="50000"/>
                  </a:schemeClr>
                </a:solidFill>
                <a:effectLst/>
                <a:latin typeface="arial" panose="020B0604020202020204" pitchFamily="34" charset="0"/>
              </a:rPr>
            </a:br>
            <a:r>
              <a:rPr lang="en-IN" sz="1800" b="1" i="0" dirty="0">
                <a:solidFill>
                  <a:schemeClr val="tx2">
                    <a:lumMod val="50000"/>
                    <a:lumOff val="50000"/>
                  </a:schemeClr>
                </a:solidFill>
                <a:effectLst/>
                <a:latin typeface="arial" panose="020B0604020202020204" pitchFamily="34" charset="0"/>
              </a:rPr>
              <a:t>{</a:t>
            </a:r>
            <a:br>
              <a:rPr lang="en-IN" sz="1800" b="1" i="0" dirty="0">
                <a:solidFill>
                  <a:schemeClr val="tx2">
                    <a:lumMod val="50000"/>
                    <a:lumOff val="50000"/>
                  </a:schemeClr>
                </a:solidFill>
                <a:effectLst/>
                <a:latin typeface="arial" panose="020B0604020202020204" pitchFamily="34" charset="0"/>
              </a:rPr>
            </a:br>
            <a:br>
              <a:rPr lang="en-IN" sz="1800" b="1" i="0" dirty="0">
                <a:solidFill>
                  <a:schemeClr val="tx2">
                    <a:lumMod val="50000"/>
                    <a:lumOff val="50000"/>
                  </a:schemeClr>
                </a:solidFill>
                <a:effectLst/>
                <a:latin typeface="arial" panose="020B0604020202020204" pitchFamily="34" charset="0"/>
              </a:rPr>
            </a:br>
            <a:r>
              <a:rPr lang="en-IN" sz="1800" b="1" i="0" dirty="0">
                <a:solidFill>
                  <a:schemeClr val="tx2">
                    <a:lumMod val="50000"/>
                    <a:lumOff val="50000"/>
                  </a:schemeClr>
                </a:solidFill>
                <a:effectLst/>
                <a:latin typeface="arial" panose="020B0604020202020204" pitchFamily="34" charset="0"/>
              </a:rPr>
              <a:t>   </a:t>
            </a:r>
            <a:r>
              <a:rPr lang="en-IN" sz="1800" b="1" i="0" dirty="0" err="1">
                <a:solidFill>
                  <a:schemeClr val="tx2">
                    <a:lumMod val="50000"/>
                    <a:lumOff val="50000"/>
                  </a:schemeClr>
                </a:solidFill>
                <a:effectLst/>
                <a:latin typeface="arial" panose="020B0604020202020204" pitchFamily="34" charset="0"/>
              </a:rPr>
              <a:t>strcpy</a:t>
            </a:r>
            <a:r>
              <a:rPr lang="en-IN" sz="1800" b="1" i="0" dirty="0">
                <a:solidFill>
                  <a:schemeClr val="tx2">
                    <a:lumMod val="50000"/>
                    <a:lumOff val="50000"/>
                  </a:schemeClr>
                </a:solidFill>
                <a:effectLst/>
                <a:latin typeface="arial" panose="020B0604020202020204" pitchFamily="34" charset="0"/>
              </a:rPr>
              <a:t>(uid.</a:t>
            </a:r>
            <a:r>
              <a:rPr lang="en-IN" sz="1800" b="1" i="0" dirty="0" err="1">
                <a:solidFill>
                  <a:schemeClr val="tx2">
                    <a:lumMod val="50000"/>
                    <a:lumOff val="50000"/>
                  </a:schemeClr>
                </a:solidFill>
                <a:effectLst/>
                <a:latin typeface="arial" panose="020B0604020202020204" pitchFamily="34" charset="0"/>
              </a:rPr>
              <a:t>arr</a:t>
            </a:r>
            <a:r>
              <a:rPr lang="en-IN" sz="1800" b="1" i="0" dirty="0">
                <a:solidFill>
                  <a:schemeClr val="tx2">
                    <a:lumMod val="50000"/>
                    <a:lumOff val="50000"/>
                  </a:schemeClr>
                </a:solidFill>
                <a:effectLst/>
                <a:latin typeface="arial" panose="020B0604020202020204" pitchFamily="34" charset="0"/>
              </a:rPr>
              <a:t>,“HR");</a:t>
            </a:r>
            <a:br>
              <a:rPr lang="en-IN" sz="1800" b="1" i="0" dirty="0">
                <a:solidFill>
                  <a:schemeClr val="tx2">
                    <a:lumMod val="50000"/>
                    <a:lumOff val="50000"/>
                  </a:schemeClr>
                </a:solidFill>
                <a:effectLst/>
                <a:latin typeface="arial" panose="020B0604020202020204" pitchFamily="34" charset="0"/>
              </a:rPr>
            </a:br>
            <a:r>
              <a:rPr lang="en-IN" sz="1800" b="1" i="0" dirty="0">
                <a:solidFill>
                  <a:schemeClr val="tx2">
                    <a:lumMod val="50000"/>
                    <a:lumOff val="50000"/>
                  </a:schemeClr>
                </a:solidFill>
                <a:effectLst/>
                <a:latin typeface="arial" panose="020B0604020202020204" pitchFamily="34" charset="0"/>
              </a:rPr>
              <a:t>   </a:t>
            </a:r>
            <a:r>
              <a:rPr lang="en-IN" sz="1800" b="1" i="0" dirty="0" err="1">
                <a:solidFill>
                  <a:schemeClr val="tx2">
                    <a:lumMod val="50000"/>
                    <a:lumOff val="50000"/>
                  </a:schemeClr>
                </a:solidFill>
                <a:effectLst/>
                <a:latin typeface="arial" panose="020B0604020202020204" pitchFamily="34" charset="0"/>
              </a:rPr>
              <a:t>uid.len</a:t>
            </a:r>
            <a:r>
              <a:rPr lang="en-IN" sz="1800" b="1" i="0" dirty="0">
                <a:solidFill>
                  <a:schemeClr val="tx2">
                    <a:lumMod val="50000"/>
                    <a:lumOff val="50000"/>
                  </a:schemeClr>
                </a:solidFill>
                <a:effectLst/>
                <a:latin typeface="arial" panose="020B0604020202020204" pitchFamily="34" charset="0"/>
              </a:rPr>
              <a:t> =</a:t>
            </a:r>
            <a:r>
              <a:rPr lang="en-IN" sz="1800" b="1" i="0" dirty="0" err="1">
                <a:solidFill>
                  <a:schemeClr val="tx2">
                    <a:lumMod val="50000"/>
                    <a:lumOff val="50000"/>
                  </a:schemeClr>
                </a:solidFill>
                <a:effectLst/>
                <a:latin typeface="arial" panose="020B0604020202020204" pitchFamily="34" charset="0"/>
              </a:rPr>
              <a:t>strlen</a:t>
            </a:r>
            <a:r>
              <a:rPr lang="en-IN" sz="1800" b="1" i="0" dirty="0">
                <a:solidFill>
                  <a:schemeClr val="tx2">
                    <a:lumMod val="50000"/>
                    <a:lumOff val="50000"/>
                  </a:schemeClr>
                </a:solidFill>
                <a:effectLst/>
                <a:latin typeface="arial" panose="020B0604020202020204" pitchFamily="34" charset="0"/>
              </a:rPr>
              <a:t>(</a:t>
            </a:r>
            <a:r>
              <a:rPr lang="en-IN" sz="1800" b="1" i="0" dirty="0" err="1">
                <a:solidFill>
                  <a:schemeClr val="tx2">
                    <a:lumMod val="50000"/>
                    <a:lumOff val="50000"/>
                  </a:schemeClr>
                </a:solidFill>
                <a:effectLst/>
                <a:latin typeface="arial" panose="020B0604020202020204" pitchFamily="34" charset="0"/>
              </a:rPr>
              <a:t>uid.arr</a:t>
            </a:r>
            <a:r>
              <a:rPr lang="en-IN" sz="1800" b="1" i="0" dirty="0">
                <a:solidFill>
                  <a:schemeClr val="tx2">
                    <a:lumMod val="50000"/>
                    <a:lumOff val="50000"/>
                  </a:schemeClr>
                </a:solidFill>
                <a:effectLst/>
                <a:latin typeface="arial" panose="020B0604020202020204" pitchFamily="34" charset="0"/>
              </a:rPr>
              <a:t>);</a:t>
            </a:r>
            <a:br>
              <a:rPr lang="en-IN" sz="1800" b="1" i="0" dirty="0">
                <a:solidFill>
                  <a:schemeClr val="tx2">
                    <a:lumMod val="50000"/>
                    <a:lumOff val="50000"/>
                  </a:schemeClr>
                </a:solidFill>
                <a:effectLst/>
                <a:latin typeface="arial" panose="020B0604020202020204" pitchFamily="34" charset="0"/>
              </a:rPr>
            </a:br>
            <a:r>
              <a:rPr lang="en-IN" sz="1800" b="1" i="0" dirty="0">
                <a:solidFill>
                  <a:schemeClr val="tx2">
                    <a:lumMod val="50000"/>
                    <a:lumOff val="50000"/>
                  </a:schemeClr>
                </a:solidFill>
                <a:effectLst/>
                <a:latin typeface="arial" panose="020B0604020202020204" pitchFamily="34" charset="0"/>
              </a:rPr>
              <a:t>   </a:t>
            </a:r>
            <a:r>
              <a:rPr lang="en-IN" sz="1800" b="1" i="0" dirty="0" err="1">
                <a:solidFill>
                  <a:schemeClr val="tx2">
                    <a:lumMod val="50000"/>
                    <a:lumOff val="50000"/>
                  </a:schemeClr>
                </a:solidFill>
                <a:effectLst/>
                <a:latin typeface="arial" panose="020B0604020202020204" pitchFamily="34" charset="0"/>
              </a:rPr>
              <a:t>strcpy</a:t>
            </a:r>
            <a:r>
              <a:rPr lang="en-IN" sz="1800" b="1" i="0" dirty="0">
                <a:solidFill>
                  <a:schemeClr val="tx2">
                    <a:lumMod val="50000"/>
                    <a:lumOff val="50000"/>
                  </a:schemeClr>
                </a:solidFill>
                <a:effectLst/>
                <a:latin typeface="arial" panose="020B0604020202020204" pitchFamily="34" charset="0"/>
              </a:rPr>
              <a:t>(pwd.</a:t>
            </a:r>
            <a:r>
              <a:rPr lang="en-IN" sz="1800" b="1" i="0" dirty="0" err="1">
                <a:solidFill>
                  <a:schemeClr val="tx2">
                    <a:lumMod val="50000"/>
                    <a:lumOff val="50000"/>
                  </a:schemeClr>
                </a:solidFill>
                <a:effectLst/>
                <a:latin typeface="arial" panose="020B0604020202020204" pitchFamily="34" charset="0"/>
              </a:rPr>
              <a:t>arr</a:t>
            </a:r>
            <a:r>
              <a:rPr lang="en-IN" sz="1800" b="1" i="0" dirty="0">
                <a:solidFill>
                  <a:schemeClr val="tx2">
                    <a:lumMod val="50000"/>
                    <a:lumOff val="50000"/>
                  </a:schemeClr>
                </a:solidFill>
                <a:effectLst/>
                <a:latin typeface="arial" panose="020B0604020202020204" pitchFamily="34" charset="0"/>
              </a:rPr>
              <a:t>,“HR");</a:t>
            </a:r>
            <a:br>
              <a:rPr lang="en-IN" sz="1800" b="1" i="0" dirty="0">
                <a:solidFill>
                  <a:schemeClr val="tx2">
                    <a:lumMod val="50000"/>
                    <a:lumOff val="50000"/>
                  </a:schemeClr>
                </a:solidFill>
                <a:effectLst/>
                <a:latin typeface="arial" panose="020B0604020202020204" pitchFamily="34" charset="0"/>
              </a:rPr>
            </a:br>
            <a:r>
              <a:rPr lang="en-IN" sz="1800" b="1" i="0" dirty="0">
                <a:solidFill>
                  <a:schemeClr val="tx2">
                    <a:lumMod val="50000"/>
                    <a:lumOff val="50000"/>
                  </a:schemeClr>
                </a:solidFill>
                <a:effectLst/>
                <a:latin typeface="arial" panose="020B0604020202020204" pitchFamily="34" charset="0"/>
              </a:rPr>
              <a:t>   </a:t>
            </a:r>
            <a:r>
              <a:rPr lang="en-IN" sz="1800" b="1" i="0" dirty="0" err="1">
                <a:solidFill>
                  <a:schemeClr val="tx2">
                    <a:lumMod val="50000"/>
                    <a:lumOff val="50000"/>
                  </a:schemeClr>
                </a:solidFill>
                <a:effectLst/>
                <a:latin typeface="arial" panose="020B0604020202020204" pitchFamily="34" charset="0"/>
              </a:rPr>
              <a:t>pwd.len</a:t>
            </a:r>
            <a:r>
              <a:rPr lang="en-IN" sz="1800" b="1" i="0" dirty="0">
                <a:solidFill>
                  <a:schemeClr val="tx2">
                    <a:lumMod val="50000"/>
                    <a:lumOff val="50000"/>
                  </a:schemeClr>
                </a:solidFill>
                <a:effectLst/>
                <a:latin typeface="arial" panose="020B0604020202020204" pitchFamily="34" charset="0"/>
              </a:rPr>
              <a:t> = </a:t>
            </a:r>
            <a:r>
              <a:rPr lang="en-IN" sz="1800" b="1" i="0" dirty="0" err="1">
                <a:solidFill>
                  <a:schemeClr val="tx2">
                    <a:lumMod val="50000"/>
                    <a:lumOff val="50000"/>
                  </a:schemeClr>
                </a:solidFill>
                <a:effectLst/>
                <a:latin typeface="arial" panose="020B0604020202020204" pitchFamily="34" charset="0"/>
              </a:rPr>
              <a:t>strlen</a:t>
            </a:r>
            <a:r>
              <a:rPr lang="en-IN" sz="1800" b="1" i="0" dirty="0">
                <a:solidFill>
                  <a:schemeClr val="tx2">
                    <a:lumMod val="50000"/>
                    <a:lumOff val="50000"/>
                  </a:schemeClr>
                </a:solidFill>
                <a:effectLst/>
                <a:latin typeface="arial" panose="020B0604020202020204" pitchFamily="34" charset="0"/>
              </a:rPr>
              <a:t>(</a:t>
            </a:r>
            <a:r>
              <a:rPr lang="en-IN" sz="1800" b="1" i="0" dirty="0" err="1">
                <a:solidFill>
                  <a:schemeClr val="tx2">
                    <a:lumMod val="50000"/>
                    <a:lumOff val="50000"/>
                  </a:schemeClr>
                </a:solidFill>
                <a:effectLst/>
                <a:latin typeface="arial" panose="020B0604020202020204" pitchFamily="34" charset="0"/>
              </a:rPr>
              <a:t>pwd.arr</a:t>
            </a:r>
            <a:r>
              <a:rPr lang="en-IN" sz="1800" b="1" i="0" dirty="0">
                <a:solidFill>
                  <a:schemeClr val="tx2">
                    <a:lumMod val="50000"/>
                    <a:lumOff val="50000"/>
                  </a:schemeClr>
                </a:solidFill>
                <a:effectLst/>
                <a:latin typeface="arial" panose="020B0604020202020204" pitchFamily="34" charset="0"/>
              </a:rPr>
              <a:t>);</a:t>
            </a:r>
            <a:br>
              <a:rPr lang="en-IN" sz="1800" b="1" i="0" dirty="0">
                <a:solidFill>
                  <a:schemeClr val="tx2">
                    <a:lumMod val="50000"/>
                    <a:lumOff val="50000"/>
                  </a:schemeClr>
                </a:solidFill>
                <a:effectLst/>
                <a:latin typeface="arial" panose="020B0604020202020204" pitchFamily="34" charset="0"/>
              </a:rPr>
            </a:br>
            <a:r>
              <a:rPr lang="en-IN" sz="1800" b="1" i="0" dirty="0">
                <a:solidFill>
                  <a:schemeClr val="tx2">
                    <a:lumMod val="50000"/>
                    <a:lumOff val="50000"/>
                  </a:schemeClr>
                </a:solidFill>
                <a:effectLst/>
                <a:latin typeface="arial" panose="020B0604020202020204" pitchFamily="34" charset="0"/>
              </a:rPr>
              <a:t>   EXEC SQL WHENEVER SQLERROR GOTO </a:t>
            </a:r>
            <a:r>
              <a:rPr lang="en-IN" sz="1800" b="1" i="0" dirty="0" err="1">
                <a:solidFill>
                  <a:schemeClr val="tx2">
                    <a:lumMod val="50000"/>
                    <a:lumOff val="50000"/>
                  </a:schemeClr>
                </a:solidFill>
                <a:effectLst/>
                <a:latin typeface="arial" panose="020B0604020202020204" pitchFamily="34" charset="0"/>
              </a:rPr>
              <a:t>errexit</a:t>
            </a:r>
            <a:r>
              <a:rPr lang="en-IN" sz="1800" b="1" i="0" dirty="0">
                <a:solidFill>
                  <a:schemeClr val="tx2">
                    <a:lumMod val="50000"/>
                    <a:lumOff val="50000"/>
                  </a:schemeClr>
                </a:solidFill>
                <a:effectLst/>
                <a:latin typeface="arial" panose="020B0604020202020204" pitchFamily="34" charset="0"/>
              </a:rPr>
              <a:t>;</a:t>
            </a:r>
            <a:br>
              <a:rPr lang="en-IN" sz="1800" b="1" i="0" dirty="0">
                <a:solidFill>
                  <a:schemeClr val="tx2">
                    <a:lumMod val="50000"/>
                    <a:lumOff val="50000"/>
                  </a:schemeClr>
                </a:solidFill>
                <a:effectLst/>
                <a:latin typeface="arial" panose="020B0604020202020204" pitchFamily="34" charset="0"/>
              </a:rPr>
            </a:br>
            <a:r>
              <a:rPr lang="en-IN" sz="1800" b="1" i="0" dirty="0">
                <a:solidFill>
                  <a:schemeClr val="tx2">
                    <a:lumMod val="50000"/>
                    <a:lumOff val="50000"/>
                  </a:schemeClr>
                </a:solidFill>
                <a:effectLst/>
                <a:latin typeface="arial" panose="020B0604020202020204" pitchFamily="34" charset="0"/>
              </a:rPr>
              <a:t>   EXEC SQL CONNECT :</a:t>
            </a:r>
            <a:r>
              <a:rPr lang="en-IN" sz="1800" b="1" i="0" dirty="0" err="1">
                <a:solidFill>
                  <a:schemeClr val="tx2">
                    <a:lumMod val="50000"/>
                    <a:lumOff val="50000"/>
                  </a:schemeClr>
                </a:solidFill>
                <a:effectLst/>
                <a:latin typeface="arial" panose="020B0604020202020204" pitchFamily="34" charset="0"/>
              </a:rPr>
              <a:t>uid</a:t>
            </a:r>
            <a:r>
              <a:rPr lang="en-IN" sz="1800" b="1" i="0" dirty="0">
                <a:solidFill>
                  <a:schemeClr val="tx2">
                    <a:lumMod val="50000"/>
                    <a:lumOff val="50000"/>
                  </a:schemeClr>
                </a:solidFill>
                <a:effectLst/>
                <a:latin typeface="arial" panose="020B0604020202020204" pitchFamily="34" charset="0"/>
              </a:rPr>
              <a:t> IDENTIFIED BY :</a:t>
            </a:r>
            <a:r>
              <a:rPr lang="en-IN" sz="1800" b="1" i="0" dirty="0" err="1">
                <a:solidFill>
                  <a:schemeClr val="tx2">
                    <a:lumMod val="50000"/>
                    <a:lumOff val="50000"/>
                  </a:schemeClr>
                </a:solidFill>
                <a:effectLst/>
                <a:latin typeface="arial" panose="020B0604020202020204" pitchFamily="34" charset="0"/>
              </a:rPr>
              <a:t>pwd</a:t>
            </a:r>
            <a:r>
              <a:rPr lang="en-IN" sz="1800" b="1" i="0" dirty="0">
                <a:solidFill>
                  <a:schemeClr val="tx2">
                    <a:lumMod val="50000"/>
                    <a:lumOff val="50000"/>
                  </a:schemeClr>
                </a:solidFill>
                <a:effectLst/>
                <a:latin typeface="arial" panose="020B0604020202020204" pitchFamily="34" charset="0"/>
              </a:rPr>
              <a:t>;</a:t>
            </a:r>
            <a:br>
              <a:rPr lang="en-IN" sz="1800" b="1" i="0" dirty="0">
                <a:solidFill>
                  <a:schemeClr val="tx2">
                    <a:lumMod val="50000"/>
                    <a:lumOff val="50000"/>
                  </a:schemeClr>
                </a:solidFill>
                <a:effectLst/>
                <a:latin typeface="arial" panose="020B0604020202020204" pitchFamily="34" charset="0"/>
              </a:rPr>
            </a:br>
            <a:r>
              <a:rPr lang="en-IN" sz="1800" b="1" i="0" dirty="0">
                <a:solidFill>
                  <a:schemeClr val="tx2">
                    <a:lumMod val="50000"/>
                    <a:lumOff val="50000"/>
                  </a:schemeClr>
                </a:solidFill>
                <a:effectLst/>
                <a:latin typeface="arial" panose="020B0604020202020204" pitchFamily="34" charset="0"/>
              </a:rPr>
              <a:t>   </a:t>
            </a:r>
            <a:r>
              <a:rPr lang="en-IN" sz="1800" b="1" i="0" dirty="0" err="1">
                <a:solidFill>
                  <a:schemeClr val="tx2">
                    <a:lumMod val="50000"/>
                    <a:lumOff val="50000"/>
                  </a:schemeClr>
                </a:solidFill>
                <a:effectLst/>
                <a:latin typeface="arial" panose="020B0604020202020204" pitchFamily="34" charset="0"/>
              </a:rPr>
              <a:t>printf</a:t>
            </a:r>
            <a:r>
              <a:rPr lang="en-IN" sz="1800" b="1" i="0" dirty="0">
                <a:solidFill>
                  <a:schemeClr val="tx2">
                    <a:lumMod val="50000"/>
                    <a:lumOff val="50000"/>
                  </a:schemeClr>
                </a:solidFill>
                <a:effectLst/>
                <a:latin typeface="arial" panose="020B0604020202020204" pitchFamily="34" charset="0"/>
              </a:rPr>
              <a:t>("Connected to Oracle11g using HR User\n");</a:t>
            </a:r>
            <a:br>
              <a:rPr lang="en-IN" sz="1800" b="1" i="0" dirty="0">
                <a:solidFill>
                  <a:schemeClr val="tx2">
                    <a:lumMod val="50000"/>
                    <a:lumOff val="50000"/>
                  </a:schemeClr>
                </a:solidFill>
                <a:effectLst/>
                <a:latin typeface="arial" panose="020B0604020202020204" pitchFamily="34" charset="0"/>
              </a:rPr>
            </a:br>
            <a:r>
              <a:rPr lang="en-IN" sz="1800" b="1" i="0" dirty="0">
                <a:solidFill>
                  <a:schemeClr val="tx2">
                    <a:lumMod val="50000"/>
                    <a:lumOff val="50000"/>
                  </a:schemeClr>
                </a:solidFill>
                <a:effectLst/>
                <a:latin typeface="arial" panose="020B0604020202020204" pitchFamily="34" charset="0"/>
              </a:rPr>
              <a:t>   EXEC SQL COMMIT WORK RELEASE;</a:t>
            </a:r>
            <a:br>
              <a:rPr lang="en-IN" sz="1800" b="1" i="0" dirty="0">
                <a:solidFill>
                  <a:schemeClr val="tx2">
                    <a:lumMod val="50000"/>
                    <a:lumOff val="50000"/>
                  </a:schemeClr>
                </a:solidFill>
                <a:effectLst/>
                <a:latin typeface="arial" panose="020B0604020202020204" pitchFamily="34" charset="0"/>
              </a:rPr>
            </a:br>
            <a:r>
              <a:rPr lang="en-IN" sz="1800" b="1" i="0" dirty="0">
                <a:solidFill>
                  <a:schemeClr val="tx2">
                    <a:lumMod val="50000"/>
                    <a:lumOff val="50000"/>
                  </a:schemeClr>
                </a:solidFill>
                <a:effectLst/>
                <a:latin typeface="arial" panose="020B0604020202020204" pitchFamily="34" charset="0"/>
              </a:rPr>
              <a:t>   return;</a:t>
            </a:r>
            <a:br>
              <a:rPr lang="en-IN" sz="1800" b="1" i="0" dirty="0">
                <a:solidFill>
                  <a:schemeClr val="tx2">
                    <a:lumMod val="50000"/>
                    <a:lumOff val="50000"/>
                  </a:schemeClr>
                </a:solidFill>
                <a:effectLst/>
                <a:latin typeface="arial" panose="020B0604020202020204" pitchFamily="34" charset="0"/>
              </a:rPr>
            </a:br>
            <a:r>
              <a:rPr lang="en-IN" sz="1800" b="1" i="0" dirty="0" err="1">
                <a:solidFill>
                  <a:schemeClr val="tx2">
                    <a:lumMod val="50000"/>
                    <a:lumOff val="50000"/>
                  </a:schemeClr>
                </a:solidFill>
                <a:effectLst/>
                <a:latin typeface="arial" panose="020B0604020202020204" pitchFamily="34" charset="0"/>
              </a:rPr>
              <a:t>errexit</a:t>
            </a:r>
            <a:r>
              <a:rPr lang="en-IN" sz="1800" b="1" i="0" dirty="0">
                <a:solidFill>
                  <a:schemeClr val="tx2">
                    <a:lumMod val="50000"/>
                    <a:lumOff val="50000"/>
                  </a:schemeClr>
                </a:solidFill>
                <a:effectLst/>
                <a:latin typeface="arial" panose="020B0604020202020204" pitchFamily="34" charset="0"/>
              </a:rPr>
              <a:t>:</a:t>
            </a:r>
            <a:br>
              <a:rPr lang="en-IN" sz="1800" b="1" i="0" dirty="0">
                <a:solidFill>
                  <a:schemeClr val="tx2">
                    <a:lumMod val="50000"/>
                    <a:lumOff val="50000"/>
                  </a:schemeClr>
                </a:solidFill>
                <a:effectLst/>
                <a:latin typeface="arial" panose="020B0604020202020204" pitchFamily="34" charset="0"/>
              </a:rPr>
            </a:br>
            <a:r>
              <a:rPr lang="en-IN" sz="1800" b="1" i="0" dirty="0">
                <a:solidFill>
                  <a:schemeClr val="tx2">
                    <a:lumMod val="50000"/>
                    <a:lumOff val="50000"/>
                  </a:schemeClr>
                </a:solidFill>
                <a:effectLst/>
                <a:latin typeface="arial" panose="020B0604020202020204" pitchFamily="34" charset="0"/>
              </a:rPr>
              <a:t>   </a:t>
            </a:r>
            <a:r>
              <a:rPr lang="en-IN" sz="1800" b="1" i="0" dirty="0" err="1">
                <a:solidFill>
                  <a:schemeClr val="tx2">
                    <a:lumMod val="50000"/>
                    <a:lumOff val="50000"/>
                  </a:schemeClr>
                </a:solidFill>
                <a:effectLst/>
                <a:latin typeface="arial" panose="020B0604020202020204" pitchFamily="34" charset="0"/>
              </a:rPr>
              <a:t>printf</a:t>
            </a:r>
            <a:r>
              <a:rPr lang="en-IN" sz="1800" b="1" i="0" dirty="0">
                <a:solidFill>
                  <a:schemeClr val="tx2">
                    <a:lumMod val="50000"/>
                    <a:lumOff val="50000"/>
                  </a:schemeClr>
                </a:solidFill>
                <a:effectLst/>
                <a:latin typeface="arial" panose="020B0604020202020204" pitchFamily="34" charset="0"/>
              </a:rPr>
              <a:t>("Connection failed");</a:t>
            </a:r>
            <a:br>
              <a:rPr lang="en-IN" sz="1800" b="1" i="0" dirty="0">
                <a:solidFill>
                  <a:schemeClr val="tx2">
                    <a:lumMod val="50000"/>
                    <a:lumOff val="50000"/>
                  </a:schemeClr>
                </a:solidFill>
                <a:effectLst/>
                <a:latin typeface="arial" panose="020B0604020202020204" pitchFamily="34" charset="0"/>
              </a:rPr>
            </a:br>
            <a:r>
              <a:rPr lang="en-IN" sz="1800" b="1" i="0" dirty="0">
                <a:solidFill>
                  <a:schemeClr val="tx2">
                    <a:lumMod val="50000"/>
                    <a:lumOff val="50000"/>
                  </a:schemeClr>
                </a:solidFill>
                <a:effectLst/>
                <a:latin typeface="arial" panose="020B0604020202020204" pitchFamily="34" charset="0"/>
              </a:rPr>
              <a:t>   return;</a:t>
            </a:r>
            <a:br>
              <a:rPr lang="en-IN" sz="1800" b="1" i="0" dirty="0">
                <a:solidFill>
                  <a:schemeClr val="tx2">
                    <a:lumMod val="50000"/>
                    <a:lumOff val="50000"/>
                  </a:schemeClr>
                </a:solidFill>
                <a:effectLst/>
                <a:latin typeface="arial" panose="020B0604020202020204" pitchFamily="34" charset="0"/>
              </a:rPr>
            </a:br>
            <a:r>
              <a:rPr lang="en-IN" sz="1800" b="1" i="0" dirty="0">
                <a:solidFill>
                  <a:schemeClr val="tx2">
                    <a:lumMod val="50000"/>
                    <a:lumOff val="50000"/>
                  </a:schemeClr>
                </a:solidFill>
                <a:effectLst/>
                <a:latin typeface="arial" panose="020B0604020202020204" pitchFamily="34" charset="0"/>
              </a:rPr>
              <a:t>}  /* end of main */</a:t>
            </a:r>
          </a:p>
        </p:txBody>
      </p:sp>
      <p:sp>
        <p:nvSpPr>
          <p:cNvPr id="5" name="TextBox 4">
            <a:extLst>
              <a:ext uri="{FF2B5EF4-FFF2-40B4-BE49-F238E27FC236}">
                <a16:creationId xmlns:a16="http://schemas.microsoft.com/office/drawing/2014/main" id="{7366A7E0-F118-B80C-142C-518BC07C6F43}"/>
              </a:ext>
            </a:extLst>
          </p:cNvPr>
          <p:cNvSpPr txBox="1"/>
          <p:nvPr/>
        </p:nvSpPr>
        <p:spPr>
          <a:xfrm>
            <a:off x="432018" y="2039611"/>
            <a:ext cx="4555618" cy="2133918"/>
          </a:xfrm>
          <a:prstGeom prst="rect">
            <a:avLst/>
          </a:prstGeom>
          <a:solidFill>
            <a:schemeClr val="tx2">
              <a:lumMod val="10000"/>
              <a:lumOff val="90000"/>
            </a:schemeClr>
          </a:solidFill>
        </p:spPr>
        <p:txBody>
          <a:bodyPr wrap="square">
            <a:spAutoFit/>
          </a:bodyPr>
          <a:lstStyle/>
          <a:p>
            <a:pPr algn="l">
              <a:spcAft>
                <a:spcPts val="750"/>
              </a:spcAft>
            </a:pPr>
            <a:r>
              <a:rPr lang="en-US" b="0" i="0" dirty="0">
                <a:solidFill>
                  <a:srgbClr val="333333"/>
                </a:solidFill>
                <a:effectLst/>
                <a:latin typeface="Calibri" panose="020F0502020204030204" pitchFamily="34" charset="0"/>
              </a:rPr>
              <a:t>The following is a simple Pro*C program to connect to Oracle using </a:t>
            </a:r>
            <a:r>
              <a:rPr lang="en-US" dirty="0">
                <a:solidFill>
                  <a:srgbClr val="333333"/>
                </a:solidFill>
                <a:latin typeface="Calibri" panose="020F0502020204030204" pitchFamily="34" charset="0"/>
              </a:rPr>
              <a:t>HR</a:t>
            </a:r>
            <a:r>
              <a:rPr lang="en-US" b="0" i="0" dirty="0">
                <a:solidFill>
                  <a:srgbClr val="333333"/>
                </a:solidFill>
                <a:effectLst/>
                <a:latin typeface="Calibri" panose="020F0502020204030204" pitchFamily="34" charset="0"/>
              </a:rPr>
              <a:t> username and password </a:t>
            </a:r>
            <a:r>
              <a:rPr lang="en-US" dirty="0">
                <a:solidFill>
                  <a:srgbClr val="333333"/>
                </a:solidFill>
                <a:latin typeface="Calibri" panose="020F0502020204030204" pitchFamily="34" charset="0"/>
              </a:rPr>
              <a:t>HR</a:t>
            </a:r>
            <a:endParaRPr lang="en-US" b="0" i="0" dirty="0">
              <a:solidFill>
                <a:srgbClr val="333333"/>
              </a:solidFill>
              <a:effectLst/>
              <a:latin typeface="calibri" panose="020F0502020204030204" pitchFamily="34" charset="0"/>
            </a:endParaRPr>
          </a:p>
          <a:p>
            <a:r>
              <a:rPr lang="en-US" b="0" i="0" dirty="0">
                <a:solidFill>
                  <a:srgbClr val="333333"/>
                </a:solidFill>
                <a:effectLst/>
                <a:latin typeface="Calibri" panose="020F0502020204030204" pitchFamily="34" charset="0"/>
              </a:rPr>
              <a:t>Write the following code as save the file with .PC extension. The example is saved with the name SAMPLE.PC.</a:t>
            </a:r>
            <a:br>
              <a:rPr lang="en-US" dirty="0"/>
            </a:br>
            <a:endParaRPr lang="en-IN" dirty="0"/>
          </a:p>
        </p:txBody>
      </p:sp>
      <p:sp>
        <p:nvSpPr>
          <p:cNvPr id="8" name="TextBox 7">
            <a:extLst>
              <a:ext uri="{FF2B5EF4-FFF2-40B4-BE49-F238E27FC236}">
                <a16:creationId xmlns:a16="http://schemas.microsoft.com/office/drawing/2014/main" id="{602EC4A3-DFC2-478D-8D0B-BBCAB942FDCE}"/>
              </a:ext>
            </a:extLst>
          </p:cNvPr>
          <p:cNvSpPr txBox="1"/>
          <p:nvPr/>
        </p:nvSpPr>
        <p:spPr>
          <a:xfrm>
            <a:off x="432018" y="4818389"/>
            <a:ext cx="4555618" cy="923330"/>
          </a:xfrm>
          <a:prstGeom prst="rect">
            <a:avLst/>
          </a:prstGeom>
          <a:solidFill>
            <a:schemeClr val="tx2">
              <a:lumMod val="10000"/>
              <a:lumOff val="90000"/>
            </a:schemeClr>
          </a:solidFill>
        </p:spPr>
        <p:txBody>
          <a:bodyPr wrap="square">
            <a:spAutoFit/>
          </a:bodyPr>
          <a:lstStyle/>
          <a:p>
            <a:r>
              <a:rPr lang="en-US" b="0" i="0" dirty="0">
                <a:solidFill>
                  <a:srgbClr val="333333"/>
                </a:solidFill>
                <a:effectLst/>
                <a:latin typeface="Calibri" panose="020F0502020204030204" pitchFamily="34" charset="0"/>
              </a:rPr>
              <a:t>The statement </a:t>
            </a:r>
            <a:r>
              <a:rPr lang="en-US" b="1" i="0" dirty="0">
                <a:solidFill>
                  <a:srgbClr val="333333"/>
                </a:solidFill>
                <a:effectLst/>
                <a:latin typeface="Calibri" panose="020F0502020204030204" pitchFamily="34" charset="0"/>
              </a:rPr>
              <a:t>INCLUDE SQLCA.H </a:t>
            </a:r>
            <a:r>
              <a:rPr lang="en-US" b="0" i="0" dirty="0">
                <a:solidFill>
                  <a:srgbClr val="333333"/>
                </a:solidFill>
                <a:effectLst/>
                <a:latin typeface="Calibri" panose="020F0502020204030204" pitchFamily="34" charset="0"/>
              </a:rPr>
              <a:t>is used to include a structure called SQLCA, which stands for </a:t>
            </a:r>
            <a:r>
              <a:rPr lang="en-US" b="0" i="1" dirty="0">
                <a:solidFill>
                  <a:srgbClr val="333333"/>
                </a:solidFill>
                <a:effectLst/>
                <a:latin typeface="Calibri" panose="020F0502020204030204" pitchFamily="34" charset="0"/>
              </a:rPr>
              <a:t>SQL Communication Area</a:t>
            </a:r>
            <a:r>
              <a:rPr lang="en-US" b="0" i="0" dirty="0">
                <a:solidFill>
                  <a:srgbClr val="333333"/>
                </a:solidFill>
                <a:effectLst/>
                <a:latin typeface="Calibri" panose="020F0502020204030204" pitchFamily="34" charset="0"/>
              </a:rPr>
              <a:t>. </a:t>
            </a:r>
            <a:endParaRPr lang="en-IN" dirty="0"/>
          </a:p>
        </p:txBody>
      </p:sp>
      <p:sp>
        <p:nvSpPr>
          <p:cNvPr id="10" name="TextBox 9">
            <a:extLst>
              <a:ext uri="{FF2B5EF4-FFF2-40B4-BE49-F238E27FC236}">
                <a16:creationId xmlns:a16="http://schemas.microsoft.com/office/drawing/2014/main" id="{E5F5F147-8A6C-73AC-E4B6-B492AECFA87C}"/>
              </a:ext>
            </a:extLst>
          </p:cNvPr>
          <p:cNvSpPr txBox="1"/>
          <p:nvPr/>
        </p:nvSpPr>
        <p:spPr>
          <a:xfrm>
            <a:off x="293472" y="487279"/>
            <a:ext cx="6096000" cy="523220"/>
          </a:xfrm>
          <a:prstGeom prst="rect">
            <a:avLst/>
          </a:prstGeom>
          <a:noFill/>
        </p:spPr>
        <p:txBody>
          <a:bodyPr wrap="square">
            <a:spAutoFit/>
          </a:bodyPr>
          <a:lstStyle/>
          <a:p>
            <a:r>
              <a:rPr lang="en-IN" sz="2800" b="1" dirty="0"/>
              <a:t>Compilation and Execution Steps </a:t>
            </a:r>
            <a:endParaRPr lang="en-IN" sz="2800" dirty="0"/>
          </a:p>
        </p:txBody>
      </p:sp>
    </p:spTree>
    <p:extLst>
      <p:ext uri="{BB962C8B-B14F-4D97-AF65-F5344CB8AC3E}">
        <p14:creationId xmlns:p14="http://schemas.microsoft.com/office/powerpoint/2010/main" val="3325674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FCCCE-D458-1451-88D8-8342377D4925}"/>
              </a:ext>
            </a:extLst>
          </p:cNvPr>
          <p:cNvSpPr>
            <a:spLocks noGrp="1"/>
          </p:cNvSpPr>
          <p:nvPr>
            <p:ph type="title"/>
          </p:nvPr>
        </p:nvSpPr>
        <p:spPr>
          <a:xfrm>
            <a:off x="1676400" y="-172703"/>
            <a:ext cx="10515600" cy="1325563"/>
          </a:xfrm>
        </p:spPr>
        <p:txBody>
          <a:bodyPr/>
          <a:lstStyle/>
          <a:p>
            <a:r>
              <a:rPr lang="en-US" dirty="0"/>
              <a:t>	</a:t>
            </a:r>
            <a:r>
              <a:rPr lang="en-IN" spc="300" dirty="0">
                <a:effectLst>
                  <a:outerShdw blurRad="38100" dist="38100" dir="2700000" algn="tl">
                    <a:srgbClr val="000000">
                      <a:alpha val="43137"/>
                    </a:srgbClr>
                  </a:outerShdw>
                </a:effectLst>
              </a:rPr>
              <a:t>ODBC/JDBC vs. Pro*C:</a:t>
            </a:r>
          </a:p>
        </p:txBody>
      </p:sp>
      <p:sp>
        <p:nvSpPr>
          <p:cNvPr id="4" name="Rectangle 1">
            <a:extLst>
              <a:ext uri="{FF2B5EF4-FFF2-40B4-BE49-F238E27FC236}">
                <a16:creationId xmlns:a16="http://schemas.microsoft.com/office/drawing/2014/main" id="{A238BB0F-53EA-992D-3CCD-8A0F21B1DA62}"/>
              </a:ext>
            </a:extLst>
          </p:cNvPr>
          <p:cNvSpPr>
            <a:spLocks noGrp="1" noChangeArrowheads="1"/>
          </p:cNvSpPr>
          <p:nvPr>
            <p:ph idx="1"/>
          </p:nvPr>
        </p:nvSpPr>
        <p:spPr bwMode="auto">
          <a:xfrm>
            <a:off x="616585" y="783106"/>
            <a:ext cx="10958830" cy="5847755"/>
          </a:xfrm>
          <a:prstGeom prst="rect">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lumMod val="75000"/>
                    <a:lumOff val="25000"/>
                  </a:schemeClr>
                </a:solidFill>
                <a:effectLst/>
                <a:latin typeface="Arial" panose="020B0604020202020204" pitchFamily="34" charset="0"/>
              </a:rPr>
              <a:t>ODBC (Open Database Connectivity) and JDBC (Java Database Connectivity):</a:t>
            </a:r>
            <a:r>
              <a:rPr kumimoji="0" lang="en-US" altLang="en-US" sz="2000" b="0" i="0" u="none" strike="noStrike" cap="none" normalizeH="0" baseline="0" dirty="0">
                <a:ln>
                  <a:noFill/>
                </a:ln>
                <a:solidFill>
                  <a:schemeClr val="tx1">
                    <a:lumMod val="75000"/>
                    <a:lumOff val="25000"/>
                  </a:schemeClr>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lumMod val="50000"/>
                    <a:lumOff val="50000"/>
                  </a:schemeClr>
                </a:solidFill>
                <a:effectLst/>
                <a:latin typeface="Arial" panose="020B0604020202020204" pitchFamily="34" charset="0"/>
              </a:rPr>
              <a:t>These are standardized APIs (Application Programming Interfaces) that allow applications to connect to various database management systems (DBMS) using driver files.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lumMod val="50000"/>
                    <a:lumOff val="50000"/>
                  </a:schemeClr>
                </a:solidFill>
                <a:effectLst/>
                <a:latin typeface="Arial" panose="020B0604020202020204" pitchFamily="34" charset="0"/>
              </a:rPr>
              <a:t>They provide a layer of abstraction, enabling you to write database-independent code.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lumMod val="50000"/>
                    <a:lumOff val="50000"/>
                  </a:schemeClr>
                </a:solidFill>
                <a:effectLst/>
                <a:latin typeface="Arial" panose="020B0604020202020204" pitchFamily="34" charset="0"/>
              </a:rPr>
              <a:t>ODBC is typically used for C/C++ and other languages, while JDBC is specifically for Java.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lumMod val="50000"/>
                    <a:lumOff val="50000"/>
                  </a:schemeClr>
                </a:solidFill>
                <a:effectLst/>
                <a:latin typeface="Arial" panose="020B0604020202020204" pitchFamily="34" charset="0"/>
              </a:rPr>
              <a:t>They use dynamic SQL, where SQL statements are constructed and executed at runtime.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lumMod val="50000"/>
                    <a:lumOff val="50000"/>
                  </a:schemeClr>
                </a:solidFill>
                <a:effectLst/>
                <a:latin typeface="Arial" panose="020B0604020202020204" pitchFamily="34" charset="0"/>
              </a:rPr>
              <a:t>The Driver is a separate software component that translates calls to the API into calls to the database.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lumMod val="50000"/>
                    <a:lumOff val="50000"/>
                  </a:schemeClr>
                </a:solidFill>
                <a:effectLst/>
                <a:latin typeface="Arial" panose="020B0604020202020204" pitchFamily="34" charset="0"/>
              </a:rPr>
              <a:t>They work by making function calls to the driver, that then communicates with the database.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0311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692AD-1EA1-2563-CBF0-7EFE3BBD972D}"/>
              </a:ext>
            </a:extLst>
          </p:cNvPr>
          <p:cNvSpPr>
            <a:spLocks noGrp="1"/>
          </p:cNvSpPr>
          <p:nvPr>
            <p:ph type="title"/>
          </p:nvPr>
        </p:nvSpPr>
        <p:spPr>
          <a:xfrm>
            <a:off x="2413000" y="98425"/>
            <a:ext cx="8902700" cy="1325563"/>
          </a:xfrm>
        </p:spPr>
        <p:txBody>
          <a:bodyPr/>
          <a:lstStyle/>
          <a:p>
            <a:r>
              <a:rPr lang="en-IN" dirty="0"/>
              <a:t>ODBC/JDBC vs. Pro*C:</a:t>
            </a:r>
          </a:p>
        </p:txBody>
      </p:sp>
      <p:sp>
        <p:nvSpPr>
          <p:cNvPr id="4" name="Rectangle 1">
            <a:extLst>
              <a:ext uri="{FF2B5EF4-FFF2-40B4-BE49-F238E27FC236}">
                <a16:creationId xmlns:a16="http://schemas.microsoft.com/office/drawing/2014/main" id="{E61506EF-DB03-AC51-3088-B5E30E027072}"/>
              </a:ext>
            </a:extLst>
          </p:cNvPr>
          <p:cNvSpPr>
            <a:spLocks noGrp="1" noChangeArrowheads="1"/>
          </p:cNvSpPr>
          <p:nvPr>
            <p:ph idx="1"/>
          </p:nvPr>
        </p:nvSpPr>
        <p:spPr bwMode="auto">
          <a:xfrm>
            <a:off x="354227" y="1868322"/>
            <a:ext cx="1183777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FontTx/>
              <a:buChar char="•"/>
            </a:pPr>
            <a:r>
              <a:rPr lang="en-US" altLang="en-US" sz="2400" dirty="0">
                <a:solidFill>
                  <a:schemeClr val="tx1">
                    <a:lumMod val="50000"/>
                    <a:lumOff val="50000"/>
                  </a:schemeClr>
                </a:solidFill>
                <a:latin typeface="Arial" panose="020B0604020202020204" pitchFamily="34" charset="0"/>
              </a:rPr>
              <a:t>Pro*C is an embedded SQL </a:t>
            </a:r>
            <a:r>
              <a:rPr lang="en-US" altLang="en-US" sz="2400" dirty="0" err="1">
                <a:solidFill>
                  <a:schemeClr val="tx1">
                    <a:lumMod val="50000"/>
                    <a:lumOff val="50000"/>
                  </a:schemeClr>
                </a:solidFill>
                <a:latin typeface="Arial" panose="020B0604020202020204" pitchFamily="34" charset="0"/>
              </a:rPr>
              <a:t>precompiler</a:t>
            </a:r>
            <a:r>
              <a:rPr lang="en-US" altLang="en-US" sz="2400" dirty="0">
                <a:solidFill>
                  <a:schemeClr val="tx1">
                    <a:lumMod val="50000"/>
                    <a:lumOff val="50000"/>
                  </a:schemeClr>
                </a:solidFill>
                <a:latin typeface="Arial" panose="020B0604020202020204" pitchFamily="34" charset="0"/>
              </a:rPr>
              <a:t> for C/C++ specifically for Oracle databases.   </a:t>
            </a:r>
          </a:p>
          <a:p>
            <a:pPr marL="0" indent="0" eaLnBrk="0" fontAlgn="base" hangingPunct="0">
              <a:lnSpc>
                <a:spcPct val="100000"/>
              </a:lnSpc>
              <a:spcBef>
                <a:spcPct val="0"/>
              </a:spcBef>
              <a:spcAft>
                <a:spcPct val="0"/>
              </a:spcAft>
              <a:buFontTx/>
              <a:buChar char="•"/>
            </a:pPr>
            <a:r>
              <a:rPr lang="en-US" altLang="en-US" sz="2400" dirty="0">
                <a:solidFill>
                  <a:schemeClr val="tx1">
                    <a:lumMod val="50000"/>
                    <a:lumOff val="50000"/>
                  </a:schemeClr>
                </a:solidFill>
                <a:latin typeface="Arial" panose="020B0604020202020204" pitchFamily="34" charset="0"/>
              </a:rPr>
              <a:t>It allows you to embed SQL statements directly into your C/C++ code.   </a:t>
            </a:r>
          </a:p>
          <a:p>
            <a:pPr marL="0" indent="0" eaLnBrk="0" fontAlgn="base" hangingPunct="0">
              <a:lnSpc>
                <a:spcPct val="100000"/>
              </a:lnSpc>
              <a:spcBef>
                <a:spcPct val="0"/>
              </a:spcBef>
              <a:spcAft>
                <a:spcPct val="0"/>
              </a:spcAft>
              <a:buFontTx/>
              <a:buChar char="•"/>
            </a:pPr>
            <a:r>
              <a:rPr lang="en-US" altLang="en-US" sz="2400" dirty="0">
                <a:solidFill>
                  <a:schemeClr val="tx1">
                    <a:lumMod val="50000"/>
                    <a:lumOff val="50000"/>
                  </a:schemeClr>
                </a:solidFill>
                <a:latin typeface="Arial" panose="020B0604020202020204" pitchFamily="34" charset="0"/>
              </a:rPr>
              <a:t>The Pro*C </a:t>
            </a:r>
            <a:r>
              <a:rPr lang="en-US" altLang="en-US" sz="2400" dirty="0" err="1">
                <a:solidFill>
                  <a:schemeClr val="tx1">
                    <a:lumMod val="50000"/>
                    <a:lumOff val="50000"/>
                  </a:schemeClr>
                </a:solidFill>
                <a:latin typeface="Arial" panose="020B0604020202020204" pitchFamily="34" charset="0"/>
              </a:rPr>
              <a:t>precompiler</a:t>
            </a:r>
            <a:r>
              <a:rPr lang="en-US" altLang="en-US" sz="2400" dirty="0">
                <a:solidFill>
                  <a:schemeClr val="tx1">
                    <a:lumMod val="50000"/>
                    <a:lumOff val="50000"/>
                  </a:schemeClr>
                </a:solidFill>
                <a:latin typeface="Arial" panose="020B0604020202020204" pitchFamily="34" charset="0"/>
              </a:rPr>
              <a:t> translates the embedded SQL into Oracle Call Interface (OCI) function calls, which are then compiled with your C/C++ code.   </a:t>
            </a:r>
          </a:p>
          <a:p>
            <a:pPr marL="0" indent="0" eaLnBrk="0" fontAlgn="base" hangingPunct="0">
              <a:lnSpc>
                <a:spcPct val="100000"/>
              </a:lnSpc>
              <a:spcBef>
                <a:spcPct val="0"/>
              </a:spcBef>
              <a:spcAft>
                <a:spcPct val="0"/>
              </a:spcAft>
              <a:buFontTx/>
              <a:buChar char="•"/>
            </a:pPr>
            <a:r>
              <a:rPr lang="en-US" altLang="en-US" sz="2400" dirty="0">
                <a:solidFill>
                  <a:schemeClr val="tx1">
                    <a:lumMod val="50000"/>
                    <a:lumOff val="50000"/>
                  </a:schemeClr>
                </a:solidFill>
                <a:latin typeface="Arial" panose="020B0604020202020204" pitchFamily="34" charset="0"/>
              </a:rPr>
              <a:t>Pro*C can use both dynamic and static SQL. Static SQL is where the SQL is known at compile time, and dynamic SQL is where the SQL is constructed at runtime. </a:t>
            </a:r>
          </a:p>
          <a:p>
            <a:pPr marL="0" indent="0" eaLnBrk="0" fontAlgn="base" hangingPunct="0">
              <a:lnSpc>
                <a:spcPct val="100000"/>
              </a:lnSpc>
              <a:spcBef>
                <a:spcPct val="0"/>
              </a:spcBef>
              <a:spcAft>
                <a:spcPct val="0"/>
              </a:spcAft>
              <a:buFontTx/>
              <a:buChar char="•"/>
            </a:pPr>
            <a:r>
              <a:rPr lang="en-US" altLang="en-US" sz="2400" dirty="0">
                <a:solidFill>
                  <a:schemeClr val="tx1">
                    <a:lumMod val="50000"/>
                    <a:lumOff val="50000"/>
                  </a:schemeClr>
                </a:solidFill>
                <a:latin typeface="Arial" panose="020B0604020202020204" pitchFamily="34" charset="0"/>
              </a:rPr>
              <a:t>It offers tighter integration with Oracle databases and can provide performance advantages in certain scenarios. </a:t>
            </a:r>
          </a:p>
          <a:p>
            <a:pPr marL="0" indent="0" eaLnBrk="0" fontAlgn="base" hangingPunct="0">
              <a:lnSpc>
                <a:spcPct val="100000"/>
              </a:lnSpc>
              <a:spcBef>
                <a:spcPct val="0"/>
              </a:spcBef>
              <a:spcAft>
                <a:spcPct val="0"/>
              </a:spcAft>
              <a:buFontTx/>
              <a:buChar char="•"/>
            </a:pPr>
            <a:r>
              <a:rPr lang="en-US" altLang="en-US" sz="2400" dirty="0">
                <a:solidFill>
                  <a:schemeClr val="tx1">
                    <a:lumMod val="50000"/>
                    <a:lumOff val="50000"/>
                  </a:schemeClr>
                </a:solidFill>
                <a:latin typeface="Arial" panose="020B0604020202020204" pitchFamily="34" charset="0"/>
              </a:rPr>
              <a:t>It is more closely coupled with the oracle database. </a:t>
            </a:r>
          </a:p>
        </p:txBody>
      </p:sp>
    </p:spTree>
    <p:extLst>
      <p:ext uri="{BB962C8B-B14F-4D97-AF65-F5344CB8AC3E}">
        <p14:creationId xmlns:p14="http://schemas.microsoft.com/office/powerpoint/2010/main" val="4033373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05F96-7C22-A3CF-6189-238ECF202F8D}"/>
              </a:ext>
            </a:extLst>
          </p:cNvPr>
          <p:cNvSpPr>
            <a:spLocks noGrp="1"/>
          </p:cNvSpPr>
          <p:nvPr>
            <p:ph type="title"/>
          </p:nvPr>
        </p:nvSpPr>
        <p:spPr/>
        <p:txBody>
          <a:bodyPr/>
          <a:lstStyle/>
          <a:p>
            <a:r>
              <a:rPr lang="en-IN" dirty="0">
                <a:solidFill>
                  <a:schemeClr val="tx2">
                    <a:lumMod val="90000"/>
                    <a:lumOff val="10000"/>
                  </a:schemeClr>
                </a:solidFill>
              </a:rPr>
              <a:t>Key Differences Summarized:</a:t>
            </a:r>
          </a:p>
        </p:txBody>
      </p:sp>
      <p:sp>
        <p:nvSpPr>
          <p:cNvPr id="4" name="Rectangle 1">
            <a:extLst>
              <a:ext uri="{FF2B5EF4-FFF2-40B4-BE49-F238E27FC236}">
                <a16:creationId xmlns:a16="http://schemas.microsoft.com/office/drawing/2014/main" id="{9619EE3A-DE6E-B6BE-990F-409DC27335CD}"/>
              </a:ext>
            </a:extLst>
          </p:cNvPr>
          <p:cNvSpPr>
            <a:spLocks noGrp="1" noChangeArrowheads="1"/>
          </p:cNvSpPr>
          <p:nvPr>
            <p:ph idx="1"/>
          </p:nvPr>
        </p:nvSpPr>
        <p:spPr bwMode="auto">
          <a:xfrm>
            <a:off x="838200" y="1492462"/>
            <a:ext cx="105156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accent1">
                    <a:lumMod val="75000"/>
                  </a:schemeClr>
                </a:solidFill>
                <a:effectLst/>
                <a:latin typeface="Arial" panose="020B0604020202020204" pitchFamily="34" charset="0"/>
              </a:rPr>
              <a:t>Language:</a:t>
            </a:r>
            <a:r>
              <a:rPr kumimoji="0" lang="en-US" altLang="en-US" sz="2400" b="0" i="0" u="none" strike="noStrike" cap="none" normalizeH="0" baseline="0" dirty="0">
                <a:ln>
                  <a:noFill/>
                </a:ln>
                <a:solidFill>
                  <a:schemeClr val="accent1">
                    <a:lumMod val="75000"/>
                  </a:schemeClr>
                </a:solidFill>
                <a:effectLst/>
                <a:latin typeface="Arial" panose="020B0604020202020204" pitchFamily="34" charset="0"/>
              </a:rPr>
              <a:t> ODBC/JDBC </a:t>
            </a:r>
            <a:r>
              <a:rPr lang="en-US" sz="2400" dirty="0">
                <a:solidFill>
                  <a:schemeClr val="accent1">
                    <a:lumMod val="75000"/>
                  </a:schemeClr>
                </a:solidFill>
                <a:latin typeface="Arial" panose="020B0604020202020204" pitchFamily="34" charset="0"/>
              </a:rPr>
              <a:t>standardized way for applications to interact with databases</a:t>
            </a:r>
            <a:r>
              <a:rPr lang="en-US" altLang="en-US" sz="2400" dirty="0">
                <a:solidFill>
                  <a:schemeClr val="accent1">
                    <a:lumMod val="75000"/>
                  </a:schemeClr>
                </a:solidFill>
                <a:latin typeface="Arial" panose="020B0604020202020204" pitchFamily="34" charset="0"/>
              </a:rPr>
              <a:t>,</a:t>
            </a:r>
            <a:r>
              <a:rPr kumimoji="0" lang="en-US" altLang="en-US" sz="2400" b="0" i="0" u="none" strike="noStrike" cap="none" normalizeH="0" baseline="0" dirty="0">
                <a:ln>
                  <a:noFill/>
                </a:ln>
                <a:solidFill>
                  <a:schemeClr val="accent1">
                    <a:lumMod val="75000"/>
                  </a:schemeClr>
                </a:solidFill>
                <a:effectLst/>
                <a:latin typeface="Arial" panose="020B0604020202020204" pitchFamily="34" charset="0"/>
              </a:rPr>
              <a:t> while Pro*C is specific to C/C++ and Oracle.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accent1">
                    <a:lumMod val="75000"/>
                  </a:schemeClr>
                </a:solidFill>
                <a:effectLst/>
                <a:latin typeface="Arial" panose="020B0604020202020204" pitchFamily="34" charset="0"/>
              </a:rPr>
              <a:t>Abstraction:</a:t>
            </a:r>
            <a:r>
              <a:rPr kumimoji="0" lang="en-US" altLang="en-US" sz="2400" b="0" i="0" u="none" strike="noStrike" cap="none" normalizeH="0" baseline="0" dirty="0">
                <a:ln>
                  <a:noFill/>
                </a:ln>
                <a:solidFill>
                  <a:schemeClr val="accent1">
                    <a:lumMod val="75000"/>
                  </a:schemeClr>
                </a:solidFill>
                <a:effectLst/>
                <a:latin typeface="Arial" panose="020B0604020202020204" pitchFamily="34" charset="0"/>
              </a:rPr>
              <a:t> ODBC/JDBC provide a higher level of abstraction, promoting database independence. Pro*C is Oracle-specific.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accent1">
                    <a:lumMod val="75000"/>
                  </a:schemeClr>
                </a:solidFill>
                <a:effectLst/>
                <a:latin typeface="Arial" panose="020B0604020202020204" pitchFamily="34" charset="0"/>
              </a:rPr>
              <a:t>SQL Execution:</a:t>
            </a:r>
            <a:r>
              <a:rPr kumimoji="0" lang="en-US" altLang="en-US" sz="2400" b="0" i="0" u="none" strike="noStrike" cap="none" normalizeH="0" baseline="0" dirty="0">
                <a:ln>
                  <a:noFill/>
                </a:ln>
                <a:solidFill>
                  <a:schemeClr val="accent1">
                    <a:lumMod val="75000"/>
                  </a:schemeClr>
                </a:solidFill>
                <a:effectLst/>
                <a:latin typeface="Arial" panose="020B0604020202020204" pitchFamily="34" charset="0"/>
              </a:rPr>
              <a:t> ODBC/JDBC primarily use dynamic SQL. Pro*C supports both static and dynamic SQL.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accent1">
                    <a:lumMod val="75000"/>
                  </a:schemeClr>
                </a:solidFill>
                <a:effectLst/>
                <a:latin typeface="Arial" panose="020B0604020202020204" pitchFamily="34" charset="0"/>
              </a:rPr>
              <a:t>Performance:</a:t>
            </a:r>
            <a:r>
              <a:rPr kumimoji="0" lang="en-US" altLang="en-US" sz="2400" b="0" i="0" u="none" strike="noStrike" cap="none" normalizeH="0" baseline="0" dirty="0">
                <a:ln>
                  <a:noFill/>
                </a:ln>
                <a:solidFill>
                  <a:schemeClr val="accent1">
                    <a:lumMod val="75000"/>
                  </a:schemeClr>
                </a:solidFill>
                <a:effectLst/>
                <a:latin typeface="Arial" panose="020B0604020202020204" pitchFamily="34" charset="0"/>
              </a:rPr>
              <a:t> Pro*C can offer performance advantages for certain Oracle-specific operations due to its closer integration.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accent1">
                    <a:lumMod val="75000"/>
                  </a:schemeClr>
                </a:solidFill>
                <a:effectLst/>
                <a:latin typeface="Arial" panose="020B0604020202020204" pitchFamily="34" charset="0"/>
              </a:rPr>
              <a:t>Complexity:</a:t>
            </a:r>
            <a:r>
              <a:rPr kumimoji="0" lang="en-US" altLang="en-US" sz="2400" b="0" i="0" u="none" strike="noStrike" cap="none" normalizeH="0" baseline="0" dirty="0">
                <a:ln>
                  <a:noFill/>
                </a:ln>
                <a:solidFill>
                  <a:schemeClr val="accent1">
                    <a:lumMod val="75000"/>
                  </a:schemeClr>
                </a:solidFill>
                <a:effectLst/>
                <a:latin typeface="Arial" panose="020B0604020202020204" pitchFamily="34" charset="0"/>
              </a:rPr>
              <a:t> Pro*C can be more complex to set up and use compared to ODBC/JDBC.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accent1">
                    <a:lumMod val="75000"/>
                  </a:schemeClr>
                </a:solidFill>
                <a:effectLst/>
                <a:latin typeface="Arial" panose="020B0604020202020204" pitchFamily="34" charset="0"/>
              </a:rPr>
              <a:t>Deployment:</a:t>
            </a:r>
            <a:r>
              <a:rPr kumimoji="0" lang="en-US" altLang="en-US" sz="2400" b="0" i="0" u="none" strike="noStrike" cap="none" normalizeH="0" baseline="0" dirty="0">
                <a:ln>
                  <a:noFill/>
                </a:ln>
                <a:solidFill>
                  <a:schemeClr val="accent1">
                    <a:lumMod val="75000"/>
                  </a:schemeClr>
                </a:solidFill>
                <a:effectLst/>
                <a:latin typeface="Arial" panose="020B0604020202020204" pitchFamily="34" charset="0"/>
              </a:rPr>
              <a:t> </a:t>
            </a:r>
            <a:r>
              <a:rPr kumimoji="0" lang="en-US" altLang="en-US" sz="2400" b="0" i="0" u="none" strike="noStrike" cap="none" normalizeH="0" baseline="0" dirty="0" err="1">
                <a:ln>
                  <a:noFill/>
                </a:ln>
                <a:solidFill>
                  <a:schemeClr val="accent1">
                    <a:lumMod val="75000"/>
                  </a:schemeClr>
                </a:solidFill>
                <a:effectLst/>
                <a:latin typeface="Arial" panose="020B0604020202020204" pitchFamily="34" charset="0"/>
              </a:rPr>
              <a:t>Pro</a:t>
            </a:r>
            <a:r>
              <a:rPr kumimoji="0" lang="en-US" altLang="en-US" sz="2400" b="0" i="1" u="none" strike="noStrike" cap="none" normalizeH="0" baseline="0" dirty="0" err="1">
                <a:ln>
                  <a:noFill/>
                </a:ln>
                <a:solidFill>
                  <a:schemeClr val="accent1">
                    <a:lumMod val="75000"/>
                  </a:schemeClr>
                </a:solidFill>
                <a:effectLst/>
                <a:latin typeface="Arial" panose="020B0604020202020204" pitchFamily="34" charset="0"/>
              </a:rPr>
              <a:t>C</a:t>
            </a:r>
            <a:r>
              <a:rPr kumimoji="0" lang="en-US" altLang="en-US" sz="2400" b="0" i="1" u="none" strike="noStrike" cap="none" normalizeH="0" baseline="0" dirty="0">
                <a:ln>
                  <a:noFill/>
                </a:ln>
                <a:solidFill>
                  <a:schemeClr val="accent1">
                    <a:lumMod val="75000"/>
                  </a:schemeClr>
                </a:solidFill>
                <a:effectLst/>
                <a:latin typeface="Arial" panose="020B0604020202020204" pitchFamily="34" charset="0"/>
              </a:rPr>
              <a:t> requires the </a:t>
            </a:r>
            <a:r>
              <a:rPr kumimoji="0" lang="en-US" altLang="en-US" sz="2400" b="0" i="1" u="none" strike="noStrike" cap="none" normalizeH="0" baseline="0" dirty="0" err="1">
                <a:ln>
                  <a:noFill/>
                </a:ln>
                <a:solidFill>
                  <a:schemeClr val="accent1">
                    <a:lumMod val="75000"/>
                  </a:schemeClr>
                </a:solidFill>
                <a:effectLst/>
                <a:latin typeface="Arial" panose="020B0604020202020204" pitchFamily="34" charset="0"/>
              </a:rPr>
              <a:t>Pro</a:t>
            </a:r>
            <a:r>
              <a:rPr kumimoji="0" lang="en-US" altLang="en-US" sz="2400" b="0" i="0" u="none" strike="noStrike" cap="none" normalizeH="0" baseline="0" dirty="0" err="1">
                <a:ln>
                  <a:noFill/>
                </a:ln>
                <a:solidFill>
                  <a:schemeClr val="accent1">
                    <a:lumMod val="75000"/>
                  </a:schemeClr>
                </a:solidFill>
                <a:effectLst/>
                <a:latin typeface="Arial" panose="020B0604020202020204" pitchFamily="34" charset="0"/>
              </a:rPr>
              <a:t>C</a:t>
            </a:r>
            <a:r>
              <a:rPr kumimoji="0" lang="en-US" altLang="en-US" sz="2400" b="0" i="0" u="none" strike="noStrike" cap="none" normalizeH="0" baseline="0" dirty="0">
                <a:ln>
                  <a:noFill/>
                </a:ln>
                <a:solidFill>
                  <a:schemeClr val="accent1">
                    <a:lumMod val="75000"/>
                  </a:schemeClr>
                </a:solidFill>
                <a:effectLst/>
                <a:latin typeface="Arial" panose="020B0604020202020204" pitchFamily="34" charset="0"/>
              </a:rPr>
              <a:t> </a:t>
            </a:r>
            <a:r>
              <a:rPr kumimoji="0" lang="en-US" altLang="en-US" sz="2400" b="0" i="0" u="none" strike="noStrike" cap="none" normalizeH="0" baseline="0" dirty="0" err="1">
                <a:ln>
                  <a:noFill/>
                </a:ln>
                <a:solidFill>
                  <a:schemeClr val="accent1">
                    <a:lumMod val="75000"/>
                  </a:schemeClr>
                </a:solidFill>
                <a:effectLst/>
                <a:latin typeface="Arial" panose="020B0604020202020204" pitchFamily="34" charset="0"/>
              </a:rPr>
              <a:t>precompiler</a:t>
            </a:r>
            <a:r>
              <a:rPr kumimoji="0" lang="en-US" altLang="en-US" sz="2400" b="0" i="0" u="none" strike="noStrike" cap="none" normalizeH="0" baseline="0" dirty="0">
                <a:ln>
                  <a:noFill/>
                </a:ln>
                <a:solidFill>
                  <a:schemeClr val="accent1">
                    <a:lumMod val="75000"/>
                  </a:schemeClr>
                </a:solidFill>
                <a:effectLst/>
                <a:latin typeface="Arial" panose="020B0604020202020204" pitchFamily="34" charset="0"/>
              </a:rPr>
              <a:t> and Oracle client libraries. ODBC/JDBC require the appropriate driver </a:t>
            </a:r>
          </a:p>
        </p:txBody>
      </p:sp>
    </p:spTree>
    <p:extLst>
      <p:ext uri="{BB962C8B-B14F-4D97-AF65-F5344CB8AC3E}">
        <p14:creationId xmlns:p14="http://schemas.microsoft.com/office/powerpoint/2010/main" val="1124476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80769-7C03-29C9-ABC4-DA068D9700D3}"/>
              </a:ext>
            </a:extLst>
          </p:cNvPr>
          <p:cNvSpPr>
            <a:spLocks noGrp="1"/>
          </p:cNvSpPr>
          <p:nvPr>
            <p:ph type="title"/>
          </p:nvPr>
        </p:nvSpPr>
        <p:spPr/>
        <p:txBody>
          <a:bodyPr/>
          <a:lstStyle/>
          <a:p>
            <a:r>
              <a:rPr lang="en-US" dirty="0">
                <a:solidFill>
                  <a:schemeClr val="accent1">
                    <a:lumMod val="50000"/>
                  </a:schemeClr>
                </a:solidFill>
              </a:rPr>
              <a:t>Pro*C in Real-Time Projects:</a:t>
            </a:r>
            <a:endParaRPr lang="en-IN" dirty="0">
              <a:solidFill>
                <a:schemeClr val="accent1">
                  <a:lumMod val="50000"/>
                </a:schemeClr>
              </a:solidFill>
            </a:endParaRPr>
          </a:p>
        </p:txBody>
      </p:sp>
      <p:sp>
        <p:nvSpPr>
          <p:cNvPr id="3" name="Content Placeholder 2">
            <a:extLst>
              <a:ext uri="{FF2B5EF4-FFF2-40B4-BE49-F238E27FC236}">
                <a16:creationId xmlns:a16="http://schemas.microsoft.com/office/drawing/2014/main" id="{6E98687E-1048-43FC-6A9E-794B92E8275F}"/>
              </a:ext>
            </a:extLst>
          </p:cNvPr>
          <p:cNvSpPr>
            <a:spLocks noGrp="1"/>
          </p:cNvSpPr>
          <p:nvPr>
            <p:ph idx="1"/>
          </p:nvPr>
        </p:nvSpPr>
        <p:spPr/>
        <p:txBody>
          <a:bodyPr>
            <a:normAutofit lnSpcReduction="10000"/>
          </a:bodyPr>
          <a:lstStyle/>
          <a:p>
            <a:r>
              <a:rPr lang="en-US" dirty="0">
                <a:solidFill>
                  <a:schemeClr val="tx2">
                    <a:lumMod val="90000"/>
                    <a:lumOff val="10000"/>
                  </a:schemeClr>
                </a:solidFill>
              </a:rPr>
              <a:t>Pro*C is still used in real-time projects, particularly in legacy systems.</a:t>
            </a:r>
          </a:p>
          <a:p>
            <a:r>
              <a:rPr lang="en-US" dirty="0">
                <a:solidFill>
                  <a:schemeClr val="tx2">
                    <a:lumMod val="90000"/>
                    <a:lumOff val="10000"/>
                  </a:schemeClr>
                </a:solidFill>
              </a:rPr>
              <a:t>Financial systems: Where high-performance transaction processing is essential.</a:t>
            </a:r>
          </a:p>
          <a:p>
            <a:r>
              <a:rPr lang="en-US" dirty="0">
                <a:solidFill>
                  <a:schemeClr val="tx2">
                    <a:lumMod val="90000"/>
                    <a:lumOff val="10000"/>
                  </a:schemeClr>
                </a:solidFill>
              </a:rPr>
              <a:t>Telecommunications: For handling large volumes of data and real-time operations.</a:t>
            </a:r>
          </a:p>
          <a:p>
            <a:r>
              <a:rPr lang="en-US" dirty="0">
                <a:solidFill>
                  <a:schemeClr val="tx2">
                    <a:lumMod val="90000"/>
                    <a:lumOff val="10000"/>
                  </a:schemeClr>
                </a:solidFill>
              </a:rPr>
              <a:t>Embedded systems: Where resource efficiency and direct database access are required.</a:t>
            </a:r>
          </a:p>
          <a:p>
            <a:r>
              <a:rPr lang="en-US" dirty="0">
                <a:solidFill>
                  <a:schemeClr val="tx2">
                    <a:lumMod val="90000"/>
                    <a:lumOff val="10000"/>
                  </a:schemeClr>
                </a:solidFill>
              </a:rPr>
              <a:t>Older, mission-critical applications that have been maintained for decades.</a:t>
            </a:r>
            <a:endParaRPr lang="en-IN" dirty="0">
              <a:solidFill>
                <a:schemeClr val="tx2">
                  <a:lumMod val="90000"/>
                  <a:lumOff val="10000"/>
                </a:schemeClr>
              </a:solidFill>
            </a:endParaRPr>
          </a:p>
        </p:txBody>
      </p:sp>
    </p:spTree>
    <p:extLst>
      <p:ext uri="{BB962C8B-B14F-4D97-AF65-F5344CB8AC3E}">
        <p14:creationId xmlns:p14="http://schemas.microsoft.com/office/powerpoint/2010/main" val="1487667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820265-EFE6-703C-3D42-A914DFB43621}"/>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400" b="0" i="0" kern="1200">
                <a:solidFill>
                  <a:srgbClr val="FFFFFF"/>
                </a:solidFill>
                <a:effectLst/>
                <a:latin typeface="+mj-lt"/>
                <a:ea typeface="+mj-ea"/>
                <a:cs typeface="+mj-cs"/>
              </a:rPr>
              <a:t>What is Pro*C?</a:t>
            </a:r>
            <a:br>
              <a:rPr lang="en-US" sz="3400" b="0" i="0" kern="1200">
                <a:solidFill>
                  <a:srgbClr val="FFFFFF"/>
                </a:solidFill>
                <a:effectLst/>
                <a:latin typeface="+mj-lt"/>
                <a:ea typeface="+mj-ea"/>
                <a:cs typeface="+mj-cs"/>
              </a:rPr>
            </a:br>
            <a:endParaRPr lang="en-US" sz="3400" kern="1200">
              <a:solidFill>
                <a:srgbClr val="FFFFFF"/>
              </a:solidFill>
              <a:latin typeface="+mj-lt"/>
              <a:ea typeface="+mj-ea"/>
              <a:cs typeface="+mj-cs"/>
            </a:endParaRPr>
          </a:p>
        </p:txBody>
      </p:sp>
      <p:sp>
        <p:nvSpPr>
          <p:cNvPr id="7" name="TextBox 6">
            <a:extLst>
              <a:ext uri="{FF2B5EF4-FFF2-40B4-BE49-F238E27FC236}">
                <a16:creationId xmlns:a16="http://schemas.microsoft.com/office/drawing/2014/main" id="{150AC666-EFEA-FBA7-2383-CFC9B21A86B2}"/>
              </a:ext>
            </a:extLst>
          </p:cNvPr>
          <p:cNvSpPr txBox="1"/>
          <p:nvPr/>
        </p:nvSpPr>
        <p:spPr>
          <a:xfrm>
            <a:off x="1371599" y="2318197"/>
            <a:ext cx="9724031" cy="368335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800" dirty="0"/>
              <a:t>Pro*C means creating a program that is embedded with SQL statements. We can access the Oracle database with the help of Pro*C. The C programming language provides the flexibility for data processing by manipulating or retrieving the data from the Oracle database. Therefore, we can say that Pro*C allows C programming language to connect the C program with the Oracle database and do the manipulations according to our requirements.</a:t>
            </a:r>
          </a:p>
        </p:txBody>
      </p:sp>
    </p:spTree>
    <p:extLst>
      <p:ext uri="{BB962C8B-B14F-4D97-AF65-F5344CB8AC3E}">
        <p14:creationId xmlns:p14="http://schemas.microsoft.com/office/powerpoint/2010/main" val="1747262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8C86C4-19E3-737D-4861-B3D117738803}"/>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b="0" i="0" kern="1200">
                <a:solidFill>
                  <a:srgbClr val="FFFFFF"/>
                </a:solidFill>
                <a:effectLst/>
                <a:latin typeface="+mj-lt"/>
                <a:ea typeface="+mj-ea"/>
                <a:cs typeface="+mj-cs"/>
              </a:rPr>
              <a:t> What is Pro*C</a:t>
            </a:r>
            <a:endParaRPr lang="en-US" sz="40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53295F75-D38F-04A9-62E0-5D103254ACAC}"/>
              </a:ext>
            </a:extLst>
          </p:cNvPr>
          <p:cNvSpPr>
            <a:spLocks noGrp="1"/>
          </p:cNvSpPr>
          <p:nvPr>
            <p:ph idx="1"/>
          </p:nvPr>
        </p:nvSpPr>
        <p:spPr>
          <a:xfrm>
            <a:off x="4380855" y="1412489"/>
            <a:ext cx="3427283" cy="4363844"/>
          </a:xfrm>
        </p:spPr>
        <p:txBody>
          <a:bodyPr vert="horz" lIns="91440" tIns="45720" rIns="91440" bIns="45720" rtlCol="0">
            <a:normAutofit/>
          </a:bodyPr>
          <a:lstStyle/>
          <a:p>
            <a:r>
              <a:rPr lang="en-US" sz="2000" b="0" i="0">
                <a:effectLst/>
              </a:rPr>
              <a:t>Embedded SQL is a method of combining the computing power of a high-level language like C/C++ and the database manipulation capabilities of SQL. It allows you to execute any SQL statement from an application program.</a:t>
            </a:r>
          </a:p>
          <a:p>
            <a:r>
              <a:rPr lang="en-US" sz="2000" b="0" i="0">
                <a:effectLst/>
              </a:rPr>
              <a:t>Oracle's embedded SQL environment is called Pro*C.</a:t>
            </a:r>
            <a:endParaRPr lang="en-US" sz="2000"/>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2">
            <a:extLst>
              <a:ext uri="{FF2B5EF4-FFF2-40B4-BE49-F238E27FC236}">
                <a16:creationId xmlns:a16="http://schemas.microsoft.com/office/drawing/2014/main" id="{047018BC-3724-C30C-7D48-ED1BAE779A05}"/>
              </a:ext>
            </a:extLst>
          </p:cNvPr>
          <p:cNvSpPr txBox="1">
            <a:spLocks/>
          </p:cNvSpPr>
          <p:nvPr/>
        </p:nvSpPr>
        <p:spPr>
          <a:xfrm>
            <a:off x="8451604" y="1412489"/>
            <a:ext cx="3197701" cy="4363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b="0" i="0">
                <a:effectLst/>
              </a:rPr>
              <a:t>A Pro*C program is compiled in two steps.  First, the Pro*C </a:t>
            </a:r>
            <a:r>
              <a:rPr lang="en-US" sz="1700" b="0" i="1">
                <a:effectLst/>
              </a:rPr>
              <a:t>precompiler</a:t>
            </a:r>
            <a:r>
              <a:rPr lang="en-US" sz="1700" b="0" i="0">
                <a:effectLst/>
              </a:rPr>
              <a:t> recognizes the SQL statements embedded in the program, and replaces them with appropriate calls to the functions in the SQL runtime library</a:t>
            </a:r>
            <a:r>
              <a:rPr lang="en-US" sz="1700"/>
              <a:t>.</a:t>
            </a:r>
          </a:p>
          <a:p>
            <a:r>
              <a:rPr lang="en-US" sz="1700" b="0" i="0">
                <a:effectLst/>
              </a:rPr>
              <a:t>The output is pure C/C++ code with all the pure C/C++ portions intact. Then, a regular C/C++ compiler is used to compile the code and produces the executable.  </a:t>
            </a:r>
            <a:endParaRPr lang="en-US" sz="1700"/>
          </a:p>
        </p:txBody>
      </p:sp>
    </p:spTree>
    <p:extLst>
      <p:ext uri="{BB962C8B-B14F-4D97-AF65-F5344CB8AC3E}">
        <p14:creationId xmlns:p14="http://schemas.microsoft.com/office/powerpoint/2010/main" val="1524842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601C2-0CFA-25EF-D80F-D31F9259F3E2}"/>
              </a:ext>
            </a:extLst>
          </p:cNvPr>
          <p:cNvSpPr>
            <a:spLocks noGrp="1"/>
          </p:cNvSpPr>
          <p:nvPr>
            <p:ph type="title"/>
          </p:nvPr>
        </p:nvSpPr>
        <p:spPr>
          <a:xfrm>
            <a:off x="688889" y="486415"/>
            <a:ext cx="11259065" cy="1325563"/>
          </a:xfrm>
        </p:spPr>
        <p:txBody>
          <a:bodyPr>
            <a:normAutofit/>
          </a:bodyPr>
          <a:lstStyle/>
          <a:p>
            <a:r>
              <a:rPr lang="en-US" sz="3600" b="0" i="0" dirty="0">
                <a:effectLst/>
                <a:latin typeface="verdana" panose="020B0604030504040204" pitchFamily="34" charset="0"/>
              </a:rPr>
              <a:t>How can we compile the Pro*C program?</a:t>
            </a:r>
            <a:br>
              <a:rPr lang="en-US" sz="3600" b="0" i="0" dirty="0">
                <a:effectLst/>
                <a:latin typeface="verdana" panose="020B0604030504040204" pitchFamily="34" charset="0"/>
              </a:rPr>
            </a:br>
            <a:endParaRPr lang="en-IN" sz="3600" dirty="0"/>
          </a:p>
        </p:txBody>
      </p:sp>
      <p:sp>
        <p:nvSpPr>
          <p:cNvPr id="5" name="TextBox 4">
            <a:extLst>
              <a:ext uri="{FF2B5EF4-FFF2-40B4-BE49-F238E27FC236}">
                <a16:creationId xmlns:a16="http://schemas.microsoft.com/office/drawing/2014/main" id="{4E0EF01F-AC2E-3452-E8C5-8BC3500CD7D4}"/>
              </a:ext>
            </a:extLst>
          </p:cNvPr>
          <p:cNvSpPr txBox="1"/>
          <p:nvPr/>
        </p:nvSpPr>
        <p:spPr>
          <a:xfrm>
            <a:off x="688889" y="1622162"/>
            <a:ext cx="10060460" cy="1384995"/>
          </a:xfrm>
          <a:prstGeom prst="rect">
            <a:avLst/>
          </a:prstGeom>
          <a:noFill/>
        </p:spPr>
        <p:txBody>
          <a:bodyPr wrap="square">
            <a:spAutoFit/>
          </a:bodyPr>
          <a:lstStyle/>
          <a:p>
            <a:r>
              <a:rPr lang="en-US" sz="2800" b="0" i="0" dirty="0">
                <a:solidFill>
                  <a:srgbClr val="333333"/>
                </a:solidFill>
                <a:effectLst/>
                <a:latin typeface="Inter-Regular"/>
              </a:rPr>
              <a:t>Oracle software provides the PROC compiler (Oracle Precompiler), and this compiler takes the C program having embedded SQL statements.</a:t>
            </a:r>
            <a:endParaRPr lang="en-IN" sz="2800" dirty="0"/>
          </a:p>
        </p:txBody>
      </p:sp>
      <p:graphicFrame>
        <p:nvGraphicFramePr>
          <p:cNvPr id="9" name="TextBox 6">
            <a:extLst>
              <a:ext uri="{FF2B5EF4-FFF2-40B4-BE49-F238E27FC236}">
                <a16:creationId xmlns:a16="http://schemas.microsoft.com/office/drawing/2014/main" id="{2DF6899C-2AD7-4F3E-F7AF-579528617184}"/>
              </a:ext>
            </a:extLst>
          </p:cNvPr>
          <p:cNvGraphicFramePr/>
          <p:nvPr/>
        </p:nvGraphicFramePr>
        <p:xfrm>
          <a:off x="583342" y="3185635"/>
          <a:ext cx="11025316" cy="2677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3866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Rectangle 1036">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9" name="Freeform: Shape 1038">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41" name="Rectangle 1040">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C7FA64-2567-98DD-EC2D-9AAAC5BC906F}"/>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kern="1200">
                <a:solidFill>
                  <a:srgbClr val="FFFFFF"/>
                </a:solidFill>
                <a:latin typeface="+mj-lt"/>
                <a:ea typeface="+mj-ea"/>
                <a:cs typeface="+mj-cs"/>
              </a:rPr>
              <a:t>P</a:t>
            </a:r>
            <a:r>
              <a:rPr lang="en-US" sz="4000" b="0" i="0" kern="1200">
                <a:solidFill>
                  <a:srgbClr val="FFFFFF"/>
                </a:solidFill>
                <a:effectLst/>
                <a:latin typeface="+mj-lt"/>
                <a:ea typeface="+mj-ea"/>
                <a:cs typeface="+mj-cs"/>
              </a:rPr>
              <a:t>rocess of Compilation of Pro*C Program</a:t>
            </a:r>
            <a:endParaRPr lang="en-US" sz="4000" kern="1200">
              <a:solidFill>
                <a:srgbClr val="FFFFFF"/>
              </a:solidFill>
              <a:latin typeface="+mj-lt"/>
              <a:ea typeface="+mj-ea"/>
              <a:cs typeface="+mj-cs"/>
            </a:endParaRPr>
          </a:p>
        </p:txBody>
      </p:sp>
      <p:sp>
        <p:nvSpPr>
          <p:cNvPr id="5" name="TextBox 4">
            <a:extLst>
              <a:ext uri="{FF2B5EF4-FFF2-40B4-BE49-F238E27FC236}">
                <a16:creationId xmlns:a16="http://schemas.microsoft.com/office/drawing/2014/main" id="{6527F97D-47C3-E6D6-F559-192D2564F53E}"/>
              </a:ext>
            </a:extLst>
          </p:cNvPr>
          <p:cNvSpPr txBox="1"/>
          <p:nvPr/>
        </p:nvSpPr>
        <p:spPr>
          <a:xfrm>
            <a:off x="4581727" y="649480"/>
            <a:ext cx="3025303"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300" b="0" i="0">
                <a:effectLst/>
              </a:rPr>
              <a:t>First, we create a C program, which contains the SQL statements, and then we save this file with an extension '.PC'. Here, '.PC' means that the program is a Pro*C program.</a:t>
            </a:r>
          </a:p>
          <a:p>
            <a:pPr indent="-228600">
              <a:lnSpc>
                <a:spcPct val="90000"/>
              </a:lnSpc>
              <a:spcAft>
                <a:spcPts val="600"/>
              </a:spcAft>
              <a:buFont typeface="Arial" panose="020B0604020202020204" pitchFamily="34" charset="0"/>
              <a:buChar char="•"/>
            </a:pPr>
            <a:endParaRPr lang="en-US" sz="1300" b="0" i="0">
              <a:effectLst/>
            </a:endParaRPr>
          </a:p>
          <a:p>
            <a:pPr indent="-228600">
              <a:lnSpc>
                <a:spcPct val="90000"/>
              </a:lnSpc>
              <a:spcAft>
                <a:spcPts val="600"/>
              </a:spcAft>
              <a:buFont typeface="Arial" panose="020B0604020202020204" pitchFamily="34" charset="0"/>
              <a:buChar char="•"/>
            </a:pPr>
            <a:r>
              <a:rPr lang="en-US" sz="1300" b="0" i="0">
                <a:effectLst/>
              </a:rPr>
              <a:t>After creating a program, we compile the program by using the PROC compiler, which is provided by the </a:t>
            </a:r>
            <a:r>
              <a:rPr lang="en-US" sz="1300" b="0" i="0" u="none" strike="noStrike">
                <a:effectLst/>
                <a:hlinkClick r:id="rId2"/>
              </a:rPr>
              <a:t>Oracle</a:t>
            </a:r>
            <a:r>
              <a:rPr lang="en-US" sz="1300" b="0" i="0">
                <a:effectLst/>
              </a:rPr>
              <a:t>. The PROC compiler generates .c file with all the SQL statements replaced by the functions which are already pre-defined in the Oracle runtime library.</a:t>
            </a:r>
          </a:p>
          <a:p>
            <a:pPr indent="-228600">
              <a:lnSpc>
                <a:spcPct val="90000"/>
              </a:lnSpc>
              <a:spcAft>
                <a:spcPts val="600"/>
              </a:spcAft>
              <a:buFont typeface="Arial" panose="020B0604020202020204" pitchFamily="34" charset="0"/>
              <a:buChar char="•"/>
            </a:pPr>
            <a:endParaRPr lang="en-US" sz="1300" b="0" i="0">
              <a:effectLst/>
            </a:endParaRPr>
          </a:p>
          <a:p>
            <a:pPr indent="-228600">
              <a:lnSpc>
                <a:spcPct val="90000"/>
              </a:lnSpc>
              <a:spcAft>
                <a:spcPts val="600"/>
              </a:spcAft>
              <a:buFont typeface="Arial" panose="020B0604020202020204" pitchFamily="34" charset="0"/>
              <a:buChar char="•"/>
            </a:pPr>
            <a:r>
              <a:rPr lang="en-US" sz="1300" b="0" i="0">
                <a:effectLst/>
              </a:rPr>
              <a:t>The file created by the PROC compiler will be compiled again by the C compiler, which is supported by Pro*C. In Windows, the PROC compiler supports Microsoft Visual </a:t>
            </a:r>
            <a:r>
              <a:rPr lang="en-US" sz="1300" b="0" i="0" u="none" strike="noStrike">
                <a:effectLst/>
                <a:hlinkClick r:id="rId3"/>
              </a:rPr>
              <a:t>C++</a:t>
            </a:r>
            <a:r>
              <a:rPr lang="en-US" sz="1300" b="0" i="0">
                <a:effectLst/>
              </a:rPr>
              <a:t> compiler.</a:t>
            </a:r>
          </a:p>
          <a:p>
            <a:pPr indent="-228600">
              <a:lnSpc>
                <a:spcPct val="90000"/>
              </a:lnSpc>
              <a:spcAft>
                <a:spcPts val="600"/>
              </a:spcAft>
              <a:buFont typeface="Arial" panose="020B0604020202020204" pitchFamily="34" charset="0"/>
              <a:buChar char="•"/>
            </a:pPr>
            <a:endParaRPr lang="en-US" sz="1300" b="0" i="0">
              <a:effectLst/>
            </a:endParaRPr>
          </a:p>
          <a:p>
            <a:pPr indent="-228600">
              <a:lnSpc>
                <a:spcPct val="90000"/>
              </a:lnSpc>
              <a:spcAft>
                <a:spcPts val="600"/>
              </a:spcAft>
              <a:buFont typeface="Arial" panose="020B0604020202020204" pitchFamily="34" charset="0"/>
              <a:buChar char="•"/>
            </a:pPr>
            <a:r>
              <a:rPr lang="en-US" sz="1300" b="0" i="0">
                <a:effectLst/>
              </a:rPr>
              <a:t>The C compiler will create a .exe file.</a:t>
            </a:r>
          </a:p>
          <a:p>
            <a:pPr indent="-228600">
              <a:lnSpc>
                <a:spcPct val="90000"/>
              </a:lnSpc>
              <a:spcAft>
                <a:spcPts val="600"/>
              </a:spcAft>
              <a:buFont typeface="Arial" panose="020B0604020202020204" pitchFamily="34" charset="0"/>
              <a:buChar char="•"/>
            </a:pPr>
            <a:endParaRPr lang="en-US" sz="1300" b="0" i="0">
              <a:effectLst/>
            </a:endParaRPr>
          </a:p>
          <a:p>
            <a:pPr indent="-228600">
              <a:lnSpc>
                <a:spcPct val="90000"/>
              </a:lnSpc>
              <a:spcAft>
                <a:spcPts val="600"/>
              </a:spcAft>
              <a:buFont typeface="Arial" panose="020B0604020202020204" pitchFamily="34" charset="0"/>
              <a:buChar char="•"/>
            </a:pPr>
            <a:r>
              <a:rPr lang="en-US" sz="1300" b="0" i="0">
                <a:effectLst/>
              </a:rPr>
              <a:t>Now, finally, we run the .exe file.</a:t>
            </a:r>
          </a:p>
        </p:txBody>
      </p:sp>
      <p:pic>
        <p:nvPicPr>
          <p:cNvPr id="1026" name="Picture 2" descr="Pro*C Tutorial">
            <a:extLst>
              <a:ext uri="{FF2B5EF4-FFF2-40B4-BE49-F238E27FC236}">
                <a16:creationId xmlns:a16="http://schemas.microsoft.com/office/drawing/2014/main" id="{D525688C-9C70-7F52-1732-AC471D1D907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09502" y="1024422"/>
            <a:ext cx="3615776" cy="4821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00928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AADD842-7469-481F-AEF2-DDA7D3A9AB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12191990" cy="2358677"/>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4058847-87A2-48B5-B733-C9FC6F0FF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358676"/>
            <a:ext cx="12191990" cy="454542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7929A50-4B54-BE1D-BA7E-2F71AE909259}"/>
              </a:ext>
            </a:extLst>
          </p:cNvPr>
          <p:cNvSpPr txBox="1"/>
          <p:nvPr/>
        </p:nvSpPr>
        <p:spPr>
          <a:xfrm>
            <a:off x="281117" y="6015085"/>
            <a:ext cx="9889793" cy="684591"/>
          </a:xfrm>
          <a:prstGeom prst="rect">
            <a:avLst/>
          </a:prstGeom>
        </p:spPr>
        <p:txBody>
          <a:bodyPr vert="horz" lIns="91440" tIns="45720" rIns="91440" bIns="45720" rtlCol="0" anchor="t">
            <a:normAutofit/>
          </a:bodyPr>
          <a:lstStyle/>
          <a:p>
            <a:pPr>
              <a:lnSpc>
                <a:spcPct val="90000"/>
              </a:lnSpc>
              <a:spcBef>
                <a:spcPts val="1000"/>
              </a:spcBef>
            </a:pPr>
            <a:r>
              <a:rPr lang="en-US" sz="2400" b="0" i="0" kern="1200" dirty="0">
                <a:solidFill>
                  <a:schemeClr val="tx1"/>
                </a:solidFill>
                <a:effectLst/>
                <a:latin typeface="+mn-lt"/>
                <a:ea typeface="+mn-ea"/>
                <a:cs typeface="+mn-cs"/>
              </a:rPr>
              <a:t>The main requirement of Pro*C is to install the Pro*C software. </a:t>
            </a:r>
            <a:endParaRPr lang="en-US" sz="2400" kern="1200" dirty="0">
              <a:solidFill>
                <a:schemeClr val="tx1"/>
              </a:solidFill>
              <a:latin typeface="+mn-lt"/>
              <a:ea typeface="+mn-ea"/>
              <a:cs typeface="+mn-cs"/>
            </a:endParaRPr>
          </a:p>
        </p:txBody>
      </p:sp>
      <p:sp>
        <p:nvSpPr>
          <p:cNvPr id="16" name="Rectangle 15">
            <a:extLst>
              <a:ext uri="{FF2B5EF4-FFF2-40B4-BE49-F238E27FC236}">
                <a16:creationId xmlns:a16="http://schemas.microsoft.com/office/drawing/2014/main" id="{38CE886A-266A-45DB-B141-3271799F4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8936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360A623-6CB2-99AD-7583-9758346FD7AD}"/>
              </a:ext>
            </a:extLst>
          </p:cNvPr>
          <p:cNvSpPr txBox="1"/>
          <p:nvPr/>
        </p:nvSpPr>
        <p:spPr>
          <a:xfrm>
            <a:off x="281117" y="1800297"/>
            <a:ext cx="12285705" cy="4093428"/>
          </a:xfrm>
          <a:prstGeom prst="rect">
            <a:avLst/>
          </a:prstGeom>
          <a:noFill/>
        </p:spPr>
        <p:txBody>
          <a:bodyPr wrap="square">
            <a:spAutoFit/>
          </a:bodyPr>
          <a:lstStyle/>
          <a:p>
            <a:pPr algn="l">
              <a:spcAft>
                <a:spcPts val="600"/>
              </a:spcAft>
            </a:pPr>
            <a:endParaRPr lang="en-US" sz="3200" dirty="0">
              <a:latin typeface="verdana" panose="020B0604030504040204" pitchFamily="34" charset="0"/>
            </a:endParaRPr>
          </a:p>
          <a:p>
            <a:pPr algn="l">
              <a:spcAft>
                <a:spcPts val="600"/>
              </a:spcAft>
            </a:pPr>
            <a:endParaRPr lang="en-US" sz="4000" b="0" i="0" dirty="0">
              <a:effectLst/>
              <a:latin typeface="verdana" panose="020B0604030504040204" pitchFamily="34" charset="0"/>
            </a:endParaRPr>
          </a:p>
          <a:p>
            <a:pPr algn="just">
              <a:spcAft>
                <a:spcPts val="600"/>
              </a:spcAft>
              <a:buFont typeface="Arial" panose="020B0604020202020204" pitchFamily="34" charset="0"/>
              <a:buChar char="•"/>
            </a:pPr>
            <a:r>
              <a:rPr lang="en-US" sz="2400" b="0" i="0" dirty="0">
                <a:solidFill>
                  <a:srgbClr val="333333"/>
                </a:solidFill>
                <a:effectLst/>
                <a:latin typeface="Inter-Regular"/>
              </a:rPr>
              <a:t>The Pro*C compiler allows you to embed the SQL statements in the C program, and it also provides the required user interface.</a:t>
            </a:r>
          </a:p>
          <a:p>
            <a:pPr algn="just">
              <a:spcAft>
                <a:spcPts val="600"/>
              </a:spcAft>
              <a:buFont typeface="Arial" panose="020B0604020202020204" pitchFamily="34" charset="0"/>
              <a:buChar char="•"/>
            </a:pPr>
            <a:endParaRPr lang="en-US" sz="2400" b="0" i="0" dirty="0">
              <a:solidFill>
                <a:srgbClr val="333333"/>
              </a:solidFill>
              <a:effectLst/>
              <a:latin typeface="Inter-Regular"/>
            </a:endParaRPr>
          </a:p>
          <a:p>
            <a:pPr algn="just">
              <a:spcAft>
                <a:spcPts val="600"/>
              </a:spcAft>
              <a:buFont typeface="Arial" panose="020B0604020202020204" pitchFamily="34" charset="0"/>
              <a:buChar char="•"/>
            </a:pPr>
            <a:r>
              <a:rPr lang="en-US" sz="2400" b="0" i="0" dirty="0">
                <a:solidFill>
                  <a:srgbClr val="333333"/>
                </a:solidFill>
                <a:effectLst/>
                <a:latin typeface="Inter-Regular"/>
              </a:rPr>
              <a:t>Unlike many other development tools, the Pro*C allows you to customize applications. It creates user interfaces that incorporate the latest windowing and mouse technology. Sometimes it is possible that we cannot generate the reports from other development tools, but we can achieve this by retrieving the data from the oracle database.</a:t>
            </a:r>
          </a:p>
        </p:txBody>
      </p:sp>
      <p:sp>
        <p:nvSpPr>
          <p:cNvPr id="9" name="TextBox 8">
            <a:extLst>
              <a:ext uri="{FF2B5EF4-FFF2-40B4-BE49-F238E27FC236}">
                <a16:creationId xmlns:a16="http://schemas.microsoft.com/office/drawing/2014/main" id="{4FD32829-BBD6-F3E6-B01A-4EA40ACF2D66}"/>
              </a:ext>
            </a:extLst>
          </p:cNvPr>
          <p:cNvSpPr txBox="1"/>
          <p:nvPr/>
        </p:nvSpPr>
        <p:spPr>
          <a:xfrm>
            <a:off x="2312258" y="751866"/>
            <a:ext cx="9710866" cy="58477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3200" b="0" i="0" u="none" strike="noStrike" kern="1200" cap="none" spc="0" normalizeH="0" baseline="0" noProof="0" dirty="0">
                <a:ln>
                  <a:noFill/>
                </a:ln>
                <a:solidFill>
                  <a:schemeClr val="bg1"/>
                </a:solidFill>
                <a:effectLst/>
                <a:uLnTx/>
                <a:uFillTx/>
                <a:latin typeface="verdana" panose="020B0604030504040204" pitchFamily="34" charset="0"/>
                <a:ea typeface="+mn-ea"/>
                <a:cs typeface="+mn-cs"/>
              </a:rPr>
              <a:t>Why do we need the Pro*C compiler?</a:t>
            </a:r>
          </a:p>
        </p:txBody>
      </p:sp>
    </p:spTree>
    <p:extLst>
      <p:ext uri="{BB962C8B-B14F-4D97-AF65-F5344CB8AC3E}">
        <p14:creationId xmlns:p14="http://schemas.microsoft.com/office/powerpoint/2010/main" val="474366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B52C3-6745-4AA3-D901-9414F6A14B6A}"/>
              </a:ext>
            </a:extLst>
          </p:cNvPr>
          <p:cNvSpPr>
            <a:spLocks noGrp="1"/>
          </p:cNvSpPr>
          <p:nvPr>
            <p:ph type="title"/>
          </p:nvPr>
        </p:nvSpPr>
        <p:spPr/>
        <p:txBody>
          <a:bodyPr/>
          <a:lstStyle/>
          <a:p>
            <a:r>
              <a:rPr lang="en-IN" b="0" i="0" dirty="0">
                <a:solidFill>
                  <a:schemeClr val="accent1"/>
                </a:solidFill>
                <a:effectLst/>
                <a:latin typeface="verdana" panose="020B0604030504040204" pitchFamily="34" charset="0"/>
              </a:rPr>
              <a:t>Embedded SQL statements</a:t>
            </a:r>
            <a:br>
              <a:rPr lang="en-IN" b="0" i="0" dirty="0">
                <a:effectLst/>
                <a:latin typeface="verdana" panose="020B0604030504040204" pitchFamily="34" charset="0"/>
              </a:rPr>
            </a:br>
            <a:endParaRPr lang="en-IN" dirty="0"/>
          </a:p>
        </p:txBody>
      </p:sp>
      <p:sp>
        <p:nvSpPr>
          <p:cNvPr id="5" name="TextBox 4">
            <a:extLst>
              <a:ext uri="{FF2B5EF4-FFF2-40B4-BE49-F238E27FC236}">
                <a16:creationId xmlns:a16="http://schemas.microsoft.com/office/drawing/2014/main" id="{958B6FEB-BA15-97AE-FF54-69A38B0DA320}"/>
              </a:ext>
            </a:extLst>
          </p:cNvPr>
          <p:cNvSpPr txBox="1"/>
          <p:nvPr/>
        </p:nvSpPr>
        <p:spPr>
          <a:xfrm>
            <a:off x="473161" y="1905506"/>
            <a:ext cx="11245677" cy="304698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3200" dirty="0">
                <a:solidFill>
                  <a:schemeClr val="accent1">
                    <a:lumMod val="75000"/>
                  </a:schemeClr>
                </a:solidFill>
                <a:latin typeface="Inter-Regular"/>
              </a:rPr>
              <a:t>E</a:t>
            </a:r>
            <a:r>
              <a:rPr lang="en-US" sz="3200" b="0" i="0" dirty="0">
                <a:solidFill>
                  <a:schemeClr val="accent1">
                    <a:lumMod val="75000"/>
                  </a:schemeClr>
                </a:solidFill>
                <a:effectLst/>
                <a:latin typeface="Inter-Regular"/>
              </a:rPr>
              <a:t>mbedded SQL means placing the SQL statements inside the source program. As we house the statements inside the C program, so C program is also known as the host program, and the language we use is known as the host language. The Pro*C provides the ability to embed the SQL statements inside the program</a:t>
            </a:r>
            <a:endParaRPr lang="en-IN" sz="3200" dirty="0">
              <a:solidFill>
                <a:schemeClr val="accent1">
                  <a:lumMod val="75000"/>
                </a:schemeClr>
              </a:solidFill>
            </a:endParaRPr>
          </a:p>
        </p:txBody>
      </p:sp>
    </p:spTree>
    <p:extLst>
      <p:ext uri="{BB962C8B-B14F-4D97-AF65-F5344CB8AC3E}">
        <p14:creationId xmlns:p14="http://schemas.microsoft.com/office/powerpoint/2010/main" val="990618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D83973F-EB10-D481-EFE7-6A9E7A039F47}"/>
              </a:ext>
            </a:extLst>
          </p:cNvPr>
          <p:cNvSpPr txBox="1"/>
          <p:nvPr/>
        </p:nvSpPr>
        <p:spPr>
          <a:xfrm>
            <a:off x="619554" y="151179"/>
            <a:ext cx="11294076" cy="655564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3600" b="0" i="0" dirty="0">
                <a:solidFill>
                  <a:schemeClr val="accent4">
                    <a:lumMod val="50000"/>
                  </a:schemeClr>
                </a:solidFill>
                <a:effectLst>
                  <a:outerShdw blurRad="38100" dist="38100" dir="2700000" algn="tl">
                    <a:srgbClr val="000000">
                      <a:alpha val="43137"/>
                    </a:srgbClr>
                  </a:outerShdw>
                </a:effectLst>
                <a:latin typeface="Inter-Regular"/>
              </a:rPr>
              <a:t>Embedded SQL statements are of two types:</a:t>
            </a:r>
          </a:p>
          <a:p>
            <a:pPr algn="just"/>
            <a:endParaRPr lang="en-US" sz="3600" dirty="0">
              <a:solidFill>
                <a:schemeClr val="accent4">
                  <a:lumMod val="50000"/>
                </a:schemeClr>
              </a:solidFill>
              <a:effectLst>
                <a:outerShdw blurRad="38100" dist="38100" dir="2700000" algn="tl">
                  <a:srgbClr val="000000">
                    <a:alpha val="43137"/>
                  </a:srgbClr>
                </a:outerShdw>
              </a:effectLst>
              <a:latin typeface="Inter-Regular"/>
            </a:endParaRPr>
          </a:p>
          <a:p>
            <a:pPr algn="just"/>
            <a:endParaRPr lang="en-US" sz="3600" b="0" i="0" dirty="0">
              <a:solidFill>
                <a:schemeClr val="accent4">
                  <a:lumMod val="50000"/>
                </a:schemeClr>
              </a:solidFill>
              <a:effectLst>
                <a:outerShdw blurRad="38100" dist="38100" dir="2700000" algn="tl">
                  <a:srgbClr val="000000">
                    <a:alpha val="43137"/>
                  </a:srgbClr>
                </a:outerShdw>
              </a:effectLst>
              <a:latin typeface="Inter-Regular"/>
            </a:endParaRPr>
          </a:p>
          <a:p>
            <a:pPr lvl="3" algn="just">
              <a:buFont typeface="Arial" panose="020B0604020202020204" pitchFamily="34" charset="0"/>
              <a:buChar char="•"/>
            </a:pPr>
            <a:r>
              <a:rPr lang="en-US" sz="2400" b="1" i="0" dirty="0">
                <a:solidFill>
                  <a:schemeClr val="accent4">
                    <a:lumMod val="50000"/>
                  </a:schemeClr>
                </a:solidFill>
                <a:effectLst/>
                <a:latin typeface="Inter-Regular"/>
              </a:rPr>
              <a:t>Executable statements</a:t>
            </a:r>
            <a:endParaRPr lang="en-US" sz="2400" b="0" i="0" dirty="0">
              <a:solidFill>
                <a:schemeClr val="accent4">
                  <a:lumMod val="50000"/>
                </a:schemeClr>
              </a:solidFill>
              <a:effectLst/>
              <a:latin typeface="Inter-Regular"/>
            </a:endParaRPr>
          </a:p>
          <a:p>
            <a:pPr lvl="3" algn="just">
              <a:buFont typeface="Arial" panose="020B0604020202020204" pitchFamily="34" charset="0"/>
              <a:buChar char="•"/>
            </a:pPr>
            <a:r>
              <a:rPr lang="en-US" sz="2400" b="1" i="0" dirty="0">
                <a:solidFill>
                  <a:schemeClr val="accent4">
                    <a:lumMod val="50000"/>
                  </a:schemeClr>
                </a:solidFill>
                <a:effectLst/>
                <a:latin typeface="Inter-Regular"/>
              </a:rPr>
              <a:t>Directives</a:t>
            </a:r>
            <a:endParaRPr lang="en-US" sz="2400" b="0" i="0" dirty="0">
              <a:solidFill>
                <a:schemeClr val="accent4">
                  <a:lumMod val="50000"/>
                </a:schemeClr>
              </a:solidFill>
              <a:effectLst/>
              <a:latin typeface="Inter-Regular"/>
            </a:endParaRPr>
          </a:p>
          <a:p>
            <a:pPr algn="just"/>
            <a:r>
              <a:rPr lang="en-US" sz="2400" b="1" i="0" dirty="0">
                <a:solidFill>
                  <a:schemeClr val="accent4">
                    <a:lumMod val="50000"/>
                  </a:schemeClr>
                </a:solidFill>
                <a:effectLst/>
                <a:latin typeface="Inter-Regular"/>
              </a:rPr>
              <a:t>Executable statements</a:t>
            </a:r>
            <a:endParaRPr lang="en-US" sz="2400" b="0" i="0" dirty="0">
              <a:solidFill>
                <a:schemeClr val="accent4">
                  <a:lumMod val="50000"/>
                </a:schemeClr>
              </a:solidFill>
              <a:effectLst/>
              <a:latin typeface="Inter-Regular"/>
            </a:endParaRPr>
          </a:p>
          <a:p>
            <a:pPr algn="just"/>
            <a:r>
              <a:rPr lang="en-US" sz="2400" b="0" i="0" dirty="0">
                <a:solidFill>
                  <a:schemeClr val="accent4">
                    <a:lumMod val="50000"/>
                  </a:schemeClr>
                </a:solidFill>
                <a:effectLst/>
                <a:latin typeface="Inter-Regular"/>
              </a:rPr>
              <a:t>Executable statements are the SQL statements that allow you to manipulate the data in the Oracle database. These statements call the Oracle runtime library. It also allows your program to connect to the Oracle database, to define the query, to manipulate the data, and process the transactions. These statements are written where C executable statements can be placed.</a:t>
            </a:r>
          </a:p>
          <a:p>
            <a:pPr algn="just"/>
            <a:endParaRPr lang="en-US" sz="2400" b="0" i="0" dirty="0">
              <a:solidFill>
                <a:schemeClr val="accent4">
                  <a:lumMod val="50000"/>
                </a:schemeClr>
              </a:solidFill>
              <a:effectLst/>
              <a:latin typeface="Inter-Regular"/>
            </a:endParaRPr>
          </a:p>
          <a:p>
            <a:pPr algn="just"/>
            <a:r>
              <a:rPr lang="en-US" sz="2400" b="1" i="0" dirty="0">
                <a:solidFill>
                  <a:schemeClr val="accent4">
                    <a:lumMod val="50000"/>
                  </a:schemeClr>
                </a:solidFill>
                <a:effectLst/>
                <a:latin typeface="Inter-Regular"/>
              </a:rPr>
              <a:t>Directives</a:t>
            </a:r>
            <a:endParaRPr lang="en-US" sz="2400" b="0" i="0" dirty="0">
              <a:solidFill>
                <a:schemeClr val="accent4">
                  <a:lumMod val="50000"/>
                </a:schemeClr>
              </a:solidFill>
              <a:effectLst/>
              <a:latin typeface="Inter-Regular"/>
            </a:endParaRPr>
          </a:p>
          <a:p>
            <a:pPr algn="just"/>
            <a:r>
              <a:rPr lang="en-US" sz="2400" b="0" i="0" dirty="0">
                <a:solidFill>
                  <a:schemeClr val="accent4">
                    <a:lumMod val="50000"/>
                  </a:schemeClr>
                </a:solidFill>
                <a:effectLst/>
                <a:latin typeface="Inter-Regular"/>
              </a:rPr>
              <a:t>Directives or declarative statements are the SQL statements that neither call the Oracle runtime libraries nor operate on the Oracle data. It is used to declare the Oracle objects, SQL objects. These statements can be written where the C variables can be declared.</a:t>
            </a:r>
          </a:p>
        </p:txBody>
      </p:sp>
    </p:spTree>
    <p:extLst>
      <p:ext uri="{BB962C8B-B14F-4D97-AF65-F5344CB8AC3E}">
        <p14:creationId xmlns:p14="http://schemas.microsoft.com/office/powerpoint/2010/main" val="24366973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1B0A1-8541-C2DE-1CCF-EC3AB147F361}"/>
              </a:ext>
            </a:extLst>
          </p:cNvPr>
          <p:cNvSpPr>
            <a:spLocks noGrp="1"/>
          </p:cNvSpPr>
          <p:nvPr>
            <p:ph type="title"/>
          </p:nvPr>
        </p:nvSpPr>
        <p:spPr/>
        <p:txBody>
          <a:bodyPr/>
          <a:lstStyle/>
          <a:p>
            <a:r>
              <a:rPr lang="en-IN" b="1" i="0" dirty="0">
                <a:solidFill>
                  <a:srgbClr val="000000"/>
                </a:solidFill>
                <a:effectLst/>
                <a:latin typeface="Times New Roman" panose="02020603050405020304" pitchFamily="18" charset="0"/>
              </a:rPr>
              <a:t>Pro*C Syntax</a:t>
            </a:r>
            <a:endParaRPr lang="en-IN" dirty="0"/>
          </a:p>
        </p:txBody>
      </p:sp>
      <p:sp>
        <p:nvSpPr>
          <p:cNvPr id="8" name="TextBox 7">
            <a:extLst>
              <a:ext uri="{FF2B5EF4-FFF2-40B4-BE49-F238E27FC236}">
                <a16:creationId xmlns:a16="http://schemas.microsoft.com/office/drawing/2014/main" id="{56FF24FE-0136-AAB2-E167-5EF2EDFCA585}"/>
              </a:ext>
            </a:extLst>
          </p:cNvPr>
          <p:cNvSpPr txBox="1"/>
          <p:nvPr/>
        </p:nvSpPr>
        <p:spPr>
          <a:xfrm>
            <a:off x="501340" y="1690688"/>
            <a:ext cx="11583567" cy="1200329"/>
          </a:xfrm>
          <a:prstGeom prst="rect">
            <a:avLst/>
          </a:prstGeom>
          <a:solidFill>
            <a:schemeClr val="bg1">
              <a:lumMod val="95000"/>
            </a:schemeClr>
          </a:solidFill>
        </p:spPr>
        <p:txBody>
          <a:bodyPr wrap="square">
            <a:spAutoFit/>
          </a:bodyPr>
          <a:lstStyle/>
          <a:p>
            <a:r>
              <a:rPr lang="en-US" sz="2400" dirty="0"/>
              <a:t>All SQL statements need to start with EXEC SQL and end with a semicolon ";". You can place the SQL statements anywhere within a C/C++ block, with the restriction that the declarative statements do not come after the executable statements</a:t>
            </a:r>
            <a:endParaRPr lang="en-IN" sz="2400" dirty="0"/>
          </a:p>
        </p:txBody>
      </p:sp>
      <p:sp>
        <p:nvSpPr>
          <p:cNvPr id="4" name="TextBox 3">
            <a:extLst>
              <a:ext uri="{FF2B5EF4-FFF2-40B4-BE49-F238E27FC236}">
                <a16:creationId xmlns:a16="http://schemas.microsoft.com/office/drawing/2014/main" id="{3295116F-62CA-2DFD-0191-06826C073B14}"/>
              </a:ext>
            </a:extLst>
          </p:cNvPr>
          <p:cNvSpPr txBox="1"/>
          <p:nvPr/>
        </p:nvSpPr>
        <p:spPr>
          <a:xfrm>
            <a:off x="1146089" y="3228320"/>
            <a:ext cx="7997911"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b="0" i="0" dirty="0">
                <a:solidFill>
                  <a:srgbClr val="333333"/>
                </a:solidFill>
                <a:effectLst/>
                <a:latin typeface="Inter-Regular"/>
              </a:rPr>
              <a:t>{   </a:t>
            </a:r>
          </a:p>
          <a:p>
            <a:pPr algn="just"/>
            <a:r>
              <a:rPr lang="en-US" b="1" dirty="0">
                <a:solidFill>
                  <a:srgbClr val="006699"/>
                </a:solidFill>
                <a:latin typeface="Inter-Regular"/>
              </a:rPr>
              <a:t>	i</a:t>
            </a:r>
            <a:r>
              <a:rPr lang="en-US" b="1" i="0" dirty="0">
                <a:solidFill>
                  <a:srgbClr val="006699"/>
                </a:solidFill>
                <a:effectLst/>
                <a:latin typeface="Inter-Regular"/>
              </a:rPr>
              <a:t>nt</a:t>
            </a:r>
            <a:r>
              <a:rPr lang="en-US" b="0" i="0" dirty="0">
                <a:solidFill>
                  <a:srgbClr val="333333"/>
                </a:solidFill>
                <a:effectLst/>
                <a:latin typeface="Inter-Regular"/>
              </a:rPr>
              <a:t> marks;  </a:t>
            </a:r>
          </a:p>
          <a:p>
            <a:pPr algn="just"/>
            <a:r>
              <a:rPr lang="en-US" b="1" i="0" dirty="0">
                <a:solidFill>
                  <a:srgbClr val="006699"/>
                </a:solidFill>
                <a:effectLst/>
                <a:latin typeface="Inter-Regular"/>
              </a:rPr>
              <a:t>	EXEC</a:t>
            </a:r>
            <a:r>
              <a:rPr lang="en-US" b="0" i="0" dirty="0">
                <a:solidFill>
                  <a:srgbClr val="333333"/>
                </a:solidFill>
                <a:effectLst/>
                <a:latin typeface="Inter-Regular"/>
              </a:rPr>
              <a:t> SQL </a:t>
            </a:r>
            <a:r>
              <a:rPr lang="en-US" b="1" i="0" dirty="0">
                <a:solidFill>
                  <a:srgbClr val="006699"/>
                </a:solidFill>
                <a:effectLst/>
                <a:latin typeface="Inter-Regular"/>
              </a:rPr>
              <a:t>select</a:t>
            </a:r>
            <a:r>
              <a:rPr lang="en-US" b="0" i="0" dirty="0">
                <a:solidFill>
                  <a:srgbClr val="333333"/>
                </a:solidFill>
                <a:effectLst/>
                <a:latin typeface="Inter-Regular"/>
              </a:rPr>
              <a:t> marks </a:t>
            </a:r>
            <a:r>
              <a:rPr lang="en-US" b="1" i="0" dirty="0">
                <a:solidFill>
                  <a:srgbClr val="006699"/>
                </a:solidFill>
                <a:effectLst/>
                <a:latin typeface="Inter-Regular"/>
              </a:rPr>
              <a:t>INTO</a:t>
            </a:r>
            <a:r>
              <a:rPr lang="en-US" b="0" i="0" dirty="0">
                <a:solidFill>
                  <a:srgbClr val="333333"/>
                </a:solidFill>
                <a:effectLst/>
                <a:latin typeface="Inter-Regular"/>
              </a:rPr>
              <a:t> : marks </a:t>
            </a:r>
            <a:r>
              <a:rPr lang="en-US" b="1" i="0" dirty="0">
                <a:solidFill>
                  <a:srgbClr val="006699"/>
                </a:solidFill>
                <a:effectLst/>
                <a:latin typeface="Inter-Regular"/>
              </a:rPr>
              <a:t>from</a:t>
            </a:r>
            <a:r>
              <a:rPr lang="en-US" b="0" i="0" dirty="0">
                <a:solidFill>
                  <a:srgbClr val="333333"/>
                </a:solidFill>
                <a:effectLst/>
                <a:latin typeface="Inter-Regular"/>
              </a:rPr>
              <a:t> student </a:t>
            </a:r>
            <a:r>
              <a:rPr lang="en-US" b="1" i="0" dirty="0">
                <a:solidFill>
                  <a:srgbClr val="006699"/>
                </a:solidFill>
                <a:effectLst/>
                <a:latin typeface="Inter-Regular"/>
              </a:rPr>
              <a:t>where</a:t>
            </a:r>
            <a:r>
              <a:rPr lang="en-US" b="0" i="0" dirty="0">
                <a:solidFill>
                  <a:srgbClr val="333333"/>
                </a:solidFill>
                <a:effectLst/>
                <a:latin typeface="Inter-Regular"/>
              </a:rPr>
              <a:t> </a:t>
            </a:r>
            <a:r>
              <a:rPr lang="en-US" b="0" i="0" dirty="0" err="1">
                <a:solidFill>
                  <a:srgbClr val="333333"/>
                </a:solidFill>
                <a:effectLst/>
                <a:latin typeface="Inter-Regular"/>
              </a:rPr>
              <a:t>student_id</a:t>
            </a:r>
            <a:r>
              <a:rPr lang="en-US" b="0" i="0" dirty="0">
                <a:solidFill>
                  <a:srgbClr val="333333"/>
                </a:solidFill>
                <a:effectLst/>
                <a:latin typeface="Inter-Regular"/>
              </a:rPr>
              <a:t>=6;  </a:t>
            </a:r>
          </a:p>
          <a:p>
            <a:pPr algn="just"/>
            <a:r>
              <a:rPr lang="en-US" b="0" i="0" dirty="0">
                <a:solidFill>
                  <a:srgbClr val="333333"/>
                </a:solidFill>
                <a:effectLst/>
                <a:latin typeface="Inter-Regular"/>
              </a:rPr>
              <a:t>	</a:t>
            </a:r>
            <a:r>
              <a:rPr lang="en-US" b="0" i="0" dirty="0" err="1">
                <a:solidFill>
                  <a:srgbClr val="333333"/>
                </a:solidFill>
                <a:effectLst/>
                <a:latin typeface="Inter-Regular"/>
              </a:rPr>
              <a:t>printf</a:t>
            </a:r>
            <a:r>
              <a:rPr lang="en-US" b="0" i="0" dirty="0">
                <a:solidFill>
                  <a:srgbClr val="333333"/>
                </a:solidFill>
                <a:effectLst/>
                <a:latin typeface="Inter-Regular"/>
              </a:rPr>
              <a:t>("The marks of the student is : %d", marks);  </a:t>
            </a:r>
          </a:p>
          <a:p>
            <a:pPr algn="just"/>
            <a:r>
              <a:rPr lang="en-US" b="0" i="0" dirty="0">
                <a:solidFill>
                  <a:srgbClr val="333333"/>
                </a:solidFill>
                <a:effectLst/>
                <a:latin typeface="Inter-Regular"/>
              </a:rPr>
              <a:t>}  </a:t>
            </a:r>
          </a:p>
        </p:txBody>
      </p:sp>
    </p:spTree>
    <p:extLst>
      <p:ext uri="{BB962C8B-B14F-4D97-AF65-F5344CB8AC3E}">
        <p14:creationId xmlns:p14="http://schemas.microsoft.com/office/powerpoint/2010/main" val="1473961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219</TotalTime>
  <Words>2260</Words>
  <Application>Microsoft Office PowerPoint</Application>
  <PresentationFormat>Widescreen</PresentationFormat>
  <Paragraphs>149</Paragraphs>
  <Slides>15</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Aptos</vt:lpstr>
      <vt:lpstr>Aptos Display</vt:lpstr>
      <vt:lpstr>Arial</vt:lpstr>
      <vt:lpstr>Arial</vt:lpstr>
      <vt:lpstr>Calibri</vt:lpstr>
      <vt:lpstr>Calibri</vt:lpstr>
      <vt:lpstr>Inter-Regular</vt:lpstr>
      <vt:lpstr>Times New Roman</vt:lpstr>
      <vt:lpstr>Verdana</vt:lpstr>
      <vt:lpstr>Office Theme</vt:lpstr>
      <vt:lpstr>Pro*C/C++</vt:lpstr>
      <vt:lpstr>What is Pro*C? </vt:lpstr>
      <vt:lpstr> What is Pro*C</vt:lpstr>
      <vt:lpstr>How can we compile the Pro*C program? </vt:lpstr>
      <vt:lpstr>Process of Compilation of Pro*C Program</vt:lpstr>
      <vt:lpstr>PowerPoint Presentation</vt:lpstr>
      <vt:lpstr>Embedded SQL statements </vt:lpstr>
      <vt:lpstr>PowerPoint Presentation</vt:lpstr>
      <vt:lpstr>Pro*C Syntax</vt:lpstr>
      <vt:lpstr>Host Variables </vt:lpstr>
      <vt:lpstr>#include &lt;stdio.h&gt; #include &lt;string.h&gt; #include &lt;sqlda.h&gt; #include &lt;sqlcpr.h&gt;  EXEC SQL BEGIN DECLARE SECTION; VARCHAR uid[30]; VARCHAR pwd[30]; EXEC SQL END DECLARE SECTION;  EXEC SQL INCLUDE SQLCA.H;  void main() {     strcpy(uid.arr,“HR");    uid.len =strlen(uid.arr);    strcpy(pwd.arr,“HR");    pwd.len = strlen(pwd.arr);    EXEC SQL WHENEVER SQLERROR GOTO errexit;    EXEC SQL CONNECT :uid IDENTIFIED BY :pwd;    printf("Connected to Oracle11g using HR User\n");    EXEC SQL COMMIT WORK RELEASE;    return; errexit:    printf("Connection failed");    return; }  /* end of main */</vt:lpstr>
      <vt:lpstr> ODBC/JDBC vs. Pro*C:</vt:lpstr>
      <vt:lpstr>ODBC/JDBC vs. Pro*C:</vt:lpstr>
      <vt:lpstr>Key Differences Summarized:</vt:lpstr>
      <vt:lpstr>Pro*C in Real-Time Projects:</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Natarajan, Prabhuram (Contractor)</dc:creator>
  <cp:lastModifiedBy>Natarajan, Prabhuram (Contractor)</cp:lastModifiedBy>
  <cp:revision>13</cp:revision>
  <dcterms:created xsi:type="dcterms:W3CDTF">2025-03-27T10:24:46Z</dcterms:created>
  <dcterms:modified xsi:type="dcterms:W3CDTF">2025-04-02T06:08:02Z</dcterms:modified>
</cp:coreProperties>
</file>