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2" r:id="rId3"/>
    <p:sldId id="257" r:id="rId4"/>
    <p:sldId id="282" r:id="rId5"/>
    <p:sldId id="258" r:id="rId6"/>
    <p:sldId id="283" r:id="rId7"/>
    <p:sldId id="259" r:id="rId8"/>
    <p:sldId id="260" r:id="rId9"/>
    <p:sldId id="261" r:id="rId10"/>
    <p:sldId id="262" r:id="rId11"/>
    <p:sldId id="284" r:id="rId12"/>
    <p:sldId id="264" r:id="rId13"/>
    <p:sldId id="265" r:id="rId14"/>
    <p:sldId id="266" r:id="rId15"/>
    <p:sldId id="285" r:id="rId16"/>
    <p:sldId id="286" r:id="rId17"/>
    <p:sldId id="268" r:id="rId18"/>
    <p:sldId id="269" r:id="rId19"/>
    <p:sldId id="287" r:id="rId20"/>
    <p:sldId id="288" r:id="rId21"/>
    <p:sldId id="271" r:id="rId22"/>
    <p:sldId id="272" r:id="rId23"/>
    <p:sldId id="290" r:id="rId24"/>
    <p:sldId id="291" r:id="rId25"/>
    <p:sldId id="274" r:id="rId26"/>
    <p:sldId id="275" r:id="rId27"/>
    <p:sldId id="276" r:id="rId28"/>
    <p:sldId id="278" r:id="rId29"/>
    <p:sldId id="279" r:id="rId30"/>
    <p:sldId id="280" r:id="rId31"/>
    <p:sldId id="277" r:id="rId32"/>
    <p:sldId id="294" r:id="rId33"/>
    <p:sldId id="296" r:id="rId34"/>
    <p:sldId id="298" r:id="rId35"/>
    <p:sldId id="299" r:id="rId36"/>
    <p:sldId id="300" r:id="rId37"/>
    <p:sldId id="301" r:id="rId38"/>
    <p:sldId id="302" r:id="rId39"/>
    <p:sldId id="303" r:id="rId40"/>
    <p:sldId id="304"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66FF"/>
    <a:srgbClr val="008000"/>
    <a:srgbClr val="660033"/>
    <a:srgbClr val="D60093"/>
    <a:srgbClr val="FF00FF"/>
    <a:srgbClr val="00FF00"/>
    <a:srgbClr val="145A7A"/>
    <a:srgbClr val="3F4371"/>
    <a:srgbClr val="4B4F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2" d="100"/>
          <a:sy n="52" d="100"/>
        </p:scale>
        <p:origin x="12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7EBC4-BE16-41DF-B11F-61DCC2C2828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38D71F2-85C7-4B61-9629-8AC85746D282}">
      <dgm:prSet/>
      <dgm:spPr/>
      <dgm:t>
        <a:bodyPr/>
        <a:lstStyle/>
        <a:p>
          <a:pPr>
            <a:lnSpc>
              <a:spcPct val="100000"/>
            </a:lnSpc>
          </a:pPr>
          <a:r>
            <a:rPr lang="en-US"/>
            <a:t>Improves code maintainability and readability.</a:t>
          </a:r>
        </a:p>
      </dgm:t>
    </dgm:pt>
    <dgm:pt modelId="{8E359A3C-4D21-45CC-9933-8B0402BA795D}" type="parTrans" cxnId="{360F5413-2815-496B-BC5A-A597A0EECA85}">
      <dgm:prSet/>
      <dgm:spPr/>
      <dgm:t>
        <a:bodyPr/>
        <a:lstStyle/>
        <a:p>
          <a:endParaRPr lang="en-US"/>
        </a:p>
      </dgm:t>
    </dgm:pt>
    <dgm:pt modelId="{F57E9B3D-0E80-4A64-9E84-2AF8FC7721D1}" type="sibTrans" cxnId="{360F5413-2815-496B-BC5A-A597A0EECA85}">
      <dgm:prSet/>
      <dgm:spPr/>
      <dgm:t>
        <a:bodyPr/>
        <a:lstStyle/>
        <a:p>
          <a:endParaRPr lang="en-US"/>
        </a:p>
      </dgm:t>
    </dgm:pt>
    <dgm:pt modelId="{81C1F49C-F012-41E4-9339-7EA399A611F5}">
      <dgm:prSet/>
      <dgm:spPr/>
      <dgm:t>
        <a:bodyPr/>
        <a:lstStyle/>
        <a:p>
          <a:pPr>
            <a:lnSpc>
              <a:spcPct val="100000"/>
            </a:lnSpc>
          </a:pPr>
          <a:r>
            <a:rPr lang="en-US"/>
            <a:t>Reduces coupling and increases modularity.</a:t>
          </a:r>
        </a:p>
      </dgm:t>
    </dgm:pt>
    <dgm:pt modelId="{1CDA9DB0-7160-4FBF-87B7-A0658F13BD14}" type="parTrans" cxnId="{605F9C0F-E966-4E7E-BA3B-EB17AE0F72B6}">
      <dgm:prSet/>
      <dgm:spPr/>
      <dgm:t>
        <a:bodyPr/>
        <a:lstStyle/>
        <a:p>
          <a:endParaRPr lang="en-US"/>
        </a:p>
      </dgm:t>
    </dgm:pt>
    <dgm:pt modelId="{24BEF9E0-49F8-44D6-B9E9-F8ED1AA2C7E1}" type="sibTrans" cxnId="{605F9C0F-E966-4E7E-BA3B-EB17AE0F72B6}">
      <dgm:prSet/>
      <dgm:spPr/>
      <dgm:t>
        <a:bodyPr/>
        <a:lstStyle/>
        <a:p>
          <a:endParaRPr lang="en-US"/>
        </a:p>
      </dgm:t>
    </dgm:pt>
    <dgm:pt modelId="{9266D594-700C-4757-B84B-27661F57A37F}">
      <dgm:prSet/>
      <dgm:spPr/>
      <dgm:t>
        <a:bodyPr/>
        <a:lstStyle/>
        <a:p>
          <a:pPr>
            <a:lnSpc>
              <a:spcPct val="100000"/>
            </a:lnSpc>
          </a:pPr>
          <a:r>
            <a:rPr lang="en-US"/>
            <a:t>Facilitates easier debugging, testing, and extension of code.</a:t>
          </a:r>
        </a:p>
      </dgm:t>
    </dgm:pt>
    <dgm:pt modelId="{936D046B-C205-48F3-BDFE-B321A28AE5AA}" type="parTrans" cxnId="{7F864BFB-DFE6-407F-9A71-6EFC235D76C7}">
      <dgm:prSet/>
      <dgm:spPr/>
      <dgm:t>
        <a:bodyPr/>
        <a:lstStyle/>
        <a:p>
          <a:endParaRPr lang="en-US"/>
        </a:p>
      </dgm:t>
    </dgm:pt>
    <dgm:pt modelId="{2C91E066-EE02-4D23-975D-0868F2DAF4ED}" type="sibTrans" cxnId="{7F864BFB-DFE6-407F-9A71-6EFC235D76C7}">
      <dgm:prSet/>
      <dgm:spPr/>
      <dgm:t>
        <a:bodyPr/>
        <a:lstStyle/>
        <a:p>
          <a:endParaRPr lang="en-US"/>
        </a:p>
      </dgm:t>
    </dgm:pt>
    <dgm:pt modelId="{748F6059-20B7-42A0-BE49-946192D49F1B}">
      <dgm:prSet/>
      <dgm:spPr/>
      <dgm:t>
        <a:bodyPr/>
        <a:lstStyle/>
        <a:p>
          <a:pPr>
            <a:lnSpc>
              <a:spcPct val="100000"/>
            </a:lnSpc>
          </a:pPr>
          <a:r>
            <a:rPr lang="en-US"/>
            <a:t>Promotes reusability and scalability in software projects.</a:t>
          </a:r>
        </a:p>
      </dgm:t>
    </dgm:pt>
    <dgm:pt modelId="{3349EC62-CD50-49E4-A802-1E02389772E6}" type="parTrans" cxnId="{2F28C662-3542-45CB-9ED8-774B5CCCD30E}">
      <dgm:prSet/>
      <dgm:spPr/>
      <dgm:t>
        <a:bodyPr/>
        <a:lstStyle/>
        <a:p>
          <a:endParaRPr lang="en-US"/>
        </a:p>
      </dgm:t>
    </dgm:pt>
    <dgm:pt modelId="{C46603FD-D359-452C-A3C4-B831CCCBC1AA}" type="sibTrans" cxnId="{2F28C662-3542-45CB-9ED8-774B5CCCD30E}">
      <dgm:prSet/>
      <dgm:spPr/>
      <dgm:t>
        <a:bodyPr/>
        <a:lstStyle/>
        <a:p>
          <a:endParaRPr lang="en-US"/>
        </a:p>
      </dgm:t>
    </dgm:pt>
    <dgm:pt modelId="{3673C6C9-DCD6-444A-A06F-7506E0DB2750}" type="pres">
      <dgm:prSet presAssocID="{E567EBC4-BE16-41DF-B11F-61DCC2C28289}" presName="root" presStyleCnt="0">
        <dgm:presLayoutVars>
          <dgm:dir/>
          <dgm:resizeHandles val="exact"/>
        </dgm:presLayoutVars>
      </dgm:prSet>
      <dgm:spPr/>
    </dgm:pt>
    <dgm:pt modelId="{F7C172B9-02B8-430B-BEEC-6D107A07B020}" type="pres">
      <dgm:prSet presAssocID="{338D71F2-85C7-4B61-9629-8AC85746D282}" presName="compNode" presStyleCnt="0"/>
      <dgm:spPr/>
    </dgm:pt>
    <dgm:pt modelId="{4CE537AB-7ED2-43C7-B801-925BB74EFE70}" type="pres">
      <dgm:prSet presAssocID="{338D71F2-85C7-4B61-9629-8AC85746D282}" presName="bgRect" presStyleLbl="bgShp" presStyleIdx="0" presStyleCnt="4"/>
      <dgm:spPr/>
    </dgm:pt>
    <dgm:pt modelId="{E270FA19-4507-4266-A220-38A8E6F54F89}" type="pres">
      <dgm:prSet presAssocID="{338D71F2-85C7-4B61-9629-8AC85746D2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5FBBC77-6063-4B2F-95B7-B882732EA862}" type="pres">
      <dgm:prSet presAssocID="{338D71F2-85C7-4B61-9629-8AC85746D282}" presName="spaceRect" presStyleCnt="0"/>
      <dgm:spPr/>
    </dgm:pt>
    <dgm:pt modelId="{2E0EB9FC-B049-4373-A8F8-6938296BFE1B}" type="pres">
      <dgm:prSet presAssocID="{338D71F2-85C7-4B61-9629-8AC85746D282}" presName="parTx" presStyleLbl="revTx" presStyleIdx="0" presStyleCnt="4">
        <dgm:presLayoutVars>
          <dgm:chMax val="0"/>
          <dgm:chPref val="0"/>
        </dgm:presLayoutVars>
      </dgm:prSet>
      <dgm:spPr/>
    </dgm:pt>
    <dgm:pt modelId="{F9372B6A-C4B3-4750-BE6B-0A5FA3C37BAA}" type="pres">
      <dgm:prSet presAssocID="{F57E9B3D-0E80-4A64-9E84-2AF8FC7721D1}" presName="sibTrans" presStyleCnt="0"/>
      <dgm:spPr/>
    </dgm:pt>
    <dgm:pt modelId="{2EA3C469-C88F-44F1-B750-5F9F7EBD1889}" type="pres">
      <dgm:prSet presAssocID="{81C1F49C-F012-41E4-9339-7EA399A611F5}" presName="compNode" presStyleCnt="0"/>
      <dgm:spPr/>
    </dgm:pt>
    <dgm:pt modelId="{127110A3-8F60-4BE5-B30D-9D0A7FEF20FA}" type="pres">
      <dgm:prSet presAssocID="{81C1F49C-F012-41E4-9339-7EA399A611F5}" presName="bgRect" presStyleLbl="bgShp" presStyleIdx="1" presStyleCnt="4"/>
      <dgm:spPr/>
    </dgm:pt>
    <dgm:pt modelId="{52C0307E-7CFE-4A60-9A03-675DB6664E89}" type="pres">
      <dgm:prSet presAssocID="{81C1F49C-F012-41E4-9339-7EA399A611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ttery Charging"/>
        </a:ext>
      </dgm:extLst>
    </dgm:pt>
    <dgm:pt modelId="{067767CE-F3BE-4A76-9872-1BD741D0599F}" type="pres">
      <dgm:prSet presAssocID="{81C1F49C-F012-41E4-9339-7EA399A611F5}" presName="spaceRect" presStyleCnt="0"/>
      <dgm:spPr/>
    </dgm:pt>
    <dgm:pt modelId="{C7CA0DB6-AE43-4F70-B87B-89984D496D18}" type="pres">
      <dgm:prSet presAssocID="{81C1F49C-F012-41E4-9339-7EA399A611F5}" presName="parTx" presStyleLbl="revTx" presStyleIdx="1" presStyleCnt="4">
        <dgm:presLayoutVars>
          <dgm:chMax val="0"/>
          <dgm:chPref val="0"/>
        </dgm:presLayoutVars>
      </dgm:prSet>
      <dgm:spPr/>
    </dgm:pt>
    <dgm:pt modelId="{A88A6E90-50E7-4BF1-9284-7340303CBBC6}" type="pres">
      <dgm:prSet presAssocID="{24BEF9E0-49F8-44D6-B9E9-F8ED1AA2C7E1}" presName="sibTrans" presStyleCnt="0"/>
      <dgm:spPr/>
    </dgm:pt>
    <dgm:pt modelId="{31ABDDFD-6BFD-4340-A2FB-9196E7C7A935}" type="pres">
      <dgm:prSet presAssocID="{9266D594-700C-4757-B84B-27661F57A37F}" presName="compNode" presStyleCnt="0"/>
      <dgm:spPr/>
    </dgm:pt>
    <dgm:pt modelId="{B56B9E54-83EC-4AAC-9F36-15FF3349812E}" type="pres">
      <dgm:prSet presAssocID="{9266D594-700C-4757-B84B-27661F57A37F}" presName="bgRect" presStyleLbl="bgShp" presStyleIdx="2" presStyleCnt="4"/>
      <dgm:spPr/>
    </dgm:pt>
    <dgm:pt modelId="{BB04BA19-21AE-4D76-B485-3B14E8F12677}" type="pres">
      <dgm:prSet presAssocID="{9266D594-700C-4757-B84B-27661F57A3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1088E1DE-67B6-4422-A86F-4ED2EB123716}" type="pres">
      <dgm:prSet presAssocID="{9266D594-700C-4757-B84B-27661F57A37F}" presName="spaceRect" presStyleCnt="0"/>
      <dgm:spPr/>
    </dgm:pt>
    <dgm:pt modelId="{FFC995F3-9697-4222-BC5D-F130F65D9A4A}" type="pres">
      <dgm:prSet presAssocID="{9266D594-700C-4757-B84B-27661F57A37F}" presName="parTx" presStyleLbl="revTx" presStyleIdx="2" presStyleCnt="4">
        <dgm:presLayoutVars>
          <dgm:chMax val="0"/>
          <dgm:chPref val="0"/>
        </dgm:presLayoutVars>
      </dgm:prSet>
      <dgm:spPr/>
    </dgm:pt>
    <dgm:pt modelId="{08A3CB31-3E96-4F77-ADAA-AADF7B5D6B33}" type="pres">
      <dgm:prSet presAssocID="{2C91E066-EE02-4D23-975D-0868F2DAF4ED}" presName="sibTrans" presStyleCnt="0"/>
      <dgm:spPr/>
    </dgm:pt>
    <dgm:pt modelId="{E667D45C-3A59-444F-9BD3-66E15923C2E4}" type="pres">
      <dgm:prSet presAssocID="{748F6059-20B7-42A0-BE49-946192D49F1B}" presName="compNode" presStyleCnt="0"/>
      <dgm:spPr/>
    </dgm:pt>
    <dgm:pt modelId="{8F867C9B-DBFD-42CB-87F5-2D07DA06F137}" type="pres">
      <dgm:prSet presAssocID="{748F6059-20B7-42A0-BE49-946192D49F1B}" presName="bgRect" presStyleLbl="bgShp" presStyleIdx="3" presStyleCnt="4"/>
      <dgm:spPr/>
    </dgm:pt>
    <dgm:pt modelId="{C311AEE8-0D50-40F9-849E-4A09CF9A3708}" type="pres">
      <dgm:prSet presAssocID="{748F6059-20B7-42A0-BE49-946192D49F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108F14B3-E337-4201-83E2-831A6CE2FD71}" type="pres">
      <dgm:prSet presAssocID="{748F6059-20B7-42A0-BE49-946192D49F1B}" presName="spaceRect" presStyleCnt="0"/>
      <dgm:spPr/>
    </dgm:pt>
    <dgm:pt modelId="{2C48FA84-C78D-49A6-BD59-5BDEA342BF0C}" type="pres">
      <dgm:prSet presAssocID="{748F6059-20B7-42A0-BE49-946192D49F1B}" presName="parTx" presStyleLbl="revTx" presStyleIdx="3" presStyleCnt="4">
        <dgm:presLayoutVars>
          <dgm:chMax val="0"/>
          <dgm:chPref val="0"/>
        </dgm:presLayoutVars>
      </dgm:prSet>
      <dgm:spPr/>
    </dgm:pt>
  </dgm:ptLst>
  <dgm:cxnLst>
    <dgm:cxn modelId="{605F9C0F-E966-4E7E-BA3B-EB17AE0F72B6}" srcId="{E567EBC4-BE16-41DF-B11F-61DCC2C28289}" destId="{81C1F49C-F012-41E4-9339-7EA399A611F5}" srcOrd="1" destOrd="0" parTransId="{1CDA9DB0-7160-4FBF-87B7-A0658F13BD14}" sibTransId="{24BEF9E0-49F8-44D6-B9E9-F8ED1AA2C7E1}"/>
    <dgm:cxn modelId="{360F5413-2815-496B-BC5A-A597A0EECA85}" srcId="{E567EBC4-BE16-41DF-B11F-61DCC2C28289}" destId="{338D71F2-85C7-4B61-9629-8AC85746D282}" srcOrd="0" destOrd="0" parTransId="{8E359A3C-4D21-45CC-9933-8B0402BA795D}" sibTransId="{F57E9B3D-0E80-4A64-9E84-2AF8FC7721D1}"/>
    <dgm:cxn modelId="{2F28C662-3542-45CB-9ED8-774B5CCCD30E}" srcId="{E567EBC4-BE16-41DF-B11F-61DCC2C28289}" destId="{748F6059-20B7-42A0-BE49-946192D49F1B}" srcOrd="3" destOrd="0" parTransId="{3349EC62-CD50-49E4-A802-1E02389772E6}" sibTransId="{C46603FD-D359-452C-A3C4-B831CCCBC1AA}"/>
    <dgm:cxn modelId="{88C5CA7B-2E96-4D0D-8864-658A9BBA2CD6}" type="presOf" srcId="{E567EBC4-BE16-41DF-B11F-61DCC2C28289}" destId="{3673C6C9-DCD6-444A-A06F-7506E0DB2750}" srcOrd="0" destOrd="0" presId="urn:microsoft.com/office/officeart/2018/2/layout/IconVerticalSolidList"/>
    <dgm:cxn modelId="{D40090B6-695A-423D-BA34-760552639932}" type="presOf" srcId="{748F6059-20B7-42A0-BE49-946192D49F1B}" destId="{2C48FA84-C78D-49A6-BD59-5BDEA342BF0C}" srcOrd="0" destOrd="0" presId="urn:microsoft.com/office/officeart/2018/2/layout/IconVerticalSolidList"/>
    <dgm:cxn modelId="{A26464CA-F7A7-4E5E-A644-B80D8A7635A2}" type="presOf" srcId="{338D71F2-85C7-4B61-9629-8AC85746D282}" destId="{2E0EB9FC-B049-4373-A8F8-6938296BFE1B}" srcOrd="0" destOrd="0" presId="urn:microsoft.com/office/officeart/2018/2/layout/IconVerticalSolidList"/>
    <dgm:cxn modelId="{B8AEAECF-420F-456C-8102-32429AC94945}" type="presOf" srcId="{9266D594-700C-4757-B84B-27661F57A37F}" destId="{FFC995F3-9697-4222-BC5D-F130F65D9A4A}" srcOrd="0" destOrd="0" presId="urn:microsoft.com/office/officeart/2018/2/layout/IconVerticalSolidList"/>
    <dgm:cxn modelId="{51CDDCED-1C9F-4615-829B-A54AA4F07D24}" type="presOf" srcId="{81C1F49C-F012-41E4-9339-7EA399A611F5}" destId="{C7CA0DB6-AE43-4F70-B87B-89984D496D18}" srcOrd="0" destOrd="0" presId="urn:microsoft.com/office/officeart/2018/2/layout/IconVerticalSolidList"/>
    <dgm:cxn modelId="{7F864BFB-DFE6-407F-9A71-6EFC235D76C7}" srcId="{E567EBC4-BE16-41DF-B11F-61DCC2C28289}" destId="{9266D594-700C-4757-B84B-27661F57A37F}" srcOrd="2" destOrd="0" parTransId="{936D046B-C205-48F3-BDFE-B321A28AE5AA}" sibTransId="{2C91E066-EE02-4D23-975D-0868F2DAF4ED}"/>
    <dgm:cxn modelId="{DCD456C0-3053-4EBA-8F0A-90B4008AED50}" type="presParOf" srcId="{3673C6C9-DCD6-444A-A06F-7506E0DB2750}" destId="{F7C172B9-02B8-430B-BEEC-6D107A07B020}" srcOrd="0" destOrd="0" presId="urn:microsoft.com/office/officeart/2018/2/layout/IconVerticalSolidList"/>
    <dgm:cxn modelId="{482A0DA0-546A-4AE1-8C26-33D8D2C56C1B}" type="presParOf" srcId="{F7C172B9-02B8-430B-BEEC-6D107A07B020}" destId="{4CE537AB-7ED2-43C7-B801-925BB74EFE70}" srcOrd="0" destOrd="0" presId="urn:microsoft.com/office/officeart/2018/2/layout/IconVerticalSolidList"/>
    <dgm:cxn modelId="{B223EF73-274A-4642-ACEA-AA1D4F38941B}" type="presParOf" srcId="{F7C172B9-02B8-430B-BEEC-6D107A07B020}" destId="{E270FA19-4507-4266-A220-38A8E6F54F89}" srcOrd="1" destOrd="0" presId="urn:microsoft.com/office/officeart/2018/2/layout/IconVerticalSolidList"/>
    <dgm:cxn modelId="{06F1F9E7-DC34-4949-AFFD-1A7192DA0019}" type="presParOf" srcId="{F7C172B9-02B8-430B-BEEC-6D107A07B020}" destId="{45FBBC77-6063-4B2F-95B7-B882732EA862}" srcOrd="2" destOrd="0" presId="urn:microsoft.com/office/officeart/2018/2/layout/IconVerticalSolidList"/>
    <dgm:cxn modelId="{4D61C351-B1B2-4F77-893A-275116F1C570}" type="presParOf" srcId="{F7C172B9-02B8-430B-BEEC-6D107A07B020}" destId="{2E0EB9FC-B049-4373-A8F8-6938296BFE1B}" srcOrd="3" destOrd="0" presId="urn:microsoft.com/office/officeart/2018/2/layout/IconVerticalSolidList"/>
    <dgm:cxn modelId="{183F88B3-879B-435A-999F-B77B49DAAA1D}" type="presParOf" srcId="{3673C6C9-DCD6-444A-A06F-7506E0DB2750}" destId="{F9372B6A-C4B3-4750-BE6B-0A5FA3C37BAA}" srcOrd="1" destOrd="0" presId="urn:microsoft.com/office/officeart/2018/2/layout/IconVerticalSolidList"/>
    <dgm:cxn modelId="{BB20FC6D-7813-429F-A65E-19F77C641829}" type="presParOf" srcId="{3673C6C9-DCD6-444A-A06F-7506E0DB2750}" destId="{2EA3C469-C88F-44F1-B750-5F9F7EBD1889}" srcOrd="2" destOrd="0" presId="urn:microsoft.com/office/officeart/2018/2/layout/IconVerticalSolidList"/>
    <dgm:cxn modelId="{62D987FE-779D-4981-BF1A-344B8EBD3A15}" type="presParOf" srcId="{2EA3C469-C88F-44F1-B750-5F9F7EBD1889}" destId="{127110A3-8F60-4BE5-B30D-9D0A7FEF20FA}" srcOrd="0" destOrd="0" presId="urn:microsoft.com/office/officeart/2018/2/layout/IconVerticalSolidList"/>
    <dgm:cxn modelId="{EB9E74BF-13DD-4B68-A160-31F41B990125}" type="presParOf" srcId="{2EA3C469-C88F-44F1-B750-5F9F7EBD1889}" destId="{52C0307E-7CFE-4A60-9A03-675DB6664E89}" srcOrd="1" destOrd="0" presId="urn:microsoft.com/office/officeart/2018/2/layout/IconVerticalSolidList"/>
    <dgm:cxn modelId="{87BED5CD-AD94-4ACA-A557-369E983F1D65}" type="presParOf" srcId="{2EA3C469-C88F-44F1-B750-5F9F7EBD1889}" destId="{067767CE-F3BE-4A76-9872-1BD741D0599F}" srcOrd="2" destOrd="0" presId="urn:microsoft.com/office/officeart/2018/2/layout/IconVerticalSolidList"/>
    <dgm:cxn modelId="{6058DACC-F417-4125-BB80-3C135C8DC123}" type="presParOf" srcId="{2EA3C469-C88F-44F1-B750-5F9F7EBD1889}" destId="{C7CA0DB6-AE43-4F70-B87B-89984D496D18}" srcOrd="3" destOrd="0" presId="urn:microsoft.com/office/officeart/2018/2/layout/IconVerticalSolidList"/>
    <dgm:cxn modelId="{F4A6E170-56BC-4793-AFAB-35255CE52A7F}" type="presParOf" srcId="{3673C6C9-DCD6-444A-A06F-7506E0DB2750}" destId="{A88A6E90-50E7-4BF1-9284-7340303CBBC6}" srcOrd="3" destOrd="0" presId="urn:microsoft.com/office/officeart/2018/2/layout/IconVerticalSolidList"/>
    <dgm:cxn modelId="{BED21955-930C-46EA-9378-7C9EF8EFB1B1}" type="presParOf" srcId="{3673C6C9-DCD6-444A-A06F-7506E0DB2750}" destId="{31ABDDFD-6BFD-4340-A2FB-9196E7C7A935}" srcOrd="4" destOrd="0" presId="urn:microsoft.com/office/officeart/2018/2/layout/IconVerticalSolidList"/>
    <dgm:cxn modelId="{687623BA-D185-494F-99E9-0395224297BC}" type="presParOf" srcId="{31ABDDFD-6BFD-4340-A2FB-9196E7C7A935}" destId="{B56B9E54-83EC-4AAC-9F36-15FF3349812E}" srcOrd="0" destOrd="0" presId="urn:microsoft.com/office/officeart/2018/2/layout/IconVerticalSolidList"/>
    <dgm:cxn modelId="{067A713F-8720-4233-8FA6-1DB7D889A8C6}" type="presParOf" srcId="{31ABDDFD-6BFD-4340-A2FB-9196E7C7A935}" destId="{BB04BA19-21AE-4D76-B485-3B14E8F12677}" srcOrd="1" destOrd="0" presId="urn:microsoft.com/office/officeart/2018/2/layout/IconVerticalSolidList"/>
    <dgm:cxn modelId="{4DCF16A6-AEA5-4AEC-A1EE-E30D5E0AF2F9}" type="presParOf" srcId="{31ABDDFD-6BFD-4340-A2FB-9196E7C7A935}" destId="{1088E1DE-67B6-4422-A86F-4ED2EB123716}" srcOrd="2" destOrd="0" presId="urn:microsoft.com/office/officeart/2018/2/layout/IconVerticalSolidList"/>
    <dgm:cxn modelId="{44953942-1E6E-412B-8317-83AF3A609F7F}" type="presParOf" srcId="{31ABDDFD-6BFD-4340-A2FB-9196E7C7A935}" destId="{FFC995F3-9697-4222-BC5D-F130F65D9A4A}" srcOrd="3" destOrd="0" presId="urn:microsoft.com/office/officeart/2018/2/layout/IconVerticalSolidList"/>
    <dgm:cxn modelId="{CFA638D6-797E-47BC-B6BD-AF65818484B7}" type="presParOf" srcId="{3673C6C9-DCD6-444A-A06F-7506E0DB2750}" destId="{08A3CB31-3E96-4F77-ADAA-AADF7B5D6B33}" srcOrd="5" destOrd="0" presId="urn:microsoft.com/office/officeart/2018/2/layout/IconVerticalSolidList"/>
    <dgm:cxn modelId="{F94F2EB6-9892-4558-B9C4-A88C5E876837}" type="presParOf" srcId="{3673C6C9-DCD6-444A-A06F-7506E0DB2750}" destId="{E667D45C-3A59-444F-9BD3-66E15923C2E4}" srcOrd="6" destOrd="0" presId="urn:microsoft.com/office/officeart/2018/2/layout/IconVerticalSolidList"/>
    <dgm:cxn modelId="{F2BC5386-AB87-47AC-B4B4-DBFFB3C108B6}" type="presParOf" srcId="{E667D45C-3A59-444F-9BD3-66E15923C2E4}" destId="{8F867C9B-DBFD-42CB-87F5-2D07DA06F137}" srcOrd="0" destOrd="0" presId="urn:microsoft.com/office/officeart/2018/2/layout/IconVerticalSolidList"/>
    <dgm:cxn modelId="{E18E93D4-37AC-47B9-954F-380800FE2F53}" type="presParOf" srcId="{E667D45C-3A59-444F-9BD3-66E15923C2E4}" destId="{C311AEE8-0D50-40F9-849E-4A09CF9A3708}" srcOrd="1" destOrd="0" presId="urn:microsoft.com/office/officeart/2018/2/layout/IconVerticalSolidList"/>
    <dgm:cxn modelId="{1FA6DBF8-7069-458E-847E-4FFCA7610707}" type="presParOf" srcId="{E667D45C-3A59-444F-9BD3-66E15923C2E4}" destId="{108F14B3-E337-4201-83E2-831A6CE2FD71}" srcOrd="2" destOrd="0" presId="urn:microsoft.com/office/officeart/2018/2/layout/IconVerticalSolidList"/>
    <dgm:cxn modelId="{D118C549-192E-400B-AABF-55395B4B4AEE}" type="presParOf" srcId="{E667D45C-3A59-444F-9BD3-66E15923C2E4}" destId="{2C48FA84-C78D-49A6-BD59-5BDEA342BF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537AB-7ED2-43C7-B801-925BB74EFE7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0FA19-4507-4266-A220-38A8E6F54F8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EB9FC-B049-4373-A8F8-6938296BFE1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Improves code maintainability and readability.</a:t>
          </a:r>
        </a:p>
      </dsp:txBody>
      <dsp:txXfrm>
        <a:off x="1057183" y="1805"/>
        <a:ext cx="9458416" cy="915310"/>
      </dsp:txXfrm>
    </dsp:sp>
    <dsp:sp modelId="{127110A3-8F60-4BE5-B30D-9D0A7FEF20FA}">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0307E-7CFE-4A60-9A03-675DB6664E8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A0DB6-AE43-4F70-B87B-89984D496D18}">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Reduces coupling and increases modularity.</a:t>
          </a:r>
        </a:p>
      </dsp:txBody>
      <dsp:txXfrm>
        <a:off x="1057183" y="1145944"/>
        <a:ext cx="9458416" cy="915310"/>
      </dsp:txXfrm>
    </dsp:sp>
    <dsp:sp modelId="{B56B9E54-83EC-4AAC-9F36-15FF3349812E}">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4BA19-21AE-4D76-B485-3B14E8F1267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995F3-9697-4222-BC5D-F130F65D9A4A}">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Facilitates easier debugging, testing, and extension of code.</a:t>
          </a:r>
        </a:p>
      </dsp:txBody>
      <dsp:txXfrm>
        <a:off x="1057183" y="2290082"/>
        <a:ext cx="9458416" cy="915310"/>
      </dsp:txXfrm>
    </dsp:sp>
    <dsp:sp modelId="{8F867C9B-DBFD-42CB-87F5-2D07DA06F137}">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1AEE8-0D50-40F9-849E-4A09CF9A3708}">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8FA84-C78D-49A6-BD59-5BDEA342BF0C}">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Promotes reusability and scalability in software projects.</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0257E-4D95-46C2-8983-0833B06410AD}" type="datetimeFigureOut">
              <a:rPr lang="en-IN" smtClean="0"/>
              <a:t>13-06-2025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2C04A-592A-40C4-806A-DFF8BE62113E}" type="slidenum">
              <a:rPr lang="en-IN" smtClean="0"/>
              <a:t>‹#›</a:t>
            </a:fld>
            <a:endParaRPr lang="en-IN"/>
          </a:p>
        </p:txBody>
      </p:sp>
    </p:spTree>
    <p:extLst>
      <p:ext uri="{BB962C8B-B14F-4D97-AF65-F5344CB8AC3E}">
        <p14:creationId xmlns:p14="http://schemas.microsoft.com/office/powerpoint/2010/main" val="95821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D2C04A-592A-40C4-806A-DFF8BE62113E}" type="slidenum">
              <a:rPr lang="en-IN" smtClean="0"/>
              <a:t>4</a:t>
            </a:fld>
            <a:endParaRPr lang="en-IN"/>
          </a:p>
        </p:txBody>
      </p:sp>
    </p:spTree>
    <p:extLst>
      <p:ext uri="{BB962C8B-B14F-4D97-AF65-F5344CB8AC3E}">
        <p14:creationId xmlns:p14="http://schemas.microsoft.com/office/powerpoint/2010/main" val="424231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D2C04A-592A-40C4-806A-DFF8BE62113E}" type="slidenum">
              <a:rPr lang="en-IN" smtClean="0"/>
              <a:t>19</a:t>
            </a:fld>
            <a:endParaRPr lang="en-IN"/>
          </a:p>
        </p:txBody>
      </p:sp>
    </p:spTree>
    <p:extLst>
      <p:ext uri="{BB962C8B-B14F-4D97-AF65-F5344CB8AC3E}">
        <p14:creationId xmlns:p14="http://schemas.microsoft.com/office/powerpoint/2010/main" val="125724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85260-AD93-DE87-E2B5-5EADBF0ED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15A707-66F5-C453-121F-367D8B93DE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76A8B0-573D-0969-2971-0197EA23651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03C2C41-F13E-31C0-AF06-3B02B5F77EE4}"/>
              </a:ext>
            </a:extLst>
          </p:cNvPr>
          <p:cNvSpPr>
            <a:spLocks noGrp="1"/>
          </p:cNvSpPr>
          <p:nvPr>
            <p:ph type="sldNum" sz="quarter" idx="5"/>
          </p:nvPr>
        </p:nvSpPr>
        <p:spPr/>
        <p:txBody>
          <a:bodyPr/>
          <a:lstStyle/>
          <a:p>
            <a:fld id="{70D2C04A-592A-40C4-806A-DFF8BE62113E}" type="slidenum">
              <a:rPr lang="en-IN" smtClean="0"/>
              <a:t>20</a:t>
            </a:fld>
            <a:endParaRPr lang="en-IN"/>
          </a:p>
        </p:txBody>
      </p:sp>
    </p:spTree>
    <p:extLst>
      <p:ext uri="{BB962C8B-B14F-4D97-AF65-F5344CB8AC3E}">
        <p14:creationId xmlns:p14="http://schemas.microsoft.com/office/powerpoint/2010/main" val="2825119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E9C9-1BB6-BC4B-A2A8-656C3F4380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D7348-7100-70EC-7A94-1F5B67A86A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C2D403-FA55-5D0A-2454-D6D75ADB18D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BA1E415-D132-4093-D140-B4C84BB96C99}"/>
              </a:ext>
            </a:extLst>
          </p:cNvPr>
          <p:cNvSpPr>
            <a:spLocks noGrp="1"/>
          </p:cNvSpPr>
          <p:nvPr>
            <p:ph type="sldNum" sz="quarter" idx="5"/>
          </p:nvPr>
        </p:nvSpPr>
        <p:spPr/>
        <p:txBody>
          <a:bodyPr/>
          <a:lstStyle/>
          <a:p>
            <a:fld id="{70D2C04A-592A-40C4-806A-DFF8BE62113E}" type="slidenum">
              <a:rPr lang="en-IN" smtClean="0"/>
              <a:t>23</a:t>
            </a:fld>
            <a:endParaRPr lang="en-IN"/>
          </a:p>
        </p:txBody>
      </p:sp>
    </p:spTree>
    <p:extLst>
      <p:ext uri="{BB962C8B-B14F-4D97-AF65-F5344CB8AC3E}">
        <p14:creationId xmlns:p14="http://schemas.microsoft.com/office/powerpoint/2010/main" val="1271584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E8163-5289-B8A2-0232-4E5CDBD09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109218-3CBC-E865-50D1-63AC55321A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B11C6A-BB09-DECE-EDA8-FE8E84AF997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4B37590-1081-11E8-41B2-E27CC1F36438}"/>
              </a:ext>
            </a:extLst>
          </p:cNvPr>
          <p:cNvSpPr>
            <a:spLocks noGrp="1"/>
          </p:cNvSpPr>
          <p:nvPr>
            <p:ph type="sldNum" sz="quarter" idx="5"/>
          </p:nvPr>
        </p:nvSpPr>
        <p:spPr/>
        <p:txBody>
          <a:bodyPr/>
          <a:lstStyle/>
          <a:p>
            <a:fld id="{70D2C04A-592A-40C4-806A-DFF8BE62113E}" type="slidenum">
              <a:rPr lang="en-IN" smtClean="0"/>
              <a:t>24</a:t>
            </a:fld>
            <a:endParaRPr lang="en-IN"/>
          </a:p>
        </p:txBody>
      </p:sp>
    </p:spTree>
    <p:extLst>
      <p:ext uri="{BB962C8B-B14F-4D97-AF65-F5344CB8AC3E}">
        <p14:creationId xmlns:p14="http://schemas.microsoft.com/office/powerpoint/2010/main" val="342401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AAE1-C149-509F-C3F8-538808B2F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C47536-D517-A6DC-AB85-01DD13278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02541F-757C-95DA-2FF2-710937608FA6}"/>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5" name="Footer Placeholder 4">
            <a:extLst>
              <a:ext uri="{FF2B5EF4-FFF2-40B4-BE49-F238E27FC236}">
                <a16:creationId xmlns:a16="http://schemas.microsoft.com/office/drawing/2014/main" id="{EA16F253-F986-B7F6-148C-8E371CFF0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F847B-2AB7-F845-9A38-246F66422526}"/>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32005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7681-4D97-FBCA-7250-EABBA59236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8F5BF6-BD2C-5558-F2BD-52A35E6C1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D5A0F-DC79-3705-2D79-2A347D3F0E88}"/>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5" name="Footer Placeholder 4">
            <a:extLst>
              <a:ext uri="{FF2B5EF4-FFF2-40B4-BE49-F238E27FC236}">
                <a16:creationId xmlns:a16="http://schemas.microsoft.com/office/drawing/2014/main" id="{982493EB-F5C9-361D-1192-366C989C45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9699-3FC2-E71C-779C-CF9D3C52CD6E}"/>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419805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94025-CD1F-DAD4-8BDF-41BD1DBB9C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25C80A-3143-10C0-EC67-411FDF21A2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0FE8C3-1474-5768-CB0B-27052CA15DAC}"/>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5" name="Footer Placeholder 4">
            <a:extLst>
              <a:ext uri="{FF2B5EF4-FFF2-40B4-BE49-F238E27FC236}">
                <a16:creationId xmlns:a16="http://schemas.microsoft.com/office/drawing/2014/main" id="{E8E48850-3E6E-DB7C-18F3-52D5D26C3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E90A3-D4A2-8F8E-5EE8-CD02E77B135B}"/>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90714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528F-22BD-5CCE-EA88-D22BCF264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2C1D11-D2E4-6152-6993-84D57A95F4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15A9A-6914-05CD-A9B5-E161D71D6581}"/>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5" name="Footer Placeholder 4">
            <a:extLst>
              <a:ext uri="{FF2B5EF4-FFF2-40B4-BE49-F238E27FC236}">
                <a16:creationId xmlns:a16="http://schemas.microsoft.com/office/drawing/2014/main" id="{057A8A28-286B-FE21-EABC-8E1627C23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84B2BE-8225-EF75-9198-C0EE37488112}"/>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17848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36DE-A08B-6F9C-AAEA-5FAB33CAB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76A9FA-65FE-17F1-B26F-E85106F419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86F47E-8CB8-0303-BB05-8EC28E103D71}"/>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5" name="Footer Placeholder 4">
            <a:extLst>
              <a:ext uri="{FF2B5EF4-FFF2-40B4-BE49-F238E27FC236}">
                <a16:creationId xmlns:a16="http://schemas.microsoft.com/office/drawing/2014/main" id="{DDD78D89-4E6E-025A-B9B6-4247A97D7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8FE2D-8389-DC8C-6818-B5F47637C7AD}"/>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320328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5995-8C92-1C1E-6E95-28509EE019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D7DAC7-0E4D-2C83-7428-BE40AE4813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E4DE95-F556-E9BF-40F1-0AE29CBF4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48D447-232C-20BC-5BAD-49EE070BF0FB}"/>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6" name="Footer Placeholder 5">
            <a:extLst>
              <a:ext uri="{FF2B5EF4-FFF2-40B4-BE49-F238E27FC236}">
                <a16:creationId xmlns:a16="http://schemas.microsoft.com/office/drawing/2014/main" id="{AE84B2AB-1E80-5D60-CB3E-F42B6A1877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4B7C0E-10F4-4228-506D-21FA57C4EC34}"/>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108373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674D-D458-D894-DA81-F3892C8785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FF7E64-59A7-187D-CDD8-E22BCAB0F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CF786-B5C5-F935-48CB-2135798AC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640F85-3EEB-E48D-36F7-0FAD450E3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A4909-059F-8AE9-D1D0-4F131ED07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9D9F11-FD14-98E7-AA3E-0F494B7AD08D}"/>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8" name="Footer Placeholder 7">
            <a:extLst>
              <a:ext uri="{FF2B5EF4-FFF2-40B4-BE49-F238E27FC236}">
                <a16:creationId xmlns:a16="http://schemas.microsoft.com/office/drawing/2014/main" id="{A84C0A9B-0DA6-5172-F3B0-DCCCB90246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463091-F496-5ACB-8CD9-A3B2444AD23B}"/>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86086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0A5B-EF37-5A71-8DD4-67AEE20506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723AE3-7EC0-5B3F-06E9-1F73264C9F08}"/>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4" name="Footer Placeholder 3">
            <a:extLst>
              <a:ext uri="{FF2B5EF4-FFF2-40B4-BE49-F238E27FC236}">
                <a16:creationId xmlns:a16="http://schemas.microsoft.com/office/drawing/2014/main" id="{7E52082F-9BD5-BC36-7E59-1DDAE5DA8B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98D01C-7D84-9F30-D4B2-F43AFDFA4819}"/>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376906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028D8-6D7B-D727-9A44-62729F46408E}"/>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3" name="Footer Placeholder 2">
            <a:extLst>
              <a:ext uri="{FF2B5EF4-FFF2-40B4-BE49-F238E27FC236}">
                <a16:creationId xmlns:a16="http://schemas.microsoft.com/office/drawing/2014/main" id="{8382781C-E152-EBB8-854E-5954E5C48E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677D32-5AA8-519A-2C49-9693BF17559D}"/>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62087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4B1F-F45E-F05D-1376-1C15DADC7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FC5C2D-0933-23E4-BB32-01D396254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034EF6-9F82-527D-BCDE-9613DE9A8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DD08F-2034-045A-C064-941C5B45B940}"/>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6" name="Footer Placeholder 5">
            <a:extLst>
              <a:ext uri="{FF2B5EF4-FFF2-40B4-BE49-F238E27FC236}">
                <a16:creationId xmlns:a16="http://schemas.microsoft.com/office/drawing/2014/main" id="{E36885DC-096E-AA2B-F088-0E3B6A600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DB936-D53B-59F7-ECEE-7B1D0C0F0A61}"/>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423973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4E0A-6C76-B052-4064-1CF18A0F9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F9130C-557F-AA46-A46B-2039887F4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CB91C5-507C-EFC2-5909-BFD2EB409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58D48-0EFD-0B88-8305-A1C867917E0E}"/>
              </a:ext>
            </a:extLst>
          </p:cNvPr>
          <p:cNvSpPr>
            <a:spLocks noGrp="1"/>
          </p:cNvSpPr>
          <p:nvPr>
            <p:ph type="dt" sz="half" idx="10"/>
          </p:nvPr>
        </p:nvSpPr>
        <p:spPr/>
        <p:txBody>
          <a:bodyPr/>
          <a:lstStyle/>
          <a:p>
            <a:fld id="{4B05747E-A100-404A-8FB1-B6D0134DED81}" type="datetimeFigureOut">
              <a:rPr lang="en-IN" smtClean="0"/>
              <a:t>13-06-2025</a:t>
            </a:fld>
            <a:endParaRPr lang="en-IN"/>
          </a:p>
        </p:txBody>
      </p:sp>
      <p:sp>
        <p:nvSpPr>
          <p:cNvPr id="6" name="Footer Placeholder 5">
            <a:extLst>
              <a:ext uri="{FF2B5EF4-FFF2-40B4-BE49-F238E27FC236}">
                <a16:creationId xmlns:a16="http://schemas.microsoft.com/office/drawing/2014/main" id="{98B5AF6C-1A93-1057-495F-314F8F57BC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F30C78-1CC2-E2C5-BB4E-E00606654288}"/>
              </a:ext>
            </a:extLst>
          </p:cNvPr>
          <p:cNvSpPr>
            <a:spLocks noGrp="1"/>
          </p:cNvSpPr>
          <p:nvPr>
            <p:ph type="sldNum" sz="quarter" idx="12"/>
          </p:nvPr>
        </p:nvSpPr>
        <p:spPr/>
        <p:txBody>
          <a:bodyPr/>
          <a:lstStyle/>
          <a:p>
            <a:fld id="{E71F85E4-5FC1-4A5B-B9BC-D9049091E5C9}" type="slidenum">
              <a:rPr lang="en-IN" smtClean="0"/>
              <a:t>‹#›</a:t>
            </a:fld>
            <a:endParaRPr lang="en-IN"/>
          </a:p>
        </p:txBody>
      </p:sp>
    </p:spTree>
    <p:extLst>
      <p:ext uri="{BB962C8B-B14F-4D97-AF65-F5344CB8AC3E}">
        <p14:creationId xmlns:p14="http://schemas.microsoft.com/office/powerpoint/2010/main" val="220553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7011BE-90D8-237E-A34F-476DEFCA2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D8DBA9-28E1-2858-60D2-FA2D9FC2DE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4D08B-605E-40C1-2DC9-2C6E306AC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05747E-A100-404A-8FB1-B6D0134DED81}" type="datetimeFigureOut">
              <a:rPr lang="en-IN" smtClean="0"/>
              <a:t>13-06-2025</a:t>
            </a:fld>
            <a:endParaRPr lang="en-IN"/>
          </a:p>
        </p:txBody>
      </p:sp>
      <p:sp>
        <p:nvSpPr>
          <p:cNvPr id="5" name="Footer Placeholder 4">
            <a:extLst>
              <a:ext uri="{FF2B5EF4-FFF2-40B4-BE49-F238E27FC236}">
                <a16:creationId xmlns:a16="http://schemas.microsoft.com/office/drawing/2014/main" id="{C621E058-35A9-F2B9-9661-D1DDF0660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AFFB4A6-6C9D-1309-0CBE-1E5A0F9EF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1F85E4-5FC1-4A5B-B9BC-D9049091E5C9}" type="slidenum">
              <a:rPr lang="en-IN" smtClean="0"/>
              <a:t>‹#›</a:t>
            </a:fld>
            <a:endParaRPr lang="en-IN"/>
          </a:p>
        </p:txBody>
      </p:sp>
    </p:spTree>
    <p:extLst>
      <p:ext uri="{BB962C8B-B14F-4D97-AF65-F5344CB8AC3E}">
        <p14:creationId xmlns:p14="http://schemas.microsoft.com/office/powerpoint/2010/main" val="2100749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0191B-324A-344F-C8C4-C8D6C50ACBAB}"/>
              </a:ext>
            </a:extLst>
          </p:cNvPr>
          <p:cNvSpPr>
            <a:spLocks noGrp="1"/>
          </p:cNvSpPr>
          <p:nvPr>
            <p:ph type="ctrTitle"/>
          </p:nvPr>
        </p:nvSpPr>
        <p:spPr>
          <a:xfrm>
            <a:off x="1524000" y="1293338"/>
            <a:ext cx="9144000" cy="3274592"/>
          </a:xfrm>
        </p:spPr>
        <p:txBody>
          <a:bodyPr anchor="ctr">
            <a:normAutofit/>
          </a:bodyPr>
          <a:lstStyle/>
          <a:p>
            <a:r>
              <a:rPr lang="en-US" sz="9600" b="1" spc="300" dirty="0">
                <a:solidFill>
                  <a:schemeClr val="accent5">
                    <a:lumMod val="75000"/>
                  </a:schemeClr>
                </a:solidFill>
                <a:effectLst>
                  <a:outerShdw blurRad="38100" dist="38100" dir="2700000" algn="tl">
                    <a:srgbClr val="000000">
                      <a:alpha val="43137"/>
                    </a:srgbClr>
                  </a:outerShdw>
                </a:effectLst>
              </a:rPr>
              <a:t>S</a:t>
            </a:r>
            <a:r>
              <a:rPr lang="en-US" sz="9600" b="1" spc="300" dirty="0">
                <a:solidFill>
                  <a:srgbClr val="0066FF"/>
                </a:solidFill>
                <a:effectLst>
                  <a:outerShdw blurRad="38100" dist="38100" dir="2700000" algn="tl">
                    <a:srgbClr val="000000">
                      <a:alpha val="43137"/>
                    </a:srgbClr>
                  </a:outerShdw>
                </a:effectLst>
              </a:rPr>
              <a:t>O</a:t>
            </a:r>
            <a:r>
              <a:rPr lang="en-US" sz="9600" b="1" spc="300" dirty="0">
                <a:solidFill>
                  <a:srgbClr val="D60093"/>
                </a:solidFill>
                <a:effectLst>
                  <a:outerShdw blurRad="38100" dist="38100" dir="2700000" algn="tl">
                    <a:srgbClr val="000000">
                      <a:alpha val="43137"/>
                    </a:srgbClr>
                  </a:outerShdw>
                </a:effectLst>
              </a:rPr>
              <a:t>L</a:t>
            </a:r>
            <a:r>
              <a:rPr lang="en-US" sz="9600" b="1" spc="300" dirty="0">
                <a:solidFill>
                  <a:srgbClr val="FFC000"/>
                </a:solidFill>
                <a:effectLst>
                  <a:outerShdw blurRad="38100" dist="38100" dir="2700000" algn="tl">
                    <a:srgbClr val="000000">
                      <a:alpha val="43137"/>
                    </a:srgbClr>
                  </a:outerShdw>
                </a:effectLst>
              </a:rPr>
              <a:t>I</a:t>
            </a:r>
            <a:r>
              <a:rPr lang="en-US" sz="9600" b="1" spc="300" dirty="0">
                <a:solidFill>
                  <a:srgbClr val="008000"/>
                </a:solidFill>
                <a:effectLst>
                  <a:outerShdw blurRad="38100" dist="38100" dir="2700000" algn="tl">
                    <a:srgbClr val="000000">
                      <a:alpha val="43137"/>
                    </a:srgbClr>
                  </a:outerShdw>
                </a:effectLst>
              </a:rPr>
              <a:t>D</a:t>
            </a:r>
            <a:r>
              <a:rPr lang="en-US" sz="7200" dirty="0"/>
              <a:t> </a:t>
            </a:r>
            <a:r>
              <a:rPr lang="en-US" sz="7200" b="1" dirty="0">
                <a:solidFill>
                  <a:schemeClr val="bg2">
                    <a:lumMod val="50000"/>
                  </a:schemeClr>
                </a:solidFill>
              </a:rPr>
              <a:t>Principle</a:t>
            </a:r>
            <a:endParaRPr lang="en-IN" sz="7200" b="1" dirty="0">
              <a:solidFill>
                <a:schemeClr val="bg2">
                  <a:lumMod val="50000"/>
                </a:schemeClr>
              </a:solidFill>
            </a:endParaRPr>
          </a:p>
        </p:txBody>
      </p:sp>
      <p:sp>
        <p:nvSpPr>
          <p:cNvPr id="3" name="Subtitle 2">
            <a:extLst>
              <a:ext uri="{FF2B5EF4-FFF2-40B4-BE49-F238E27FC236}">
                <a16:creationId xmlns:a16="http://schemas.microsoft.com/office/drawing/2014/main" id="{55BD10AF-3AFE-1D2B-EB65-91DA22560CA5}"/>
              </a:ext>
            </a:extLst>
          </p:cNvPr>
          <p:cNvSpPr>
            <a:spLocks noGrp="1"/>
          </p:cNvSpPr>
          <p:nvPr>
            <p:ph type="subTitle" idx="1"/>
          </p:nvPr>
        </p:nvSpPr>
        <p:spPr>
          <a:xfrm>
            <a:off x="1524000" y="5514052"/>
            <a:ext cx="9144000" cy="651910"/>
          </a:xfrm>
        </p:spPr>
        <p:txBody>
          <a:bodyPr anchor="ctr">
            <a:normAutofit/>
          </a:bodyPr>
          <a:lstStyle/>
          <a:p>
            <a:r>
              <a:rPr lang="en-US" dirty="0"/>
              <a:t>Implementation and Example in C++</a:t>
            </a:r>
            <a:endParaRPr lang="en-IN"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692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1EC0F3-DEFA-6D21-9F9E-A34BFC17571A}"/>
              </a:ext>
            </a:extLst>
          </p:cNvPr>
          <p:cNvSpPr txBox="1"/>
          <p:nvPr/>
        </p:nvSpPr>
        <p:spPr>
          <a:xfrm>
            <a:off x="546076" y="1719538"/>
            <a:ext cx="11069275"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3200" dirty="0">
                <a:solidFill>
                  <a:schemeClr val="tx1">
                    <a:lumMod val="50000"/>
                    <a:lumOff val="50000"/>
                  </a:schemeClr>
                </a:solidFill>
              </a:rPr>
              <a:t>By dividing the responsibilities of the Customer class into </a:t>
            </a:r>
            <a:r>
              <a:rPr lang="en-US" sz="3200" b="1" i="1" dirty="0">
                <a:solidFill>
                  <a:schemeClr val="accent3">
                    <a:lumMod val="60000"/>
                    <a:lumOff val="40000"/>
                  </a:schemeClr>
                </a:solidFill>
              </a:rPr>
              <a:t>smaller</a:t>
            </a:r>
            <a:r>
              <a:rPr lang="en-US" sz="3200" dirty="0">
                <a:solidFill>
                  <a:schemeClr val="tx1">
                    <a:lumMod val="50000"/>
                    <a:lumOff val="50000"/>
                  </a:schemeClr>
                </a:solidFill>
              </a:rPr>
              <a:t>, more </a:t>
            </a:r>
            <a:r>
              <a:rPr lang="en-US" sz="3200" b="1" i="1" dirty="0">
                <a:solidFill>
                  <a:schemeClr val="accent3">
                    <a:lumMod val="60000"/>
                    <a:lumOff val="40000"/>
                  </a:schemeClr>
                </a:solidFill>
              </a:rPr>
              <a:t>focused classes</a:t>
            </a:r>
            <a:r>
              <a:rPr lang="en-US" sz="3200" dirty="0">
                <a:solidFill>
                  <a:schemeClr val="tx1">
                    <a:lumMod val="50000"/>
                    <a:lumOff val="50000"/>
                  </a:schemeClr>
                </a:solidFill>
              </a:rPr>
              <a:t>, each class has only </a:t>
            </a:r>
            <a:r>
              <a:rPr lang="en-US" sz="3200" b="1" i="1" dirty="0">
                <a:solidFill>
                  <a:schemeClr val="accent3">
                    <a:lumMod val="60000"/>
                    <a:lumOff val="40000"/>
                  </a:schemeClr>
                </a:solidFill>
              </a:rPr>
              <a:t>one responsibility</a:t>
            </a:r>
            <a:r>
              <a:rPr lang="en-US" sz="3200" dirty="0">
                <a:solidFill>
                  <a:schemeClr val="tx1">
                    <a:lumMod val="50000"/>
                    <a:lumOff val="50000"/>
                  </a:schemeClr>
                </a:solidFill>
              </a:rPr>
              <a:t>, which makes the code more </a:t>
            </a:r>
            <a:r>
              <a:rPr lang="en-US" sz="3200" b="1" i="1" dirty="0">
                <a:solidFill>
                  <a:schemeClr val="tx2">
                    <a:lumMod val="50000"/>
                    <a:lumOff val="50000"/>
                  </a:schemeClr>
                </a:solidFill>
              </a:rPr>
              <a:t>maintainable</a:t>
            </a:r>
            <a:r>
              <a:rPr lang="en-US" sz="3200" dirty="0">
                <a:solidFill>
                  <a:schemeClr val="tx1">
                    <a:lumMod val="50000"/>
                    <a:lumOff val="50000"/>
                  </a:schemeClr>
                </a:solidFill>
              </a:rPr>
              <a:t> and </a:t>
            </a:r>
            <a:r>
              <a:rPr lang="en-US" sz="3200" b="1" i="1" dirty="0">
                <a:solidFill>
                  <a:schemeClr val="tx2">
                    <a:lumMod val="50000"/>
                    <a:lumOff val="50000"/>
                  </a:schemeClr>
                </a:solidFill>
              </a:rPr>
              <a:t>scalable.</a:t>
            </a:r>
            <a:r>
              <a:rPr lang="en-US" sz="3200" dirty="0">
                <a:solidFill>
                  <a:schemeClr val="tx1">
                    <a:lumMod val="50000"/>
                    <a:lumOff val="50000"/>
                  </a:schemeClr>
                </a:solidFill>
              </a:rPr>
              <a:t> If any changes are required in any of these classes, only that class needs to be modified, rather than the entire Customer class. </a:t>
            </a:r>
            <a:endParaRPr lang="en-IN" sz="3200" dirty="0">
              <a:solidFill>
                <a:schemeClr val="tx1">
                  <a:lumMod val="50000"/>
                  <a:lumOff val="50000"/>
                </a:schemeClr>
              </a:solidFill>
            </a:endParaRPr>
          </a:p>
        </p:txBody>
      </p:sp>
      <p:sp>
        <p:nvSpPr>
          <p:cNvPr id="11" name="TextBox 10">
            <a:extLst>
              <a:ext uri="{FF2B5EF4-FFF2-40B4-BE49-F238E27FC236}">
                <a16:creationId xmlns:a16="http://schemas.microsoft.com/office/drawing/2014/main" id="{2094FFF8-A5AE-E22E-FF43-F8618514CEE0}"/>
              </a:ext>
            </a:extLst>
          </p:cNvPr>
          <p:cNvSpPr txBox="1"/>
          <p:nvPr/>
        </p:nvSpPr>
        <p:spPr>
          <a:xfrm>
            <a:off x="546076" y="5223010"/>
            <a:ext cx="11069275" cy="12618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3600" b="0" i="0" dirty="0">
                <a:solidFill>
                  <a:schemeClr val="tx2">
                    <a:lumMod val="75000"/>
                    <a:lumOff val="25000"/>
                  </a:schemeClr>
                </a:solidFill>
                <a:effectLst/>
                <a:latin typeface="source-serif-pro"/>
              </a:rPr>
              <a:t>This leads to cleaner and more </a:t>
            </a:r>
            <a:r>
              <a:rPr lang="en-US" sz="4000" b="0" i="0" dirty="0">
                <a:solidFill>
                  <a:schemeClr val="tx2">
                    <a:lumMod val="75000"/>
                    <a:lumOff val="25000"/>
                  </a:schemeClr>
                </a:solidFill>
                <a:effectLst/>
                <a:latin typeface="source-serif-pro"/>
              </a:rPr>
              <a:t>maintainable</a:t>
            </a:r>
            <a:r>
              <a:rPr lang="en-US" sz="3600" b="0" i="0" dirty="0">
                <a:solidFill>
                  <a:schemeClr val="tx2">
                    <a:lumMod val="75000"/>
                    <a:lumOff val="25000"/>
                  </a:schemeClr>
                </a:solidFill>
                <a:effectLst/>
                <a:latin typeface="source-serif-pro"/>
              </a:rPr>
              <a:t> code, which is easier to understand, modify and test.</a:t>
            </a:r>
            <a:endParaRPr lang="en-IN" sz="3600" dirty="0">
              <a:solidFill>
                <a:schemeClr val="tx2">
                  <a:lumMod val="75000"/>
                  <a:lumOff val="25000"/>
                </a:schemeClr>
              </a:solidFill>
            </a:endParaRPr>
          </a:p>
        </p:txBody>
      </p:sp>
      <p:sp>
        <p:nvSpPr>
          <p:cNvPr id="2" name="Title 1">
            <a:extLst>
              <a:ext uri="{FF2B5EF4-FFF2-40B4-BE49-F238E27FC236}">
                <a16:creationId xmlns:a16="http://schemas.microsoft.com/office/drawing/2014/main" id="{093F3FD3-617F-F172-9606-B128B00586D1}"/>
              </a:ext>
            </a:extLst>
          </p:cNvPr>
          <p:cNvSpPr txBox="1">
            <a:spLocks/>
          </p:cNvSpPr>
          <p:nvPr/>
        </p:nvSpPr>
        <p:spPr>
          <a:xfrm>
            <a:off x="264558" y="-17664"/>
            <a:ext cx="9306018" cy="86978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spc="300">
                <a:solidFill>
                  <a:srgbClr val="009900"/>
                </a:solidFill>
                <a:effectLst>
                  <a:outerShdw blurRad="38100" dist="38100" dir="2700000" algn="tl">
                    <a:srgbClr val="000000">
                      <a:alpha val="43137"/>
                    </a:srgbClr>
                  </a:outerShdw>
                </a:effectLst>
              </a:rPr>
              <a:t>Single Responsibility Principle (SRP)</a:t>
            </a:r>
            <a:endParaRPr lang="en-IN" sz="4000" b="1" spc="300" dirty="0">
              <a:solidFill>
                <a:srgbClr val="0099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538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4D6ED-DA60-A853-C719-887D801F806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A8BD42D-D441-8751-7763-EFCCAF25028C}"/>
              </a:ext>
            </a:extLst>
          </p:cNvPr>
          <p:cNvSpPr/>
          <p:nvPr/>
        </p:nvSpPr>
        <p:spPr>
          <a:xfrm>
            <a:off x="0" y="0"/>
            <a:ext cx="6215449" cy="6858000"/>
          </a:xfrm>
          <a:prstGeom prst="rect">
            <a:avLst/>
          </a:prstGeom>
          <a:gradFill>
            <a:gsLst>
              <a:gs pos="8000">
                <a:srgbClr val="008E00"/>
              </a:gs>
              <a:gs pos="46000">
                <a:srgbClr val="1E601E"/>
              </a:gs>
              <a:gs pos="71000">
                <a:srgbClr val="1F4D2D"/>
              </a:gs>
              <a:gs pos="100000">
                <a:schemeClr val="accent1">
                  <a:lumMod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A6545FC-F9C4-5366-9D31-518F7C673C9E}"/>
              </a:ext>
            </a:extLst>
          </p:cNvPr>
          <p:cNvSpPr>
            <a:spLocks noGrp="1"/>
          </p:cNvSpPr>
          <p:nvPr>
            <p:ph type="title"/>
          </p:nvPr>
        </p:nvSpPr>
        <p:spPr>
          <a:xfrm>
            <a:off x="1069788" y="2654490"/>
            <a:ext cx="4567686" cy="3220382"/>
          </a:xfrm>
        </p:spPr>
        <p:txBody>
          <a:bodyPr vert="horz" lIns="91440" tIns="45720" rIns="91440" bIns="45720" rtlCol="0" anchor="t">
            <a:normAutofit/>
          </a:bodyPr>
          <a:lstStyle/>
          <a:p>
            <a:pPr algn="r"/>
            <a:r>
              <a:rPr lang="en-IN" sz="4800" b="1" i="0" dirty="0">
                <a:solidFill>
                  <a:schemeClr val="tx2">
                    <a:lumMod val="10000"/>
                    <a:lumOff val="90000"/>
                  </a:schemeClr>
                </a:solidFill>
                <a:latin typeface="sohne"/>
              </a:rPr>
              <a:t>Open-Closed Principle (OCP)</a:t>
            </a:r>
            <a:br>
              <a:rPr lang="en-IN" sz="4800" b="1" i="0" dirty="0">
                <a:solidFill>
                  <a:schemeClr val="tx2">
                    <a:lumMod val="10000"/>
                    <a:lumOff val="90000"/>
                  </a:schemeClr>
                </a:solidFill>
                <a:latin typeface="sohne"/>
              </a:rPr>
            </a:br>
            <a:endParaRPr lang="en-US" sz="4800" dirty="0">
              <a:solidFill>
                <a:schemeClr val="tx2">
                  <a:lumMod val="10000"/>
                  <a:lumOff val="9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8B461DD2-38EF-2CA3-7A34-A0262043906F}"/>
              </a:ext>
            </a:extLst>
          </p:cNvPr>
          <p:cNvSpPr txBox="1"/>
          <p:nvPr/>
        </p:nvSpPr>
        <p:spPr>
          <a:xfrm>
            <a:off x="6351636" y="1153991"/>
            <a:ext cx="5735957" cy="4355038"/>
          </a:xfrm>
          <a:prstGeom prst="rect">
            <a:avLst/>
          </a:prstGeom>
          <a:solidFill>
            <a:schemeClr val="tx2">
              <a:lumMod val="10000"/>
              <a:lumOff val="90000"/>
            </a:schemeClr>
          </a:solidFill>
        </p:spPr>
        <p:txBody>
          <a:bodyPr wrap="square">
            <a:spAutoFit/>
          </a:bodyPr>
          <a:lstStyle/>
          <a:p>
            <a:pPr>
              <a:spcAft>
                <a:spcPts val="600"/>
              </a:spcAft>
            </a:pPr>
            <a:r>
              <a:rPr lang="en-US" sz="3600" b="0" i="0" dirty="0">
                <a:solidFill>
                  <a:schemeClr val="bg2">
                    <a:lumMod val="25000"/>
                  </a:schemeClr>
                </a:solidFill>
                <a:effectLst/>
                <a:latin typeface="source-serif-pro"/>
              </a:rPr>
              <a:t>It states that a class should be </a:t>
            </a:r>
            <a:r>
              <a:rPr lang="en-US" sz="4800" b="1" i="0" dirty="0">
                <a:solidFill>
                  <a:srgbClr val="FFC000"/>
                </a:solidFill>
                <a:effectLst>
                  <a:outerShdw blurRad="38100" dist="38100" dir="2700000" algn="tl">
                    <a:srgbClr val="000000">
                      <a:alpha val="43137"/>
                    </a:srgbClr>
                  </a:outerShdw>
                </a:effectLst>
                <a:latin typeface="source-serif-pro"/>
              </a:rPr>
              <a:t>open for extension</a:t>
            </a:r>
            <a:r>
              <a:rPr lang="en-US" sz="4400" b="0" i="0" dirty="0">
                <a:solidFill>
                  <a:schemeClr val="bg2">
                    <a:lumMod val="25000"/>
                  </a:schemeClr>
                </a:solidFill>
                <a:effectLst/>
                <a:latin typeface="source-serif-pro"/>
              </a:rPr>
              <a:t> </a:t>
            </a:r>
            <a:r>
              <a:rPr lang="en-US" sz="3600" b="0" i="0" dirty="0">
                <a:solidFill>
                  <a:schemeClr val="bg2">
                    <a:lumMod val="25000"/>
                  </a:schemeClr>
                </a:solidFill>
                <a:effectLst/>
                <a:latin typeface="source-serif-pro"/>
              </a:rPr>
              <a:t>but </a:t>
            </a:r>
            <a:r>
              <a:rPr lang="en-US" sz="4400" b="1" i="0" dirty="0">
                <a:solidFill>
                  <a:srgbClr val="C00000"/>
                </a:solidFill>
                <a:effectLst>
                  <a:outerShdw blurRad="38100" dist="38100" dir="2700000" algn="tl">
                    <a:srgbClr val="000000">
                      <a:alpha val="43137"/>
                    </a:srgbClr>
                  </a:outerShdw>
                </a:effectLst>
                <a:latin typeface="source-serif-pro"/>
              </a:rPr>
              <a:t>closed for modification</a:t>
            </a:r>
            <a:r>
              <a:rPr lang="en-US" sz="4400" b="0" i="0" dirty="0">
                <a:solidFill>
                  <a:schemeClr val="bg2">
                    <a:lumMod val="25000"/>
                  </a:schemeClr>
                </a:solidFill>
                <a:effectLst/>
                <a:latin typeface="source-serif-pro"/>
              </a:rPr>
              <a:t>.</a:t>
            </a:r>
            <a:r>
              <a:rPr lang="en-US" sz="3600" b="0" i="0" dirty="0">
                <a:solidFill>
                  <a:schemeClr val="bg2">
                    <a:lumMod val="25000"/>
                  </a:schemeClr>
                </a:solidFill>
                <a:effectLst/>
                <a:latin typeface="source-serif-pro"/>
              </a:rPr>
              <a:t> This principle helps in making the code more maintainable and flexible.</a:t>
            </a:r>
            <a:endParaRPr lang="en-IN" sz="3600" dirty="0">
              <a:solidFill>
                <a:schemeClr val="bg2">
                  <a:lumMod val="25000"/>
                </a:schemeClr>
              </a:solidFill>
            </a:endParaRPr>
          </a:p>
          <a:p>
            <a:pPr>
              <a:spcAft>
                <a:spcPts val="600"/>
              </a:spcAft>
            </a:pPr>
            <a:endParaRPr lang="en-US" sz="3600" dirty="0"/>
          </a:p>
        </p:txBody>
      </p:sp>
      <p:sp>
        <p:nvSpPr>
          <p:cNvPr id="3" name="Rectangle 2">
            <a:extLst>
              <a:ext uri="{FF2B5EF4-FFF2-40B4-BE49-F238E27FC236}">
                <a16:creationId xmlns:a16="http://schemas.microsoft.com/office/drawing/2014/main" id="{90300E80-F87D-49F9-A864-A63AA1E3F57F}"/>
              </a:ext>
            </a:extLst>
          </p:cNvPr>
          <p:cNvSpPr/>
          <p:nvPr/>
        </p:nvSpPr>
        <p:spPr>
          <a:xfrm>
            <a:off x="879253" y="604106"/>
            <a:ext cx="4948756" cy="1446550"/>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8800" spc="600" dirty="0">
                <a:ln w="0"/>
                <a:solidFill>
                  <a:schemeClr val="accent4">
                    <a:lumMod val="60000"/>
                    <a:lumOff val="40000"/>
                  </a:schemeClr>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S</a:t>
            </a:r>
            <a:r>
              <a:rPr lang="en-US" sz="8800"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O</a:t>
            </a:r>
            <a:r>
              <a:rPr lang="en-US" sz="8800" spc="600" dirty="0">
                <a:ln w="0"/>
                <a:solidFill>
                  <a:schemeClr val="accent4">
                    <a:lumMod val="60000"/>
                    <a:lumOff val="40000"/>
                  </a:schemeClr>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LID</a:t>
            </a:r>
            <a:endParaRPr lang="en-US" sz="8800" b="0" cap="none" spc="600" dirty="0">
              <a:ln w="0"/>
              <a:solidFill>
                <a:schemeClr val="accent4">
                  <a:lumMod val="60000"/>
                  <a:lumOff val="40000"/>
                </a:schemeClr>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38303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5E108F-19A7-19EE-1B3A-7718E840B9D4}"/>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43D29-B036-2F0F-952C-1E7595479946}"/>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b="1" i="0" kern="1200">
                <a:solidFill>
                  <a:schemeClr val="tx1"/>
                </a:solidFill>
                <a:effectLst/>
                <a:latin typeface="+mj-lt"/>
                <a:ea typeface="+mj-ea"/>
                <a:cs typeface="+mj-cs"/>
              </a:rPr>
              <a:t>Open-Closed Principle (OCP)</a:t>
            </a:r>
            <a:br>
              <a:rPr lang="en-US" sz="4800" b="1" i="0" kern="1200">
                <a:solidFill>
                  <a:schemeClr val="tx1"/>
                </a:solidFill>
                <a:effectLst/>
                <a:latin typeface="+mj-lt"/>
                <a:ea typeface="+mj-ea"/>
                <a:cs typeface="+mj-cs"/>
              </a:rPr>
            </a:br>
            <a:endParaRPr lang="en-US" sz="4800" kern="1200">
              <a:solidFill>
                <a:schemeClr val="tx1"/>
              </a:solidFill>
              <a:latin typeface="+mj-lt"/>
              <a:ea typeface="+mj-ea"/>
              <a:cs typeface="+mj-cs"/>
            </a:endParaRPr>
          </a:p>
        </p:txBody>
      </p:sp>
      <p:sp>
        <p:nvSpPr>
          <p:cNvPr id="7" name="TextBox 6">
            <a:extLst>
              <a:ext uri="{FF2B5EF4-FFF2-40B4-BE49-F238E27FC236}">
                <a16:creationId xmlns:a16="http://schemas.microsoft.com/office/drawing/2014/main" id="{8E24CC14-F160-8EAD-52D1-1802E3D0B42E}"/>
              </a:ext>
            </a:extLst>
          </p:cNvPr>
          <p:cNvSpPr txBox="1"/>
          <p:nvPr/>
        </p:nvSpPr>
        <p:spPr>
          <a:xfrm>
            <a:off x="1045028" y="3017522"/>
            <a:ext cx="10669177" cy="3124658"/>
          </a:xfrm>
          <a:prstGeom prst="rect">
            <a:avLst/>
          </a:prstGeom>
        </p:spPr>
        <p:txBody>
          <a:bodyPr vert="horz" lIns="91440" tIns="45720" rIns="91440" bIns="45720" rtlCol="0" anchor="ctr">
            <a:normAutofit/>
          </a:bodyPr>
          <a:lstStyle/>
          <a:p>
            <a:pPr>
              <a:lnSpc>
                <a:spcPct val="90000"/>
              </a:lnSpc>
              <a:spcAft>
                <a:spcPts val="600"/>
              </a:spcAft>
            </a:pPr>
            <a:r>
              <a:rPr lang="en-US" sz="3600" b="0" i="0" dirty="0">
                <a:solidFill>
                  <a:schemeClr val="tx1">
                    <a:lumMod val="75000"/>
                    <a:lumOff val="25000"/>
                  </a:schemeClr>
                </a:solidFill>
                <a:effectLst/>
              </a:rPr>
              <a:t>In C++, OCP can be implemented by creating classes that can be extended by adding new functionality without modifying the existing code.</a:t>
            </a:r>
            <a:r>
              <a:rPr lang="en-US" sz="3600" b="0" i="0" dirty="0">
                <a:effectLst/>
              </a:rPr>
              <a:t> </a:t>
            </a:r>
            <a:r>
              <a:rPr lang="en-US" sz="3600" b="0" i="1" dirty="0">
                <a:effectLst/>
              </a:rPr>
              <a:t>This is achieved by using </a:t>
            </a:r>
            <a:r>
              <a:rPr lang="en-US" sz="3600" b="1" i="0" dirty="0">
                <a:solidFill>
                  <a:schemeClr val="accent1">
                    <a:lumMod val="75000"/>
                  </a:schemeClr>
                </a:solidFill>
                <a:effectLst/>
              </a:rPr>
              <a:t>inheritance</a:t>
            </a:r>
            <a:r>
              <a:rPr lang="en-US" sz="3600" b="0" i="0" dirty="0">
                <a:solidFill>
                  <a:schemeClr val="accent1">
                    <a:lumMod val="75000"/>
                  </a:schemeClr>
                </a:solidFill>
                <a:effectLst/>
              </a:rPr>
              <a:t>,</a:t>
            </a:r>
            <a:r>
              <a:rPr lang="en-US" sz="3600" b="0" i="0" dirty="0">
                <a:effectLst/>
              </a:rPr>
              <a:t> </a:t>
            </a:r>
            <a:r>
              <a:rPr lang="en-US" sz="3600" b="1" i="0" dirty="0">
                <a:solidFill>
                  <a:schemeClr val="accent1">
                    <a:lumMod val="75000"/>
                  </a:schemeClr>
                </a:solidFill>
                <a:effectLst/>
              </a:rPr>
              <a:t>polymorphism</a:t>
            </a:r>
            <a:r>
              <a:rPr lang="en-US" sz="3600" b="0" i="1" dirty="0">
                <a:solidFill>
                  <a:schemeClr val="accent1">
                    <a:lumMod val="75000"/>
                  </a:schemeClr>
                </a:solidFill>
                <a:effectLst/>
              </a:rPr>
              <a:t>,</a:t>
            </a:r>
            <a:r>
              <a:rPr lang="en-US" sz="3600" b="0" i="1" dirty="0">
                <a:effectLst/>
              </a:rPr>
              <a:t> and </a:t>
            </a:r>
            <a:r>
              <a:rPr lang="en-US" sz="3600" b="1" i="0" dirty="0">
                <a:solidFill>
                  <a:schemeClr val="accent1">
                    <a:lumMod val="75000"/>
                  </a:schemeClr>
                </a:solidFill>
                <a:effectLst/>
              </a:rPr>
              <a:t>interfaces</a:t>
            </a:r>
            <a:r>
              <a:rPr lang="en-US" sz="3600" b="0" i="0" dirty="0">
                <a:effectLst/>
              </a:rPr>
              <a:t>. By following this principle, we can make the code more modular and less prone to bugs.</a:t>
            </a:r>
            <a:endParaRPr lang="en-US" sz="3600" dirty="0"/>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56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F519A-794B-ABE8-A3BA-53F1F47A22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094E5-CB24-3F5E-D290-4C3EFE0DB4BF}"/>
              </a:ext>
            </a:extLst>
          </p:cNvPr>
          <p:cNvSpPr>
            <a:spLocks noGrp="1"/>
          </p:cNvSpPr>
          <p:nvPr>
            <p:ph type="title"/>
          </p:nvPr>
        </p:nvSpPr>
        <p:spPr>
          <a:xfrm>
            <a:off x="5254265" y="0"/>
            <a:ext cx="7040708" cy="1325563"/>
          </a:xfrm>
        </p:spPr>
        <p:txBody>
          <a:bodyPr>
            <a:normAutofit/>
          </a:bodyPr>
          <a:lstStyle/>
          <a:p>
            <a:r>
              <a:rPr lang="en-IN" sz="3600" b="1" i="0" spc="300" dirty="0">
                <a:solidFill>
                  <a:schemeClr val="accent1"/>
                </a:solidFill>
                <a:effectLst>
                  <a:outerShdw blurRad="38100" dist="38100" dir="2700000" algn="tl">
                    <a:srgbClr val="000000">
                      <a:alpha val="43137"/>
                    </a:srgbClr>
                  </a:outerShdw>
                </a:effectLst>
                <a:latin typeface="sohne"/>
              </a:rPr>
              <a:t>Open-Closed Principle (OCP)</a:t>
            </a:r>
            <a:br>
              <a:rPr lang="en-IN" sz="2800" b="1" i="0" dirty="0">
                <a:solidFill>
                  <a:srgbClr val="242424"/>
                </a:solidFill>
                <a:effectLst/>
                <a:latin typeface="sohne"/>
              </a:rPr>
            </a:br>
            <a:endParaRPr lang="en-IN" sz="2800" dirty="0"/>
          </a:p>
        </p:txBody>
      </p:sp>
      <p:sp>
        <p:nvSpPr>
          <p:cNvPr id="5" name="Rectangle 3">
            <a:extLst>
              <a:ext uri="{FF2B5EF4-FFF2-40B4-BE49-F238E27FC236}">
                <a16:creationId xmlns:a16="http://schemas.microsoft.com/office/drawing/2014/main" id="{099184FA-7479-5C93-9CFF-C4486BBF9C6A}"/>
              </a:ext>
            </a:extLst>
          </p:cNvPr>
          <p:cNvSpPr>
            <a:spLocks noChangeArrowheads="1"/>
          </p:cNvSpPr>
          <p:nvPr/>
        </p:nvSpPr>
        <p:spPr bwMode="auto">
          <a:xfrm>
            <a:off x="5545647" y="757026"/>
            <a:ext cx="6094428" cy="923330"/>
          </a:xfrm>
          <a:prstGeom prst="rect">
            <a:avLst/>
          </a:prstGeom>
          <a:solidFill>
            <a:schemeClr val="tx2">
              <a:lumMod val="10000"/>
              <a:lumOff val="9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en-US" altLang="en-US" dirty="0">
                <a:solidFill>
                  <a:schemeClr val="bg2">
                    <a:lumMod val="25000"/>
                  </a:schemeClr>
                </a:solidFill>
                <a:latin typeface="+mn-lt"/>
              </a:rPr>
              <a:t>Shape class hierarchy that includes different types of shapes, such as Rectangle, Circle, and Triangle. Each shape has a different area calculation method. </a:t>
            </a:r>
          </a:p>
        </p:txBody>
      </p:sp>
      <p:sp>
        <p:nvSpPr>
          <p:cNvPr id="8" name="TextBox 7">
            <a:extLst>
              <a:ext uri="{FF2B5EF4-FFF2-40B4-BE49-F238E27FC236}">
                <a16:creationId xmlns:a16="http://schemas.microsoft.com/office/drawing/2014/main" id="{2FEB715A-69E1-CF75-6CFB-4C130743DA22}"/>
              </a:ext>
            </a:extLst>
          </p:cNvPr>
          <p:cNvSpPr txBox="1"/>
          <p:nvPr/>
        </p:nvSpPr>
        <p:spPr>
          <a:xfrm>
            <a:off x="240384" y="266596"/>
            <a:ext cx="4670981" cy="632480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r>
              <a:rPr lang="en-IN" sz="1500" b="0" i="0" dirty="0">
                <a:solidFill>
                  <a:srgbClr val="AA0D91"/>
                </a:solidFill>
                <a:effectLst/>
                <a:latin typeface="source-code-pro"/>
              </a:rPr>
              <a:t>class</a:t>
            </a:r>
            <a:r>
              <a:rPr lang="en-IN" sz="1500" b="0" i="0" dirty="0">
                <a:solidFill>
                  <a:srgbClr val="242424"/>
                </a:solidFill>
                <a:effectLst/>
                <a:latin typeface="source-code-pro"/>
              </a:rPr>
              <a:t> </a:t>
            </a:r>
            <a:r>
              <a:rPr lang="en-IN" sz="1500" b="0" i="0" dirty="0">
                <a:solidFill>
                  <a:srgbClr val="1C00CF"/>
                </a:solidFill>
                <a:effectLst/>
                <a:latin typeface="source-code-pro"/>
              </a:rPr>
              <a:t>Shape</a:t>
            </a:r>
            <a:r>
              <a:rPr lang="en-IN" sz="1500" b="0" i="0" dirty="0">
                <a:solidFill>
                  <a:srgbClr val="242424"/>
                </a:solidFill>
                <a:effectLst/>
                <a:latin typeface="source-code-pro"/>
              </a:rPr>
              <a:t> {</a:t>
            </a:r>
            <a:br>
              <a:rPr lang="en-IN" sz="1500" dirty="0"/>
            </a:br>
            <a:r>
              <a:rPr lang="en-IN" sz="1500" dirty="0"/>
              <a:t>    </a:t>
            </a:r>
            <a:r>
              <a:rPr lang="en-IN" sz="1500" b="0" i="0" dirty="0">
                <a:solidFill>
                  <a:srgbClr val="AA0D91"/>
                </a:solidFill>
                <a:effectLst/>
                <a:latin typeface="source-code-pro"/>
              </a:rPr>
              <a:t>public</a:t>
            </a:r>
            <a:r>
              <a:rPr lang="en-IN" sz="1500" b="0" i="0" dirty="0">
                <a:solidFill>
                  <a:srgbClr val="242424"/>
                </a:solidFill>
                <a:effectLst/>
                <a:latin typeface="source-code-pro"/>
              </a:rPr>
              <a:t>:</a:t>
            </a:r>
            <a:br>
              <a:rPr lang="en-IN" sz="1500" dirty="0"/>
            </a:br>
            <a:r>
              <a:rPr lang="en-IN" sz="1500" dirty="0"/>
              <a:t>	</a:t>
            </a:r>
            <a:r>
              <a:rPr lang="en-IN" sz="1500" b="0" i="0" dirty="0">
                <a:solidFill>
                  <a:srgbClr val="AA0D91"/>
                </a:solidFill>
                <a:effectLst/>
                <a:latin typeface="source-code-pro"/>
              </a:rPr>
              <a:t>virtual</a:t>
            </a:r>
            <a:r>
              <a:rPr lang="en-IN" sz="1500" b="0" i="0" dirty="0">
                <a:solidFill>
                  <a:srgbClr val="242424"/>
                </a:solidFill>
                <a:effectLst/>
                <a:latin typeface="source-code-pro"/>
              </a:rPr>
              <a:t> </a:t>
            </a:r>
            <a:r>
              <a:rPr lang="en-IN" sz="1500" b="0" i="0" dirty="0">
                <a:solidFill>
                  <a:srgbClr val="5C2699"/>
                </a:solidFill>
                <a:effectLst/>
                <a:latin typeface="source-code-pro"/>
              </a:rPr>
              <a:t>double</a:t>
            </a:r>
            <a:r>
              <a:rPr lang="en-IN" sz="1500" b="0" i="0" dirty="0">
                <a:solidFill>
                  <a:srgbClr val="242424"/>
                </a:solidFill>
                <a:effectLst/>
                <a:latin typeface="source-code-pro"/>
              </a:rPr>
              <a:t> </a:t>
            </a:r>
            <a:r>
              <a:rPr lang="en-IN" sz="1500" b="0" i="0" dirty="0">
                <a:solidFill>
                  <a:srgbClr val="1C00CF"/>
                </a:solidFill>
                <a:effectLst/>
                <a:latin typeface="source-code-pro"/>
              </a:rPr>
              <a:t>area</a:t>
            </a:r>
            <a:r>
              <a:rPr lang="en-IN" sz="1500" b="0" i="0" dirty="0">
                <a:solidFill>
                  <a:srgbClr val="242424"/>
                </a:solidFill>
                <a:effectLst/>
                <a:latin typeface="source-code-pro"/>
              </a:rPr>
              <a:t>() = </a:t>
            </a:r>
            <a:r>
              <a:rPr lang="en-IN" sz="1500" b="0" i="0" dirty="0">
                <a:solidFill>
                  <a:srgbClr val="1C00CF"/>
                </a:solidFill>
                <a:effectLst/>
                <a:latin typeface="source-code-pro"/>
              </a:rPr>
              <a:t>0</a:t>
            </a:r>
            <a:r>
              <a:rPr lang="en-IN" sz="1500" b="0" i="0" dirty="0">
                <a:solidFill>
                  <a:srgbClr val="242424"/>
                </a:solidFill>
                <a:effectLst/>
                <a:latin typeface="source-code-pro"/>
              </a:rPr>
              <a:t>;</a:t>
            </a:r>
            <a:br>
              <a:rPr lang="en-IN" sz="1500" dirty="0"/>
            </a:br>
            <a:r>
              <a:rPr lang="en-IN" sz="1500" b="0" i="0" dirty="0">
                <a:solidFill>
                  <a:srgbClr val="242424"/>
                </a:solidFill>
                <a:effectLst/>
                <a:latin typeface="source-code-pro"/>
              </a:rPr>
              <a:t>};</a:t>
            </a:r>
            <a:br>
              <a:rPr lang="en-IN" sz="1500" dirty="0"/>
            </a:br>
            <a:r>
              <a:rPr lang="en-IN" sz="1500" b="0" i="0" dirty="0">
                <a:solidFill>
                  <a:srgbClr val="AA0D91"/>
                </a:solidFill>
                <a:effectLst/>
                <a:latin typeface="source-code-pro"/>
              </a:rPr>
              <a:t>class</a:t>
            </a:r>
            <a:r>
              <a:rPr lang="en-IN" sz="1500" b="0" i="0" dirty="0">
                <a:solidFill>
                  <a:srgbClr val="242424"/>
                </a:solidFill>
                <a:effectLst/>
                <a:latin typeface="source-code-pro"/>
              </a:rPr>
              <a:t> </a:t>
            </a:r>
            <a:r>
              <a:rPr lang="en-IN" sz="1500" b="0" i="0" dirty="0">
                <a:solidFill>
                  <a:srgbClr val="1C00CF"/>
                </a:solidFill>
                <a:effectLst/>
                <a:latin typeface="source-code-pro"/>
              </a:rPr>
              <a:t>Rectangle</a:t>
            </a:r>
            <a:r>
              <a:rPr lang="en-IN" sz="1500" b="0" i="0" dirty="0">
                <a:solidFill>
                  <a:srgbClr val="242424"/>
                </a:solidFill>
                <a:effectLst/>
                <a:latin typeface="source-code-pro"/>
              </a:rPr>
              <a:t> : </a:t>
            </a:r>
            <a:r>
              <a:rPr lang="en-IN" sz="1500" b="0" i="0" dirty="0">
                <a:solidFill>
                  <a:srgbClr val="1C00CF"/>
                </a:solidFill>
                <a:effectLst/>
                <a:latin typeface="source-code-pro"/>
              </a:rPr>
              <a:t>public</a:t>
            </a:r>
            <a:r>
              <a:rPr lang="en-IN" sz="1500" b="0" i="0" dirty="0">
                <a:solidFill>
                  <a:srgbClr val="242424"/>
                </a:solidFill>
                <a:effectLst/>
                <a:latin typeface="source-code-pro"/>
              </a:rPr>
              <a:t> </a:t>
            </a:r>
            <a:r>
              <a:rPr lang="en-IN" sz="1500" b="0" i="0" dirty="0">
                <a:solidFill>
                  <a:srgbClr val="1C00CF"/>
                </a:solidFill>
                <a:effectLst/>
                <a:latin typeface="source-code-pro"/>
              </a:rPr>
              <a:t>Shape</a:t>
            </a:r>
            <a:r>
              <a:rPr lang="en-IN" sz="1500" b="0" i="0" dirty="0">
                <a:solidFill>
                  <a:srgbClr val="242424"/>
                </a:solidFill>
                <a:effectLst/>
                <a:latin typeface="source-code-pro"/>
              </a:rPr>
              <a:t> {</a:t>
            </a:r>
            <a:br>
              <a:rPr lang="en-IN" sz="1500" dirty="0"/>
            </a:br>
            <a:r>
              <a:rPr lang="en-IN" sz="1500" dirty="0"/>
              <a:t>     </a:t>
            </a:r>
            <a:r>
              <a:rPr lang="en-IN" sz="1500" b="0" i="0" dirty="0">
                <a:solidFill>
                  <a:srgbClr val="AA0D91"/>
                </a:solidFill>
                <a:effectLst/>
                <a:latin typeface="source-code-pro"/>
              </a:rPr>
              <a:t>private</a:t>
            </a:r>
            <a:r>
              <a:rPr lang="en-IN" sz="1500" b="0" i="0" dirty="0">
                <a:solidFill>
                  <a:srgbClr val="242424"/>
                </a:solidFill>
                <a:effectLst/>
                <a:latin typeface="source-code-pro"/>
              </a:rPr>
              <a:t>:</a:t>
            </a:r>
            <a:br>
              <a:rPr lang="en-IN" sz="1500" dirty="0"/>
            </a:br>
            <a:r>
              <a:rPr lang="en-IN" sz="1500" dirty="0"/>
              <a:t>	</a:t>
            </a:r>
            <a:r>
              <a:rPr lang="en-IN" sz="1500" b="0" i="0" dirty="0">
                <a:solidFill>
                  <a:srgbClr val="5C2699"/>
                </a:solidFill>
                <a:effectLst/>
                <a:latin typeface="source-code-pro"/>
              </a:rPr>
              <a:t>double</a:t>
            </a:r>
            <a:r>
              <a:rPr lang="en-IN" sz="1500" b="0" i="0" dirty="0">
                <a:solidFill>
                  <a:srgbClr val="242424"/>
                </a:solidFill>
                <a:effectLst/>
                <a:latin typeface="source-code-pro"/>
              </a:rPr>
              <a:t> width;</a:t>
            </a:r>
            <a:br>
              <a:rPr lang="en-IN" sz="1500" dirty="0"/>
            </a:br>
            <a:r>
              <a:rPr lang="en-IN" sz="1500" dirty="0"/>
              <a:t>	</a:t>
            </a:r>
            <a:r>
              <a:rPr lang="en-IN" sz="1500" b="0" i="0" dirty="0">
                <a:solidFill>
                  <a:srgbClr val="5C2699"/>
                </a:solidFill>
                <a:effectLst/>
                <a:latin typeface="source-code-pro"/>
              </a:rPr>
              <a:t>double</a:t>
            </a:r>
            <a:r>
              <a:rPr lang="en-IN" sz="1500" b="0" i="0" dirty="0">
                <a:solidFill>
                  <a:srgbClr val="242424"/>
                </a:solidFill>
                <a:effectLst/>
                <a:latin typeface="source-code-pro"/>
              </a:rPr>
              <a:t> height;</a:t>
            </a:r>
            <a:br>
              <a:rPr lang="en-IN" sz="1500" dirty="0"/>
            </a:br>
            <a:r>
              <a:rPr lang="en-IN" sz="1500" dirty="0"/>
              <a:t>     </a:t>
            </a:r>
            <a:r>
              <a:rPr lang="en-IN" sz="1500" b="0" i="0" dirty="0">
                <a:solidFill>
                  <a:srgbClr val="AA0D91"/>
                </a:solidFill>
                <a:effectLst/>
                <a:latin typeface="source-code-pro"/>
              </a:rPr>
              <a:t>public</a:t>
            </a:r>
            <a:r>
              <a:rPr lang="en-IN" sz="1500" b="0" i="0" dirty="0">
                <a:solidFill>
                  <a:srgbClr val="242424"/>
                </a:solidFill>
                <a:effectLst/>
                <a:latin typeface="source-code-pro"/>
              </a:rPr>
              <a:t>:</a:t>
            </a:r>
            <a:br>
              <a:rPr lang="en-IN" sz="1500" dirty="0"/>
            </a:br>
            <a:r>
              <a:rPr lang="en-IN" sz="1500" dirty="0"/>
              <a:t>	</a:t>
            </a:r>
            <a:r>
              <a:rPr lang="en-IN" sz="1500" b="0" i="0" dirty="0">
                <a:solidFill>
                  <a:srgbClr val="242424"/>
                </a:solidFill>
                <a:effectLst/>
                <a:latin typeface="source-code-pro"/>
              </a:rPr>
              <a:t>Rectangle(</a:t>
            </a:r>
            <a:r>
              <a:rPr lang="en-IN" sz="1500" b="0" i="0" dirty="0">
                <a:solidFill>
                  <a:srgbClr val="5C2699"/>
                </a:solidFill>
                <a:effectLst/>
                <a:latin typeface="source-code-pro"/>
              </a:rPr>
              <a:t>double</a:t>
            </a:r>
            <a:r>
              <a:rPr lang="en-IN" sz="1500" b="0" i="0" dirty="0">
                <a:solidFill>
                  <a:srgbClr val="242424"/>
                </a:solidFill>
                <a:effectLst/>
                <a:latin typeface="source-code-pro"/>
              </a:rPr>
              <a:t> width, </a:t>
            </a:r>
            <a:r>
              <a:rPr lang="en-IN" sz="1500" b="0" i="0" dirty="0">
                <a:solidFill>
                  <a:srgbClr val="5C2699"/>
                </a:solidFill>
                <a:effectLst/>
                <a:latin typeface="source-code-pro"/>
              </a:rPr>
              <a:t>double</a:t>
            </a:r>
            <a:r>
              <a:rPr lang="en-IN" sz="1500" b="0" i="0" dirty="0">
                <a:solidFill>
                  <a:srgbClr val="242424"/>
                </a:solidFill>
                <a:effectLst/>
                <a:latin typeface="source-code-pro"/>
              </a:rPr>
              <a:t> height);</a:t>
            </a:r>
            <a:br>
              <a:rPr lang="en-IN" sz="1500" dirty="0"/>
            </a:br>
            <a:r>
              <a:rPr lang="en-IN" sz="1500" dirty="0"/>
              <a:t>	</a:t>
            </a:r>
            <a:r>
              <a:rPr lang="en-IN" sz="1500" b="0" i="0" dirty="0">
                <a:solidFill>
                  <a:srgbClr val="5C2699"/>
                </a:solidFill>
                <a:effectLst/>
                <a:latin typeface="source-code-pro"/>
              </a:rPr>
              <a:t>double</a:t>
            </a:r>
            <a:r>
              <a:rPr lang="en-IN" sz="1500" b="0" i="0" dirty="0">
                <a:solidFill>
                  <a:srgbClr val="242424"/>
                </a:solidFill>
                <a:effectLst/>
                <a:latin typeface="source-code-pro"/>
              </a:rPr>
              <a:t> </a:t>
            </a:r>
            <a:r>
              <a:rPr lang="en-IN" sz="1500" b="0" i="0" dirty="0">
                <a:solidFill>
                  <a:srgbClr val="1C00CF"/>
                </a:solidFill>
                <a:effectLst/>
                <a:latin typeface="source-code-pro"/>
              </a:rPr>
              <a:t>area</a:t>
            </a:r>
            <a:r>
              <a:rPr lang="en-IN" sz="1500" b="0" i="0" dirty="0">
                <a:solidFill>
                  <a:srgbClr val="242424"/>
                </a:solidFill>
                <a:effectLst/>
                <a:latin typeface="source-code-pro"/>
              </a:rPr>
              <a:t>() </a:t>
            </a:r>
            <a:r>
              <a:rPr lang="en-IN" sz="1500" b="0" i="0" dirty="0">
                <a:solidFill>
                  <a:srgbClr val="AA0D91"/>
                </a:solidFill>
                <a:effectLst/>
                <a:latin typeface="source-code-pro"/>
              </a:rPr>
              <a:t>override</a:t>
            </a:r>
            <a:r>
              <a:rPr lang="en-IN" sz="1500" b="0" i="0" dirty="0">
                <a:solidFill>
                  <a:srgbClr val="242424"/>
                </a:solidFill>
                <a:effectLst/>
                <a:latin typeface="source-code-pro"/>
              </a:rPr>
              <a:t>;</a:t>
            </a:r>
            <a:br>
              <a:rPr lang="en-IN" sz="1500" dirty="0"/>
            </a:br>
            <a:r>
              <a:rPr lang="en-IN" sz="1500" b="0" i="0" dirty="0">
                <a:solidFill>
                  <a:srgbClr val="242424"/>
                </a:solidFill>
                <a:effectLst/>
                <a:latin typeface="source-code-pro"/>
              </a:rPr>
              <a:t>};</a:t>
            </a:r>
            <a:br>
              <a:rPr lang="en-IN" sz="1500" dirty="0"/>
            </a:br>
            <a:r>
              <a:rPr lang="en-IN" sz="1500" b="0" i="0" dirty="0">
                <a:solidFill>
                  <a:srgbClr val="AA0D91"/>
                </a:solidFill>
                <a:effectLst/>
                <a:latin typeface="source-code-pro"/>
              </a:rPr>
              <a:t>class</a:t>
            </a:r>
            <a:r>
              <a:rPr lang="en-IN" sz="1500" b="0" i="0" dirty="0">
                <a:solidFill>
                  <a:srgbClr val="242424"/>
                </a:solidFill>
                <a:effectLst/>
                <a:latin typeface="source-code-pro"/>
              </a:rPr>
              <a:t> </a:t>
            </a:r>
            <a:r>
              <a:rPr lang="en-IN" sz="1500" b="0" i="0" dirty="0">
                <a:solidFill>
                  <a:srgbClr val="1C00CF"/>
                </a:solidFill>
                <a:effectLst/>
                <a:latin typeface="source-code-pro"/>
              </a:rPr>
              <a:t>Circle</a:t>
            </a:r>
            <a:r>
              <a:rPr lang="en-IN" sz="1500" b="0" i="0" dirty="0">
                <a:solidFill>
                  <a:srgbClr val="242424"/>
                </a:solidFill>
                <a:effectLst/>
                <a:latin typeface="source-code-pro"/>
              </a:rPr>
              <a:t> : </a:t>
            </a:r>
            <a:r>
              <a:rPr lang="en-IN" sz="1500" b="0" i="0" dirty="0">
                <a:solidFill>
                  <a:srgbClr val="1C00CF"/>
                </a:solidFill>
                <a:effectLst/>
                <a:latin typeface="source-code-pro"/>
              </a:rPr>
              <a:t>public</a:t>
            </a:r>
            <a:r>
              <a:rPr lang="en-IN" sz="1500" b="0" i="0" dirty="0">
                <a:solidFill>
                  <a:srgbClr val="242424"/>
                </a:solidFill>
                <a:effectLst/>
                <a:latin typeface="source-code-pro"/>
              </a:rPr>
              <a:t> </a:t>
            </a:r>
            <a:r>
              <a:rPr lang="en-IN" sz="1500" b="0" i="0" dirty="0">
                <a:solidFill>
                  <a:srgbClr val="1C00CF"/>
                </a:solidFill>
                <a:effectLst/>
                <a:latin typeface="source-code-pro"/>
              </a:rPr>
              <a:t>Shape</a:t>
            </a:r>
            <a:r>
              <a:rPr lang="en-IN" sz="1500" b="0" i="0" dirty="0">
                <a:solidFill>
                  <a:srgbClr val="242424"/>
                </a:solidFill>
                <a:effectLst/>
                <a:latin typeface="source-code-pro"/>
              </a:rPr>
              <a:t> {</a:t>
            </a:r>
            <a:br>
              <a:rPr lang="en-IN" sz="1500" dirty="0"/>
            </a:br>
            <a:r>
              <a:rPr lang="en-IN" sz="1500" dirty="0"/>
              <a:t>    </a:t>
            </a:r>
            <a:r>
              <a:rPr lang="en-IN" sz="1500" b="0" i="0" dirty="0">
                <a:solidFill>
                  <a:srgbClr val="AA0D91"/>
                </a:solidFill>
                <a:effectLst/>
                <a:latin typeface="source-code-pro"/>
              </a:rPr>
              <a:t>private</a:t>
            </a:r>
            <a:r>
              <a:rPr lang="en-IN" sz="1500" b="0" i="0" dirty="0">
                <a:solidFill>
                  <a:srgbClr val="242424"/>
                </a:solidFill>
                <a:effectLst/>
                <a:latin typeface="source-code-pro"/>
              </a:rPr>
              <a:t>:</a:t>
            </a:r>
            <a:br>
              <a:rPr lang="en-IN" sz="1500" dirty="0"/>
            </a:br>
            <a:r>
              <a:rPr lang="en-IN" sz="1500" dirty="0"/>
              <a:t>	</a:t>
            </a:r>
            <a:r>
              <a:rPr lang="en-IN" sz="1500" b="0" i="0" dirty="0">
                <a:solidFill>
                  <a:srgbClr val="5C2699"/>
                </a:solidFill>
                <a:effectLst/>
                <a:latin typeface="source-code-pro"/>
              </a:rPr>
              <a:t>double</a:t>
            </a:r>
            <a:r>
              <a:rPr lang="en-IN" sz="1500" b="0" i="0" dirty="0">
                <a:solidFill>
                  <a:srgbClr val="242424"/>
                </a:solidFill>
                <a:effectLst/>
                <a:latin typeface="source-code-pro"/>
              </a:rPr>
              <a:t> radius;</a:t>
            </a:r>
            <a:br>
              <a:rPr lang="en-IN" sz="1500" dirty="0"/>
            </a:br>
            <a:r>
              <a:rPr lang="en-IN" sz="1500" dirty="0"/>
              <a:t>    </a:t>
            </a:r>
            <a:r>
              <a:rPr lang="en-IN" sz="1500" b="0" i="0" dirty="0">
                <a:solidFill>
                  <a:srgbClr val="AA0D91"/>
                </a:solidFill>
                <a:effectLst/>
                <a:latin typeface="source-code-pro"/>
              </a:rPr>
              <a:t>public</a:t>
            </a:r>
            <a:r>
              <a:rPr lang="en-IN" sz="1500" b="0" i="0" dirty="0">
                <a:solidFill>
                  <a:srgbClr val="242424"/>
                </a:solidFill>
                <a:effectLst/>
                <a:latin typeface="source-code-pro"/>
              </a:rPr>
              <a:t>:</a:t>
            </a:r>
            <a:br>
              <a:rPr lang="en-IN" sz="1500" dirty="0"/>
            </a:br>
            <a:r>
              <a:rPr lang="en-IN" sz="1500" dirty="0"/>
              <a:t>	</a:t>
            </a:r>
            <a:r>
              <a:rPr lang="en-IN" sz="1500" b="0" i="0" dirty="0">
                <a:solidFill>
                  <a:srgbClr val="242424"/>
                </a:solidFill>
                <a:effectLst/>
                <a:latin typeface="source-code-pro"/>
              </a:rPr>
              <a:t>Circle(</a:t>
            </a:r>
            <a:r>
              <a:rPr lang="en-IN" sz="1500" b="0" i="0" dirty="0">
                <a:solidFill>
                  <a:srgbClr val="5C2699"/>
                </a:solidFill>
                <a:effectLst/>
                <a:latin typeface="source-code-pro"/>
              </a:rPr>
              <a:t>double</a:t>
            </a:r>
            <a:r>
              <a:rPr lang="en-IN" sz="1500" b="0" i="0" dirty="0">
                <a:solidFill>
                  <a:srgbClr val="242424"/>
                </a:solidFill>
                <a:effectLst/>
                <a:latin typeface="source-code-pro"/>
              </a:rPr>
              <a:t> radius);</a:t>
            </a:r>
            <a:br>
              <a:rPr lang="en-IN" sz="1500" dirty="0"/>
            </a:br>
            <a:r>
              <a:rPr lang="en-IN" sz="1500" dirty="0"/>
              <a:t>	</a:t>
            </a:r>
            <a:r>
              <a:rPr lang="en-IN" sz="1500" b="0" i="0" dirty="0">
                <a:solidFill>
                  <a:srgbClr val="5C2699"/>
                </a:solidFill>
                <a:effectLst/>
                <a:latin typeface="source-code-pro"/>
              </a:rPr>
              <a:t>double</a:t>
            </a:r>
            <a:r>
              <a:rPr lang="en-IN" sz="1500" b="0" i="0" dirty="0">
                <a:solidFill>
                  <a:srgbClr val="242424"/>
                </a:solidFill>
                <a:effectLst/>
                <a:latin typeface="source-code-pro"/>
              </a:rPr>
              <a:t> </a:t>
            </a:r>
            <a:r>
              <a:rPr lang="en-IN" sz="1500" b="0" i="0" dirty="0">
                <a:solidFill>
                  <a:srgbClr val="1C00CF"/>
                </a:solidFill>
                <a:effectLst/>
                <a:latin typeface="source-code-pro"/>
              </a:rPr>
              <a:t>area</a:t>
            </a:r>
            <a:r>
              <a:rPr lang="en-IN" sz="1500" b="0" i="0" dirty="0">
                <a:solidFill>
                  <a:srgbClr val="242424"/>
                </a:solidFill>
                <a:effectLst/>
                <a:latin typeface="source-code-pro"/>
              </a:rPr>
              <a:t>() </a:t>
            </a:r>
            <a:r>
              <a:rPr lang="en-IN" sz="1500" b="0" i="0" dirty="0">
                <a:solidFill>
                  <a:srgbClr val="AA0D91"/>
                </a:solidFill>
                <a:effectLst/>
                <a:latin typeface="source-code-pro"/>
              </a:rPr>
              <a:t>override</a:t>
            </a:r>
            <a:r>
              <a:rPr lang="en-IN" sz="1500" b="0" i="0" dirty="0">
                <a:solidFill>
                  <a:srgbClr val="242424"/>
                </a:solidFill>
                <a:effectLst/>
                <a:latin typeface="source-code-pro"/>
              </a:rPr>
              <a:t>;</a:t>
            </a:r>
            <a:br>
              <a:rPr lang="en-IN" sz="1500" dirty="0"/>
            </a:br>
            <a:r>
              <a:rPr lang="en-IN" sz="1500" b="0" i="0" dirty="0">
                <a:solidFill>
                  <a:srgbClr val="242424"/>
                </a:solidFill>
                <a:effectLst/>
                <a:latin typeface="source-code-pro"/>
              </a:rPr>
              <a:t>};</a:t>
            </a:r>
            <a:br>
              <a:rPr lang="en-IN" sz="1500" dirty="0"/>
            </a:br>
            <a:r>
              <a:rPr lang="en-IN" sz="1500" b="0" i="0" dirty="0">
                <a:solidFill>
                  <a:srgbClr val="AA0D91"/>
                </a:solidFill>
                <a:effectLst/>
                <a:latin typeface="source-code-pro"/>
              </a:rPr>
              <a:t>class</a:t>
            </a:r>
            <a:r>
              <a:rPr lang="en-IN" sz="1500" b="0" i="0" dirty="0">
                <a:solidFill>
                  <a:srgbClr val="242424"/>
                </a:solidFill>
                <a:effectLst/>
                <a:latin typeface="source-code-pro"/>
              </a:rPr>
              <a:t> </a:t>
            </a:r>
            <a:r>
              <a:rPr lang="en-IN" sz="1500" b="0" i="0" dirty="0">
                <a:solidFill>
                  <a:srgbClr val="1C00CF"/>
                </a:solidFill>
                <a:effectLst/>
                <a:latin typeface="source-code-pro"/>
              </a:rPr>
              <a:t>Triangle</a:t>
            </a:r>
            <a:r>
              <a:rPr lang="en-IN" sz="1500" b="0" i="0" dirty="0">
                <a:solidFill>
                  <a:srgbClr val="242424"/>
                </a:solidFill>
                <a:effectLst/>
                <a:latin typeface="source-code-pro"/>
              </a:rPr>
              <a:t> : </a:t>
            </a:r>
            <a:r>
              <a:rPr lang="en-IN" sz="1500" b="0" i="0" dirty="0">
                <a:solidFill>
                  <a:srgbClr val="1C00CF"/>
                </a:solidFill>
                <a:effectLst/>
                <a:latin typeface="source-code-pro"/>
              </a:rPr>
              <a:t>public</a:t>
            </a:r>
            <a:r>
              <a:rPr lang="en-IN" sz="1500" b="0" i="0" dirty="0">
                <a:solidFill>
                  <a:srgbClr val="242424"/>
                </a:solidFill>
                <a:effectLst/>
                <a:latin typeface="source-code-pro"/>
              </a:rPr>
              <a:t> </a:t>
            </a:r>
            <a:r>
              <a:rPr lang="en-IN" sz="1500" b="0" i="0" dirty="0">
                <a:solidFill>
                  <a:srgbClr val="1C00CF"/>
                </a:solidFill>
                <a:effectLst/>
                <a:latin typeface="source-code-pro"/>
              </a:rPr>
              <a:t>Shape</a:t>
            </a:r>
            <a:r>
              <a:rPr lang="en-IN" sz="1500" b="0" i="0" dirty="0">
                <a:solidFill>
                  <a:srgbClr val="242424"/>
                </a:solidFill>
                <a:effectLst/>
                <a:latin typeface="source-code-pro"/>
              </a:rPr>
              <a:t> {</a:t>
            </a:r>
            <a:br>
              <a:rPr lang="en-IN" sz="1500" dirty="0"/>
            </a:br>
            <a:r>
              <a:rPr lang="en-IN" sz="1500" dirty="0"/>
              <a:t>  </a:t>
            </a:r>
            <a:r>
              <a:rPr lang="en-IN" sz="1500" b="0" i="0" dirty="0">
                <a:solidFill>
                  <a:srgbClr val="AA0D91"/>
                </a:solidFill>
                <a:effectLst/>
                <a:latin typeface="source-code-pro"/>
              </a:rPr>
              <a:t>private</a:t>
            </a:r>
            <a:r>
              <a:rPr lang="en-IN" sz="1500" b="0" i="0" dirty="0">
                <a:solidFill>
                  <a:srgbClr val="242424"/>
                </a:solidFill>
                <a:effectLst/>
                <a:latin typeface="source-code-pro"/>
              </a:rPr>
              <a:t>:</a:t>
            </a:r>
            <a:br>
              <a:rPr lang="en-IN" sz="1500" dirty="0"/>
            </a:br>
            <a:r>
              <a:rPr lang="en-IN" sz="1500" dirty="0"/>
              <a:t>	</a:t>
            </a:r>
            <a:r>
              <a:rPr lang="en-IN" sz="1500" b="0" i="0" dirty="0">
                <a:solidFill>
                  <a:srgbClr val="5C2699"/>
                </a:solidFill>
                <a:effectLst/>
                <a:latin typeface="source-code-pro"/>
              </a:rPr>
              <a:t>double</a:t>
            </a:r>
            <a:r>
              <a:rPr lang="en-IN" sz="1500" b="0" i="0" dirty="0">
                <a:solidFill>
                  <a:srgbClr val="242424"/>
                </a:solidFill>
                <a:effectLst/>
                <a:latin typeface="source-code-pro"/>
              </a:rPr>
              <a:t> </a:t>
            </a:r>
            <a:r>
              <a:rPr lang="en-IN" sz="1500" b="0" i="0" dirty="0">
                <a:solidFill>
                  <a:srgbClr val="AA0D91"/>
                </a:solidFill>
                <a:effectLst/>
                <a:latin typeface="source-code-pro"/>
              </a:rPr>
              <a:t>base</a:t>
            </a:r>
            <a:r>
              <a:rPr lang="en-IN" sz="1500" b="0" i="0" dirty="0">
                <a:solidFill>
                  <a:srgbClr val="242424"/>
                </a:solidFill>
                <a:effectLst/>
                <a:latin typeface="source-code-pro"/>
              </a:rPr>
              <a:t>;</a:t>
            </a:r>
            <a:br>
              <a:rPr lang="en-IN" sz="1500" dirty="0"/>
            </a:br>
            <a:r>
              <a:rPr lang="en-IN" sz="1500" dirty="0"/>
              <a:t>	</a:t>
            </a:r>
            <a:r>
              <a:rPr lang="en-IN" sz="1500" b="0" i="0" dirty="0">
                <a:solidFill>
                  <a:srgbClr val="5C2699"/>
                </a:solidFill>
                <a:effectLst/>
                <a:latin typeface="source-code-pro"/>
              </a:rPr>
              <a:t>double</a:t>
            </a:r>
            <a:r>
              <a:rPr lang="en-IN" sz="1500" b="0" i="0" dirty="0">
                <a:solidFill>
                  <a:srgbClr val="242424"/>
                </a:solidFill>
                <a:effectLst/>
                <a:latin typeface="source-code-pro"/>
              </a:rPr>
              <a:t> height;</a:t>
            </a:r>
            <a:br>
              <a:rPr lang="en-IN" sz="1500" dirty="0"/>
            </a:br>
            <a:r>
              <a:rPr lang="en-IN" sz="1500" dirty="0"/>
              <a:t>  </a:t>
            </a:r>
            <a:r>
              <a:rPr lang="en-IN" sz="1500" b="0" i="0" dirty="0">
                <a:solidFill>
                  <a:srgbClr val="AA0D91"/>
                </a:solidFill>
                <a:effectLst/>
                <a:latin typeface="source-code-pro"/>
              </a:rPr>
              <a:t>public</a:t>
            </a:r>
            <a:r>
              <a:rPr lang="en-IN" sz="1500" b="0" i="0" dirty="0">
                <a:solidFill>
                  <a:srgbClr val="242424"/>
                </a:solidFill>
                <a:effectLst/>
                <a:latin typeface="source-code-pro"/>
              </a:rPr>
              <a:t>:</a:t>
            </a:r>
            <a:br>
              <a:rPr lang="en-IN" sz="1500" dirty="0"/>
            </a:br>
            <a:r>
              <a:rPr lang="en-IN" sz="1500" dirty="0"/>
              <a:t>	</a:t>
            </a:r>
            <a:r>
              <a:rPr lang="en-IN" sz="1500" b="0" i="0" dirty="0">
                <a:solidFill>
                  <a:srgbClr val="242424"/>
                </a:solidFill>
                <a:effectLst/>
                <a:latin typeface="source-code-pro"/>
              </a:rPr>
              <a:t>Triangle(</a:t>
            </a:r>
            <a:r>
              <a:rPr lang="en-IN" sz="1500" b="0" i="0" dirty="0">
                <a:solidFill>
                  <a:srgbClr val="5C2699"/>
                </a:solidFill>
                <a:effectLst/>
                <a:latin typeface="source-code-pro"/>
              </a:rPr>
              <a:t>double</a:t>
            </a:r>
            <a:r>
              <a:rPr lang="en-IN" sz="1500" b="0" i="0" dirty="0">
                <a:solidFill>
                  <a:srgbClr val="242424"/>
                </a:solidFill>
                <a:effectLst/>
                <a:latin typeface="source-code-pro"/>
              </a:rPr>
              <a:t> </a:t>
            </a:r>
            <a:r>
              <a:rPr lang="en-IN" sz="1500" b="0" i="0" dirty="0">
                <a:solidFill>
                  <a:srgbClr val="AA0D91"/>
                </a:solidFill>
                <a:effectLst/>
                <a:latin typeface="source-code-pro"/>
              </a:rPr>
              <a:t>base</a:t>
            </a:r>
            <a:r>
              <a:rPr lang="en-IN" sz="1500" b="0" i="0" dirty="0">
                <a:solidFill>
                  <a:srgbClr val="242424"/>
                </a:solidFill>
                <a:effectLst/>
                <a:latin typeface="source-code-pro"/>
              </a:rPr>
              <a:t>, </a:t>
            </a:r>
            <a:r>
              <a:rPr lang="en-IN" sz="1500" b="0" i="0" dirty="0">
                <a:solidFill>
                  <a:srgbClr val="5C2699"/>
                </a:solidFill>
                <a:effectLst/>
                <a:latin typeface="source-code-pro"/>
              </a:rPr>
              <a:t>double</a:t>
            </a:r>
            <a:r>
              <a:rPr lang="en-IN" sz="1500" b="0" i="0" dirty="0">
                <a:solidFill>
                  <a:srgbClr val="242424"/>
                </a:solidFill>
                <a:effectLst/>
                <a:latin typeface="source-code-pro"/>
              </a:rPr>
              <a:t> height);</a:t>
            </a:r>
            <a:br>
              <a:rPr lang="en-IN" sz="1500" dirty="0"/>
            </a:br>
            <a:r>
              <a:rPr lang="en-IN" sz="1500" dirty="0"/>
              <a:t>	</a:t>
            </a:r>
            <a:r>
              <a:rPr lang="en-IN" sz="1500" b="0" i="0" dirty="0">
                <a:solidFill>
                  <a:srgbClr val="5C2699"/>
                </a:solidFill>
                <a:effectLst/>
                <a:latin typeface="source-code-pro"/>
              </a:rPr>
              <a:t>double</a:t>
            </a:r>
            <a:r>
              <a:rPr lang="en-IN" sz="1500" b="0" i="0" dirty="0">
                <a:solidFill>
                  <a:srgbClr val="242424"/>
                </a:solidFill>
                <a:effectLst/>
                <a:latin typeface="source-code-pro"/>
              </a:rPr>
              <a:t> </a:t>
            </a:r>
            <a:r>
              <a:rPr lang="en-IN" sz="1500" b="0" i="0" dirty="0">
                <a:solidFill>
                  <a:srgbClr val="1C00CF"/>
                </a:solidFill>
                <a:effectLst/>
                <a:latin typeface="source-code-pro"/>
              </a:rPr>
              <a:t>area</a:t>
            </a:r>
            <a:r>
              <a:rPr lang="en-IN" sz="1500" b="0" i="0" dirty="0">
                <a:solidFill>
                  <a:srgbClr val="242424"/>
                </a:solidFill>
                <a:effectLst/>
                <a:latin typeface="source-code-pro"/>
              </a:rPr>
              <a:t>() </a:t>
            </a:r>
            <a:r>
              <a:rPr lang="en-IN" sz="1500" b="0" i="0" dirty="0">
                <a:solidFill>
                  <a:srgbClr val="AA0D91"/>
                </a:solidFill>
                <a:effectLst/>
                <a:latin typeface="source-code-pro"/>
              </a:rPr>
              <a:t>override</a:t>
            </a:r>
            <a:r>
              <a:rPr lang="en-IN" sz="1500" b="0" i="0" dirty="0">
                <a:solidFill>
                  <a:srgbClr val="242424"/>
                </a:solidFill>
                <a:effectLst/>
                <a:latin typeface="source-code-pro"/>
              </a:rPr>
              <a:t>;</a:t>
            </a:r>
            <a:br>
              <a:rPr lang="en-IN" sz="1500" dirty="0"/>
            </a:br>
            <a:r>
              <a:rPr lang="en-IN" sz="1500" b="0" i="0" dirty="0">
                <a:solidFill>
                  <a:srgbClr val="242424"/>
                </a:solidFill>
                <a:effectLst/>
                <a:latin typeface="source-code-pro"/>
              </a:rPr>
              <a:t>};</a:t>
            </a:r>
            <a:endParaRPr lang="en-IN" sz="1500" dirty="0"/>
          </a:p>
        </p:txBody>
      </p:sp>
      <p:sp>
        <p:nvSpPr>
          <p:cNvPr id="12" name="TextBox 11">
            <a:extLst>
              <a:ext uri="{FF2B5EF4-FFF2-40B4-BE49-F238E27FC236}">
                <a16:creationId xmlns:a16="http://schemas.microsoft.com/office/drawing/2014/main" id="{A66D16F2-36A8-3038-6455-42901A1355A8}"/>
              </a:ext>
            </a:extLst>
          </p:cNvPr>
          <p:cNvSpPr txBox="1"/>
          <p:nvPr/>
        </p:nvSpPr>
        <p:spPr>
          <a:xfrm>
            <a:off x="5545647" y="1818855"/>
            <a:ext cx="6094428" cy="1200329"/>
          </a:xfrm>
          <a:prstGeom prst="rect">
            <a:avLst/>
          </a:prstGeom>
          <a:solidFill>
            <a:schemeClr val="tx2">
              <a:lumMod val="10000"/>
              <a:lumOff val="90000"/>
            </a:schemeClr>
          </a:solidFill>
        </p:spPr>
        <p:txBody>
          <a:bodyPr wrap="square">
            <a:spAutoFit/>
          </a:bodyPr>
          <a:lstStyle/>
          <a:p>
            <a:r>
              <a:rPr lang="en-US" dirty="0">
                <a:solidFill>
                  <a:schemeClr val="bg2">
                    <a:lumMod val="25000"/>
                  </a:schemeClr>
                </a:solidFill>
              </a:rPr>
              <a:t>One way to do this would be to modify the Shape class hierarchy by adding a new Square class. However, this would violate the OCP, as we would be modifying the existing code.</a:t>
            </a:r>
            <a:endParaRPr lang="en-IN" dirty="0">
              <a:solidFill>
                <a:schemeClr val="bg2">
                  <a:lumMod val="25000"/>
                </a:schemeClr>
              </a:solidFill>
            </a:endParaRPr>
          </a:p>
        </p:txBody>
      </p:sp>
      <p:sp>
        <p:nvSpPr>
          <p:cNvPr id="14" name="TextBox 13">
            <a:extLst>
              <a:ext uri="{FF2B5EF4-FFF2-40B4-BE49-F238E27FC236}">
                <a16:creationId xmlns:a16="http://schemas.microsoft.com/office/drawing/2014/main" id="{0B1C41DC-E50E-9FDD-2270-6DE5D73B1069}"/>
              </a:ext>
            </a:extLst>
          </p:cNvPr>
          <p:cNvSpPr txBox="1"/>
          <p:nvPr/>
        </p:nvSpPr>
        <p:spPr>
          <a:xfrm>
            <a:off x="5545647" y="3157683"/>
            <a:ext cx="6094428" cy="1200329"/>
          </a:xfrm>
          <a:prstGeom prst="rect">
            <a:avLst/>
          </a:prstGeom>
          <a:solidFill>
            <a:schemeClr val="tx2">
              <a:lumMod val="10000"/>
              <a:lumOff val="90000"/>
            </a:schemeClr>
          </a:solidFill>
        </p:spPr>
        <p:txBody>
          <a:bodyPr wrap="square">
            <a:spAutoFit/>
          </a:bodyPr>
          <a:lstStyle/>
          <a:p>
            <a:r>
              <a:rPr lang="en-US" dirty="0"/>
              <a:t>Instead, we can extend the Shape class hierarchy by creating a new class that inherits from the Shape class and </a:t>
            </a:r>
            <a:r>
              <a:rPr lang="en-US" dirty="0">
                <a:solidFill>
                  <a:schemeClr val="bg2">
                    <a:lumMod val="25000"/>
                  </a:schemeClr>
                </a:solidFill>
              </a:rPr>
              <a:t>implements</a:t>
            </a:r>
            <a:r>
              <a:rPr lang="en-US" dirty="0"/>
              <a:t> the area() method. In this way, we are adding new functionality without modifying the existing code.</a:t>
            </a:r>
            <a:endParaRPr lang="en-IN" dirty="0"/>
          </a:p>
        </p:txBody>
      </p:sp>
      <p:sp>
        <p:nvSpPr>
          <p:cNvPr id="18" name="TextBox 17">
            <a:extLst>
              <a:ext uri="{FF2B5EF4-FFF2-40B4-BE49-F238E27FC236}">
                <a16:creationId xmlns:a16="http://schemas.microsoft.com/office/drawing/2014/main" id="{E4C954F7-AB8B-6385-EAE9-753E24A8F491}"/>
              </a:ext>
            </a:extLst>
          </p:cNvPr>
          <p:cNvSpPr txBox="1"/>
          <p:nvPr/>
        </p:nvSpPr>
        <p:spPr>
          <a:xfrm>
            <a:off x="5590817" y="4542679"/>
            <a:ext cx="6094428" cy="2031325"/>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r>
              <a:rPr lang="en-US" b="0" i="0" dirty="0">
                <a:solidFill>
                  <a:srgbClr val="AA0D91"/>
                </a:solidFill>
                <a:effectLst/>
                <a:latin typeface="source-code-pro"/>
              </a:rPr>
              <a:t>class</a:t>
            </a:r>
            <a:r>
              <a:rPr lang="en-US" b="0" i="0" dirty="0">
                <a:solidFill>
                  <a:srgbClr val="242424"/>
                </a:solidFill>
                <a:effectLst/>
                <a:latin typeface="source-code-pro"/>
              </a:rPr>
              <a:t> Square : </a:t>
            </a:r>
            <a:r>
              <a:rPr lang="en-US" b="0" i="0" dirty="0">
                <a:solidFill>
                  <a:srgbClr val="AA0D91"/>
                </a:solidFill>
                <a:effectLst/>
                <a:latin typeface="source-code-pro"/>
              </a:rPr>
              <a:t>public</a:t>
            </a:r>
            <a:r>
              <a:rPr lang="en-US" b="0" i="0" dirty="0">
                <a:solidFill>
                  <a:srgbClr val="242424"/>
                </a:solidFill>
                <a:effectLst/>
                <a:latin typeface="source-code-pro"/>
              </a:rPr>
              <a:t> Shape {</a:t>
            </a:r>
            <a:br>
              <a:rPr lang="en-US" dirty="0"/>
            </a:br>
            <a:r>
              <a:rPr lang="en-US" b="0" i="0" dirty="0">
                <a:solidFill>
                  <a:srgbClr val="AA0D91"/>
                </a:solidFill>
                <a:effectLst/>
                <a:latin typeface="source-code-pro"/>
              </a:rPr>
              <a:t>private</a:t>
            </a:r>
            <a:r>
              <a:rPr lang="en-US" b="0" i="0" dirty="0">
                <a:solidFill>
                  <a:srgbClr val="242424"/>
                </a:solidFill>
                <a:effectLst/>
                <a:latin typeface="source-code-pro"/>
              </a:rPr>
              <a:t>:</a:t>
            </a:r>
            <a:br>
              <a:rPr lang="en-US" dirty="0"/>
            </a:br>
            <a:r>
              <a:rPr lang="en-US" dirty="0"/>
              <a:t>	</a:t>
            </a:r>
            <a:r>
              <a:rPr lang="en-US" b="0" i="0" dirty="0">
                <a:solidFill>
                  <a:srgbClr val="5C2699"/>
                </a:solidFill>
                <a:effectLst/>
                <a:latin typeface="source-code-pro"/>
              </a:rPr>
              <a:t>double</a:t>
            </a:r>
            <a:r>
              <a:rPr lang="en-US" b="0" i="0" dirty="0">
                <a:solidFill>
                  <a:srgbClr val="242424"/>
                </a:solidFill>
                <a:effectLst/>
                <a:latin typeface="source-code-pro"/>
              </a:rPr>
              <a:t> side;</a:t>
            </a:r>
            <a:br>
              <a:rPr lang="en-US" dirty="0"/>
            </a:br>
            <a:r>
              <a:rPr lang="en-US" b="0" i="0" dirty="0">
                <a:solidFill>
                  <a:srgbClr val="AA0D91"/>
                </a:solidFill>
                <a:effectLst/>
                <a:latin typeface="source-code-pro"/>
              </a:rPr>
              <a:t>public</a:t>
            </a:r>
            <a:r>
              <a:rPr lang="en-US" b="0" i="0" dirty="0">
                <a:solidFill>
                  <a:srgbClr val="242424"/>
                </a:solidFill>
                <a:effectLst/>
                <a:latin typeface="source-code-pro"/>
              </a:rPr>
              <a:t>:</a:t>
            </a:r>
            <a:br>
              <a:rPr lang="en-US" dirty="0"/>
            </a:br>
            <a:r>
              <a:rPr lang="en-US" dirty="0"/>
              <a:t>	</a:t>
            </a:r>
            <a:r>
              <a:rPr lang="en-US" b="0" i="0" dirty="0">
                <a:solidFill>
                  <a:srgbClr val="5C2699"/>
                </a:solidFill>
                <a:effectLst/>
                <a:latin typeface="source-code-pro"/>
              </a:rPr>
              <a:t>Square</a:t>
            </a:r>
            <a:r>
              <a:rPr lang="en-US" b="0" i="0" dirty="0">
                <a:solidFill>
                  <a:srgbClr val="242424"/>
                </a:solidFill>
                <a:effectLst/>
                <a:latin typeface="source-code-pro"/>
              </a:rPr>
              <a:t>(</a:t>
            </a:r>
            <a:r>
              <a:rPr lang="en-US" b="0" i="0" dirty="0">
                <a:solidFill>
                  <a:srgbClr val="5C2699"/>
                </a:solidFill>
                <a:effectLst/>
                <a:latin typeface="source-code-pro"/>
              </a:rPr>
              <a:t>double</a:t>
            </a:r>
            <a:r>
              <a:rPr lang="en-US" b="0" i="0" dirty="0">
                <a:solidFill>
                  <a:srgbClr val="242424"/>
                </a:solidFill>
                <a:effectLst/>
                <a:latin typeface="source-code-pro"/>
              </a:rPr>
              <a:t> side);</a:t>
            </a:r>
            <a:br>
              <a:rPr lang="en-US" dirty="0"/>
            </a:br>
            <a:r>
              <a:rPr lang="en-US" dirty="0"/>
              <a:t>	</a:t>
            </a:r>
            <a:r>
              <a:rPr lang="en-US" b="0" i="0" dirty="0">
                <a:solidFill>
                  <a:srgbClr val="5C2699"/>
                </a:solidFill>
                <a:effectLst/>
                <a:latin typeface="source-code-pro"/>
              </a:rPr>
              <a:t>double</a:t>
            </a:r>
            <a:r>
              <a:rPr lang="en-US" b="0" i="0" dirty="0">
                <a:solidFill>
                  <a:srgbClr val="242424"/>
                </a:solidFill>
                <a:effectLst/>
                <a:latin typeface="source-code-pro"/>
              </a:rPr>
              <a:t> </a:t>
            </a:r>
            <a:r>
              <a:rPr lang="en-US" b="0" i="0" dirty="0">
                <a:solidFill>
                  <a:srgbClr val="1C00CF"/>
                </a:solidFill>
                <a:effectLst/>
                <a:latin typeface="source-code-pro"/>
              </a:rPr>
              <a:t>area</a:t>
            </a:r>
            <a:r>
              <a:rPr lang="en-US" b="0" i="0" dirty="0">
                <a:solidFill>
                  <a:srgbClr val="5C2699"/>
                </a:solidFill>
                <a:effectLst/>
                <a:latin typeface="source-code-pro"/>
              </a:rPr>
              <a:t>()</a:t>
            </a:r>
            <a:r>
              <a:rPr lang="en-US" b="0" i="0" dirty="0">
                <a:solidFill>
                  <a:srgbClr val="242424"/>
                </a:solidFill>
                <a:effectLst/>
                <a:latin typeface="source-code-pro"/>
              </a:rPr>
              <a:t> </a:t>
            </a:r>
            <a:r>
              <a:rPr lang="en-US" b="0" i="0" dirty="0">
                <a:solidFill>
                  <a:srgbClr val="AA0D91"/>
                </a:solidFill>
                <a:effectLst/>
                <a:latin typeface="source-code-pro"/>
              </a:rPr>
              <a:t>override</a:t>
            </a:r>
            <a:r>
              <a:rPr lang="en-US" b="0" i="0" dirty="0">
                <a:solidFill>
                  <a:srgbClr val="242424"/>
                </a:solidFill>
                <a:effectLst/>
                <a:latin typeface="source-code-pro"/>
              </a:rPr>
              <a:t>;</a:t>
            </a:r>
            <a:br>
              <a:rPr lang="en-US" dirty="0"/>
            </a:br>
            <a:r>
              <a:rPr lang="en-US"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21388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02C26B6-BF99-452A-70BC-E1BC90335C89}"/>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kern="1200" dirty="0">
                <a:solidFill>
                  <a:schemeClr val="accent1"/>
                </a:solidFill>
                <a:latin typeface="+mj-lt"/>
                <a:ea typeface="+mj-ea"/>
                <a:cs typeface="+mj-cs"/>
              </a:rPr>
              <a:t>Open-Closed Principle (OCP)</a:t>
            </a:r>
            <a:br>
              <a:rPr lang="en-US" sz="4800" b="1" kern="1200" dirty="0">
                <a:solidFill>
                  <a:schemeClr val="accent1"/>
                </a:solidFill>
                <a:latin typeface="+mj-lt"/>
                <a:ea typeface="+mj-ea"/>
                <a:cs typeface="+mj-cs"/>
              </a:rPr>
            </a:br>
            <a:endParaRPr lang="en-US" sz="4800" kern="1200" dirty="0">
              <a:solidFill>
                <a:schemeClr val="accent1"/>
              </a:solidFill>
              <a:latin typeface="+mj-lt"/>
              <a:ea typeface="+mj-ea"/>
              <a:cs typeface="+mj-cs"/>
            </a:endParaRPr>
          </a:p>
        </p:txBody>
      </p:sp>
      <p:sp>
        <p:nvSpPr>
          <p:cNvPr id="5" name="TextBox 4">
            <a:extLst>
              <a:ext uri="{FF2B5EF4-FFF2-40B4-BE49-F238E27FC236}">
                <a16:creationId xmlns:a16="http://schemas.microsoft.com/office/drawing/2014/main" id="{4BA3BF0E-5DAB-C889-A68A-E5AA96B9F81E}"/>
              </a:ext>
            </a:extLst>
          </p:cNvPr>
          <p:cNvSpPr txBox="1"/>
          <p:nvPr/>
        </p:nvSpPr>
        <p:spPr>
          <a:xfrm>
            <a:off x="1045028" y="3017522"/>
            <a:ext cx="10907487" cy="3124658"/>
          </a:xfrm>
          <a:prstGeom prst="rect">
            <a:avLst/>
          </a:prstGeom>
        </p:spPr>
        <p:txBody>
          <a:bodyPr vert="horz" lIns="91440" tIns="45720" rIns="91440" bIns="45720" rtlCol="0" anchor="ctr">
            <a:normAutofit/>
          </a:bodyPr>
          <a:lstStyle/>
          <a:p>
            <a:pPr>
              <a:lnSpc>
                <a:spcPct val="90000"/>
              </a:lnSpc>
              <a:spcAft>
                <a:spcPts val="600"/>
              </a:spcAft>
            </a:pPr>
            <a:r>
              <a:rPr lang="en-US" sz="3200" b="0" i="0" dirty="0">
                <a:effectLst/>
              </a:rPr>
              <a:t>By following the Open-Closed Principle, we can create code that is more maintainable, flexible, and easier to extend. This allows us to add new functionality to our code without modifying the existing code, which reduces the risk of introducing bugs and makes the code more modular.</a:t>
            </a:r>
            <a:endParaRPr lang="en-US" sz="3200" dirty="0"/>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310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2DDC9-5648-7ADA-1274-7877C9A0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21246EA-3DF3-7F14-FF3E-4EF945038A41}"/>
              </a:ext>
            </a:extLst>
          </p:cNvPr>
          <p:cNvSpPr/>
          <p:nvPr/>
        </p:nvSpPr>
        <p:spPr>
          <a:xfrm>
            <a:off x="0" y="0"/>
            <a:ext cx="6215449" cy="6858000"/>
          </a:xfrm>
          <a:prstGeom prst="rect">
            <a:avLst/>
          </a:prstGeom>
          <a:gradFill>
            <a:gsLst>
              <a:gs pos="8000">
                <a:srgbClr val="98964A"/>
              </a:gs>
              <a:gs pos="53000">
                <a:srgbClr val="616737"/>
              </a:gs>
              <a:gs pos="77000">
                <a:srgbClr val="464725"/>
              </a:gs>
              <a:gs pos="30000">
                <a:srgbClr val="76773D"/>
              </a:gs>
              <a:gs pos="100000">
                <a:srgbClr val="3A3B2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1FDF50B-845A-3379-1D64-82FE77FD2710}"/>
              </a:ext>
            </a:extLst>
          </p:cNvPr>
          <p:cNvSpPr>
            <a:spLocks noGrp="1"/>
          </p:cNvSpPr>
          <p:nvPr>
            <p:ph type="title"/>
          </p:nvPr>
        </p:nvSpPr>
        <p:spPr>
          <a:xfrm>
            <a:off x="92050" y="4007796"/>
            <a:ext cx="5545424" cy="1867076"/>
          </a:xfrm>
        </p:spPr>
        <p:txBody>
          <a:bodyPr vert="horz" lIns="91440" tIns="45720" rIns="91440" bIns="45720" rtlCol="0" anchor="t">
            <a:normAutofit fontScale="90000"/>
          </a:bodyPr>
          <a:lstStyle/>
          <a:p>
            <a:pPr algn="r"/>
            <a:r>
              <a:rPr lang="en-IN" sz="4800" b="1" i="0" dirty="0" err="1">
                <a:solidFill>
                  <a:schemeClr val="tx2">
                    <a:lumMod val="10000"/>
                    <a:lumOff val="90000"/>
                  </a:schemeClr>
                </a:solidFill>
                <a:effectLst/>
                <a:latin typeface="sohne"/>
              </a:rPr>
              <a:t>Liskov</a:t>
            </a:r>
            <a:r>
              <a:rPr lang="en-IN" sz="4800" b="1" i="0" dirty="0">
                <a:solidFill>
                  <a:schemeClr val="tx2">
                    <a:lumMod val="10000"/>
                    <a:lumOff val="90000"/>
                  </a:schemeClr>
                </a:solidFill>
                <a:effectLst/>
                <a:latin typeface="sohne"/>
              </a:rPr>
              <a:t> Substitution Principle (LSP)</a:t>
            </a:r>
            <a:br>
              <a:rPr lang="en-IN" sz="4800" b="1" i="0" dirty="0">
                <a:solidFill>
                  <a:schemeClr val="tx2">
                    <a:lumMod val="10000"/>
                    <a:lumOff val="90000"/>
                  </a:schemeClr>
                </a:solidFill>
                <a:effectLst/>
                <a:latin typeface="sohne"/>
              </a:rPr>
            </a:br>
            <a:endParaRPr lang="en-US" sz="4800" dirty="0">
              <a:solidFill>
                <a:schemeClr val="tx2">
                  <a:lumMod val="10000"/>
                  <a:lumOff val="9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E3F1CDB-E9CA-44BA-DF2D-1EBB4725AD6B}"/>
              </a:ext>
            </a:extLst>
          </p:cNvPr>
          <p:cNvSpPr txBox="1"/>
          <p:nvPr/>
        </p:nvSpPr>
        <p:spPr>
          <a:xfrm>
            <a:off x="6363993" y="742259"/>
            <a:ext cx="5735957" cy="5093702"/>
          </a:xfrm>
          <a:prstGeom prst="rect">
            <a:avLst/>
          </a:prstGeom>
          <a:solidFill>
            <a:schemeClr val="tx2">
              <a:lumMod val="10000"/>
              <a:lumOff val="90000"/>
            </a:schemeClr>
          </a:solidFill>
        </p:spPr>
        <p:txBody>
          <a:bodyPr wrap="square">
            <a:spAutoFit/>
          </a:bodyPr>
          <a:lstStyle/>
          <a:p>
            <a:pPr>
              <a:spcAft>
                <a:spcPts val="600"/>
              </a:spcAft>
            </a:pPr>
            <a:r>
              <a:rPr lang="en-US" sz="3200" b="0" i="0" dirty="0">
                <a:solidFill>
                  <a:srgbClr val="242424"/>
                </a:solidFill>
                <a:effectLst/>
                <a:latin typeface="source-serif-pro"/>
              </a:rPr>
              <a:t>It states that objects of a superclass should be able to be replaced with objects of a subclass without affecting the correctness of the program. In other words, a subclass should be able to be substituted for its parent class without causing any errors or unexpected behavior.</a:t>
            </a:r>
            <a:endParaRPr lang="en-IN" sz="3200" dirty="0"/>
          </a:p>
          <a:p>
            <a:pPr>
              <a:spcAft>
                <a:spcPts val="600"/>
              </a:spcAft>
            </a:pPr>
            <a:endParaRPr lang="en-US" sz="3200" dirty="0"/>
          </a:p>
        </p:txBody>
      </p:sp>
      <p:sp>
        <p:nvSpPr>
          <p:cNvPr id="3" name="Rectangle 2">
            <a:extLst>
              <a:ext uri="{FF2B5EF4-FFF2-40B4-BE49-F238E27FC236}">
                <a16:creationId xmlns:a16="http://schemas.microsoft.com/office/drawing/2014/main" id="{87902496-4E7D-4DD1-4A9E-88F52A54669A}"/>
              </a:ext>
            </a:extLst>
          </p:cNvPr>
          <p:cNvSpPr/>
          <p:nvPr/>
        </p:nvSpPr>
        <p:spPr>
          <a:xfrm>
            <a:off x="879253" y="604106"/>
            <a:ext cx="4948756" cy="1446550"/>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8800" spc="600" dirty="0">
                <a:ln w="0"/>
                <a:solidFill>
                  <a:srgbClr val="FFC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SO</a:t>
            </a:r>
            <a:r>
              <a:rPr lang="en-US" sz="8800"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L</a:t>
            </a:r>
            <a:r>
              <a:rPr lang="en-US" sz="8800" spc="600" dirty="0">
                <a:ln w="0"/>
                <a:solidFill>
                  <a:srgbClr val="FFC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ID</a:t>
            </a:r>
            <a:endParaRPr lang="en-US" sz="8800" b="0" cap="none" spc="600" dirty="0">
              <a:ln w="0"/>
              <a:solidFill>
                <a:srgbClr val="FFC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9711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90108-8C5F-E453-4728-A10BED592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7DB310E-7F6C-1C13-026D-E911612B0A25}"/>
              </a:ext>
            </a:extLst>
          </p:cNvPr>
          <p:cNvSpPr/>
          <p:nvPr/>
        </p:nvSpPr>
        <p:spPr>
          <a:xfrm>
            <a:off x="0" y="0"/>
            <a:ext cx="6215449" cy="6858000"/>
          </a:xfrm>
          <a:prstGeom prst="rect">
            <a:avLst/>
          </a:prstGeom>
          <a:gradFill>
            <a:gsLst>
              <a:gs pos="8000">
                <a:srgbClr val="98964A"/>
              </a:gs>
              <a:gs pos="53000">
                <a:srgbClr val="616737"/>
              </a:gs>
              <a:gs pos="77000">
                <a:srgbClr val="464725"/>
              </a:gs>
              <a:gs pos="30000">
                <a:srgbClr val="76773D"/>
              </a:gs>
              <a:gs pos="100000">
                <a:srgbClr val="3A3B2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2A394E0-4E69-8177-AE25-97FEBC2FF0D2}"/>
              </a:ext>
            </a:extLst>
          </p:cNvPr>
          <p:cNvSpPr>
            <a:spLocks noGrp="1"/>
          </p:cNvSpPr>
          <p:nvPr>
            <p:ph type="title"/>
          </p:nvPr>
        </p:nvSpPr>
        <p:spPr>
          <a:xfrm>
            <a:off x="200360" y="3188038"/>
            <a:ext cx="5545424" cy="1867076"/>
          </a:xfrm>
        </p:spPr>
        <p:txBody>
          <a:bodyPr vert="horz" lIns="91440" tIns="45720" rIns="91440" bIns="45720" rtlCol="0" anchor="t">
            <a:normAutofit fontScale="90000"/>
          </a:bodyPr>
          <a:lstStyle/>
          <a:p>
            <a:pPr algn="r"/>
            <a:r>
              <a:rPr lang="en-IN" sz="4800" b="1" i="0" dirty="0" err="1">
                <a:solidFill>
                  <a:schemeClr val="tx2">
                    <a:lumMod val="10000"/>
                    <a:lumOff val="90000"/>
                  </a:schemeClr>
                </a:solidFill>
                <a:effectLst/>
                <a:latin typeface="sohne"/>
              </a:rPr>
              <a:t>Liskov</a:t>
            </a:r>
            <a:r>
              <a:rPr lang="en-IN" sz="4800" b="1" i="0" dirty="0">
                <a:solidFill>
                  <a:schemeClr val="tx2">
                    <a:lumMod val="10000"/>
                    <a:lumOff val="90000"/>
                  </a:schemeClr>
                </a:solidFill>
                <a:effectLst/>
                <a:latin typeface="sohne"/>
              </a:rPr>
              <a:t> Substitution Principle (LSP)</a:t>
            </a:r>
            <a:br>
              <a:rPr lang="en-IN" sz="4800" b="1" i="0" dirty="0">
                <a:solidFill>
                  <a:schemeClr val="tx2">
                    <a:lumMod val="10000"/>
                    <a:lumOff val="90000"/>
                  </a:schemeClr>
                </a:solidFill>
                <a:effectLst/>
                <a:latin typeface="sohne"/>
              </a:rPr>
            </a:br>
            <a:endParaRPr lang="en-US" sz="4800" dirty="0">
              <a:solidFill>
                <a:schemeClr val="tx2">
                  <a:lumMod val="10000"/>
                  <a:lumOff val="9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C020D16-FBC7-1652-C526-653EC5DDCFC0}"/>
              </a:ext>
            </a:extLst>
          </p:cNvPr>
          <p:cNvSpPr txBox="1"/>
          <p:nvPr/>
        </p:nvSpPr>
        <p:spPr>
          <a:xfrm>
            <a:off x="6363992" y="1043732"/>
            <a:ext cx="5735957" cy="2385268"/>
          </a:xfrm>
          <a:prstGeom prst="rect">
            <a:avLst/>
          </a:prstGeom>
          <a:solidFill>
            <a:schemeClr val="tx2">
              <a:lumMod val="10000"/>
              <a:lumOff val="90000"/>
            </a:schemeClr>
          </a:solidFill>
        </p:spPr>
        <p:txBody>
          <a:bodyPr wrap="square">
            <a:spAutoFit/>
          </a:bodyPr>
          <a:lstStyle/>
          <a:p>
            <a:pPr>
              <a:spcAft>
                <a:spcPts val="600"/>
              </a:spcAft>
            </a:pPr>
            <a:r>
              <a:rPr lang="en-US" sz="2400" b="0" i="0" dirty="0">
                <a:solidFill>
                  <a:srgbClr val="242424"/>
                </a:solidFill>
                <a:effectLst/>
                <a:latin typeface="source-serif-pro"/>
              </a:rPr>
              <a:t>In C++, LSP can be implemented by ensuring that subclasses adhere to the same interface and behavior as their parent class. This allows us to use a subclass object wherever we would normally use a parent class object.</a:t>
            </a:r>
            <a:endParaRPr lang="en-IN" sz="2400" dirty="0"/>
          </a:p>
          <a:p>
            <a:pPr>
              <a:spcAft>
                <a:spcPts val="600"/>
              </a:spcAft>
            </a:pPr>
            <a:endParaRPr lang="en-US" sz="2400" dirty="0"/>
          </a:p>
        </p:txBody>
      </p:sp>
      <p:sp>
        <p:nvSpPr>
          <p:cNvPr id="3" name="Rectangle 2">
            <a:extLst>
              <a:ext uri="{FF2B5EF4-FFF2-40B4-BE49-F238E27FC236}">
                <a16:creationId xmlns:a16="http://schemas.microsoft.com/office/drawing/2014/main" id="{6486C006-EBC1-AEE5-8A4D-B24DCC28A13F}"/>
              </a:ext>
            </a:extLst>
          </p:cNvPr>
          <p:cNvSpPr/>
          <p:nvPr/>
        </p:nvSpPr>
        <p:spPr>
          <a:xfrm>
            <a:off x="879253" y="604106"/>
            <a:ext cx="4948756" cy="1446550"/>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8800" spc="600" dirty="0">
                <a:ln w="0"/>
                <a:solidFill>
                  <a:srgbClr val="FFC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SO</a:t>
            </a:r>
            <a:r>
              <a:rPr lang="en-US" sz="8800"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L</a:t>
            </a:r>
            <a:r>
              <a:rPr lang="en-US" sz="8800" spc="600" dirty="0">
                <a:ln w="0"/>
                <a:solidFill>
                  <a:srgbClr val="FFC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ID</a:t>
            </a:r>
            <a:endParaRPr lang="en-US" sz="8800" b="0" cap="none" spc="600" dirty="0">
              <a:ln w="0"/>
              <a:solidFill>
                <a:srgbClr val="FFC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TextBox 6">
            <a:extLst>
              <a:ext uri="{FF2B5EF4-FFF2-40B4-BE49-F238E27FC236}">
                <a16:creationId xmlns:a16="http://schemas.microsoft.com/office/drawing/2014/main" id="{8970485C-26EC-CEE6-9645-9A388D78542B}"/>
              </a:ext>
            </a:extLst>
          </p:cNvPr>
          <p:cNvSpPr txBox="1"/>
          <p:nvPr/>
        </p:nvSpPr>
        <p:spPr>
          <a:xfrm>
            <a:off x="6363993" y="4036979"/>
            <a:ext cx="5735957" cy="1200329"/>
          </a:xfrm>
          <a:prstGeom prst="rect">
            <a:avLst/>
          </a:prstGeom>
          <a:solidFill>
            <a:schemeClr val="tx2">
              <a:lumMod val="10000"/>
              <a:lumOff val="90000"/>
            </a:schemeClr>
          </a:solidFill>
        </p:spPr>
        <p:txBody>
          <a:bodyPr wrap="square">
            <a:spAutoFit/>
          </a:bodyPr>
          <a:lstStyle>
            <a:defPPr>
              <a:defRPr lang="en-US"/>
            </a:defPPr>
            <a:lvl1pPr>
              <a:spcAft>
                <a:spcPts val="600"/>
              </a:spcAft>
              <a:defRPr sz="2400" b="0" i="0">
                <a:solidFill>
                  <a:srgbClr val="242424"/>
                </a:solidFill>
                <a:effectLst/>
                <a:latin typeface="source-serif-pro"/>
              </a:defRPr>
            </a:lvl1pPr>
          </a:lstStyle>
          <a:p>
            <a:r>
              <a:rPr lang="en-US" dirty="0"/>
              <a:t>In other words, if class B is a subclass of class A, then instances of A should be able to be replaced with instances of B without altering the desirable properties of the program (e.g., correctness, task completion</a:t>
            </a:r>
            <a:endParaRPr lang="en-IN" dirty="0"/>
          </a:p>
        </p:txBody>
      </p:sp>
    </p:spTree>
    <p:extLst>
      <p:ext uri="{BB962C8B-B14F-4D97-AF65-F5344CB8AC3E}">
        <p14:creationId xmlns:p14="http://schemas.microsoft.com/office/powerpoint/2010/main" val="3822705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DB0D-B5A3-9BB7-E1F1-E7DC42C4C6C7}"/>
              </a:ext>
            </a:extLst>
          </p:cNvPr>
          <p:cNvSpPr>
            <a:spLocks noGrp="1"/>
          </p:cNvSpPr>
          <p:nvPr>
            <p:ph type="title"/>
          </p:nvPr>
        </p:nvSpPr>
        <p:spPr>
          <a:xfrm>
            <a:off x="329153" y="511506"/>
            <a:ext cx="7834460" cy="690677"/>
          </a:xfrm>
        </p:spPr>
        <p:txBody>
          <a:bodyPr>
            <a:noAutofit/>
          </a:bodyPr>
          <a:lstStyle/>
          <a:p>
            <a:r>
              <a:rPr lang="en-IN" sz="3200" b="1" i="0" dirty="0" err="1">
                <a:solidFill>
                  <a:schemeClr val="accent5">
                    <a:lumMod val="75000"/>
                  </a:schemeClr>
                </a:solidFill>
                <a:latin typeface="sohne"/>
              </a:rPr>
              <a:t>Liskov</a:t>
            </a:r>
            <a:r>
              <a:rPr lang="en-IN" sz="3200" b="1" i="0" dirty="0">
                <a:solidFill>
                  <a:schemeClr val="accent5">
                    <a:lumMod val="75000"/>
                  </a:schemeClr>
                </a:solidFill>
                <a:latin typeface="sohne"/>
              </a:rPr>
              <a:t> Substitution Principle (LSP)</a:t>
            </a:r>
            <a:br>
              <a:rPr lang="en-IN" b="1" i="0" dirty="0">
                <a:solidFill>
                  <a:schemeClr val="accent5">
                    <a:lumMod val="75000"/>
                  </a:schemeClr>
                </a:solidFill>
                <a:latin typeface="sohne"/>
              </a:rPr>
            </a:br>
            <a:endParaRPr lang="en-IN" dirty="0">
              <a:solidFill>
                <a:schemeClr val="accent5">
                  <a:lumMod val="75000"/>
                </a:schemeClr>
              </a:solidFill>
            </a:endParaRPr>
          </a:p>
        </p:txBody>
      </p:sp>
      <p:sp>
        <p:nvSpPr>
          <p:cNvPr id="11" name="TextBox 10">
            <a:extLst>
              <a:ext uri="{FF2B5EF4-FFF2-40B4-BE49-F238E27FC236}">
                <a16:creationId xmlns:a16="http://schemas.microsoft.com/office/drawing/2014/main" id="{28FEEF25-59C2-89D2-0C7C-3D01920CA34D}"/>
              </a:ext>
            </a:extLst>
          </p:cNvPr>
          <p:cNvSpPr txBox="1"/>
          <p:nvPr/>
        </p:nvSpPr>
        <p:spPr>
          <a:xfrm>
            <a:off x="6488786" y="0"/>
            <a:ext cx="5361261" cy="677108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a:t>#include &lt;iostream&gt;</a:t>
            </a:r>
          </a:p>
          <a:p>
            <a:r>
              <a:rPr lang="en-IN" sz="1400" dirty="0"/>
              <a:t>#include &lt;</a:t>
            </a:r>
            <a:r>
              <a:rPr lang="en-IN" sz="1400" dirty="0" err="1"/>
              <a:t>stdexcept</a:t>
            </a:r>
            <a:r>
              <a:rPr lang="en-IN" sz="1400" dirty="0"/>
              <a:t>&gt;</a:t>
            </a:r>
          </a:p>
          <a:p>
            <a:endParaRPr lang="en-IN" sz="1400" dirty="0"/>
          </a:p>
          <a:p>
            <a:r>
              <a:rPr lang="en-IN" sz="1400" dirty="0">
                <a:solidFill>
                  <a:srgbClr val="CC0099"/>
                </a:solidFill>
              </a:rPr>
              <a:t>class </a:t>
            </a:r>
            <a:r>
              <a:rPr lang="en-IN" sz="1400" b="1" dirty="0">
                <a:solidFill>
                  <a:schemeClr val="tx2">
                    <a:lumMod val="75000"/>
                    <a:lumOff val="25000"/>
                  </a:schemeClr>
                </a:solidFill>
              </a:rPr>
              <a:t>Bird </a:t>
            </a:r>
            <a:r>
              <a:rPr lang="en-IN" sz="1400" dirty="0"/>
              <a:t>{</a:t>
            </a:r>
          </a:p>
          <a:p>
            <a:r>
              <a:rPr lang="en-IN" sz="1400" dirty="0">
                <a:solidFill>
                  <a:srgbClr val="CC0099"/>
                </a:solidFill>
              </a:rPr>
              <a:t>public:</a:t>
            </a:r>
          </a:p>
          <a:p>
            <a:r>
              <a:rPr lang="en-IN" sz="1400" dirty="0">
                <a:solidFill>
                  <a:srgbClr val="CC0099"/>
                </a:solidFill>
              </a:rPr>
              <a:t>    virtual </a:t>
            </a:r>
            <a:r>
              <a:rPr lang="en-IN" sz="1400" dirty="0"/>
              <a:t>void fly() {</a:t>
            </a:r>
          </a:p>
          <a:p>
            <a:r>
              <a:rPr lang="en-IN" sz="1400" dirty="0"/>
              <a:t>        std::</a:t>
            </a:r>
            <a:r>
              <a:rPr lang="en-IN" sz="1400" dirty="0" err="1"/>
              <a:t>cout</a:t>
            </a:r>
            <a:r>
              <a:rPr lang="en-IN" sz="1400" dirty="0"/>
              <a:t> &lt;&lt; "Flying" &lt;&lt; std::</a:t>
            </a:r>
            <a:r>
              <a:rPr lang="en-IN" sz="1400" dirty="0" err="1"/>
              <a:t>endl</a:t>
            </a:r>
            <a:r>
              <a:rPr lang="en-IN" sz="1400" dirty="0"/>
              <a:t>;</a:t>
            </a:r>
          </a:p>
          <a:p>
            <a:r>
              <a:rPr lang="en-IN" sz="1400" dirty="0"/>
              <a:t>    }</a:t>
            </a:r>
          </a:p>
          <a:p>
            <a:r>
              <a:rPr lang="en-IN" sz="1400" dirty="0"/>
              <a:t>};</a:t>
            </a:r>
          </a:p>
          <a:p>
            <a:r>
              <a:rPr lang="en-IN" sz="1400" dirty="0">
                <a:solidFill>
                  <a:srgbClr val="CC0099"/>
                </a:solidFill>
              </a:rPr>
              <a:t>class </a:t>
            </a:r>
            <a:r>
              <a:rPr lang="en-IN" sz="1400" b="1" dirty="0">
                <a:solidFill>
                  <a:schemeClr val="tx2">
                    <a:lumMod val="75000"/>
                    <a:lumOff val="25000"/>
                  </a:schemeClr>
                </a:solidFill>
              </a:rPr>
              <a:t>Sparrow </a:t>
            </a:r>
            <a:r>
              <a:rPr lang="en-IN" sz="1400" dirty="0"/>
              <a:t>: public </a:t>
            </a:r>
            <a:r>
              <a:rPr lang="en-IN" sz="1400" b="1" dirty="0">
                <a:solidFill>
                  <a:schemeClr val="tx2">
                    <a:lumMod val="75000"/>
                    <a:lumOff val="25000"/>
                  </a:schemeClr>
                </a:solidFill>
              </a:rPr>
              <a:t>Bird</a:t>
            </a:r>
            <a:r>
              <a:rPr lang="en-IN" sz="1400" dirty="0"/>
              <a:t> {</a:t>
            </a:r>
          </a:p>
          <a:p>
            <a:r>
              <a:rPr lang="en-IN" sz="1400" dirty="0">
                <a:solidFill>
                  <a:srgbClr val="CC3399"/>
                </a:solidFill>
              </a:rPr>
              <a:t>public:</a:t>
            </a:r>
          </a:p>
          <a:p>
            <a:r>
              <a:rPr lang="en-IN" sz="1400" dirty="0"/>
              <a:t>    void fly() override {</a:t>
            </a:r>
          </a:p>
          <a:p>
            <a:r>
              <a:rPr lang="en-IN" sz="1400" dirty="0"/>
              <a:t>        std::</a:t>
            </a:r>
            <a:r>
              <a:rPr lang="en-IN" sz="1400" dirty="0" err="1"/>
              <a:t>cout</a:t>
            </a:r>
            <a:r>
              <a:rPr lang="en-IN" sz="1400" dirty="0"/>
              <a:t> &lt;&lt; "Sparrow flying" &lt;&lt; std::</a:t>
            </a:r>
            <a:r>
              <a:rPr lang="en-IN" sz="1400" dirty="0" err="1"/>
              <a:t>endl</a:t>
            </a:r>
            <a:r>
              <a:rPr lang="en-IN" sz="1400" dirty="0"/>
              <a:t>;</a:t>
            </a:r>
          </a:p>
          <a:p>
            <a:r>
              <a:rPr lang="en-IN" sz="1400" dirty="0"/>
              <a:t>    }</a:t>
            </a:r>
          </a:p>
          <a:p>
            <a:r>
              <a:rPr lang="en-IN" sz="1400" dirty="0"/>
              <a:t>};</a:t>
            </a:r>
          </a:p>
          <a:p>
            <a:r>
              <a:rPr lang="en-IN" sz="1400" dirty="0">
                <a:solidFill>
                  <a:srgbClr val="FF33CC"/>
                </a:solidFill>
              </a:rPr>
              <a:t>class </a:t>
            </a:r>
            <a:r>
              <a:rPr lang="en-IN" sz="1400" b="1" dirty="0">
                <a:solidFill>
                  <a:schemeClr val="tx2">
                    <a:lumMod val="75000"/>
                    <a:lumOff val="25000"/>
                  </a:schemeClr>
                </a:solidFill>
              </a:rPr>
              <a:t>Penguin</a:t>
            </a:r>
            <a:r>
              <a:rPr lang="en-IN" sz="1400" dirty="0"/>
              <a:t> : public </a:t>
            </a:r>
            <a:r>
              <a:rPr lang="en-IN" sz="1400" b="1" dirty="0">
                <a:solidFill>
                  <a:schemeClr val="tx2">
                    <a:lumMod val="75000"/>
                    <a:lumOff val="25000"/>
                  </a:schemeClr>
                </a:solidFill>
              </a:rPr>
              <a:t>Bird</a:t>
            </a:r>
            <a:r>
              <a:rPr lang="en-IN" sz="1400" dirty="0"/>
              <a:t> {</a:t>
            </a:r>
          </a:p>
          <a:p>
            <a:r>
              <a:rPr lang="en-IN" sz="1400" dirty="0">
                <a:solidFill>
                  <a:srgbClr val="FF00FF"/>
                </a:solidFill>
              </a:rPr>
              <a:t>public:</a:t>
            </a:r>
          </a:p>
          <a:p>
            <a:r>
              <a:rPr lang="en-IN" sz="1400" dirty="0">
                <a:solidFill>
                  <a:srgbClr val="FF33CC"/>
                </a:solidFill>
              </a:rPr>
              <a:t>    void </a:t>
            </a:r>
            <a:r>
              <a:rPr lang="en-IN" sz="1400" dirty="0"/>
              <a:t>fly() override {</a:t>
            </a:r>
          </a:p>
          <a:p>
            <a:r>
              <a:rPr lang="en-IN" sz="1400" dirty="0"/>
              <a:t>        throw std::</a:t>
            </a:r>
            <a:r>
              <a:rPr lang="en-IN" sz="1400" dirty="0" err="1"/>
              <a:t>runtime_error</a:t>
            </a:r>
            <a:r>
              <a:rPr lang="en-IN" sz="1400" dirty="0"/>
              <a:t>("Penguins can't fly");</a:t>
            </a:r>
          </a:p>
          <a:p>
            <a:r>
              <a:rPr lang="en-IN" sz="1400" dirty="0"/>
              <a:t>    }</a:t>
            </a:r>
          </a:p>
          <a:p>
            <a:r>
              <a:rPr lang="en-IN" sz="1400" dirty="0"/>
              <a:t>};</a:t>
            </a:r>
          </a:p>
          <a:p>
            <a:r>
              <a:rPr lang="en-IN" sz="1400" dirty="0">
                <a:solidFill>
                  <a:srgbClr val="FF33CC"/>
                </a:solidFill>
              </a:rPr>
              <a:t>void</a:t>
            </a:r>
            <a:r>
              <a:rPr lang="en-IN" sz="1400" dirty="0"/>
              <a:t> </a:t>
            </a:r>
            <a:r>
              <a:rPr lang="en-IN" sz="1400" dirty="0" err="1"/>
              <a:t>letBirdFly</a:t>
            </a:r>
            <a:r>
              <a:rPr lang="en-IN" sz="1400" dirty="0"/>
              <a:t>(Bird* bird) {</a:t>
            </a:r>
          </a:p>
          <a:p>
            <a:r>
              <a:rPr lang="en-IN" sz="1400" dirty="0"/>
              <a:t>    bird-&gt;fly();</a:t>
            </a:r>
          </a:p>
          <a:p>
            <a:r>
              <a:rPr lang="en-IN" sz="1400" dirty="0"/>
              <a:t>}</a:t>
            </a:r>
          </a:p>
          <a:p>
            <a:r>
              <a:rPr lang="en-IN" sz="1400" dirty="0">
                <a:solidFill>
                  <a:srgbClr val="FF33CC"/>
                </a:solidFill>
              </a:rPr>
              <a:t>int </a:t>
            </a:r>
            <a:r>
              <a:rPr lang="en-IN" sz="1400" dirty="0"/>
              <a:t>main() {</a:t>
            </a:r>
          </a:p>
          <a:p>
            <a:r>
              <a:rPr lang="en-IN" sz="1400" dirty="0"/>
              <a:t>    </a:t>
            </a:r>
            <a:r>
              <a:rPr lang="en-IN" sz="1400" b="1" dirty="0">
                <a:solidFill>
                  <a:schemeClr val="tx2">
                    <a:lumMod val="75000"/>
                    <a:lumOff val="25000"/>
                  </a:schemeClr>
                </a:solidFill>
              </a:rPr>
              <a:t>Sparrow</a:t>
            </a:r>
            <a:r>
              <a:rPr lang="en-IN" sz="1400" dirty="0"/>
              <a:t> </a:t>
            </a:r>
            <a:r>
              <a:rPr lang="en-IN" sz="1400" dirty="0" err="1">
                <a:solidFill>
                  <a:srgbClr val="C00000"/>
                </a:solidFill>
              </a:rPr>
              <a:t>sparrow</a:t>
            </a:r>
            <a:r>
              <a:rPr lang="en-IN" sz="1400" dirty="0"/>
              <a:t>;</a:t>
            </a:r>
          </a:p>
          <a:p>
            <a:r>
              <a:rPr lang="en-IN" sz="1400" dirty="0"/>
              <a:t>    </a:t>
            </a:r>
            <a:r>
              <a:rPr lang="en-IN" sz="1400" b="1" dirty="0">
                <a:solidFill>
                  <a:schemeClr val="tx2">
                    <a:lumMod val="75000"/>
                    <a:lumOff val="25000"/>
                  </a:schemeClr>
                </a:solidFill>
              </a:rPr>
              <a:t>Penguin</a:t>
            </a:r>
            <a:r>
              <a:rPr lang="en-IN" sz="1400" dirty="0"/>
              <a:t> </a:t>
            </a:r>
            <a:r>
              <a:rPr lang="en-IN" sz="1400" dirty="0" err="1">
                <a:solidFill>
                  <a:srgbClr val="C00000"/>
                </a:solidFill>
              </a:rPr>
              <a:t>penguin</a:t>
            </a:r>
            <a:r>
              <a:rPr lang="en-IN" sz="1400" dirty="0">
                <a:solidFill>
                  <a:srgbClr val="C00000"/>
                </a:solidFill>
              </a:rPr>
              <a:t>;</a:t>
            </a:r>
          </a:p>
          <a:p>
            <a:r>
              <a:rPr lang="en-IN" sz="1400" dirty="0"/>
              <a:t>    </a:t>
            </a:r>
            <a:r>
              <a:rPr lang="en-IN" sz="1400" dirty="0" err="1"/>
              <a:t>letBirdFly</a:t>
            </a:r>
            <a:r>
              <a:rPr lang="en-IN" sz="1400" dirty="0"/>
              <a:t>(</a:t>
            </a:r>
            <a:r>
              <a:rPr lang="en-IN" sz="1400" dirty="0">
                <a:solidFill>
                  <a:srgbClr val="C00000"/>
                </a:solidFill>
              </a:rPr>
              <a:t>&amp;sparrow</a:t>
            </a:r>
            <a:r>
              <a:rPr lang="en-IN" sz="1400" dirty="0"/>
              <a:t>);  // Works fine</a:t>
            </a:r>
          </a:p>
          <a:p>
            <a:r>
              <a:rPr lang="en-IN" sz="1400" dirty="0"/>
              <a:t>    </a:t>
            </a:r>
            <a:r>
              <a:rPr lang="en-IN" sz="1400" dirty="0" err="1"/>
              <a:t>letBirdFly</a:t>
            </a:r>
            <a:r>
              <a:rPr lang="en-IN" sz="1400" dirty="0"/>
              <a:t>(</a:t>
            </a:r>
            <a:r>
              <a:rPr lang="en-IN" sz="1400" dirty="0">
                <a:solidFill>
                  <a:srgbClr val="C00000"/>
                </a:solidFill>
              </a:rPr>
              <a:t>&amp;penguin</a:t>
            </a:r>
            <a:r>
              <a:rPr lang="en-IN" sz="1400" dirty="0"/>
              <a:t>);  // Throws exception, violating LSP</a:t>
            </a:r>
          </a:p>
          <a:p>
            <a:r>
              <a:rPr lang="en-IN" sz="1400" dirty="0"/>
              <a:t>    return 0;</a:t>
            </a:r>
          </a:p>
          <a:p>
            <a:r>
              <a:rPr lang="en-IN" sz="1400" dirty="0"/>
              <a:t>}</a:t>
            </a:r>
          </a:p>
        </p:txBody>
      </p:sp>
      <p:sp>
        <p:nvSpPr>
          <p:cNvPr id="13" name="TextBox 12">
            <a:extLst>
              <a:ext uri="{FF2B5EF4-FFF2-40B4-BE49-F238E27FC236}">
                <a16:creationId xmlns:a16="http://schemas.microsoft.com/office/drawing/2014/main" id="{05445A84-1102-E3CE-1398-EC5E6E48000A}"/>
              </a:ext>
            </a:extLst>
          </p:cNvPr>
          <p:cNvSpPr txBox="1"/>
          <p:nvPr/>
        </p:nvSpPr>
        <p:spPr>
          <a:xfrm>
            <a:off x="190893" y="1202183"/>
            <a:ext cx="5512322" cy="4832092"/>
          </a:xfrm>
          <a:prstGeom prst="rect">
            <a:avLst/>
          </a:prstGeom>
          <a:solidFill>
            <a:schemeClr val="accent2">
              <a:lumMod val="20000"/>
              <a:lumOff val="80000"/>
            </a:schemeClr>
          </a:solidFill>
        </p:spPr>
        <p:txBody>
          <a:bodyPr wrap="square">
            <a:spAutoFit/>
          </a:bodyPr>
          <a:lstStyle/>
          <a:p>
            <a:r>
              <a:rPr lang="en-US" sz="2800" dirty="0"/>
              <a:t>class Bird with a method fly(). You then create a subclass Penguin that inherits from Bird. According to LSP, Penguin should be able to replace Bird without causing issues. However, penguins can't fly, so if Penguin overrides the fly() method to throw an exception, it violates LSP because it changes the expected behavior of the Bird class.</a:t>
            </a:r>
            <a:endParaRPr lang="en-IN" sz="2800" dirty="0"/>
          </a:p>
        </p:txBody>
      </p:sp>
    </p:spTree>
    <p:extLst>
      <p:ext uri="{BB962C8B-B14F-4D97-AF65-F5344CB8AC3E}">
        <p14:creationId xmlns:p14="http://schemas.microsoft.com/office/powerpoint/2010/main" val="301794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44DF08-C8E0-2A45-004C-38A5480B060B}"/>
              </a:ext>
            </a:extLst>
          </p:cNvPr>
          <p:cNvSpPr>
            <a:spLocks noGrp="1"/>
          </p:cNvSpPr>
          <p:nvPr>
            <p:ph type="title"/>
          </p:nvPr>
        </p:nvSpPr>
        <p:spPr>
          <a:xfrm>
            <a:off x="5309617" y="350196"/>
            <a:ext cx="7834460" cy="690677"/>
          </a:xfrm>
        </p:spPr>
        <p:txBody>
          <a:bodyPr>
            <a:normAutofit fontScale="90000"/>
          </a:bodyPr>
          <a:lstStyle/>
          <a:p>
            <a:r>
              <a:rPr lang="en-IN" sz="3200" b="1" i="0" dirty="0" err="1">
                <a:solidFill>
                  <a:schemeClr val="accent5">
                    <a:lumMod val="75000"/>
                  </a:schemeClr>
                </a:solidFill>
                <a:effectLst/>
                <a:latin typeface="sohne"/>
              </a:rPr>
              <a:t>Liskov</a:t>
            </a:r>
            <a:r>
              <a:rPr lang="en-IN" sz="3200" b="1" i="0" dirty="0">
                <a:solidFill>
                  <a:schemeClr val="accent5">
                    <a:lumMod val="75000"/>
                  </a:schemeClr>
                </a:solidFill>
                <a:effectLst/>
                <a:latin typeface="sohne"/>
              </a:rPr>
              <a:t> Substitution Principle (LSP)</a:t>
            </a:r>
            <a:br>
              <a:rPr lang="en-IN" b="1" i="0" dirty="0">
                <a:solidFill>
                  <a:schemeClr val="accent5">
                    <a:lumMod val="75000"/>
                  </a:schemeClr>
                </a:solidFill>
                <a:effectLst/>
                <a:latin typeface="sohne"/>
              </a:rPr>
            </a:br>
            <a:endParaRPr lang="en-IN" dirty="0">
              <a:solidFill>
                <a:schemeClr val="accent5">
                  <a:lumMod val="75000"/>
                </a:schemeClr>
              </a:solidFill>
            </a:endParaRPr>
          </a:p>
        </p:txBody>
      </p:sp>
      <p:sp>
        <p:nvSpPr>
          <p:cNvPr id="6" name="TextBox 5">
            <a:extLst>
              <a:ext uri="{FF2B5EF4-FFF2-40B4-BE49-F238E27FC236}">
                <a16:creationId xmlns:a16="http://schemas.microsoft.com/office/drawing/2014/main" id="{CA33E603-E60A-933F-1722-65E0F321E08F}"/>
              </a:ext>
            </a:extLst>
          </p:cNvPr>
          <p:cNvSpPr txBox="1"/>
          <p:nvPr/>
        </p:nvSpPr>
        <p:spPr>
          <a:xfrm>
            <a:off x="242544" y="58846"/>
            <a:ext cx="4443756" cy="674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solidFill>
                  <a:srgbClr val="FF33CC"/>
                </a:solidFill>
              </a:rPr>
              <a:t>class</a:t>
            </a:r>
            <a:r>
              <a:rPr lang="en-IN" sz="1600" dirty="0"/>
              <a:t> </a:t>
            </a:r>
            <a:r>
              <a:rPr lang="en-IN" sz="1600" b="1" dirty="0">
                <a:solidFill>
                  <a:srgbClr val="0070C0"/>
                </a:solidFill>
              </a:rPr>
              <a:t>Bird </a:t>
            </a:r>
            <a:r>
              <a:rPr lang="en-IN" sz="1600" dirty="0"/>
              <a:t>{</a:t>
            </a:r>
          </a:p>
          <a:p>
            <a:r>
              <a:rPr lang="en-IN" sz="1600" dirty="0">
                <a:solidFill>
                  <a:srgbClr val="FF33CC"/>
                </a:solidFill>
              </a:rPr>
              <a:t>public:</a:t>
            </a:r>
          </a:p>
          <a:p>
            <a:r>
              <a:rPr lang="en-IN" sz="1600" dirty="0">
                <a:solidFill>
                  <a:srgbClr val="FF33CC"/>
                </a:solidFill>
              </a:rPr>
              <a:t>    virtual </a:t>
            </a:r>
            <a:r>
              <a:rPr lang="en-IN" sz="1600" dirty="0"/>
              <a:t>void move() {</a:t>
            </a:r>
          </a:p>
          <a:p>
            <a:r>
              <a:rPr lang="en-IN" sz="1600" dirty="0"/>
              <a:t>        </a:t>
            </a:r>
            <a:r>
              <a:rPr lang="en-IN" sz="1600" dirty="0" err="1"/>
              <a:t>cout</a:t>
            </a:r>
            <a:r>
              <a:rPr lang="en-IN" sz="1600" dirty="0"/>
              <a:t> &lt;&lt; "Moving" &lt;&lt; std::</a:t>
            </a:r>
            <a:r>
              <a:rPr lang="en-IN" sz="1600" dirty="0" err="1"/>
              <a:t>endl</a:t>
            </a:r>
            <a:r>
              <a:rPr lang="en-IN" sz="1600" dirty="0"/>
              <a:t>;</a:t>
            </a:r>
          </a:p>
          <a:p>
            <a:r>
              <a:rPr lang="en-IN" sz="1600" dirty="0"/>
              <a:t>    } };</a:t>
            </a:r>
          </a:p>
          <a:p>
            <a:r>
              <a:rPr lang="en-IN" sz="1600" dirty="0">
                <a:solidFill>
                  <a:srgbClr val="FF33CC"/>
                </a:solidFill>
              </a:rPr>
              <a:t>class</a:t>
            </a:r>
            <a:r>
              <a:rPr lang="en-IN" sz="1600" b="1" dirty="0">
                <a:solidFill>
                  <a:srgbClr val="0070C0"/>
                </a:solidFill>
              </a:rPr>
              <a:t> </a:t>
            </a:r>
            <a:r>
              <a:rPr lang="en-IN" sz="1600" b="1" dirty="0" err="1">
                <a:solidFill>
                  <a:srgbClr val="0070C0"/>
                </a:solidFill>
              </a:rPr>
              <a:t>FlyingBird</a:t>
            </a:r>
            <a:r>
              <a:rPr lang="en-IN" sz="1600" b="1" dirty="0">
                <a:solidFill>
                  <a:srgbClr val="0070C0"/>
                </a:solidFill>
              </a:rPr>
              <a:t> </a:t>
            </a:r>
            <a:r>
              <a:rPr lang="en-IN" sz="1600" dirty="0"/>
              <a:t>: public </a:t>
            </a:r>
            <a:r>
              <a:rPr lang="en-IN" sz="1600" b="1" dirty="0">
                <a:solidFill>
                  <a:srgbClr val="0070C0"/>
                </a:solidFill>
              </a:rPr>
              <a:t>Bird</a:t>
            </a:r>
            <a:r>
              <a:rPr lang="en-IN" sz="1600" dirty="0"/>
              <a:t> {</a:t>
            </a:r>
          </a:p>
          <a:p>
            <a:r>
              <a:rPr lang="en-IN" sz="1600" dirty="0">
                <a:solidFill>
                  <a:srgbClr val="FF33CC"/>
                </a:solidFill>
              </a:rPr>
              <a:t>public:</a:t>
            </a:r>
          </a:p>
          <a:p>
            <a:r>
              <a:rPr lang="en-IN" sz="1600" dirty="0"/>
              <a:t>    void move() override {</a:t>
            </a:r>
          </a:p>
          <a:p>
            <a:r>
              <a:rPr lang="en-IN" sz="1600" dirty="0"/>
              <a:t>        fly();</a:t>
            </a:r>
          </a:p>
          <a:p>
            <a:r>
              <a:rPr lang="en-IN" sz="1600" dirty="0"/>
              <a:t>    }</a:t>
            </a:r>
          </a:p>
          <a:p>
            <a:r>
              <a:rPr lang="en-IN" sz="1600" dirty="0">
                <a:solidFill>
                  <a:srgbClr val="FF33CC"/>
                </a:solidFill>
              </a:rPr>
              <a:t>    virtual </a:t>
            </a:r>
            <a:r>
              <a:rPr lang="en-IN" sz="1600" dirty="0"/>
              <a:t>void fly() {</a:t>
            </a:r>
          </a:p>
          <a:p>
            <a:r>
              <a:rPr lang="en-IN" sz="1600" dirty="0"/>
              <a:t>        std::</a:t>
            </a:r>
            <a:r>
              <a:rPr lang="en-IN" sz="1600" dirty="0" err="1"/>
              <a:t>cout</a:t>
            </a:r>
            <a:r>
              <a:rPr lang="en-IN" sz="1600" dirty="0"/>
              <a:t> &lt;&lt; "Flying" &lt;&lt; std::</a:t>
            </a:r>
            <a:r>
              <a:rPr lang="en-IN" sz="1600" dirty="0" err="1"/>
              <a:t>endl</a:t>
            </a:r>
            <a:r>
              <a:rPr lang="en-IN" sz="1600" dirty="0"/>
              <a:t>;</a:t>
            </a:r>
          </a:p>
          <a:p>
            <a:r>
              <a:rPr lang="en-IN" sz="1600" dirty="0"/>
              <a:t>    } };</a:t>
            </a:r>
          </a:p>
          <a:p>
            <a:r>
              <a:rPr lang="en-IN" sz="1600" dirty="0">
                <a:solidFill>
                  <a:srgbClr val="FF33CC"/>
                </a:solidFill>
              </a:rPr>
              <a:t>class </a:t>
            </a:r>
            <a:r>
              <a:rPr lang="en-IN" sz="1600" b="1" dirty="0">
                <a:solidFill>
                  <a:srgbClr val="0070C0"/>
                </a:solidFill>
              </a:rPr>
              <a:t>Sparrow </a:t>
            </a:r>
            <a:r>
              <a:rPr lang="en-IN" sz="1600" dirty="0"/>
              <a:t>: public </a:t>
            </a:r>
            <a:r>
              <a:rPr lang="en-IN" sz="1600" b="1" dirty="0" err="1">
                <a:solidFill>
                  <a:srgbClr val="0070C0"/>
                </a:solidFill>
              </a:rPr>
              <a:t>FlyingBird</a:t>
            </a:r>
            <a:r>
              <a:rPr lang="en-IN" sz="1600" b="1" dirty="0">
                <a:solidFill>
                  <a:srgbClr val="0070C0"/>
                </a:solidFill>
              </a:rPr>
              <a:t> </a:t>
            </a:r>
            <a:r>
              <a:rPr lang="en-IN" sz="1600" dirty="0"/>
              <a:t>{</a:t>
            </a:r>
          </a:p>
          <a:p>
            <a:r>
              <a:rPr lang="en-IN" sz="1600" dirty="0"/>
              <a:t>public:</a:t>
            </a:r>
          </a:p>
          <a:p>
            <a:r>
              <a:rPr lang="en-IN" sz="1600" dirty="0"/>
              <a:t>    void fly() override {</a:t>
            </a:r>
          </a:p>
          <a:p>
            <a:r>
              <a:rPr lang="en-IN" sz="1600" dirty="0"/>
              <a:t>        </a:t>
            </a:r>
            <a:r>
              <a:rPr lang="en-IN" sz="1600" dirty="0" err="1"/>
              <a:t>cout</a:t>
            </a:r>
            <a:r>
              <a:rPr lang="en-IN" sz="1600" dirty="0"/>
              <a:t> &lt;&lt; "Sparrow flying" &lt;&lt; std::</a:t>
            </a:r>
            <a:r>
              <a:rPr lang="en-IN" sz="1600" dirty="0" err="1"/>
              <a:t>endl</a:t>
            </a:r>
            <a:r>
              <a:rPr lang="en-IN" sz="1600" dirty="0"/>
              <a:t>;</a:t>
            </a:r>
          </a:p>
          <a:p>
            <a:r>
              <a:rPr lang="en-IN" sz="1600" dirty="0"/>
              <a:t>    }  };</a:t>
            </a:r>
          </a:p>
          <a:p>
            <a:r>
              <a:rPr lang="en-IN" sz="1600" dirty="0">
                <a:solidFill>
                  <a:srgbClr val="FF33CC"/>
                </a:solidFill>
              </a:rPr>
              <a:t>class</a:t>
            </a:r>
            <a:r>
              <a:rPr lang="en-IN" sz="1600" dirty="0"/>
              <a:t> </a:t>
            </a:r>
            <a:r>
              <a:rPr lang="en-IN" sz="1600" b="1" dirty="0">
                <a:solidFill>
                  <a:srgbClr val="0070C0"/>
                </a:solidFill>
              </a:rPr>
              <a:t>Penguin</a:t>
            </a:r>
            <a:r>
              <a:rPr lang="en-IN" sz="1600" b="1" dirty="0"/>
              <a:t> :</a:t>
            </a:r>
            <a:r>
              <a:rPr lang="en-IN" sz="1600" dirty="0"/>
              <a:t> public </a:t>
            </a:r>
            <a:r>
              <a:rPr lang="en-IN" sz="1600" b="1" dirty="0">
                <a:solidFill>
                  <a:srgbClr val="0070C0"/>
                </a:solidFill>
              </a:rPr>
              <a:t>Bird </a:t>
            </a:r>
            <a:r>
              <a:rPr lang="en-IN" sz="1600" dirty="0"/>
              <a:t>{</a:t>
            </a:r>
          </a:p>
          <a:p>
            <a:r>
              <a:rPr lang="en-IN" sz="1600" dirty="0"/>
              <a:t>public:</a:t>
            </a:r>
          </a:p>
          <a:p>
            <a:r>
              <a:rPr lang="en-IN" sz="1600" dirty="0"/>
              <a:t>    void move() override {</a:t>
            </a:r>
          </a:p>
          <a:p>
            <a:r>
              <a:rPr lang="en-IN" sz="1600" dirty="0"/>
              <a:t>        </a:t>
            </a:r>
            <a:r>
              <a:rPr lang="en-IN" sz="1600" dirty="0" err="1"/>
              <a:t>cout</a:t>
            </a:r>
            <a:r>
              <a:rPr lang="en-IN" sz="1600" dirty="0"/>
              <a:t> &lt;&lt; "Penguin walks………" &lt;&lt; std::</a:t>
            </a:r>
            <a:r>
              <a:rPr lang="en-IN" sz="1600" dirty="0" err="1"/>
              <a:t>endl</a:t>
            </a:r>
            <a:r>
              <a:rPr lang="en-IN" sz="1600" dirty="0"/>
              <a:t>;</a:t>
            </a:r>
          </a:p>
          <a:p>
            <a:r>
              <a:rPr lang="en-IN" sz="1600" dirty="0"/>
              <a:t>    } };</a:t>
            </a:r>
          </a:p>
          <a:p>
            <a:endParaRPr lang="en-IN" sz="1600" dirty="0"/>
          </a:p>
          <a:p>
            <a:r>
              <a:rPr lang="en-IN" sz="1600" dirty="0"/>
              <a:t>void </a:t>
            </a:r>
            <a:r>
              <a:rPr lang="en-IN" sz="1600" dirty="0" err="1"/>
              <a:t>letBirdMove</a:t>
            </a:r>
            <a:r>
              <a:rPr lang="en-IN" sz="1600" dirty="0"/>
              <a:t>(Bird* bird) {</a:t>
            </a:r>
          </a:p>
          <a:p>
            <a:r>
              <a:rPr lang="en-IN" sz="1600" dirty="0"/>
              <a:t>    bird-&gt;move();</a:t>
            </a:r>
          </a:p>
          <a:p>
            <a:r>
              <a:rPr lang="en-IN" sz="1600" dirty="0"/>
              <a:t>}</a:t>
            </a:r>
          </a:p>
        </p:txBody>
      </p:sp>
      <p:sp>
        <p:nvSpPr>
          <p:cNvPr id="8" name="TextBox 7">
            <a:extLst>
              <a:ext uri="{FF2B5EF4-FFF2-40B4-BE49-F238E27FC236}">
                <a16:creationId xmlns:a16="http://schemas.microsoft.com/office/drawing/2014/main" id="{BB3E2017-4BEE-4D67-99DA-62F2E0D42722}"/>
              </a:ext>
            </a:extLst>
          </p:cNvPr>
          <p:cNvSpPr txBox="1"/>
          <p:nvPr/>
        </p:nvSpPr>
        <p:spPr>
          <a:xfrm>
            <a:off x="4972780" y="3167555"/>
            <a:ext cx="6575898" cy="203132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IN" dirty="0"/>
              <a:t>int </a:t>
            </a:r>
            <a:r>
              <a:rPr lang="en-IN" b="1" dirty="0">
                <a:solidFill>
                  <a:srgbClr val="0070C0"/>
                </a:solidFill>
              </a:rPr>
              <a:t>main</a:t>
            </a:r>
            <a:r>
              <a:rPr lang="en-IN" dirty="0"/>
              <a:t>() {</a:t>
            </a:r>
          </a:p>
          <a:p>
            <a:r>
              <a:rPr lang="en-IN" dirty="0"/>
              <a:t>    </a:t>
            </a:r>
            <a:r>
              <a:rPr lang="en-IN" b="1" dirty="0">
                <a:solidFill>
                  <a:srgbClr val="0070C0"/>
                </a:solidFill>
              </a:rPr>
              <a:t>Sparrow</a:t>
            </a:r>
            <a:r>
              <a:rPr lang="en-IN" dirty="0"/>
              <a:t> </a:t>
            </a:r>
            <a:r>
              <a:rPr lang="en-IN" dirty="0" err="1">
                <a:solidFill>
                  <a:srgbClr val="C00000"/>
                </a:solidFill>
              </a:rPr>
              <a:t>sparrow</a:t>
            </a:r>
            <a:r>
              <a:rPr lang="en-IN" dirty="0"/>
              <a:t>;</a:t>
            </a:r>
          </a:p>
          <a:p>
            <a:r>
              <a:rPr lang="en-IN" dirty="0"/>
              <a:t>    </a:t>
            </a:r>
            <a:r>
              <a:rPr lang="en-IN" b="1" dirty="0">
                <a:solidFill>
                  <a:srgbClr val="0070C0"/>
                </a:solidFill>
              </a:rPr>
              <a:t>Penguin</a:t>
            </a:r>
            <a:r>
              <a:rPr lang="en-IN" dirty="0"/>
              <a:t> </a:t>
            </a:r>
            <a:r>
              <a:rPr lang="en-IN" dirty="0" err="1">
                <a:solidFill>
                  <a:srgbClr val="C00000"/>
                </a:solidFill>
              </a:rPr>
              <a:t>penguin</a:t>
            </a:r>
            <a:r>
              <a:rPr lang="en-IN" dirty="0"/>
              <a:t>;</a:t>
            </a:r>
          </a:p>
          <a:p>
            <a:r>
              <a:rPr lang="en-IN" dirty="0"/>
              <a:t>    </a:t>
            </a:r>
            <a:r>
              <a:rPr lang="en-IN" dirty="0" err="1"/>
              <a:t>letBirdMove</a:t>
            </a:r>
            <a:r>
              <a:rPr lang="en-IN" dirty="0">
                <a:solidFill>
                  <a:srgbClr val="C00000"/>
                </a:solidFill>
              </a:rPr>
              <a:t>(&amp;sparrow</a:t>
            </a:r>
            <a:r>
              <a:rPr lang="en-IN" dirty="0"/>
              <a:t>);  // Works fine</a:t>
            </a:r>
          </a:p>
          <a:p>
            <a:r>
              <a:rPr lang="en-IN" dirty="0"/>
              <a:t>    </a:t>
            </a:r>
            <a:r>
              <a:rPr lang="en-IN" dirty="0" err="1"/>
              <a:t>letBirdMove</a:t>
            </a:r>
            <a:r>
              <a:rPr lang="en-IN" dirty="0">
                <a:solidFill>
                  <a:srgbClr val="C00000"/>
                </a:solidFill>
              </a:rPr>
              <a:t>(&amp;penguin</a:t>
            </a:r>
            <a:r>
              <a:rPr lang="en-IN" dirty="0"/>
              <a:t>);  // Works fine</a:t>
            </a:r>
          </a:p>
          <a:p>
            <a:r>
              <a:rPr lang="en-IN" dirty="0"/>
              <a:t>    return 0;</a:t>
            </a:r>
          </a:p>
          <a:p>
            <a:r>
              <a:rPr lang="en-IN" dirty="0"/>
              <a:t>}</a:t>
            </a:r>
          </a:p>
        </p:txBody>
      </p:sp>
      <p:sp>
        <p:nvSpPr>
          <p:cNvPr id="10" name="TextBox 9">
            <a:extLst>
              <a:ext uri="{FF2B5EF4-FFF2-40B4-BE49-F238E27FC236}">
                <a16:creationId xmlns:a16="http://schemas.microsoft.com/office/drawing/2014/main" id="{37C44ACC-A4D3-6DE6-0DF0-983D857F19F6}"/>
              </a:ext>
            </a:extLst>
          </p:cNvPr>
          <p:cNvSpPr txBox="1"/>
          <p:nvPr/>
        </p:nvSpPr>
        <p:spPr>
          <a:xfrm>
            <a:off x="4972780" y="2696623"/>
            <a:ext cx="6575898" cy="369332"/>
          </a:xfrm>
          <a:prstGeom prst="rect">
            <a:avLst/>
          </a:prstGeom>
          <a:noFill/>
        </p:spPr>
        <p:txBody>
          <a:bodyPr wrap="square">
            <a:spAutoFit/>
          </a:bodyPr>
          <a:lstStyle/>
          <a:p>
            <a:r>
              <a:rPr lang="en-IN" dirty="0"/>
              <a:t>Adhering to LSP</a:t>
            </a:r>
          </a:p>
        </p:txBody>
      </p:sp>
    </p:spTree>
    <p:extLst>
      <p:ext uri="{BB962C8B-B14F-4D97-AF65-F5344CB8AC3E}">
        <p14:creationId xmlns:p14="http://schemas.microsoft.com/office/powerpoint/2010/main" val="283858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D03EE-6B85-B32C-DFAA-EE7844A7D54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88123D1-22D6-56ED-B1C3-1FAFAA983086}"/>
              </a:ext>
            </a:extLst>
          </p:cNvPr>
          <p:cNvSpPr/>
          <p:nvPr/>
        </p:nvSpPr>
        <p:spPr>
          <a:xfrm>
            <a:off x="0" y="0"/>
            <a:ext cx="6215449" cy="6858000"/>
          </a:xfrm>
          <a:prstGeom prst="rect">
            <a:avLst/>
          </a:prstGeom>
          <a:gradFill>
            <a:gsLst>
              <a:gs pos="76000">
                <a:srgbClr val="006699"/>
              </a:gs>
              <a:gs pos="22000">
                <a:schemeClr val="accent1">
                  <a:lumMod val="75000"/>
                </a:schemeClr>
              </a:gs>
              <a:gs pos="49000">
                <a:srgbClr val="145A7A"/>
              </a:gs>
              <a:gs pos="100000">
                <a:schemeClr val="tx2">
                  <a:lumMod val="50000"/>
                  <a:lumOff val="50000"/>
                </a:schemeClr>
              </a:gs>
              <a:gs pos="0">
                <a:schemeClr val="accent1">
                  <a:lumMod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C68948-DFA6-B3AC-6C85-A0D83430EE72}"/>
              </a:ext>
            </a:extLst>
          </p:cNvPr>
          <p:cNvSpPr>
            <a:spLocks noGrp="1"/>
          </p:cNvSpPr>
          <p:nvPr>
            <p:ph type="title"/>
          </p:nvPr>
        </p:nvSpPr>
        <p:spPr>
          <a:xfrm>
            <a:off x="335012" y="2587252"/>
            <a:ext cx="5545424" cy="1867076"/>
          </a:xfrm>
        </p:spPr>
        <p:txBody>
          <a:bodyPr vert="horz" lIns="91440" tIns="45720" rIns="91440" bIns="45720" rtlCol="0" anchor="t">
            <a:normAutofit fontScale="90000"/>
          </a:bodyPr>
          <a:lstStyle/>
          <a:p>
            <a:pPr algn="r"/>
            <a:r>
              <a:rPr lang="en-IN" sz="4800" b="1" i="0" dirty="0">
                <a:solidFill>
                  <a:schemeClr val="tx2">
                    <a:lumMod val="10000"/>
                    <a:lumOff val="90000"/>
                  </a:schemeClr>
                </a:solidFill>
                <a:effectLst/>
                <a:latin typeface="sohne"/>
              </a:rPr>
              <a:t>Interface Segregation Principle (ISP)</a:t>
            </a:r>
            <a:br>
              <a:rPr lang="en-IN" sz="4800" b="1" i="0" dirty="0">
                <a:solidFill>
                  <a:schemeClr val="tx2">
                    <a:lumMod val="10000"/>
                    <a:lumOff val="90000"/>
                  </a:schemeClr>
                </a:solidFill>
                <a:effectLst/>
                <a:latin typeface="sohne"/>
              </a:rPr>
            </a:br>
            <a:endParaRPr lang="en-US" sz="4800" dirty="0">
              <a:solidFill>
                <a:schemeClr val="tx2">
                  <a:lumMod val="10000"/>
                  <a:lumOff val="9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F66AF82-F301-AC64-15C0-8CA0EA019E3A}"/>
              </a:ext>
            </a:extLst>
          </p:cNvPr>
          <p:cNvSpPr txBox="1"/>
          <p:nvPr/>
        </p:nvSpPr>
        <p:spPr>
          <a:xfrm>
            <a:off x="6339313" y="1620812"/>
            <a:ext cx="5735957" cy="3616375"/>
          </a:xfrm>
          <a:prstGeom prst="rect">
            <a:avLst/>
          </a:prstGeom>
          <a:solidFill>
            <a:schemeClr val="tx2">
              <a:lumMod val="10000"/>
              <a:lumOff val="90000"/>
            </a:schemeClr>
          </a:solidFill>
        </p:spPr>
        <p:txBody>
          <a:bodyPr wrap="square">
            <a:spAutoFit/>
          </a:bodyPr>
          <a:lstStyle/>
          <a:p>
            <a:pPr>
              <a:spcAft>
                <a:spcPts val="600"/>
              </a:spcAft>
            </a:pPr>
            <a:r>
              <a:rPr lang="en-US" sz="3200" dirty="0"/>
              <a:t>It states that a client should not be forced to depend on interfaces that it does not use. In other words, a class should not have to implement methods that it does not need.</a:t>
            </a:r>
            <a:endParaRPr lang="en-IN" sz="3200" dirty="0"/>
          </a:p>
          <a:p>
            <a:pPr>
              <a:spcAft>
                <a:spcPts val="600"/>
              </a:spcAft>
            </a:pPr>
            <a:endParaRPr lang="en-US" sz="3200" dirty="0"/>
          </a:p>
        </p:txBody>
      </p:sp>
      <p:sp>
        <p:nvSpPr>
          <p:cNvPr id="3" name="Rectangle 2">
            <a:extLst>
              <a:ext uri="{FF2B5EF4-FFF2-40B4-BE49-F238E27FC236}">
                <a16:creationId xmlns:a16="http://schemas.microsoft.com/office/drawing/2014/main" id="{384E2961-92A3-923E-2EA9-7B8B962F8825}"/>
              </a:ext>
            </a:extLst>
          </p:cNvPr>
          <p:cNvSpPr/>
          <p:nvPr/>
        </p:nvSpPr>
        <p:spPr>
          <a:xfrm>
            <a:off x="879253" y="604106"/>
            <a:ext cx="4948756" cy="1446550"/>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8800" spc="600" dirty="0">
                <a:ln w="0"/>
                <a:solidFill>
                  <a:srgbClr val="00FF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SOL</a:t>
            </a:r>
            <a:r>
              <a:rPr lang="en-US" sz="8800"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I</a:t>
            </a:r>
            <a:r>
              <a:rPr lang="en-US" sz="8800" spc="600" dirty="0">
                <a:ln w="0"/>
                <a:solidFill>
                  <a:srgbClr val="00FF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D</a:t>
            </a:r>
            <a:endParaRPr lang="en-US" sz="8800" b="0" cap="none" spc="600" dirty="0">
              <a:ln w="0"/>
              <a:solidFill>
                <a:srgbClr val="00FF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92187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06AB36-21AE-9834-4837-F733E0ACE3C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86FC34F-5D14-51E9-E0EA-64D5ED4CF6CB}"/>
              </a:ext>
            </a:extLst>
          </p:cNvPr>
          <p:cNvSpPr txBox="1">
            <a:spLocks/>
          </p:cNvSpPr>
          <p:nvPr/>
        </p:nvSpPr>
        <p:spPr>
          <a:xfrm>
            <a:off x="1452656" y="2713291"/>
            <a:ext cx="9771320" cy="269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SOLID</a:t>
            </a:r>
            <a:r>
              <a:rPr lang="en-US" sz="2400" dirty="0"/>
              <a:t> </a:t>
            </a:r>
            <a:r>
              <a:rPr lang="en-US" sz="4800" dirty="0">
                <a:solidFill>
                  <a:schemeClr val="bg2">
                    <a:lumMod val="50000"/>
                  </a:schemeClr>
                </a:solidFill>
                <a:latin typeface="Aldhabi" panose="020F0502020204030204" pitchFamily="2" charset="-78"/>
                <a:cs typeface="Aldhabi" panose="020F0502020204030204" pitchFamily="2" charset="-78"/>
              </a:rPr>
              <a:t>principles are a set of guidelines or best practices for object-oriented programming that help to create software that is more maintainable, flexible, and scalable.</a:t>
            </a:r>
          </a:p>
        </p:txBody>
      </p:sp>
      <p:sp>
        <p:nvSpPr>
          <p:cNvPr id="10" name="Title 1">
            <a:extLst>
              <a:ext uri="{FF2B5EF4-FFF2-40B4-BE49-F238E27FC236}">
                <a16:creationId xmlns:a16="http://schemas.microsoft.com/office/drawing/2014/main" id="{A3727C7A-7055-C864-8191-FF6D003715CD}"/>
              </a:ext>
            </a:extLst>
          </p:cNvPr>
          <p:cNvSpPr>
            <a:spLocks noGrp="1"/>
          </p:cNvSpPr>
          <p:nvPr>
            <p:ph type="title"/>
          </p:nvPr>
        </p:nvSpPr>
        <p:spPr>
          <a:xfrm>
            <a:off x="1452656" y="1444741"/>
            <a:ext cx="9357865" cy="1041901"/>
          </a:xfrm>
        </p:spPr>
        <p:txBody>
          <a:bodyPr vert="horz" lIns="91440" tIns="45720" rIns="91440" bIns="45720" rtlCol="0" anchor="ctr">
            <a:normAutofit/>
          </a:bodyPr>
          <a:lstStyle/>
          <a:p>
            <a:pPr algn="ctr"/>
            <a:r>
              <a:rPr lang="en-US" sz="4800" kern="1200" dirty="0">
                <a:solidFill>
                  <a:schemeClr val="tx2">
                    <a:lumMod val="75000"/>
                    <a:lumOff val="25000"/>
                  </a:schemeClr>
                </a:solidFill>
                <a:latin typeface="+mj-lt"/>
                <a:ea typeface="+mj-ea"/>
                <a:cs typeface="+mj-cs"/>
              </a:rPr>
              <a:t>SOLID</a:t>
            </a:r>
            <a:r>
              <a:rPr lang="en-US" sz="4800" kern="1200" dirty="0">
                <a:solidFill>
                  <a:schemeClr val="tx1"/>
                </a:solidFill>
                <a:latin typeface="+mj-lt"/>
                <a:ea typeface="+mj-ea"/>
                <a:cs typeface="+mj-cs"/>
              </a:rPr>
              <a:t> Principles</a:t>
            </a:r>
          </a:p>
        </p:txBody>
      </p:sp>
    </p:spTree>
    <p:extLst>
      <p:ext uri="{BB962C8B-B14F-4D97-AF65-F5344CB8AC3E}">
        <p14:creationId xmlns:p14="http://schemas.microsoft.com/office/powerpoint/2010/main" val="57715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FA23C-60D0-4641-AA86-742B1E8DDF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454377-C4E6-8C50-CBD1-4117655D7761}"/>
              </a:ext>
            </a:extLst>
          </p:cNvPr>
          <p:cNvSpPr/>
          <p:nvPr/>
        </p:nvSpPr>
        <p:spPr>
          <a:xfrm>
            <a:off x="0" y="0"/>
            <a:ext cx="6215449" cy="6858000"/>
          </a:xfrm>
          <a:prstGeom prst="rect">
            <a:avLst/>
          </a:prstGeom>
          <a:gradFill>
            <a:gsLst>
              <a:gs pos="76000">
                <a:srgbClr val="006699"/>
              </a:gs>
              <a:gs pos="22000">
                <a:schemeClr val="accent1">
                  <a:lumMod val="75000"/>
                </a:schemeClr>
              </a:gs>
              <a:gs pos="49000">
                <a:srgbClr val="145A7A"/>
              </a:gs>
              <a:gs pos="100000">
                <a:schemeClr val="tx2">
                  <a:lumMod val="50000"/>
                  <a:lumOff val="50000"/>
                </a:schemeClr>
              </a:gs>
              <a:gs pos="0">
                <a:schemeClr val="accent1">
                  <a:lumMod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4C715B2-B6BC-5902-CB99-397BC63E554C}"/>
              </a:ext>
            </a:extLst>
          </p:cNvPr>
          <p:cNvSpPr>
            <a:spLocks noGrp="1"/>
          </p:cNvSpPr>
          <p:nvPr>
            <p:ph type="title"/>
          </p:nvPr>
        </p:nvSpPr>
        <p:spPr>
          <a:xfrm>
            <a:off x="335012" y="2587252"/>
            <a:ext cx="5545424" cy="1867076"/>
          </a:xfrm>
        </p:spPr>
        <p:txBody>
          <a:bodyPr vert="horz" lIns="91440" tIns="45720" rIns="91440" bIns="45720" rtlCol="0" anchor="t">
            <a:normAutofit fontScale="90000"/>
          </a:bodyPr>
          <a:lstStyle/>
          <a:p>
            <a:pPr algn="r"/>
            <a:r>
              <a:rPr lang="en-IN" sz="4800" b="1" i="0" dirty="0">
                <a:solidFill>
                  <a:schemeClr val="tx2">
                    <a:lumMod val="10000"/>
                    <a:lumOff val="90000"/>
                  </a:schemeClr>
                </a:solidFill>
                <a:effectLst/>
                <a:latin typeface="sohne"/>
              </a:rPr>
              <a:t>Interface Segregation Principle (ISP)</a:t>
            </a:r>
            <a:br>
              <a:rPr lang="en-IN" sz="4800" b="1" i="0" dirty="0">
                <a:solidFill>
                  <a:schemeClr val="tx2">
                    <a:lumMod val="10000"/>
                    <a:lumOff val="90000"/>
                  </a:schemeClr>
                </a:solidFill>
                <a:effectLst/>
                <a:latin typeface="sohne"/>
              </a:rPr>
            </a:br>
            <a:endParaRPr lang="en-US" sz="4800" dirty="0">
              <a:solidFill>
                <a:schemeClr val="tx2">
                  <a:lumMod val="10000"/>
                  <a:lumOff val="9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D93EB38-11EB-3E7B-9755-94FA2DCA8DD3}"/>
              </a:ext>
            </a:extLst>
          </p:cNvPr>
          <p:cNvSpPr txBox="1"/>
          <p:nvPr/>
        </p:nvSpPr>
        <p:spPr>
          <a:xfrm>
            <a:off x="6321931" y="1166842"/>
            <a:ext cx="5735957" cy="4524315"/>
          </a:xfrm>
          <a:prstGeom prst="rect">
            <a:avLst/>
          </a:prstGeom>
          <a:solidFill>
            <a:schemeClr val="tx2">
              <a:lumMod val="10000"/>
              <a:lumOff val="90000"/>
            </a:schemeClr>
          </a:solidFill>
        </p:spPr>
        <p:txBody>
          <a:bodyPr wrap="square">
            <a:spAutoFit/>
          </a:bodyPr>
          <a:lstStyle/>
          <a:p>
            <a:pPr>
              <a:spcAft>
                <a:spcPts val="600"/>
              </a:spcAft>
            </a:pPr>
            <a:r>
              <a:rPr lang="en-US" sz="3200" dirty="0"/>
              <a:t>In C++, ISP can be implemented by breaking down larger interfaces into smaller, more specific interfaces. This allows clients to only depend on the specific methods they need, rather than being forced to implement unnecessary methods</a:t>
            </a:r>
          </a:p>
        </p:txBody>
      </p:sp>
      <p:sp>
        <p:nvSpPr>
          <p:cNvPr id="3" name="Rectangle 2">
            <a:extLst>
              <a:ext uri="{FF2B5EF4-FFF2-40B4-BE49-F238E27FC236}">
                <a16:creationId xmlns:a16="http://schemas.microsoft.com/office/drawing/2014/main" id="{8D7CC3A4-47D5-0C98-4850-538FF7BA4D5E}"/>
              </a:ext>
            </a:extLst>
          </p:cNvPr>
          <p:cNvSpPr/>
          <p:nvPr/>
        </p:nvSpPr>
        <p:spPr>
          <a:xfrm>
            <a:off x="879253" y="604106"/>
            <a:ext cx="4948756" cy="1446550"/>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8800" spc="600" dirty="0">
                <a:ln w="0"/>
                <a:solidFill>
                  <a:srgbClr val="00FF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SOL</a:t>
            </a:r>
            <a:r>
              <a:rPr lang="en-US" sz="8800"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I</a:t>
            </a:r>
            <a:r>
              <a:rPr lang="en-US" sz="8800" spc="600" dirty="0">
                <a:ln w="0"/>
                <a:solidFill>
                  <a:srgbClr val="00FF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D</a:t>
            </a:r>
            <a:endParaRPr lang="en-US" sz="8800" b="0" cap="none" spc="600" dirty="0">
              <a:ln w="0"/>
              <a:solidFill>
                <a:srgbClr val="00FF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0376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784AE-3382-D7C3-0BB9-71BECCEF1E75}"/>
              </a:ext>
            </a:extLst>
          </p:cNvPr>
          <p:cNvSpPr>
            <a:spLocks noGrp="1"/>
          </p:cNvSpPr>
          <p:nvPr>
            <p:ph type="title"/>
          </p:nvPr>
        </p:nvSpPr>
        <p:spPr>
          <a:xfrm>
            <a:off x="557434" y="663426"/>
            <a:ext cx="10279442" cy="766091"/>
          </a:xfrm>
        </p:spPr>
        <p:txBody>
          <a:bodyPr>
            <a:noAutofit/>
          </a:bodyPr>
          <a:lstStyle/>
          <a:p>
            <a:r>
              <a:rPr lang="en-IN" sz="4000" b="1" i="0" spc="300" dirty="0">
                <a:solidFill>
                  <a:schemeClr val="accent2"/>
                </a:solidFill>
                <a:effectLst>
                  <a:outerShdw blurRad="38100" dist="38100" dir="2700000" algn="tl">
                    <a:srgbClr val="000000">
                      <a:alpha val="43137"/>
                    </a:srgbClr>
                  </a:outerShdw>
                </a:effectLst>
                <a:latin typeface="sohne"/>
              </a:rPr>
              <a:t>Interface Segregation Principle (ISP)</a:t>
            </a:r>
            <a:br>
              <a:rPr lang="en-IN" sz="4000" b="1" i="0" spc="300" dirty="0">
                <a:solidFill>
                  <a:schemeClr val="accent2"/>
                </a:solidFill>
                <a:effectLst>
                  <a:outerShdw blurRad="38100" dist="38100" dir="2700000" algn="tl">
                    <a:srgbClr val="000000">
                      <a:alpha val="43137"/>
                    </a:srgbClr>
                  </a:outerShdw>
                </a:effectLst>
                <a:latin typeface="sohne"/>
              </a:rPr>
            </a:br>
            <a:endParaRPr lang="en-IN" sz="4000" spc="300" dirty="0">
              <a:solidFill>
                <a:schemeClr val="accent2"/>
              </a:solidFill>
              <a:effectLst>
                <a:outerShdw blurRad="38100" dist="38100" dir="2700000" algn="tl">
                  <a:srgbClr val="000000">
                    <a:alpha val="43137"/>
                  </a:srgbClr>
                </a:outerShdw>
              </a:effectLst>
            </a:endParaRPr>
          </a:p>
        </p:txBody>
      </p:sp>
      <p:sp>
        <p:nvSpPr>
          <p:cNvPr id="6" name="Rectangle 1">
            <a:extLst>
              <a:ext uri="{FF2B5EF4-FFF2-40B4-BE49-F238E27FC236}">
                <a16:creationId xmlns:a16="http://schemas.microsoft.com/office/drawing/2014/main" id="{4503B522-E751-0E4E-6CB5-E531EA67D089}"/>
              </a:ext>
            </a:extLst>
          </p:cNvPr>
          <p:cNvSpPr>
            <a:spLocks noChangeArrowheads="1"/>
          </p:cNvSpPr>
          <p:nvPr/>
        </p:nvSpPr>
        <p:spPr bwMode="auto">
          <a:xfrm>
            <a:off x="416743" y="1556079"/>
            <a:ext cx="6608347" cy="267765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75000"/>
                  </a:schemeClr>
                </a:solidFill>
                <a:effectLst/>
                <a:latin typeface="source-code-pro"/>
              </a:rPr>
              <a:t>Printer</a:t>
            </a:r>
            <a:r>
              <a:rPr kumimoji="0" lang="en-US" altLang="en-US" sz="2800" b="0" i="0" u="none" strike="noStrike" cap="none" normalizeH="0" baseline="0" dirty="0">
                <a:ln>
                  <a:noFill/>
                </a:ln>
                <a:solidFill>
                  <a:srgbClr val="242424"/>
                </a:solidFill>
                <a:effectLst/>
                <a:latin typeface="source-serif-pro"/>
              </a:rPr>
              <a:t> class that can print documents in different formats, such as PDF, HTML, and plain text. We could define a single interface for this class that includes all possible methods, such as</a:t>
            </a:r>
            <a:r>
              <a:rPr kumimoji="0" lang="en-US" altLang="en-US" sz="2800" b="0" i="0" u="none" strike="noStrike" cap="none" normalizeH="0" baseline="0" dirty="0">
                <a:ln>
                  <a:noFill/>
                </a:ln>
                <a:solidFill>
                  <a:schemeClr val="accent5">
                    <a:lumMod val="75000"/>
                  </a:schemeClr>
                </a:solidFill>
                <a:effectLst/>
                <a:latin typeface="source-serif-pro"/>
              </a:rPr>
              <a:t> </a:t>
            </a:r>
            <a:r>
              <a:rPr kumimoji="0" lang="en-US" altLang="en-US" sz="2000" b="1" i="0" u="none" strike="noStrike" cap="none" normalizeH="0" baseline="0" dirty="0" err="1">
                <a:ln>
                  <a:noFill/>
                </a:ln>
                <a:solidFill>
                  <a:schemeClr val="accent5">
                    <a:lumMod val="75000"/>
                  </a:schemeClr>
                </a:solidFill>
                <a:effectLst/>
                <a:latin typeface="source-code-pro"/>
              </a:rPr>
              <a:t>printPDF</a:t>
            </a:r>
            <a:r>
              <a:rPr kumimoji="0" lang="en-US" altLang="en-US" sz="2000" b="1" i="0" u="none" strike="noStrike" cap="none" normalizeH="0" baseline="0" dirty="0">
                <a:ln>
                  <a:noFill/>
                </a:ln>
                <a:solidFill>
                  <a:schemeClr val="accent5">
                    <a:lumMod val="75000"/>
                  </a:schemeClr>
                </a:solidFill>
                <a:effectLst/>
                <a:latin typeface="source-code-pro"/>
              </a:rPr>
              <a:t>()</a:t>
            </a:r>
            <a:r>
              <a:rPr kumimoji="0" lang="en-US" altLang="en-US" sz="2800" b="1" i="0" u="none" strike="noStrike" cap="none" normalizeH="0" baseline="0" dirty="0">
                <a:ln>
                  <a:noFill/>
                </a:ln>
                <a:solidFill>
                  <a:srgbClr val="242424"/>
                </a:solidFill>
                <a:effectLst/>
                <a:latin typeface="source-serif-pro"/>
              </a:rPr>
              <a:t>, </a:t>
            </a:r>
            <a:r>
              <a:rPr kumimoji="0" lang="en-US" altLang="en-US" sz="2000" b="1" i="0" u="none" strike="noStrike" cap="none" normalizeH="0" baseline="0" dirty="0" err="1">
                <a:ln>
                  <a:noFill/>
                </a:ln>
                <a:solidFill>
                  <a:schemeClr val="accent5">
                    <a:lumMod val="75000"/>
                  </a:schemeClr>
                </a:solidFill>
                <a:effectLst/>
                <a:latin typeface="source-code-pro"/>
              </a:rPr>
              <a:t>printHTML</a:t>
            </a:r>
            <a:r>
              <a:rPr kumimoji="0" lang="en-US" altLang="en-US" sz="2000" b="1" i="0" u="none" strike="noStrike" cap="none" normalizeH="0" baseline="0" dirty="0">
                <a:ln>
                  <a:noFill/>
                </a:ln>
                <a:solidFill>
                  <a:schemeClr val="accent5">
                    <a:lumMod val="75000"/>
                  </a:schemeClr>
                </a:solidFill>
                <a:effectLst/>
                <a:latin typeface="source-code-pro"/>
              </a:rPr>
              <a:t>()</a:t>
            </a:r>
            <a:r>
              <a:rPr kumimoji="0" lang="en-US" altLang="en-US" sz="2800" b="1" i="0" u="none" strike="noStrike" cap="none" normalizeH="0" baseline="0" dirty="0">
                <a:ln>
                  <a:noFill/>
                </a:ln>
                <a:solidFill>
                  <a:schemeClr val="accent5">
                    <a:lumMod val="75000"/>
                  </a:schemeClr>
                </a:solidFill>
                <a:effectLst/>
                <a:latin typeface="source-serif-pro"/>
              </a:rPr>
              <a:t>, </a:t>
            </a:r>
            <a:r>
              <a:rPr kumimoji="0" lang="en-US" altLang="en-US" sz="2800" b="0" i="0" u="none" strike="noStrike" cap="none" normalizeH="0" baseline="0" dirty="0">
                <a:ln>
                  <a:noFill/>
                </a:ln>
                <a:solidFill>
                  <a:srgbClr val="242424"/>
                </a:solidFill>
                <a:effectLst/>
                <a:latin typeface="source-serif-pro"/>
              </a:rPr>
              <a:t>and </a:t>
            </a:r>
            <a:r>
              <a:rPr kumimoji="0" lang="en-US" altLang="en-US" sz="2000" b="1" i="0" u="none" strike="noStrike" cap="none" normalizeH="0" baseline="0" dirty="0" err="1">
                <a:ln>
                  <a:noFill/>
                </a:ln>
                <a:solidFill>
                  <a:schemeClr val="accent5">
                    <a:lumMod val="75000"/>
                  </a:schemeClr>
                </a:solidFill>
                <a:effectLst/>
                <a:latin typeface="source-code-pro"/>
              </a:rPr>
              <a:t>printPlainText</a:t>
            </a:r>
            <a:r>
              <a:rPr kumimoji="0" lang="en-US" altLang="en-US" sz="2000" b="1" i="0" u="none" strike="noStrike" cap="none" normalizeH="0" baseline="0" dirty="0">
                <a:ln>
                  <a:noFill/>
                </a:ln>
                <a:solidFill>
                  <a:schemeClr val="accent5">
                    <a:lumMod val="75000"/>
                  </a:schemeClr>
                </a:solidFill>
                <a:effectLst/>
                <a:latin typeface="source-code-pro"/>
              </a:rPr>
              <a:t>()</a:t>
            </a:r>
            <a:r>
              <a:rPr kumimoji="0" lang="en-US" altLang="en-US" sz="2800" b="1" i="0" u="none" strike="noStrike" cap="none" normalizeH="0" baseline="0" dirty="0">
                <a:ln>
                  <a:noFill/>
                </a:ln>
                <a:solidFill>
                  <a:schemeClr val="accent5">
                    <a:lumMod val="75000"/>
                  </a:schemeClr>
                </a:solidFill>
                <a:effectLst/>
                <a:latin typeface="source-serif-pro"/>
              </a:rPr>
              <a:t>.</a:t>
            </a:r>
            <a:r>
              <a:rPr kumimoji="0" lang="en-US" altLang="en-US" sz="1200" b="1" i="0" u="none" strike="noStrike" cap="none" normalizeH="0" baseline="0" dirty="0">
                <a:ln>
                  <a:noFill/>
                </a:ln>
                <a:solidFill>
                  <a:schemeClr val="accent5">
                    <a:lumMod val="75000"/>
                  </a:schemeClr>
                </a:solidFill>
                <a:effectLst/>
              </a:rPr>
              <a:t> </a:t>
            </a:r>
            <a:endParaRPr kumimoji="0" lang="en-US" altLang="en-US" sz="3600" b="1" i="0" u="none" strike="noStrike" cap="none" normalizeH="0" baseline="0" dirty="0">
              <a:ln>
                <a:noFill/>
              </a:ln>
              <a:solidFill>
                <a:schemeClr val="accent5">
                  <a:lumMod val="75000"/>
                </a:schemeClr>
              </a:solidFill>
              <a:effectLst/>
              <a:latin typeface="Arial" panose="020B0604020202020204" pitchFamily="34" charset="0"/>
            </a:endParaRPr>
          </a:p>
        </p:txBody>
      </p:sp>
      <p:sp>
        <p:nvSpPr>
          <p:cNvPr id="7" name="Rectangle 2">
            <a:extLst>
              <a:ext uri="{FF2B5EF4-FFF2-40B4-BE49-F238E27FC236}">
                <a16:creationId xmlns:a16="http://schemas.microsoft.com/office/drawing/2014/main" id="{944AB8F3-4FB1-EF89-2593-4F1C8DD3E400}"/>
              </a:ext>
            </a:extLst>
          </p:cNvPr>
          <p:cNvSpPr>
            <a:spLocks noChangeArrowheads="1"/>
          </p:cNvSpPr>
          <p:nvPr/>
        </p:nvSpPr>
        <p:spPr bwMode="auto">
          <a:xfrm>
            <a:off x="416743" y="4532886"/>
            <a:ext cx="11186475" cy="95410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serif-pro"/>
              </a:rPr>
              <a:t>client that only needs to print plain text documents may not want to implement the </a:t>
            </a:r>
            <a:r>
              <a:rPr kumimoji="0" lang="en-US" altLang="en-US" sz="2000" b="0" i="0" u="none" strike="noStrike" cap="none" normalizeH="0" baseline="0" dirty="0" err="1">
                <a:ln>
                  <a:noFill/>
                </a:ln>
                <a:solidFill>
                  <a:srgbClr val="242424"/>
                </a:solidFill>
                <a:effectLst/>
                <a:latin typeface="source-code-pro"/>
              </a:rPr>
              <a:t>printPDF</a:t>
            </a:r>
            <a:r>
              <a:rPr kumimoji="0" lang="en-US" altLang="en-US" sz="20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a:ln>
                  <a:noFill/>
                </a:ln>
                <a:solidFill>
                  <a:srgbClr val="242424"/>
                </a:solidFill>
                <a:effectLst/>
                <a:latin typeface="source-serif-pro"/>
              </a:rPr>
              <a:t> and </a:t>
            </a:r>
            <a:r>
              <a:rPr kumimoji="0" lang="en-US" altLang="en-US" sz="2000" b="0" i="0" u="none" strike="noStrike" cap="none" normalizeH="0" baseline="0" dirty="0" err="1">
                <a:ln>
                  <a:noFill/>
                </a:ln>
                <a:solidFill>
                  <a:srgbClr val="242424"/>
                </a:solidFill>
                <a:effectLst/>
                <a:latin typeface="source-code-pro"/>
              </a:rPr>
              <a:t>printHTML</a:t>
            </a:r>
            <a:r>
              <a:rPr kumimoji="0" lang="en-US" altLang="en-US" sz="20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a:ln>
                  <a:noFill/>
                </a:ln>
                <a:solidFill>
                  <a:srgbClr val="242424"/>
                </a:solidFill>
                <a:effectLst/>
                <a:latin typeface="source-serif-pro"/>
              </a:rPr>
              <a:t> methods.</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1420BE2-B585-888C-CF25-59015C086565}"/>
              </a:ext>
            </a:extLst>
          </p:cNvPr>
          <p:cNvPicPr>
            <a:picLocks noChangeAspect="1"/>
          </p:cNvPicPr>
          <p:nvPr/>
        </p:nvPicPr>
        <p:blipFill>
          <a:blip r:embed="rId2"/>
          <a:stretch>
            <a:fillRect/>
          </a:stretch>
        </p:blipFill>
        <p:spPr>
          <a:xfrm>
            <a:off x="7434529" y="1962138"/>
            <a:ext cx="4340728" cy="1865538"/>
          </a:xfrm>
          <a:prstGeom prst="rect">
            <a:avLst/>
          </a:prstGeom>
        </p:spPr>
      </p:pic>
    </p:spTree>
    <p:extLst>
      <p:ext uri="{BB962C8B-B14F-4D97-AF65-F5344CB8AC3E}">
        <p14:creationId xmlns:p14="http://schemas.microsoft.com/office/powerpoint/2010/main" val="2619064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349AE6-BDAB-C0D5-55BD-0A6B95BC061D}"/>
              </a:ext>
            </a:extLst>
          </p:cNvPr>
          <p:cNvSpPr>
            <a:spLocks noGrp="1"/>
          </p:cNvSpPr>
          <p:nvPr>
            <p:ph type="title"/>
          </p:nvPr>
        </p:nvSpPr>
        <p:spPr>
          <a:xfrm>
            <a:off x="310299" y="431360"/>
            <a:ext cx="9163639" cy="766091"/>
          </a:xfrm>
        </p:spPr>
        <p:txBody>
          <a:bodyPr>
            <a:noAutofit/>
          </a:bodyPr>
          <a:lstStyle/>
          <a:p>
            <a:r>
              <a:rPr lang="en-IN" sz="4000" b="1" i="0" spc="300" dirty="0">
                <a:solidFill>
                  <a:schemeClr val="accent2"/>
                </a:solidFill>
                <a:effectLst>
                  <a:outerShdw blurRad="38100" dist="38100" dir="2700000" algn="tl">
                    <a:srgbClr val="000000">
                      <a:alpha val="43137"/>
                    </a:srgbClr>
                  </a:outerShdw>
                </a:effectLst>
                <a:latin typeface="sohne"/>
              </a:rPr>
              <a:t>Interface Segregation Principle (ISP)</a:t>
            </a:r>
            <a:br>
              <a:rPr lang="en-IN" sz="3200" b="1" i="0" dirty="0">
                <a:solidFill>
                  <a:srgbClr val="242424"/>
                </a:solidFill>
                <a:effectLst/>
                <a:latin typeface="sohne"/>
              </a:rPr>
            </a:br>
            <a:endParaRPr lang="en-IN" sz="3200" dirty="0"/>
          </a:p>
        </p:txBody>
      </p:sp>
      <p:sp>
        <p:nvSpPr>
          <p:cNvPr id="6" name="TextBox 5">
            <a:extLst>
              <a:ext uri="{FF2B5EF4-FFF2-40B4-BE49-F238E27FC236}">
                <a16:creationId xmlns:a16="http://schemas.microsoft.com/office/drawing/2014/main" id="{7F9C1F32-20C9-5ACB-7EF4-42AAA0FD577B}"/>
              </a:ext>
            </a:extLst>
          </p:cNvPr>
          <p:cNvSpPr txBox="1"/>
          <p:nvPr/>
        </p:nvSpPr>
        <p:spPr>
          <a:xfrm>
            <a:off x="310299" y="1076962"/>
            <a:ext cx="4296267" cy="535531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IN" b="0" i="0" dirty="0">
                <a:solidFill>
                  <a:srgbClr val="AA0D91"/>
                </a:solidFill>
                <a:effectLst/>
                <a:latin typeface="source-code-pro"/>
              </a:rPr>
              <a:t>class</a:t>
            </a:r>
            <a:r>
              <a:rPr lang="en-IN" b="0" i="0" dirty="0">
                <a:solidFill>
                  <a:srgbClr val="242424"/>
                </a:solidFill>
                <a:effectLst/>
                <a:latin typeface="source-code-pro"/>
              </a:rPr>
              <a:t> </a:t>
            </a:r>
            <a:r>
              <a:rPr lang="en-IN" b="0" i="0" dirty="0">
                <a:solidFill>
                  <a:srgbClr val="1C00CF"/>
                </a:solidFill>
                <a:effectLst/>
                <a:latin typeface="source-code-pro"/>
              </a:rPr>
              <a:t>Printable</a:t>
            </a:r>
            <a:r>
              <a:rPr lang="en-IN" b="0" i="0" dirty="0">
                <a:solidFill>
                  <a:srgbClr val="242424"/>
                </a:solidFill>
                <a:effectLst/>
                <a:latin typeface="source-code-pro"/>
              </a:rPr>
              <a:t> {</a:t>
            </a:r>
            <a:br>
              <a:rPr lang="en-IN" dirty="0"/>
            </a:b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b="0" i="0" dirty="0">
                <a:solidFill>
                  <a:srgbClr val="AA0D91"/>
                </a:solidFill>
                <a:effectLst/>
                <a:latin typeface="source-code-pro"/>
              </a:rPr>
              <a:t>virtual</a:t>
            </a:r>
            <a:r>
              <a:rPr lang="en-IN" b="0" i="0" dirty="0">
                <a:solidFill>
                  <a:srgbClr val="242424"/>
                </a:solidFill>
                <a:effectLst/>
                <a:latin typeface="source-code-pro"/>
              </a:rPr>
              <a:t> </a:t>
            </a:r>
            <a:r>
              <a:rPr lang="en-IN" b="0" i="0" dirty="0">
                <a:solidFill>
                  <a:srgbClr val="AA0D91"/>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print</a:t>
            </a:r>
            <a:r>
              <a:rPr lang="en-IN" b="0" i="0" dirty="0">
                <a:solidFill>
                  <a:srgbClr val="242424"/>
                </a:solidFill>
                <a:effectLst/>
                <a:latin typeface="source-code-pro"/>
              </a:rPr>
              <a:t>() = </a:t>
            </a:r>
            <a:r>
              <a:rPr lang="en-IN" b="0" i="0" dirty="0">
                <a:solidFill>
                  <a:srgbClr val="1C00CF"/>
                </a:solidFill>
                <a:effectLst/>
                <a:latin typeface="source-code-pro"/>
              </a:rPr>
              <a:t>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a:solidFill>
                  <a:srgbClr val="AA0D91"/>
                </a:solidFill>
                <a:effectLst/>
                <a:latin typeface="source-code-pro"/>
              </a:rPr>
              <a:t>class</a:t>
            </a:r>
            <a:r>
              <a:rPr lang="en-IN" b="0" i="0" dirty="0">
                <a:solidFill>
                  <a:srgbClr val="242424"/>
                </a:solidFill>
                <a:effectLst/>
                <a:latin typeface="source-code-pro"/>
              </a:rPr>
              <a:t> </a:t>
            </a:r>
            <a:r>
              <a:rPr lang="en-IN" b="0" i="0" dirty="0" err="1">
                <a:solidFill>
                  <a:srgbClr val="1C00CF"/>
                </a:solidFill>
                <a:effectLst/>
                <a:latin typeface="source-code-pro"/>
              </a:rPr>
              <a:t>PDFPrintable</a:t>
            </a:r>
            <a:r>
              <a:rPr lang="en-IN" b="0" i="0" dirty="0">
                <a:solidFill>
                  <a:srgbClr val="242424"/>
                </a:solidFill>
                <a:effectLst/>
                <a:latin typeface="source-code-pro"/>
              </a:rPr>
              <a:t> : </a:t>
            </a:r>
            <a:r>
              <a:rPr lang="en-IN" b="0" i="0" dirty="0">
                <a:solidFill>
                  <a:srgbClr val="1C00CF"/>
                </a:solidFill>
                <a:effectLst/>
                <a:latin typeface="source-code-pro"/>
              </a:rPr>
              <a:t>public</a:t>
            </a:r>
            <a:r>
              <a:rPr lang="en-IN" b="0" i="0" dirty="0">
                <a:solidFill>
                  <a:srgbClr val="242424"/>
                </a:solidFill>
                <a:effectLst/>
                <a:latin typeface="source-code-pro"/>
              </a:rPr>
              <a:t> </a:t>
            </a:r>
            <a:r>
              <a:rPr lang="en-IN" b="0" i="0" dirty="0">
                <a:solidFill>
                  <a:srgbClr val="1C00CF"/>
                </a:solidFill>
                <a:effectLst/>
                <a:latin typeface="source-code-pro"/>
              </a:rPr>
              <a:t>Printable</a:t>
            </a:r>
            <a:r>
              <a:rPr lang="en-IN" b="0" i="0" dirty="0">
                <a:solidFill>
                  <a:srgbClr val="242424"/>
                </a:solidFill>
                <a:effectLst/>
                <a:latin typeface="source-code-pro"/>
              </a:rPr>
              <a:t> {</a:t>
            </a:r>
            <a:br>
              <a:rPr lang="en-IN" dirty="0"/>
            </a:b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b="0" i="0" dirty="0">
                <a:solidFill>
                  <a:srgbClr val="AA0D91"/>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print</a:t>
            </a:r>
            <a:r>
              <a:rPr lang="en-IN" b="0" i="0" dirty="0">
                <a:solidFill>
                  <a:srgbClr val="242424"/>
                </a:solidFill>
                <a:effectLst/>
                <a:latin typeface="source-code-pro"/>
              </a:rPr>
              <a:t>() </a:t>
            </a:r>
            <a:r>
              <a:rPr lang="en-IN" b="0" i="0" dirty="0">
                <a:solidFill>
                  <a:srgbClr val="AA0D91"/>
                </a:solidFill>
                <a:effectLst/>
                <a:latin typeface="source-code-pro"/>
              </a:rPr>
              <a:t>override</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a:solidFill>
                  <a:srgbClr val="AA0D91"/>
                </a:solidFill>
                <a:effectLst/>
                <a:latin typeface="source-code-pro"/>
              </a:rPr>
              <a:t>class</a:t>
            </a:r>
            <a:r>
              <a:rPr lang="en-IN" b="0" i="0" dirty="0">
                <a:solidFill>
                  <a:srgbClr val="242424"/>
                </a:solidFill>
                <a:effectLst/>
                <a:latin typeface="source-code-pro"/>
              </a:rPr>
              <a:t> </a:t>
            </a:r>
            <a:r>
              <a:rPr lang="en-IN" b="0" i="0" dirty="0" err="1">
                <a:solidFill>
                  <a:srgbClr val="1C00CF"/>
                </a:solidFill>
                <a:effectLst/>
                <a:latin typeface="source-code-pro"/>
              </a:rPr>
              <a:t>HTMLPrintable</a:t>
            </a:r>
            <a:r>
              <a:rPr lang="en-IN" b="0" i="0" dirty="0">
                <a:solidFill>
                  <a:srgbClr val="242424"/>
                </a:solidFill>
                <a:effectLst/>
                <a:latin typeface="source-code-pro"/>
              </a:rPr>
              <a:t> : </a:t>
            </a:r>
            <a:r>
              <a:rPr lang="en-IN" b="0" i="0" dirty="0">
                <a:solidFill>
                  <a:srgbClr val="1C00CF"/>
                </a:solidFill>
                <a:effectLst/>
                <a:latin typeface="source-code-pro"/>
              </a:rPr>
              <a:t>public</a:t>
            </a:r>
            <a:r>
              <a:rPr lang="en-IN" b="0" i="0" dirty="0">
                <a:solidFill>
                  <a:srgbClr val="242424"/>
                </a:solidFill>
                <a:effectLst/>
                <a:latin typeface="source-code-pro"/>
              </a:rPr>
              <a:t> </a:t>
            </a:r>
            <a:r>
              <a:rPr lang="en-IN" b="0" i="0" dirty="0">
                <a:solidFill>
                  <a:srgbClr val="1C00CF"/>
                </a:solidFill>
                <a:effectLst/>
                <a:latin typeface="source-code-pro"/>
              </a:rPr>
              <a:t>Printable</a:t>
            </a:r>
            <a:r>
              <a:rPr lang="en-IN" b="0" i="0" dirty="0">
                <a:solidFill>
                  <a:srgbClr val="242424"/>
                </a:solidFill>
                <a:effectLst/>
                <a:latin typeface="source-code-pro"/>
              </a:rPr>
              <a:t> {</a:t>
            </a:r>
            <a:br>
              <a:rPr lang="en-IN" dirty="0"/>
            </a:b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b="0" i="0" dirty="0">
                <a:solidFill>
                  <a:srgbClr val="AA0D91"/>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print</a:t>
            </a:r>
            <a:r>
              <a:rPr lang="en-IN" b="0" i="0" dirty="0">
                <a:solidFill>
                  <a:srgbClr val="242424"/>
                </a:solidFill>
                <a:effectLst/>
                <a:latin typeface="source-code-pro"/>
              </a:rPr>
              <a:t>() </a:t>
            </a:r>
            <a:r>
              <a:rPr lang="en-IN" b="0" i="0" dirty="0">
                <a:solidFill>
                  <a:srgbClr val="AA0D91"/>
                </a:solidFill>
                <a:effectLst/>
                <a:latin typeface="source-code-pro"/>
              </a:rPr>
              <a:t>override</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a:solidFill>
                  <a:srgbClr val="AA0D91"/>
                </a:solidFill>
                <a:effectLst/>
                <a:latin typeface="source-code-pro"/>
              </a:rPr>
              <a:t>class</a:t>
            </a:r>
            <a:r>
              <a:rPr lang="en-IN" b="0" i="0" dirty="0">
                <a:solidFill>
                  <a:srgbClr val="242424"/>
                </a:solidFill>
                <a:effectLst/>
                <a:latin typeface="source-code-pro"/>
              </a:rPr>
              <a:t> </a:t>
            </a:r>
            <a:r>
              <a:rPr lang="en-IN" b="0" i="0" dirty="0" err="1">
                <a:solidFill>
                  <a:srgbClr val="1C00CF"/>
                </a:solidFill>
                <a:effectLst/>
                <a:latin typeface="source-code-pro"/>
              </a:rPr>
              <a:t>PlainTextPrintable</a:t>
            </a:r>
            <a:r>
              <a:rPr lang="en-IN" b="0" i="0" dirty="0">
                <a:solidFill>
                  <a:srgbClr val="242424"/>
                </a:solidFill>
                <a:effectLst/>
                <a:latin typeface="source-code-pro"/>
              </a:rPr>
              <a:t> : </a:t>
            </a:r>
            <a:r>
              <a:rPr lang="en-IN" b="0" i="0" dirty="0">
                <a:solidFill>
                  <a:srgbClr val="1C00CF"/>
                </a:solidFill>
                <a:effectLst/>
                <a:latin typeface="source-code-pro"/>
              </a:rPr>
              <a:t>public</a:t>
            </a:r>
            <a:r>
              <a:rPr lang="en-IN" b="0" i="0" dirty="0">
                <a:solidFill>
                  <a:srgbClr val="242424"/>
                </a:solidFill>
                <a:effectLst/>
                <a:latin typeface="source-code-pro"/>
              </a:rPr>
              <a:t> </a:t>
            </a:r>
            <a:r>
              <a:rPr lang="en-IN" b="0" i="0" dirty="0">
                <a:solidFill>
                  <a:srgbClr val="1C00CF"/>
                </a:solidFill>
                <a:effectLst/>
                <a:latin typeface="source-code-pro"/>
              </a:rPr>
              <a:t>Printable</a:t>
            </a:r>
            <a:r>
              <a:rPr lang="en-IN" b="0" i="0" dirty="0">
                <a:solidFill>
                  <a:srgbClr val="242424"/>
                </a:solidFill>
                <a:effectLst/>
                <a:latin typeface="source-code-pro"/>
              </a:rPr>
              <a:t> {</a:t>
            </a:r>
            <a:br>
              <a:rPr lang="en-IN" dirty="0"/>
            </a:b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b="0" i="0" dirty="0">
                <a:solidFill>
                  <a:srgbClr val="AA0D91"/>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print</a:t>
            </a:r>
            <a:r>
              <a:rPr lang="en-IN" b="0" i="0" dirty="0">
                <a:solidFill>
                  <a:srgbClr val="242424"/>
                </a:solidFill>
                <a:effectLst/>
                <a:latin typeface="source-code-pro"/>
              </a:rPr>
              <a:t>() </a:t>
            </a:r>
            <a:r>
              <a:rPr lang="en-IN" b="0" i="0" dirty="0">
                <a:solidFill>
                  <a:srgbClr val="AA0D91"/>
                </a:solidFill>
                <a:effectLst/>
                <a:latin typeface="source-code-pro"/>
              </a:rPr>
              <a:t>override</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
        <p:nvSpPr>
          <p:cNvPr id="10" name="TextBox 9">
            <a:extLst>
              <a:ext uri="{FF2B5EF4-FFF2-40B4-BE49-F238E27FC236}">
                <a16:creationId xmlns:a16="http://schemas.microsoft.com/office/drawing/2014/main" id="{745C9D43-DEBC-A0E7-70C0-30AA0CD68CD2}"/>
              </a:ext>
            </a:extLst>
          </p:cNvPr>
          <p:cNvSpPr txBox="1"/>
          <p:nvPr/>
        </p:nvSpPr>
        <p:spPr>
          <a:xfrm>
            <a:off x="5149392" y="1197451"/>
            <a:ext cx="6898446" cy="1015663"/>
          </a:xfrm>
          <a:prstGeom prst="rect">
            <a:avLst/>
          </a:prstGeom>
          <a:solidFill>
            <a:schemeClr val="tx2">
              <a:lumMod val="10000"/>
              <a:lumOff val="90000"/>
            </a:schemeClr>
          </a:solidFill>
        </p:spPr>
        <p:txBody>
          <a:bodyPr wrap="square">
            <a:spAutoFit/>
          </a:bodyPr>
          <a:lstStyle/>
          <a:p>
            <a:r>
              <a:rPr lang="en-US" sz="2000" dirty="0"/>
              <a:t>Now, clients can depend on the specific interfaces they need. For example, a client that only needs to print plain text documents can depend on the </a:t>
            </a:r>
            <a:r>
              <a:rPr lang="en-US" sz="2000" dirty="0" err="1"/>
              <a:t>PlainTextPrintable</a:t>
            </a:r>
            <a:r>
              <a:rPr lang="en-US" sz="2000" dirty="0"/>
              <a:t> interface.</a:t>
            </a:r>
            <a:endParaRPr lang="en-IN" sz="2000" dirty="0"/>
          </a:p>
        </p:txBody>
      </p:sp>
      <p:sp>
        <p:nvSpPr>
          <p:cNvPr id="12" name="TextBox 11">
            <a:extLst>
              <a:ext uri="{FF2B5EF4-FFF2-40B4-BE49-F238E27FC236}">
                <a16:creationId xmlns:a16="http://schemas.microsoft.com/office/drawing/2014/main" id="{2E961459-65E2-A8EA-A297-864CFA4D4E5F}"/>
              </a:ext>
            </a:extLst>
          </p:cNvPr>
          <p:cNvSpPr txBox="1"/>
          <p:nvPr/>
        </p:nvSpPr>
        <p:spPr>
          <a:xfrm>
            <a:off x="5149392" y="2551837"/>
            <a:ext cx="6094428"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b="0" i="0" dirty="0">
                <a:solidFill>
                  <a:srgbClr val="AA0D91"/>
                </a:solidFill>
                <a:effectLst/>
                <a:latin typeface="source-code-pro"/>
              </a:rPr>
              <a:t>class</a:t>
            </a:r>
            <a:r>
              <a:rPr lang="en-IN" b="0" i="0" dirty="0">
                <a:solidFill>
                  <a:srgbClr val="242424"/>
                </a:solidFill>
                <a:effectLst/>
                <a:latin typeface="source-code-pro"/>
              </a:rPr>
              <a:t> </a:t>
            </a:r>
            <a:r>
              <a:rPr lang="en-IN" b="0" i="0" dirty="0" err="1">
                <a:solidFill>
                  <a:srgbClr val="242424"/>
                </a:solidFill>
                <a:effectLst/>
                <a:latin typeface="source-code-pro"/>
              </a:rPr>
              <a:t>PlainTextPrinter</a:t>
            </a:r>
            <a:r>
              <a:rPr lang="en-IN" b="0" i="0" dirty="0">
                <a:solidFill>
                  <a:srgbClr val="242424"/>
                </a:solidFill>
                <a:effectLst/>
                <a:latin typeface="source-code-pro"/>
              </a:rPr>
              <a:t> {</a:t>
            </a:r>
            <a:br>
              <a:rPr lang="en-IN" dirty="0"/>
            </a:br>
            <a:r>
              <a:rPr lang="en-IN" b="0" i="0" dirty="0">
                <a:solidFill>
                  <a:srgbClr val="836C28"/>
                </a:solidFill>
                <a:effectLst/>
                <a:latin typeface="source-code-pro"/>
              </a:rPr>
              <a:t>public</a:t>
            </a:r>
            <a:r>
              <a:rPr lang="en-IN" b="0" i="0" dirty="0">
                <a:solidFill>
                  <a:srgbClr val="242424"/>
                </a:solidFill>
                <a:effectLst/>
                <a:latin typeface="source-code-pro"/>
              </a:rPr>
              <a:t>:</a:t>
            </a:r>
            <a:br>
              <a:rPr lang="en-IN" dirty="0"/>
            </a:br>
            <a:r>
              <a:rPr lang="en-IN" b="0" i="0" dirty="0">
                <a:solidFill>
                  <a:srgbClr val="AA0D91"/>
                </a:solidFill>
                <a:effectLst/>
                <a:latin typeface="source-code-pro"/>
              </a:rPr>
              <a:t>void</a:t>
            </a:r>
            <a:r>
              <a:rPr lang="en-IN" b="0" i="0" dirty="0">
                <a:solidFill>
                  <a:srgbClr val="242424"/>
                </a:solidFill>
                <a:effectLst/>
                <a:latin typeface="source-code-pro"/>
              </a:rPr>
              <a:t> print(</a:t>
            </a:r>
            <a:r>
              <a:rPr lang="en-IN" b="0" i="0" dirty="0" err="1">
                <a:solidFill>
                  <a:srgbClr val="5C2699"/>
                </a:solidFill>
                <a:effectLst/>
                <a:latin typeface="source-code-pro"/>
              </a:rPr>
              <a:t>PlainTextPrintable</a:t>
            </a:r>
            <a:r>
              <a:rPr lang="en-IN" b="0" i="0" dirty="0">
                <a:solidFill>
                  <a:srgbClr val="5C2699"/>
                </a:solidFill>
                <a:effectLst/>
                <a:latin typeface="source-code-pro"/>
              </a:rPr>
              <a:t>&amp; document</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document.print</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
        <p:nvSpPr>
          <p:cNvPr id="14" name="TextBox 13">
            <a:extLst>
              <a:ext uri="{FF2B5EF4-FFF2-40B4-BE49-F238E27FC236}">
                <a16:creationId xmlns:a16="http://schemas.microsoft.com/office/drawing/2014/main" id="{3552C751-9723-930F-CFD4-50827FB716DF}"/>
              </a:ext>
            </a:extLst>
          </p:cNvPr>
          <p:cNvSpPr txBox="1"/>
          <p:nvPr/>
        </p:nvSpPr>
        <p:spPr>
          <a:xfrm>
            <a:off x="5149392" y="4644887"/>
            <a:ext cx="6732309" cy="1631216"/>
          </a:xfrm>
          <a:prstGeom prst="rect">
            <a:avLst/>
          </a:prstGeom>
          <a:solidFill>
            <a:schemeClr val="tx2">
              <a:lumMod val="10000"/>
              <a:lumOff val="90000"/>
            </a:schemeClr>
          </a:solidFill>
        </p:spPr>
        <p:txBody>
          <a:bodyPr wrap="square">
            <a:spAutoFit/>
          </a:bodyPr>
          <a:lstStyle/>
          <a:p>
            <a:r>
              <a:rPr lang="en-US" sz="2000" dirty="0"/>
              <a:t>By adhering to the Interface Segregation Principle, we can create more flexible and reusable code that is easier to maintain. Clients can depend on smaller interfaces that are specific to their needs, rather than being forced to implement unnecessary methods</a:t>
            </a:r>
            <a:endParaRPr lang="en-IN" sz="2000" dirty="0"/>
          </a:p>
        </p:txBody>
      </p:sp>
    </p:spTree>
    <p:extLst>
      <p:ext uri="{BB962C8B-B14F-4D97-AF65-F5344CB8AC3E}">
        <p14:creationId xmlns:p14="http://schemas.microsoft.com/office/powerpoint/2010/main" val="106227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D1222-7B5E-749F-682C-21A9594C5A5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C6B42C-C1B6-98E9-ABE7-633B418921B9}"/>
              </a:ext>
            </a:extLst>
          </p:cNvPr>
          <p:cNvSpPr/>
          <p:nvPr/>
        </p:nvSpPr>
        <p:spPr>
          <a:xfrm>
            <a:off x="0" y="0"/>
            <a:ext cx="6215449" cy="6858000"/>
          </a:xfrm>
          <a:prstGeom prst="rect">
            <a:avLst/>
          </a:prstGeom>
          <a:gradFill flip="none" rotWithShape="1">
            <a:gsLst>
              <a:gs pos="0">
                <a:schemeClr val="tx1">
                  <a:lumMod val="85000"/>
                  <a:lumOff val="15000"/>
                </a:schemeClr>
              </a:gs>
              <a:gs pos="100000">
                <a:schemeClr val="accent5">
                  <a:lumMod val="75000"/>
                </a:schemeClr>
              </a:gs>
              <a:gs pos="78000">
                <a:schemeClr val="accent5">
                  <a:lumMod val="75000"/>
                </a:schemeClr>
              </a:gs>
              <a:gs pos="53000">
                <a:schemeClr val="accent5">
                  <a:lumMod val="7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F7F1DB-DC23-E268-8645-15CD1B94B410}"/>
              </a:ext>
            </a:extLst>
          </p:cNvPr>
          <p:cNvSpPr>
            <a:spLocks noGrp="1"/>
          </p:cNvSpPr>
          <p:nvPr>
            <p:ph type="title"/>
          </p:nvPr>
        </p:nvSpPr>
        <p:spPr>
          <a:xfrm>
            <a:off x="335012" y="2587252"/>
            <a:ext cx="5545424" cy="1867076"/>
          </a:xfrm>
        </p:spPr>
        <p:txBody>
          <a:bodyPr vert="horz" lIns="91440" tIns="45720" rIns="91440" bIns="45720" rtlCol="0" anchor="t">
            <a:normAutofit fontScale="90000"/>
          </a:bodyPr>
          <a:lstStyle/>
          <a:p>
            <a:pPr algn="r"/>
            <a:r>
              <a:rPr lang="en-IN" sz="4800" b="1" i="0" dirty="0">
                <a:solidFill>
                  <a:schemeClr val="accent5">
                    <a:lumMod val="20000"/>
                    <a:lumOff val="80000"/>
                  </a:schemeClr>
                </a:solidFill>
                <a:effectLst/>
                <a:latin typeface="sohne"/>
              </a:rPr>
              <a:t>Dependency Inversion Principle (DIP)</a:t>
            </a:r>
            <a:br>
              <a:rPr lang="en-IN" sz="4800" b="1" i="0" dirty="0">
                <a:solidFill>
                  <a:schemeClr val="accent5">
                    <a:lumMod val="20000"/>
                    <a:lumOff val="80000"/>
                  </a:schemeClr>
                </a:solidFill>
                <a:effectLst/>
                <a:latin typeface="sohne"/>
              </a:rPr>
            </a:br>
            <a:br>
              <a:rPr lang="en-IN" sz="4800" b="1" i="0" dirty="0">
                <a:solidFill>
                  <a:schemeClr val="tx2">
                    <a:lumMod val="10000"/>
                    <a:lumOff val="90000"/>
                  </a:schemeClr>
                </a:solidFill>
                <a:effectLst/>
                <a:latin typeface="sohne"/>
              </a:rPr>
            </a:br>
            <a:endParaRPr lang="en-US" sz="4800" dirty="0">
              <a:solidFill>
                <a:schemeClr val="tx2">
                  <a:lumMod val="10000"/>
                  <a:lumOff val="9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93BBE9E-6B2E-45D9-1E45-0D274B053487}"/>
              </a:ext>
            </a:extLst>
          </p:cNvPr>
          <p:cNvSpPr txBox="1"/>
          <p:nvPr/>
        </p:nvSpPr>
        <p:spPr>
          <a:xfrm>
            <a:off x="6341386" y="991744"/>
            <a:ext cx="5735957" cy="5586145"/>
          </a:xfrm>
          <a:prstGeom prst="rect">
            <a:avLst/>
          </a:prstGeom>
          <a:solidFill>
            <a:schemeClr val="tx2">
              <a:lumMod val="10000"/>
              <a:lumOff val="90000"/>
            </a:schemeClr>
          </a:solidFill>
        </p:spPr>
        <p:txBody>
          <a:bodyPr wrap="square">
            <a:spAutoFit/>
          </a:bodyPr>
          <a:lstStyle/>
          <a:p>
            <a:pPr>
              <a:spcAft>
                <a:spcPts val="600"/>
              </a:spcAft>
            </a:pPr>
            <a:r>
              <a:rPr lang="en-US" sz="3200" b="0" i="0" dirty="0">
                <a:solidFill>
                  <a:srgbClr val="242424"/>
                </a:solidFill>
                <a:effectLst/>
                <a:latin typeface="source-serif-pro"/>
              </a:rPr>
              <a:t>The </a:t>
            </a:r>
            <a:r>
              <a:rPr lang="en-US" sz="3200" b="1" i="0" dirty="0">
                <a:solidFill>
                  <a:srgbClr val="242424"/>
                </a:solidFill>
                <a:effectLst/>
                <a:latin typeface="source-serif-pro"/>
              </a:rPr>
              <a:t>Dependency Inversion Principle (DIP)</a:t>
            </a:r>
            <a:r>
              <a:rPr lang="en-US" sz="3200" b="0" i="0" dirty="0">
                <a:solidFill>
                  <a:srgbClr val="242424"/>
                </a:solidFill>
                <a:effectLst/>
                <a:latin typeface="source-serif-pro"/>
              </a:rPr>
              <a:t> is one of the SOLID principles of object-oriented design. It states that high-level modules should not depend on low-level modules. Both should depend on abstractions. Abstractions should not depend on details. Details should depend on abstractions.</a:t>
            </a:r>
            <a:endParaRPr lang="en-IN" sz="3200" dirty="0"/>
          </a:p>
          <a:p>
            <a:pPr>
              <a:spcAft>
                <a:spcPts val="600"/>
              </a:spcAft>
            </a:pPr>
            <a:endParaRPr lang="en-US" sz="3200" dirty="0"/>
          </a:p>
        </p:txBody>
      </p:sp>
      <p:sp>
        <p:nvSpPr>
          <p:cNvPr id="3" name="Rectangle 2">
            <a:extLst>
              <a:ext uri="{FF2B5EF4-FFF2-40B4-BE49-F238E27FC236}">
                <a16:creationId xmlns:a16="http://schemas.microsoft.com/office/drawing/2014/main" id="{C090E402-B3DD-B542-9049-ACEDF9DA9E68}"/>
              </a:ext>
            </a:extLst>
          </p:cNvPr>
          <p:cNvSpPr/>
          <p:nvPr/>
        </p:nvSpPr>
        <p:spPr>
          <a:xfrm>
            <a:off x="879253" y="604106"/>
            <a:ext cx="4948756" cy="1446550"/>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8800" spc="600" dirty="0">
                <a:ln w="0"/>
                <a:solidFill>
                  <a:srgbClr val="FF00FF"/>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SOLI</a:t>
            </a:r>
            <a:r>
              <a:rPr lang="en-US" sz="8800"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D</a:t>
            </a:r>
            <a:endParaRPr lang="en-US" sz="8800" b="0" cap="none"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92195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6B27B-BBAB-2D7D-BEBA-06C09CA730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F622BF5-5A6C-4055-E37A-EA125C808180}"/>
              </a:ext>
            </a:extLst>
          </p:cNvPr>
          <p:cNvSpPr/>
          <p:nvPr/>
        </p:nvSpPr>
        <p:spPr>
          <a:xfrm>
            <a:off x="0" y="0"/>
            <a:ext cx="6215449" cy="6858000"/>
          </a:xfrm>
          <a:prstGeom prst="rect">
            <a:avLst/>
          </a:prstGeom>
          <a:gradFill flip="none" rotWithShape="1">
            <a:gsLst>
              <a:gs pos="0">
                <a:schemeClr val="tx1">
                  <a:lumMod val="85000"/>
                  <a:lumOff val="15000"/>
                </a:schemeClr>
              </a:gs>
              <a:gs pos="100000">
                <a:schemeClr val="accent5">
                  <a:lumMod val="75000"/>
                </a:schemeClr>
              </a:gs>
              <a:gs pos="78000">
                <a:schemeClr val="accent5">
                  <a:lumMod val="75000"/>
                </a:schemeClr>
              </a:gs>
              <a:gs pos="53000">
                <a:schemeClr val="accent5">
                  <a:lumMod val="7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1444B72-CE9B-EAD4-AAE2-C167612B6DF7}"/>
              </a:ext>
            </a:extLst>
          </p:cNvPr>
          <p:cNvSpPr>
            <a:spLocks noGrp="1"/>
          </p:cNvSpPr>
          <p:nvPr>
            <p:ph type="title"/>
          </p:nvPr>
        </p:nvSpPr>
        <p:spPr>
          <a:xfrm>
            <a:off x="335012" y="2587252"/>
            <a:ext cx="5545424" cy="1867076"/>
          </a:xfrm>
        </p:spPr>
        <p:txBody>
          <a:bodyPr vert="horz" lIns="91440" tIns="45720" rIns="91440" bIns="45720" rtlCol="0" anchor="t">
            <a:normAutofit fontScale="90000"/>
          </a:bodyPr>
          <a:lstStyle/>
          <a:p>
            <a:pPr algn="r"/>
            <a:r>
              <a:rPr lang="en-IN" sz="4800" b="1" i="0" dirty="0">
                <a:solidFill>
                  <a:schemeClr val="accent5">
                    <a:lumMod val="20000"/>
                    <a:lumOff val="80000"/>
                  </a:schemeClr>
                </a:solidFill>
                <a:effectLst/>
                <a:latin typeface="sohne"/>
              </a:rPr>
              <a:t>Dependency Inversion Principle (DIP)</a:t>
            </a:r>
            <a:br>
              <a:rPr lang="en-IN" sz="4800" b="1" i="0" dirty="0">
                <a:solidFill>
                  <a:schemeClr val="accent5">
                    <a:lumMod val="20000"/>
                    <a:lumOff val="80000"/>
                  </a:schemeClr>
                </a:solidFill>
                <a:effectLst/>
                <a:latin typeface="sohne"/>
              </a:rPr>
            </a:br>
            <a:br>
              <a:rPr lang="en-IN" sz="4800" b="1" i="0" dirty="0">
                <a:solidFill>
                  <a:schemeClr val="tx2">
                    <a:lumMod val="10000"/>
                    <a:lumOff val="90000"/>
                  </a:schemeClr>
                </a:solidFill>
                <a:effectLst/>
                <a:latin typeface="sohne"/>
              </a:rPr>
            </a:br>
            <a:endParaRPr lang="en-US" sz="4800" dirty="0">
              <a:solidFill>
                <a:schemeClr val="tx2">
                  <a:lumMod val="10000"/>
                  <a:lumOff val="9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E281A3F9-61CC-BE18-44D5-76D34C8A156E}"/>
              </a:ext>
            </a:extLst>
          </p:cNvPr>
          <p:cNvSpPr txBox="1"/>
          <p:nvPr/>
        </p:nvSpPr>
        <p:spPr>
          <a:xfrm>
            <a:off x="6371088" y="545742"/>
            <a:ext cx="5544265" cy="5509200"/>
          </a:xfrm>
          <a:prstGeom prst="rect">
            <a:avLst/>
          </a:prstGeom>
          <a:solidFill>
            <a:schemeClr val="tx2">
              <a:lumMod val="10000"/>
              <a:lumOff val="90000"/>
            </a:schemeClr>
          </a:solidFill>
        </p:spPr>
        <p:txBody>
          <a:bodyPr wrap="square">
            <a:spAutoFit/>
          </a:bodyPr>
          <a:lstStyle/>
          <a:p>
            <a:pPr>
              <a:spcAft>
                <a:spcPts val="600"/>
              </a:spcAft>
            </a:pPr>
            <a:r>
              <a:rPr lang="en-US" sz="3200" b="0" i="0" dirty="0">
                <a:solidFill>
                  <a:srgbClr val="242424"/>
                </a:solidFill>
                <a:effectLst/>
                <a:latin typeface="source-serif-pro"/>
              </a:rPr>
              <a:t>In C++, DIP can be implemented by using interfaces or abstract classes to decouple high-level modules from low-level modules. This allows for more flexibility in the design, as different implementations of the same interface can be easily swapped out without affecting the overall structure of the program.</a:t>
            </a:r>
            <a:endParaRPr lang="en-US" sz="3200" dirty="0"/>
          </a:p>
        </p:txBody>
      </p:sp>
      <p:sp>
        <p:nvSpPr>
          <p:cNvPr id="3" name="Rectangle 2">
            <a:extLst>
              <a:ext uri="{FF2B5EF4-FFF2-40B4-BE49-F238E27FC236}">
                <a16:creationId xmlns:a16="http://schemas.microsoft.com/office/drawing/2014/main" id="{2C2AED9C-DF05-4BC8-1CA1-E80DE683451E}"/>
              </a:ext>
            </a:extLst>
          </p:cNvPr>
          <p:cNvSpPr/>
          <p:nvPr/>
        </p:nvSpPr>
        <p:spPr>
          <a:xfrm>
            <a:off x="879253" y="604106"/>
            <a:ext cx="4948756" cy="1446550"/>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8800" spc="600" dirty="0">
                <a:ln w="0"/>
                <a:solidFill>
                  <a:srgbClr val="FF00FF"/>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SOLI</a:t>
            </a:r>
            <a:r>
              <a:rPr lang="en-US" sz="8800"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D</a:t>
            </a:r>
            <a:endParaRPr lang="en-US" sz="8800" b="0" cap="none"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59143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F990F-F843-2B86-789F-1C46F723AFB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E81F2E9-B6AC-6915-2EF2-ABCB53779672}"/>
              </a:ext>
            </a:extLst>
          </p:cNvPr>
          <p:cNvSpPr txBox="1"/>
          <p:nvPr/>
        </p:nvSpPr>
        <p:spPr>
          <a:xfrm>
            <a:off x="594039" y="124094"/>
            <a:ext cx="10904055" cy="1089529"/>
          </a:xfrm>
          <a:prstGeom prst="rect">
            <a:avLst/>
          </a:prstGeom>
          <a:noFill/>
        </p:spPr>
        <p:txBody>
          <a:bodyPr wrap="square">
            <a:spAutoFit/>
          </a:bodyPr>
          <a:lstStyle/>
          <a:p>
            <a:pPr>
              <a:lnSpc>
                <a:spcPct val="90000"/>
              </a:lnSpc>
              <a:spcBef>
                <a:spcPct val="0"/>
              </a:spcBef>
            </a:pPr>
            <a:r>
              <a:rPr lang="en-IN" sz="4000" b="1" spc="300" dirty="0">
                <a:solidFill>
                  <a:srgbClr val="660033"/>
                </a:solidFill>
                <a:latin typeface="sohne"/>
              </a:rPr>
              <a:t>Dependency Inversion Principle (DIP)</a:t>
            </a:r>
          </a:p>
          <a:p>
            <a:pPr>
              <a:lnSpc>
                <a:spcPct val="90000"/>
              </a:lnSpc>
              <a:spcBef>
                <a:spcPct val="0"/>
              </a:spcBef>
            </a:pPr>
            <a:endParaRPr lang="en-IN" sz="3200" b="1" dirty="0">
              <a:solidFill>
                <a:srgbClr val="242424"/>
              </a:solidFill>
              <a:latin typeface="sohne"/>
              <a:ea typeface="+mj-ea"/>
              <a:cs typeface="+mj-cs"/>
            </a:endParaRPr>
          </a:p>
        </p:txBody>
      </p:sp>
      <p:sp>
        <p:nvSpPr>
          <p:cNvPr id="3" name="TextBox 2">
            <a:extLst>
              <a:ext uri="{FF2B5EF4-FFF2-40B4-BE49-F238E27FC236}">
                <a16:creationId xmlns:a16="http://schemas.microsoft.com/office/drawing/2014/main" id="{981CAC14-BF79-BA5E-B65C-4AE05C4ED19C}"/>
              </a:ext>
            </a:extLst>
          </p:cNvPr>
          <p:cNvSpPr txBox="1"/>
          <p:nvPr/>
        </p:nvSpPr>
        <p:spPr>
          <a:xfrm>
            <a:off x="452354" y="2741733"/>
            <a:ext cx="4411475" cy="1200329"/>
          </a:xfrm>
          <a:prstGeom prst="rect">
            <a:avLst/>
          </a:prstGeom>
          <a:noFill/>
        </p:spPr>
        <p:txBody>
          <a:bodyPr wrap="square">
            <a:spAutoFit/>
          </a:bodyPr>
          <a:lstStyle/>
          <a:p>
            <a:r>
              <a:rPr lang="en-US" dirty="0"/>
              <a:t>Database class that stores user information. We could define a concrete implementation of this class that depends on the </a:t>
            </a:r>
            <a:r>
              <a:rPr lang="en-US" dirty="0" err="1"/>
              <a:t>MySQLConnector</a:t>
            </a:r>
            <a:r>
              <a:rPr lang="en-US" dirty="0"/>
              <a:t> class.</a:t>
            </a:r>
            <a:endParaRPr lang="en-IN" dirty="0"/>
          </a:p>
        </p:txBody>
      </p:sp>
      <p:sp>
        <p:nvSpPr>
          <p:cNvPr id="6" name="TextBox 5">
            <a:extLst>
              <a:ext uri="{FF2B5EF4-FFF2-40B4-BE49-F238E27FC236}">
                <a16:creationId xmlns:a16="http://schemas.microsoft.com/office/drawing/2014/main" id="{CD22BC95-F435-6C80-B596-8FC4883687AB}"/>
              </a:ext>
            </a:extLst>
          </p:cNvPr>
          <p:cNvSpPr txBox="1"/>
          <p:nvPr/>
        </p:nvSpPr>
        <p:spPr>
          <a:xfrm>
            <a:off x="5250329" y="945858"/>
            <a:ext cx="6781146" cy="452431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IN" b="0" i="0" dirty="0">
                <a:solidFill>
                  <a:srgbClr val="AA0D91"/>
                </a:solidFill>
                <a:effectLst/>
                <a:latin typeface="source-code-pro"/>
              </a:rPr>
              <a:t>class</a:t>
            </a:r>
            <a:r>
              <a:rPr lang="en-IN" b="0" i="0" dirty="0">
                <a:solidFill>
                  <a:srgbClr val="242424"/>
                </a:solidFill>
                <a:effectLst/>
                <a:latin typeface="source-code-pro"/>
              </a:rPr>
              <a:t> </a:t>
            </a:r>
            <a:r>
              <a:rPr lang="en-IN" b="0" i="0" dirty="0" err="1">
                <a:solidFill>
                  <a:srgbClr val="242424"/>
                </a:solidFill>
                <a:effectLst/>
                <a:latin typeface="source-code-pro"/>
              </a:rPr>
              <a:t>MySQLConnector</a:t>
            </a:r>
            <a:r>
              <a:rPr lang="en-IN" b="0" i="0" dirty="0">
                <a:solidFill>
                  <a:srgbClr val="242424"/>
                </a:solidFill>
                <a:effectLst/>
                <a:latin typeface="source-code-pro"/>
              </a:rPr>
              <a:t> {</a:t>
            </a:r>
            <a:br>
              <a:rPr lang="en-IN" dirty="0"/>
            </a:br>
            <a:r>
              <a:rPr lang="en-IN" dirty="0"/>
              <a:t> </a:t>
            </a: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dirty="0"/>
              <a:t>	</a:t>
            </a:r>
            <a:r>
              <a:rPr lang="en-IN" b="0" i="0" dirty="0">
                <a:solidFill>
                  <a:srgbClr val="5C2699"/>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connect</a:t>
            </a:r>
            <a:r>
              <a:rPr lang="en-IN" b="0" i="0" dirty="0">
                <a:solidFill>
                  <a:srgbClr val="5C2699"/>
                </a:solidFill>
                <a:effectLst/>
                <a:latin typeface="source-code-pro"/>
              </a:rPr>
              <a:t>()</a:t>
            </a:r>
            <a:r>
              <a:rPr lang="en-IN" b="0" i="0" dirty="0">
                <a:solidFill>
                  <a:srgbClr val="242424"/>
                </a:solidFill>
                <a:effectLst/>
                <a:latin typeface="source-code-pro"/>
              </a:rPr>
              <a:t>;</a:t>
            </a:r>
            <a:br>
              <a:rPr lang="en-IN" dirty="0"/>
            </a:br>
            <a:r>
              <a:rPr lang="en-IN" dirty="0"/>
              <a:t>	</a:t>
            </a:r>
            <a:r>
              <a:rPr lang="en-IN" b="0" i="0" dirty="0">
                <a:solidFill>
                  <a:srgbClr val="5C2699"/>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query</a:t>
            </a:r>
            <a:r>
              <a:rPr lang="en-IN" b="0" i="0" dirty="0">
                <a:solidFill>
                  <a:srgbClr val="5C2699"/>
                </a:solidFill>
                <a:effectLst/>
                <a:latin typeface="source-code-pro"/>
              </a:rPr>
              <a:t>(</a:t>
            </a:r>
            <a:r>
              <a:rPr lang="en-IN" b="0" i="0" dirty="0" err="1">
                <a:solidFill>
                  <a:srgbClr val="5C2699"/>
                </a:solidFill>
                <a:effectLst/>
                <a:latin typeface="source-code-pro"/>
              </a:rPr>
              <a:t>const</a:t>
            </a:r>
            <a:r>
              <a:rPr lang="en-IN" dirty="0">
                <a:solidFill>
                  <a:srgbClr val="5C2699"/>
                </a:solidFill>
                <a:latin typeface="source-code-pro"/>
              </a:rPr>
              <a:t> </a:t>
            </a:r>
            <a:r>
              <a:rPr lang="en-IN" b="0" i="0" dirty="0">
                <a:solidFill>
                  <a:srgbClr val="5C2699"/>
                </a:solidFill>
                <a:effectLst/>
                <a:latin typeface="source-code-pro"/>
              </a:rPr>
              <a:t>string&amp; query)</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a:solidFill>
                  <a:srgbClr val="AA0D91"/>
                </a:solidFill>
                <a:effectLst/>
                <a:latin typeface="source-code-pro"/>
              </a:rPr>
              <a:t>class</a:t>
            </a:r>
            <a:r>
              <a:rPr lang="en-IN" b="0" i="0" dirty="0">
                <a:solidFill>
                  <a:srgbClr val="242424"/>
                </a:solidFill>
                <a:effectLst/>
                <a:latin typeface="source-code-pro"/>
              </a:rPr>
              <a:t> Database {</a:t>
            </a:r>
            <a:br>
              <a:rPr lang="en-IN" dirty="0"/>
            </a:br>
            <a:r>
              <a:rPr lang="en-IN" dirty="0"/>
              <a:t>   </a:t>
            </a: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dirty="0"/>
              <a:t>	</a:t>
            </a:r>
            <a:r>
              <a:rPr lang="en-IN" b="0" i="0" dirty="0">
                <a:solidFill>
                  <a:srgbClr val="5C2699"/>
                </a:solidFill>
                <a:effectLst/>
                <a:latin typeface="source-code-pro"/>
              </a:rPr>
              <a:t>void</a:t>
            </a:r>
            <a:r>
              <a:rPr lang="en-IN" b="0" i="0" dirty="0">
                <a:solidFill>
                  <a:srgbClr val="242424"/>
                </a:solidFill>
                <a:effectLst/>
                <a:latin typeface="source-code-pro"/>
              </a:rPr>
              <a:t> </a:t>
            </a:r>
            <a:r>
              <a:rPr lang="en-IN" b="0" i="0" dirty="0" err="1">
                <a:solidFill>
                  <a:srgbClr val="1C00CF"/>
                </a:solidFill>
                <a:effectLst/>
                <a:latin typeface="source-code-pro"/>
              </a:rPr>
              <a:t>addUser</a:t>
            </a:r>
            <a:r>
              <a:rPr lang="en-IN" b="0" i="0" dirty="0">
                <a:solidFill>
                  <a:srgbClr val="5C2699"/>
                </a:solidFill>
                <a:effectLst/>
                <a:latin typeface="source-code-pro"/>
              </a:rPr>
              <a:t>(</a:t>
            </a:r>
            <a:r>
              <a:rPr lang="en-IN" b="0" i="0" dirty="0" err="1">
                <a:solidFill>
                  <a:srgbClr val="5C2699"/>
                </a:solidFill>
                <a:effectLst/>
                <a:latin typeface="source-code-pro"/>
              </a:rPr>
              <a:t>const</a:t>
            </a:r>
            <a:r>
              <a:rPr lang="en-IN" b="0" i="0" dirty="0">
                <a:solidFill>
                  <a:srgbClr val="5C2699"/>
                </a:solidFill>
                <a:effectLst/>
                <a:latin typeface="source-code-pro"/>
              </a:rPr>
              <a:t> string&amp; name, </a:t>
            </a:r>
            <a:r>
              <a:rPr lang="en-IN" b="0" i="0" dirty="0" err="1">
                <a:solidFill>
                  <a:srgbClr val="5C2699"/>
                </a:solidFill>
                <a:effectLst/>
                <a:latin typeface="source-code-pro"/>
              </a:rPr>
              <a:t>const</a:t>
            </a:r>
            <a:r>
              <a:rPr lang="en-IN" b="0" i="0" dirty="0">
                <a:solidFill>
                  <a:srgbClr val="5C2699"/>
                </a:solidFill>
                <a:effectLst/>
                <a:latin typeface="source-code-pro"/>
              </a:rPr>
              <a:t> string&amp; email)</a:t>
            </a:r>
            <a:r>
              <a:rPr lang="en-IN" b="0" i="0" dirty="0">
                <a:solidFill>
                  <a:srgbClr val="242424"/>
                </a:solidFill>
                <a:effectLst/>
                <a:latin typeface="source-code-pro"/>
              </a:rPr>
              <a:t> {</a:t>
            </a:r>
            <a:br>
              <a:rPr lang="en-IN" dirty="0"/>
            </a:br>
            <a:r>
              <a:rPr lang="en-IN" dirty="0"/>
              <a:t>	</a:t>
            </a:r>
            <a:r>
              <a:rPr lang="en-IN" b="0" i="0" dirty="0" err="1">
                <a:solidFill>
                  <a:srgbClr val="242424"/>
                </a:solidFill>
                <a:effectLst/>
                <a:latin typeface="source-code-pro"/>
              </a:rPr>
              <a:t>MySQLConnector</a:t>
            </a:r>
            <a:r>
              <a:rPr lang="en-IN" b="0" i="0" dirty="0">
                <a:solidFill>
                  <a:srgbClr val="242424"/>
                </a:solidFill>
                <a:effectLst/>
                <a:latin typeface="source-code-pro"/>
              </a:rPr>
              <a:t> connector;</a:t>
            </a:r>
            <a:br>
              <a:rPr lang="en-IN" dirty="0"/>
            </a:br>
            <a:r>
              <a:rPr lang="en-IN" dirty="0"/>
              <a:t>                    </a:t>
            </a:r>
            <a:r>
              <a:rPr lang="en-IN" b="0" i="0" dirty="0" err="1">
                <a:solidFill>
                  <a:srgbClr val="242424"/>
                </a:solidFill>
                <a:effectLst/>
                <a:latin typeface="source-code-pro"/>
              </a:rPr>
              <a:t>connector.</a:t>
            </a:r>
            <a:r>
              <a:rPr lang="en-IN" b="0" i="0" dirty="0" err="1">
                <a:solidFill>
                  <a:srgbClr val="5C2699"/>
                </a:solidFill>
                <a:effectLst/>
                <a:latin typeface="source-code-pro"/>
              </a:rPr>
              <a:t>connect</a:t>
            </a:r>
            <a:r>
              <a:rPr lang="en-IN" b="0" i="0" dirty="0">
                <a:solidFill>
                  <a:srgbClr val="242424"/>
                </a:solidFill>
                <a:effectLst/>
                <a:latin typeface="source-code-pro"/>
              </a:rPr>
              <a:t>();</a:t>
            </a:r>
            <a:br>
              <a:rPr lang="en-IN" dirty="0"/>
            </a:br>
            <a:r>
              <a:rPr lang="en-IN" dirty="0"/>
              <a:t>                   </a:t>
            </a:r>
            <a:r>
              <a:rPr lang="en-IN" b="0" i="0" dirty="0">
                <a:solidFill>
                  <a:srgbClr val="242424"/>
                </a:solidFill>
                <a:effectLst/>
                <a:latin typeface="source-code-pro"/>
              </a:rPr>
              <a:t>string query = </a:t>
            </a:r>
            <a:r>
              <a:rPr lang="en-IN" b="0" i="0" dirty="0">
                <a:solidFill>
                  <a:srgbClr val="C41A16"/>
                </a:solidFill>
                <a:effectLst/>
                <a:latin typeface="source-code-pro"/>
              </a:rPr>
              <a:t>"INSERT INTO users (name, email) VALUES ('"</a:t>
            </a:r>
            <a:r>
              <a:rPr lang="en-IN" b="0" i="0" dirty="0">
                <a:solidFill>
                  <a:srgbClr val="242424"/>
                </a:solidFill>
                <a:effectLst/>
                <a:latin typeface="source-code-pro"/>
              </a:rPr>
              <a:t> +            	name + </a:t>
            </a:r>
            <a:r>
              <a:rPr lang="en-IN" b="0" i="0" dirty="0">
                <a:solidFill>
                  <a:srgbClr val="C41A16"/>
                </a:solidFill>
                <a:effectLst/>
                <a:latin typeface="source-code-pro"/>
              </a:rPr>
              <a:t>"', '"</a:t>
            </a:r>
            <a:r>
              <a:rPr lang="en-IN" b="0" i="0" dirty="0">
                <a:solidFill>
                  <a:srgbClr val="242424"/>
                </a:solidFill>
                <a:effectLst/>
                <a:latin typeface="source-code-pro"/>
              </a:rPr>
              <a:t> + email + </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r>
              <a:rPr lang="en-IN" dirty="0"/>
              <a:t>	</a:t>
            </a:r>
            <a:r>
              <a:rPr lang="en-IN" b="0" i="0" dirty="0" err="1">
                <a:solidFill>
                  <a:srgbClr val="242424"/>
                </a:solidFill>
                <a:effectLst/>
                <a:latin typeface="source-code-pro"/>
              </a:rPr>
              <a:t>connector.</a:t>
            </a:r>
            <a:r>
              <a:rPr lang="en-IN" b="0" i="0" dirty="0" err="1">
                <a:solidFill>
                  <a:srgbClr val="5C2699"/>
                </a:solidFill>
                <a:effectLst/>
                <a:latin typeface="source-code-pro"/>
              </a:rPr>
              <a:t>query</a:t>
            </a:r>
            <a:r>
              <a:rPr lang="en-IN" b="0" i="0" dirty="0">
                <a:solidFill>
                  <a:srgbClr val="242424"/>
                </a:solidFill>
                <a:effectLst/>
                <a:latin typeface="source-code-pro"/>
              </a:rPr>
              <a:t>(query);</a:t>
            </a:r>
            <a:br>
              <a:rPr lang="en-IN" dirty="0"/>
            </a:br>
            <a:r>
              <a:rPr lang="en-IN" dirty="0"/>
              <a:t>	</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
        <p:nvSpPr>
          <p:cNvPr id="12" name="TextBox 11">
            <a:extLst>
              <a:ext uri="{FF2B5EF4-FFF2-40B4-BE49-F238E27FC236}">
                <a16:creationId xmlns:a16="http://schemas.microsoft.com/office/drawing/2014/main" id="{E881B557-DBC6-C2F9-0A38-CB870CD433A5}"/>
              </a:ext>
            </a:extLst>
          </p:cNvPr>
          <p:cNvSpPr txBox="1"/>
          <p:nvPr/>
        </p:nvSpPr>
        <p:spPr>
          <a:xfrm>
            <a:off x="307549" y="5621279"/>
            <a:ext cx="11432096" cy="923330"/>
          </a:xfrm>
          <a:prstGeom prst="rect">
            <a:avLst/>
          </a:prstGeom>
          <a:noFill/>
        </p:spPr>
        <p:txBody>
          <a:bodyPr wrap="square">
            <a:spAutoFit/>
          </a:bodyPr>
          <a:lstStyle/>
          <a:p>
            <a:r>
              <a:rPr lang="en-US" dirty="0"/>
              <a:t>This implementation violates the Dependency Inversion Principle, as the Database class depends on the low-level </a:t>
            </a:r>
            <a:r>
              <a:rPr lang="en-US" dirty="0" err="1"/>
              <a:t>MySQLConnector</a:t>
            </a:r>
            <a:r>
              <a:rPr lang="en-US" dirty="0"/>
              <a:t> class. If we were to switch to a different database system, we would need to modify the Database class to use a different connector.</a:t>
            </a:r>
            <a:endParaRPr lang="en-IN" dirty="0"/>
          </a:p>
        </p:txBody>
      </p:sp>
    </p:spTree>
    <p:extLst>
      <p:ext uri="{BB962C8B-B14F-4D97-AF65-F5344CB8AC3E}">
        <p14:creationId xmlns:p14="http://schemas.microsoft.com/office/powerpoint/2010/main" val="382259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B040BC-F336-82AA-6774-6DD6D1198845}"/>
              </a:ext>
            </a:extLst>
          </p:cNvPr>
          <p:cNvSpPr txBox="1"/>
          <p:nvPr/>
        </p:nvSpPr>
        <p:spPr>
          <a:xfrm>
            <a:off x="493730" y="2300388"/>
            <a:ext cx="2382624" cy="2585323"/>
          </a:xfrm>
          <a:prstGeom prst="rect">
            <a:avLst/>
          </a:prstGeom>
          <a:noFill/>
        </p:spPr>
        <p:txBody>
          <a:bodyPr wrap="square">
            <a:spAutoFit/>
          </a:bodyPr>
          <a:lstStyle/>
          <a:p>
            <a:r>
              <a:rPr lang="en-US" dirty="0"/>
              <a:t>we could define an abstract interface for the database connector and have the Database class depend on this interface instead of a concrete implementation.</a:t>
            </a:r>
            <a:endParaRPr lang="en-IN" dirty="0"/>
          </a:p>
        </p:txBody>
      </p:sp>
      <p:sp>
        <p:nvSpPr>
          <p:cNvPr id="6" name="TextBox 5">
            <a:extLst>
              <a:ext uri="{FF2B5EF4-FFF2-40B4-BE49-F238E27FC236}">
                <a16:creationId xmlns:a16="http://schemas.microsoft.com/office/drawing/2014/main" id="{BBE66339-F405-5BF9-581A-3CEA3E895A2F}"/>
              </a:ext>
            </a:extLst>
          </p:cNvPr>
          <p:cNvSpPr txBox="1"/>
          <p:nvPr/>
        </p:nvSpPr>
        <p:spPr>
          <a:xfrm>
            <a:off x="341723" y="343372"/>
            <a:ext cx="3099061" cy="1865126"/>
          </a:xfrm>
          <a:prstGeom prst="rect">
            <a:avLst/>
          </a:prstGeom>
          <a:noFill/>
        </p:spPr>
        <p:txBody>
          <a:bodyPr wrap="square">
            <a:spAutoFit/>
          </a:bodyPr>
          <a:lstStyle/>
          <a:p>
            <a:pPr>
              <a:lnSpc>
                <a:spcPct val="90000"/>
              </a:lnSpc>
              <a:spcBef>
                <a:spcPct val="0"/>
              </a:spcBef>
            </a:pPr>
            <a:r>
              <a:rPr lang="en-IN" sz="3200" b="1" dirty="0">
                <a:solidFill>
                  <a:srgbClr val="660033"/>
                </a:solidFill>
                <a:latin typeface="sohne"/>
              </a:rPr>
              <a:t>Dependency Inversion Principle (DIP)</a:t>
            </a:r>
          </a:p>
          <a:p>
            <a:pPr>
              <a:lnSpc>
                <a:spcPct val="90000"/>
              </a:lnSpc>
              <a:spcBef>
                <a:spcPct val="0"/>
              </a:spcBef>
            </a:pPr>
            <a:endParaRPr lang="en-IN" sz="3200" b="1" dirty="0">
              <a:solidFill>
                <a:srgbClr val="242424"/>
              </a:solidFill>
              <a:latin typeface="sohne"/>
              <a:ea typeface="+mj-ea"/>
              <a:cs typeface="+mj-cs"/>
            </a:endParaRPr>
          </a:p>
        </p:txBody>
      </p:sp>
      <p:sp>
        <p:nvSpPr>
          <p:cNvPr id="8" name="TextBox 7">
            <a:extLst>
              <a:ext uri="{FF2B5EF4-FFF2-40B4-BE49-F238E27FC236}">
                <a16:creationId xmlns:a16="http://schemas.microsoft.com/office/drawing/2014/main" id="{7B659BFA-C5F9-319E-F782-5A2A19C18369}"/>
              </a:ext>
            </a:extLst>
          </p:cNvPr>
          <p:cNvSpPr txBox="1"/>
          <p:nvPr/>
        </p:nvSpPr>
        <p:spPr>
          <a:xfrm>
            <a:off x="3180367" y="474345"/>
            <a:ext cx="8669910" cy="590931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IN" b="0" i="0" dirty="0">
                <a:solidFill>
                  <a:srgbClr val="AA0D91"/>
                </a:solidFill>
                <a:effectLst/>
                <a:latin typeface="source-code-pro"/>
              </a:rPr>
              <a:t>class</a:t>
            </a:r>
            <a:r>
              <a:rPr lang="en-IN" b="0" i="0" dirty="0">
                <a:solidFill>
                  <a:srgbClr val="242424"/>
                </a:solidFill>
                <a:effectLst/>
                <a:latin typeface="source-code-pro"/>
              </a:rPr>
              <a:t> </a:t>
            </a:r>
            <a:r>
              <a:rPr lang="en-IN" b="0" i="0" dirty="0" err="1">
                <a:solidFill>
                  <a:srgbClr val="242424"/>
                </a:solidFill>
                <a:effectLst/>
                <a:latin typeface="source-code-pro"/>
              </a:rPr>
              <a:t>IDatabaseConnector</a:t>
            </a:r>
            <a:r>
              <a:rPr lang="en-IN" b="0" i="0" dirty="0">
                <a:solidFill>
                  <a:srgbClr val="242424"/>
                </a:solidFill>
                <a:effectLst/>
                <a:latin typeface="source-code-pro"/>
              </a:rPr>
              <a:t> {</a:t>
            </a:r>
            <a:br>
              <a:rPr lang="en-IN" dirty="0"/>
            </a:b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b="0" i="0" dirty="0">
                <a:solidFill>
                  <a:srgbClr val="AA0D91"/>
                </a:solidFill>
                <a:effectLst/>
                <a:latin typeface="source-code-pro"/>
              </a:rPr>
              <a:t>virtual</a:t>
            </a:r>
            <a:r>
              <a:rPr lang="en-IN" b="0" i="0" dirty="0">
                <a:solidFill>
                  <a:srgbClr val="242424"/>
                </a:solidFill>
                <a:effectLst/>
                <a:latin typeface="source-code-pro"/>
              </a:rPr>
              <a:t> </a:t>
            </a:r>
            <a:r>
              <a:rPr lang="en-IN" b="0" i="0" dirty="0">
                <a:solidFill>
                  <a:srgbClr val="5C2699"/>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connect</a:t>
            </a:r>
            <a:r>
              <a:rPr lang="en-IN" b="0" i="0" dirty="0">
                <a:solidFill>
                  <a:srgbClr val="5C2699"/>
                </a:solidFill>
                <a:effectLst/>
                <a:latin typeface="source-code-pro"/>
              </a:rPr>
              <a:t>()</a:t>
            </a:r>
            <a:r>
              <a:rPr lang="en-IN" b="0" i="0" dirty="0">
                <a:solidFill>
                  <a:srgbClr val="242424"/>
                </a:solidFill>
                <a:effectLst/>
                <a:latin typeface="source-code-pro"/>
              </a:rPr>
              <a:t> = </a:t>
            </a:r>
            <a:r>
              <a:rPr lang="en-IN" b="0" i="0" dirty="0">
                <a:solidFill>
                  <a:srgbClr val="1C00CF"/>
                </a:solidFill>
                <a:effectLst/>
                <a:latin typeface="source-code-pro"/>
              </a:rPr>
              <a:t>0</a:t>
            </a:r>
            <a:r>
              <a:rPr lang="en-IN" b="0" i="0" dirty="0">
                <a:solidFill>
                  <a:srgbClr val="242424"/>
                </a:solidFill>
                <a:effectLst/>
                <a:latin typeface="source-code-pro"/>
              </a:rPr>
              <a:t>;</a:t>
            </a:r>
            <a:br>
              <a:rPr lang="en-IN" dirty="0"/>
            </a:br>
            <a:r>
              <a:rPr lang="en-IN" b="0" i="0" dirty="0">
                <a:solidFill>
                  <a:srgbClr val="AA0D91"/>
                </a:solidFill>
                <a:effectLst/>
                <a:latin typeface="source-code-pro"/>
              </a:rPr>
              <a:t>virtual</a:t>
            </a:r>
            <a:r>
              <a:rPr lang="en-IN" b="0" i="0" dirty="0">
                <a:solidFill>
                  <a:srgbClr val="242424"/>
                </a:solidFill>
                <a:effectLst/>
                <a:latin typeface="source-code-pro"/>
              </a:rPr>
              <a:t> </a:t>
            </a:r>
            <a:r>
              <a:rPr lang="en-IN" b="0" i="0" dirty="0">
                <a:solidFill>
                  <a:srgbClr val="5C2699"/>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query</a:t>
            </a:r>
            <a:r>
              <a:rPr lang="en-IN" b="0" i="0" dirty="0">
                <a:solidFill>
                  <a:srgbClr val="5C2699"/>
                </a:solidFill>
                <a:effectLst/>
                <a:latin typeface="source-code-pro"/>
              </a:rPr>
              <a:t>(</a:t>
            </a:r>
            <a:r>
              <a:rPr lang="en-IN" b="0" i="0" dirty="0" err="1">
                <a:solidFill>
                  <a:srgbClr val="5C2699"/>
                </a:solidFill>
                <a:effectLst/>
                <a:latin typeface="source-code-pro"/>
              </a:rPr>
              <a:t>const</a:t>
            </a:r>
            <a:r>
              <a:rPr lang="en-IN" b="0" i="0" dirty="0">
                <a:solidFill>
                  <a:srgbClr val="5C2699"/>
                </a:solidFill>
                <a:effectLst/>
                <a:latin typeface="source-code-pro"/>
              </a:rPr>
              <a:t> std::string&amp; query)</a:t>
            </a:r>
            <a:r>
              <a:rPr lang="en-IN" b="0" i="0" dirty="0">
                <a:solidFill>
                  <a:srgbClr val="242424"/>
                </a:solidFill>
                <a:effectLst/>
                <a:latin typeface="source-code-pro"/>
              </a:rPr>
              <a:t> = </a:t>
            </a:r>
            <a:r>
              <a:rPr lang="en-IN" b="0" i="0" dirty="0">
                <a:solidFill>
                  <a:srgbClr val="1C00CF"/>
                </a:solidFill>
                <a:effectLst/>
                <a:latin typeface="source-code-pro"/>
              </a:rPr>
              <a:t>0</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r>
              <a:rPr lang="en-IN" b="0" i="0" dirty="0">
                <a:solidFill>
                  <a:srgbClr val="AA0D91"/>
                </a:solidFill>
                <a:effectLst/>
                <a:latin typeface="source-code-pro"/>
              </a:rPr>
              <a:t>class</a:t>
            </a:r>
            <a:r>
              <a:rPr lang="en-IN" b="0" i="0" dirty="0">
                <a:solidFill>
                  <a:srgbClr val="242424"/>
                </a:solidFill>
                <a:effectLst/>
                <a:latin typeface="source-code-pro"/>
              </a:rPr>
              <a:t> </a:t>
            </a:r>
            <a:r>
              <a:rPr lang="en-IN" b="0" i="0" dirty="0" err="1">
                <a:solidFill>
                  <a:srgbClr val="242424"/>
                </a:solidFill>
                <a:effectLst/>
                <a:latin typeface="source-code-pro"/>
              </a:rPr>
              <a:t>MySQLConnector</a:t>
            </a:r>
            <a:r>
              <a:rPr lang="en-IN" b="0" i="0" dirty="0">
                <a:solidFill>
                  <a:srgbClr val="242424"/>
                </a:solidFill>
                <a:effectLst/>
                <a:latin typeface="source-code-pro"/>
              </a:rPr>
              <a:t> : </a:t>
            </a:r>
            <a:r>
              <a:rPr lang="en-IN" b="0" i="0" dirty="0">
                <a:solidFill>
                  <a:srgbClr val="AA0D91"/>
                </a:solidFill>
                <a:effectLst/>
                <a:latin typeface="source-code-pro"/>
              </a:rPr>
              <a:t>public</a:t>
            </a:r>
            <a:r>
              <a:rPr lang="en-IN" b="0" i="0" dirty="0">
                <a:solidFill>
                  <a:srgbClr val="242424"/>
                </a:solidFill>
                <a:effectLst/>
                <a:latin typeface="source-code-pro"/>
              </a:rPr>
              <a:t> </a:t>
            </a:r>
            <a:r>
              <a:rPr lang="en-IN" b="0" i="0" dirty="0" err="1">
                <a:solidFill>
                  <a:srgbClr val="242424"/>
                </a:solidFill>
                <a:effectLst/>
                <a:latin typeface="source-code-pro"/>
              </a:rPr>
              <a:t>IDatabaseConnector</a:t>
            </a:r>
            <a:r>
              <a:rPr lang="en-IN" b="0" i="0" dirty="0">
                <a:solidFill>
                  <a:srgbClr val="242424"/>
                </a:solidFill>
                <a:effectLst/>
                <a:latin typeface="source-code-pro"/>
              </a:rPr>
              <a:t> {</a:t>
            </a:r>
            <a:br>
              <a:rPr lang="en-IN" dirty="0"/>
            </a:b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b="0" i="0" dirty="0">
                <a:solidFill>
                  <a:srgbClr val="5C2699"/>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connect</a:t>
            </a:r>
            <a:r>
              <a:rPr lang="en-IN" b="0" i="0" dirty="0">
                <a:solidFill>
                  <a:srgbClr val="5C2699"/>
                </a:solidFill>
                <a:effectLst/>
                <a:latin typeface="source-code-pro"/>
              </a:rPr>
              <a:t>()</a:t>
            </a:r>
            <a:r>
              <a:rPr lang="en-IN" b="0" i="0" dirty="0">
                <a:solidFill>
                  <a:srgbClr val="242424"/>
                </a:solidFill>
                <a:effectLst/>
                <a:latin typeface="source-code-pro"/>
              </a:rPr>
              <a:t> </a:t>
            </a:r>
            <a:r>
              <a:rPr lang="en-IN" b="0" i="0" dirty="0">
                <a:solidFill>
                  <a:srgbClr val="AA0D91"/>
                </a:solidFill>
                <a:effectLst/>
                <a:latin typeface="source-code-pro"/>
              </a:rPr>
              <a:t>override</a:t>
            </a:r>
            <a:r>
              <a:rPr lang="en-IN" b="0" i="0" dirty="0">
                <a:solidFill>
                  <a:srgbClr val="242424"/>
                </a:solidFill>
                <a:effectLst/>
                <a:latin typeface="source-code-pro"/>
              </a:rPr>
              <a:t>;</a:t>
            </a:r>
            <a:br>
              <a:rPr lang="en-IN" dirty="0"/>
            </a:br>
            <a:r>
              <a:rPr lang="en-IN" b="0" i="0" dirty="0">
                <a:solidFill>
                  <a:srgbClr val="5C2699"/>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query</a:t>
            </a:r>
            <a:r>
              <a:rPr lang="en-IN" b="0" i="0" dirty="0">
                <a:solidFill>
                  <a:srgbClr val="5C2699"/>
                </a:solidFill>
                <a:effectLst/>
                <a:latin typeface="source-code-pro"/>
              </a:rPr>
              <a:t>(</a:t>
            </a:r>
            <a:r>
              <a:rPr lang="en-IN" b="0" i="0" dirty="0" err="1">
                <a:solidFill>
                  <a:srgbClr val="5C2699"/>
                </a:solidFill>
                <a:effectLst/>
                <a:latin typeface="source-code-pro"/>
              </a:rPr>
              <a:t>const</a:t>
            </a:r>
            <a:r>
              <a:rPr lang="en-IN" b="0" i="0" dirty="0">
                <a:solidFill>
                  <a:srgbClr val="5C2699"/>
                </a:solidFill>
                <a:effectLst/>
                <a:latin typeface="source-code-pro"/>
              </a:rPr>
              <a:t> std::string&amp; query)</a:t>
            </a:r>
            <a:r>
              <a:rPr lang="en-IN" b="0" i="0" dirty="0">
                <a:solidFill>
                  <a:srgbClr val="242424"/>
                </a:solidFill>
                <a:effectLst/>
                <a:latin typeface="source-code-pro"/>
              </a:rPr>
              <a:t> </a:t>
            </a:r>
            <a:r>
              <a:rPr lang="en-IN" b="0" i="0" dirty="0">
                <a:solidFill>
                  <a:srgbClr val="AA0D91"/>
                </a:solidFill>
                <a:effectLst/>
                <a:latin typeface="source-code-pro"/>
              </a:rPr>
              <a:t>override</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r>
              <a:rPr lang="en-IN" b="0" i="0" dirty="0">
                <a:solidFill>
                  <a:srgbClr val="AA0D91"/>
                </a:solidFill>
                <a:effectLst/>
                <a:latin typeface="source-code-pro"/>
              </a:rPr>
              <a:t>class</a:t>
            </a:r>
            <a:r>
              <a:rPr lang="en-IN" b="0" i="0" dirty="0">
                <a:solidFill>
                  <a:srgbClr val="242424"/>
                </a:solidFill>
                <a:effectLst/>
                <a:latin typeface="source-code-pro"/>
              </a:rPr>
              <a:t> Database {</a:t>
            </a:r>
            <a:br>
              <a:rPr lang="en-IN" dirty="0"/>
            </a:b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b="0" i="0" dirty="0">
                <a:solidFill>
                  <a:srgbClr val="5C2699"/>
                </a:solidFill>
                <a:effectLst/>
                <a:latin typeface="source-code-pro"/>
              </a:rPr>
              <a:t>Database</a:t>
            </a:r>
            <a:r>
              <a:rPr lang="en-IN" b="0" i="0" dirty="0">
                <a:solidFill>
                  <a:srgbClr val="242424"/>
                </a:solidFill>
                <a:effectLst/>
                <a:latin typeface="source-code-pro"/>
              </a:rPr>
              <a:t>(</a:t>
            </a:r>
            <a:r>
              <a:rPr lang="en-IN" b="0" i="0" dirty="0" err="1">
                <a:solidFill>
                  <a:srgbClr val="242424"/>
                </a:solidFill>
                <a:effectLst/>
                <a:latin typeface="source-code-pro"/>
              </a:rPr>
              <a:t>IDatabaseConnector</a:t>
            </a:r>
            <a:r>
              <a:rPr lang="en-IN" b="0" i="0" dirty="0">
                <a:solidFill>
                  <a:srgbClr val="242424"/>
                </a:solidFill>
                <a:effectLst/>
                <a:latin typeface="source-code-pro"/>
              </a:rPr>
              <a:t>&amp; connector) : </a:t>
            </a:r>
            <a:r>
              <a:rPr lang="en-IN" b="0" i="0" dirty="0">
                <a:solidFill>
                  <a:srgbClr val="5C2699"/>
                </a:solidFill>
                <a:effectLst/>
                <a:latin typeface="source-code-pro"/>
              </a:rPr>
              <a:t>connector_</a:t>
            </a:r>
            <a:r>
              <a:rPr lang="en-IN" b="0" i="0" dirty="0">
                <a:solidFill>
                  <a:srgbClr val="242424"/>
                </a:solidFill>
                <a:effectLst/>
                <a:latin typeface="source-code-pro"/>
              </a:rPr>
              <a:t>(connector) {}</a:t>
            </a:r>
            <a:br>
              <a:rPr lang="en-IN" dirty="0"/>
            </a:br>
            <a:r>
              <a:rPr lang="en-IN" b="0" i="0" dirty="0">
                <a:solidFill>
                  <a:srgbClr val="5C2699"/>
                </a:solidFill>
                <a:effectLst/>
                <a:latin typeface="source-code-pro"/>
              </a:rPr>
              <a:t>void</a:t>
            </a:r>
            <a:r>
              <a:rPr lang="en-IN" b="0" i="0" dirty="0">
                <a:solidFill>
                  <a:srgbClr val="242424"/>
                </a:solidFill>
                <a:effectLst/>
                <a:latin typeface="source-code-pro"/>
              </a:rPr>
              <a:t> </a:t>
            </a:r>
            <a:r>
              <a:rPr lang="en-IN" b="0" i="0" dirty="0" err="1">
                <a:solidFill>
                  <a:srgbClr val="1C00CF"/>
                </a:solidFill>
                <a:effectLst/>
                <a:latin typeface="source-code-pro"/>
              </a:rPr>
              <a:t>addUser</a:t>
            </a:r>
            <a:r>
              <a:rPr lang="en-IN" b="0" i="0" dirty="0">
                <a:solidFill>
                  <a:srgbClr val="5C2699"/>
                </a:solidFill>
                <a:effectLst/>
                <a:latin typeface="source-code-pro"/>
              </a:rPr>
              <a:t>(</a:t>
            </a:r>
            <a:r>
              <a:rPr lang="en-IN" b="0" i="0" dirty="0" err="1">
                <a:solidFill>
                  <a:srgbClr val="5C2699"/>
                </a:solidFill>
                <a:effectLst/>
                <a:latin typeface="source-code-pro"/>
              </a:rPr>
              <a:t>const</a:t>
            </a:r>
            <a:r>
              <a:rPr lang="en-IN" b="0" i="0" dirty="0">
                <a:solidFill>
                  <a:srgbClr val="5C2699"/>
                </a:solidFill>
                <a:effectLst/>
                <a:latin typeface="source-code-pro"/>
              </a:rPr>
              <a:t> string&amp; name, </a:t>
            </a:r>
            <a:r>
              <a:rPr lang="en-IN" b="0" i="0" dirty="0" err="1">
                <a:solidFill>
                  <a:srgbClr val="5C2699"/>
                </a:solidFill>
                <a:effectLst/>
                <a:latin typeface="source-code-pro"/>
              </a:rPr>
              <a:t>const</a:t>
            </a:r>
            <a:r>
              <a:rPr lang="en-IN" b="0" i="0" dirty="0">
                <a:solidFill>
                  <a:srgbClr val="5C2699"/>
                </a:solidFill>
                <a:effectLst/>
                <a:latin typeface="source-code-pro"/>
              </a:rPr>
              <a:t> string&amp; email)</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connector_.</a:t>
            </a:r>
            <a:r>
              <a:rPr lang="en-IN" b="0" i="0" dirty="0" err="1">
                <a:solidFill>
                  <a:srgbClr val="5C2699"/>
                </a:solidFill>
                <a:effectLst/>
                <a:latin typeface="source-code-pro"/>
              </a:rPr>
              <a:t>connect</a:t>
            </a:r>
            <a:r>
              <a:rPr lang="en-IN" b="0" i="0" dirty="0">
                <a:solidFill>
                  <a:srgbClr val="242424"/>
                </a:solidFill>
                <a:effectLst/>
                <a:latin typeface="source-code-pro"/>
              </a:rPr>
              <a:t>();</a:t>
            </a:r>
            <a:br>
              <a:rPr lang="en-IN" dirty="0"/>
            </a:br>
            <a:r>
              <a:rPr lang="en-IN" b="0" i="0" dirty="0">
                <a:solidFill>
                  <a:srgbClr val="242424"/>
                </a:solidFill>
                <a:effectLst/>
                <a:latin typeface="source-code-pro"/>
              </a:rPr>
              <a:t>string query = </a:t>
            </a:r>
            <a:r>
              <a:rPr lang="en-IN" b="0" i="0" dirty="0">
                <a:solidFill>
                  <a:srgbClr val="C41A16"/>
                </a:solidFill>
                <a:effectLst/>
                <a:latin typeface="source-code-pro"/>
              </a:rPr>
              <a:t>"INSERT INTO users (name, email) VALUES ('"</a:t>
            </a:r>
            <a:r>
              <a:rPr lang="en-IN" b="0" i="0" dirty="0">
                <a:solidFill>
                  <a:srgbClr val="242424"/>
                </a:solidFill>
                <a:effectLst/>
                <a:latin typeface="source-code-pro"/>
              </a:rPr>
              <a:t> + name + </a:t>
            </a:r>
            <a:r>
              <a:rPr lang="en-IN" b="0" i="0" dirty="0">
                <a:solidFill>
                  <a:srgbClr val="C41A16"/>
                </a:solidFill>
                <a:effectLst/>
                <a:latin typeface="source-code-pro"/>
              </a:rPr>
              <a:t>"', '"</a:t>
            </a:r>
            <a:r>
              <a:rPr lang="en-IN" b="0" i="0" dirty="0">
                <a:solidFill>
                  <a:srgbClr val="242424"/>
                </a:solidFill>
                <a:effectLst/>
                <a:latin typeface="source-code-pro"/>
              </a:rPr>
              <a:t> + email + </a:t>
            </a:r>
            <a:r>
              <a:rPr lang="en-IN" b="0" i="0" dirty="0">
                <a:solidFill>
                  <a:srgbClr val="C41A16"/>
                </a:solidFill>
                <a:effectLst/>
                <a:latin typeface="source-code-pro"/>
              </a:rPr>
              <a:t>"')"</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connector_.</a:t>
            </a:r>
            <a:r>
              <a:rPr lang="en-IN" b="0" i="0" dirty="0" err="1">
                <a:solidFill>
                  <a:srgbClr val="5C2699"/>
                </a:solidFill>
                <a:effectLst/>
                <a:latin typeface="source-code-pro"/>
              </a:rPr>
              <a:t>query</a:t>
            </a:r>
            <a:r>
              <a:rPr lang="en-IN" b="0" i="0" dirty="0">
                <a:solidFill>
                  <a:srgbClr val="242424"/>
                </a:solidFill>
                <a:effectLst/>
                <a:latin typeface="source-code-pro"/>
              </a:rPr>
              <a:t>(query);</a:t>
            </a:r>
            <a:br>
              <a:rPr lang="en-IN" dirty="0"/>
            </a:br>
            <a:r>
              <a:rPr lang="en-IN" b="0" i="0" dirty="0">
                <a:solidFill>
                  <a:srgbClr val="242424"/>
                </a:solidFill>
                <a:effectLst/>
                <a:latin typeface="source-code-pro"/>
              </a:rPr>
              <a:t>}</a:t>
            </a:r>
            <a:br>
              <a:rPr lang="en-IN" dirty="0"/>
            </a:br>
            <a:r>
              <a:rPr lang="en-IN" b="0" i="0" dirty="0">
                <a:solidFill>
                  <a:srgbClr val="AA0D91"/>
                </a:solidFill>
                <a:effectLst/>
                <a:latin typeface="source-code-pro"/>
              </a:rPr>
              <a:t>private</a:t>
            </a:r>
            <a:r>
              <a:rPr lang="en-IN" b="0" i="0" dirty="0">
                <a:solidFill>
                  <a:srgbClr val="242424"/>
                </a:solidFill>
                <a:effectLst/>
                <a:latin typeface="source-code-pro"/>
              </a:rPr>
              <a:t>:</a:t>
            </a:r>
            <a:br>
              <a:rPr lang="en-IN" dirty="0"/>
            </a:br>
            <a:r>
              <a:rPr lang="en-IN" b="0" i="0" dirty="0" err="1">
                <a:solidFill>
                  <a:srgbClr val="242424"/>
                </a:solidFill>
                <a:effectLst/>
                <a:latin typeface="source-code-pro"/>
              </a:rPr>
              <a:t>IDatabaseConnector</a:t>
            </a:r>
            <a:r>
              <a:rPr lang="en-IN" b="0" i="0" dirty="0">
                <a:solidFill>
                  <a:srgbClr val="242424"/>
                </a:solidFill>
                <a:effectLst/>
                <a:latin typeface="source-code-pro"/>
              </a:rPr>
              <a:t>&amp; connector_;</a:t>
            </a:r>
            <a:br>
              <a:rPr lang="en-IN" dirty="0"/>
            </a:br>
            <a:r>
              <a:rPr lang="en-IN" b="0" i="0" dirty="0">
                <a:solidFill>
                  <a:srgbClr val="242424"/>
                </a:solidFill>
                <a:effectLst/>
                <a:latin typeface="source-code-pro"/>
              </a:rPr>
              <a:t>};</a:t>
            </a:r>
            <a:endParaRPr lang="en-IN" dirty="0"/>
          </a:p>
        </p:txBody>
      </p:sp>
    </p:spTree>
    <p:extLst>
      <p:ext uri="{BB962C8B-B14F-4D97-AF65-F5344CB8AC3E}">
        <p14:creationId xmlns:p14="http://schemas.microsoft.com/office/powerpoint/2010/main" val="2008188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E0E421-700F-E20F-0697-4467EA5170BB}"/>
              </a:ext>
            </a:extLst>
          </p:cNvPr>
          <p:cNvSpPr txBox="1"/>
          <p:nvPr/>
        </p:nvSpPr>
        <p:spPr>
          <a:xfrm>
            <a:off x="463486" y="1466316"/>
            <a:ext cx="6094428" cy="341632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IN" b="0" i="0" dirty="0">
                <a:solidFill>
                  <a:srgbClr val="AA0D91"/>
                </a:solidFill>
                <a:effectLst/>
                <a:latin typeface="source-code-pro"/>
              </a:rPr>
              <a:t>class</a:t>
            </a:r>
            <a:r>
              <a:rPr lang="en-IN" b="0" i="0" dirty="0">
                <a:solidFill>
                  <a:srgbClr val="242424"/>
                </a:solidFill>
                <a:effectLst/>
                <a:latin typeface="source-code-pro"/>
              </a:rPr>
              <a:t> </a:t>
            </a:r>
            <a:r>
              <a:rPr lang="en-IN" b="0" i="0" dirty="0" err="1">
                <a:solidFill>
                  <a:srgbClr val="1C00CF"/>
                </a:solidFill>
                <a:effectLst/>
                <a:latin typeface="source-code-pro"/>
              </a:rPr>
              <a:t>PostgreSQLConnector</a:t>
            </a:r>
            <a:r>
              <a:rPr lang="en-IN" b="0" i="0" dirty="0">
                <a:solidFill>
                  <a:srgbClr val="242424"/>
                </a:solidFill>
                <a:effectLst/>
                <a:latin typeface="source-code-pro"/>
              </a:rPr>
              <a:t> : </a:t>
            </a:r>
            <a:r>
              <a:rPr lang="en-IN" b="0" i="0" dirty="0">
                <a:solidFill>
                  <a:srgbClr val="1C00CF"/>
                </a:solidFill>
                <a:effectLst/>
                <a:latin typeface="source-code-pro"/>
              </a:rPr>
              <a:t>public</a:t>
            </a:r>
            <a:r>
              <a:rPr lang="en-IN" b="0" i="0" dirty="0">
                <a:solidFill>
                  <a:srgbClr val="242424"/>
                </a:solidFill>
                <a:effectLst/>
                <a:latin typeface="source-code-pro"/>
              </a:rPr>
              <a:t> </a:t>
            </a:r>
            <a:r>
              <a:rPr lang="en-IN" b="0" i="0" dirty="0" err="1">
                <a:solidFill>
                  <a:srgbClr val="1C00CF"/>
                </a:solidFill>
                <a:effectLst/>
                <a:latin typeface="source-code-pro"/>
              </a:rPr>
              <a:t>IDatabaseConnector</a:t>
            </a:r>
            <a:r>
              <a:rPr lang="en-IN" b="0" i="0" dirty="0">
                <a:solidFill>
                  <a:srgbClr val="242424"/>
                </a:solidFill>
                <a:effectLst/>
                <a:latin typeface="source-code-pro"/>
              </a:rPr>
              <a:t> {</a:t>
            </a:r>
            <a:br>
              <a:rPr lang="en-IN" dirty="0"/>
            </a:br>
            <a:r>
              <a:rPr lang="en-IN" b="0" i="0" dirty="0">
                <a:solidFill>
                  <a:srgbClr val="AA0D91"/>
                </a:solidFill>
                <a:effectLst/>
                <a:latin typeface="source-code-pro"/>
              </a:rPr>
              <a:t>public</a:t>
            </a:r>
            <a:r>
              <a:rPr lang="en-IN" b="0" i="0" dirty="0">
                <a:solidFill>
                  <a:srgbClr val="242424"/>
                </a:solidFill>
                <a:effectLst/>
                <a:latin typeface="source-code-pro"/>
              </a:rPr>
              <a:t>:</a:t>
            </a:r>
            <a:br>
              <a:rPr lang="en-IN" dirty="0"/>
            </a:br>
            <a:r>
              <a:rPr lang="en-IN" b="0" i="0" dirty="0">
                <a:solidFill>
                  <a:srgbClr val="AA0D91"/>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connect</a:t>
            </a:r>
            <a:r>
              <a:rPr lang="en-IN" b="0" i="0" dirty="0">
                <a:solidFill>
                  <a:srgbClr val="242424"/>
                </a:solidFill>
                <a:effectLst/>
                <a:latin typeface="source-code-pro"/>
              </a:rPr>
              <a:t>() </a:t>
            </a:r>
            <a:r>
              <a:rPr lang="en-IN" b="0" i="0" dirty="0">
                <a:solidFill>
                  <a:srgbClr val="AA0D91"/>
                </a:solidFill>
                <a:effectLst/>
                <a:latin typeface="source-code-pro"/>
              </a:rPr>
              <a:t>override</a:t>
            </a:r>
            <a:r>
              <a:rPr lang="en-IN" b="0" i="0" dirty="0">
                <a:solidFill>
                  <a:srgbClr val="242424"/>
                </a:solidFill>
                <a:effectLst/>
                <a:latin typeface="source-code-pro"/>
              </a:rPr>
              <a:t>;</a:t>
            </a:r>
            <a:br>
              <a:rPr lang="en-IN" dirty="0"/>
            </a:br>
            <a:r>
              <a:rPr lang="en-IN" b="0" i="0" dirty="0">
                <a:solidFill>
                  <a:srgbClr val="AA0D91"/>
                </a:solidFill>
                <a:effectLst/>
                <a:latin typeface="source-code-pro"/>
              </a:rPr>
              <a:t>void</a:t>
            </a:r>
            <a:r>
              <a:rPr lang="en-IN" b="0" i="0" dirty="0">
                <a:solidFill>
                  <a:srgbClr val="242424"/>
                </a:solidFill>
                <a:effectLst/>
                <a:latin typeface="source-code-pro"/>
              </a:rPr>
              <a:t> </a:t>
            </a:r>
            <a:r>
              <a:rPr lang="en-IN" b="0" i="0" dirty="0">
                <a:solidFill>
                  <a:srgbClr val="1C00CF"/>
                </a:solidFill>
                <a:effectLst/>
                <a:latin typeface="source-code-pro"/>
              </a:rPr>
              <a:t>query</a:t>
            </a:r>
            <a:r>
              <a:rPr lang="en-IN" b="0" i="0" dirty="0">
                <a:solidFill>
                  <a:srgbClr val="242424"/>
                </a:solidFill>
                <a:effectLst/>
                <a:latin typeface="source-code-pro"/>
              </a:rPr>
              <a:t>(</a:t>
            </a:r>
            <a:r>
              <a:rPr lang="en-IN" b="0" i="0" dirty="0" err="1">
                <a:solidFill>
                  <a:srgbClr val="AA0D91"/>
                </a:solidFill>
                <a:effectLst/>
                <a:latin typeface="source-code-pro"/>
              </a:rPr>
              <a:t>const</a:t>
            </a:r>
            <a:r>
              <a:rPr lang="en-IN" b="0" i="0" dirty="0">
                <a:solidFill>
                  <a:srgbClr val="5C2699"/>
                </a:solidFill>
                <a:effectLst/>
                <a:latin typeface="source-code-pro"/>
              </a:rPr>
              <a:t> std::string&amp; query</a:t>
            </a:r>
            <a:r>
              <a:rPr lang="en-IN" b="0" i="0" dirty="0">
                <a:solidFill>
                  <a:srgbClr val="242424"/>
                </a:solidFill>
                <a:effectLst/>
                <a:latin typeface="source-code-pro"/>
              </a:rPr>
              <a:t>) </a:t>
            </a:r>
            <a:r>
              <a:rPr lang="en-IN" b="0" i="0" dirty="0">
                <a:solidFill>
                  <a:srgbClr val="AA0D91"/>
                </a:solidFill>
                <a:effectLst/>
                <a:latin typeface="source-code-pro"/>
              </a:rPr>
              <a:t>override</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br>
              <a:rPr lang="en-IN" dirty="0"/>
            </a:br>
            <a:br>
              <a:rPr lang="en-IN" dirty="0"/>
            </a:br>
            <a:r>
              <a:rPr lang="en-IN" b="0" i="0" dirty="0">
                <a:solidFill>
                  <a:srgbClr val="5C2699"/>
                </a:solidFill>
                <a:effectLst/>
                <a:latin typeface="source-code-pro"/>
              </a:rPr>
              <a:t>int</a:t>
            </a:r>
            <a:r>
              <a:rPr lang="en-IN" b="0" i="0" dirty="0">
                <a:solidFill>
                  <a:srgbClr val="242424"/>
                </a:solidFill>
                <a:effectLst/>
                <a:latin typeface="source-code-pro"/>
              </a:rPr>
              <a:t> </a:t>
            </a:r>
            <a:r>
              <a:rPr lang="en-IN" b="0" i="0" dirty="0">
                <a:solidFill>
                  <a:srgbClr val="1C00CF"/>
                </a:solidFill>
                <a:effectLst/>
                <a:latin typeface="source-code-pro"/>
              </a:rPr>
              <a:t>main</a:t>
            </a:r>
            <a:r>
              <a:rPr lang="en-IN" b="0" i="0" dirty="0">
                <a:solidFill>
                  <a:srgbClr val="242424"/>
                </a:solidFill>
                <a:effectLst/>
                <a:latin typeface="source-code-pro"/>
              </a:rPr>
              <a:t>() {</a:t>
            </a:r>
            <a:br>
              <a:rPr lang="en-IN" dirty="0"/>
            </a:br>
            <a:r>
              <a:rPr lang="en-IN" b="0" i="0" dirty="0" err="1">
                <a:solidFill>
                  <a:srgbClr val="242424"/>
                </a:solidFill>
                <a:effectLst/>
                <a:latin typeface="source-code-pro"/>
              </a:rPr>
              <a:t>PostgreSQLConnector</a:t>
            </a:r>
            <a:r>
              <a:rPr lang="en-IN" b="0" i="0" dirty="0">
                <a:solidFill>
                  <a:srgbClr val="242424"/>
                </a:solidFill>
                <a:effectLst/>
                <a:latin typeface="source-code-pro"/>
              </a:rPr>
              <a:t> </a:t>
            </a:r>
            <a:r>
              <a:rPr lang="en-IN" b="0" i="0" dirty="0" err="1">
                <a:solidFill>
                  <a:srgbClr val="242424"/>
                </a:solidFill>
                <a:effectLst/>
                <a:latin typeface="source-code-pro"/>
              </a:rPr>
              <a:t>postgresConnector</a:t>
            </a:r>
            <a:r>
              <a:rPr lang="en-IN" b="0" i="0" dirty="0">
                <a:solidFill>
                  <a:srgbClr val="242424"/>
                </a:solidFill>
                <a:effectLst/>
                <a:latin typeface="source-code-pro"/>
              </a:rPr>
              <a:t>;</a:t>
            </a:r>
            <a:br>
              <a:rPr lang="en-IN" dirty="0"/>
            </a:br>
            <a:r>
              <a:rPr lang="en-IN" b="0" i="0" dirty="0">
                <a:solidFill>
                  <a:srgbClr val="242424"/>
                </a:solidFill>
                <a:effectLst/>
                <a:latin typeface="source-code-pro"/>
              </a:rPr>
              <a:t>Database </a:t>
            </a:r>
            <a:r>
              <a:rPr lang="en-IN" b="0" i="0" dirty="0" err="1">
                <a:solidFill>
                  <a:srgbClr val="1C00CF"/>
                </a:solidFill>
                <a:effectLst/>
                <a:latin typeface="source-code-pro"/>
              </a:rPr>
              <a:t>db</a:t>
            </a:r>
            <a:r>
              <a:rPr lang="en-IN" b="0" i="0" dirty="0">
                <a:solidFill>
                  <a:srgbClr val="242424"/>
                </a:solidFill>
                <a:effectLst/>
                <a:latin typeface="source-code-pro"/>
              </a:rPr>
              <a:t>(</a:t>
            </a:r>
            <a:r>
              <a:rPr lang="en-IN" b="0" i="0" dirty="0" err="1">
                <a:solidFill>
                  <a:srgbClr val="5C2699"/>
                </a:solidFill>
                <a:effectLst/>
                <a:latin typeface="source-code-pro"/>
              </a:rPr>
              <a:t>postgresConnector</a:t>
            </a:r>
            <a:r>
              <a:rPr lang="en-IN" b="0" i="0" dirty="0">
                <a:solidFill>
                  <a:srgbClr val="242424"/>
                </a:solidFill>
                <a:effectLst/>
                <a:latin typeface="source-code-pro"/>
              </a:rPr>
              <a:t>);</a:t>
            </a:r>
            <a:br>
              <a:rPr lang="en-IN" dirty="0"/>
            </a:br>
            <a:br>
              <a:rPr lang="en-IN" dirty="0"/>
            </a:br>
            <a:r>
              <a:rPr lang="en-IN" b="0" i="0" dirty="0" err="1">
                <a:solidFill>
                  <a:srgbClr val="242424"/>
                </a:solidFill>
                <a:effectLst/>
                <a:latin typeface="source-code-pro"/>
              </a:rPr>
              <a:t>db.addUser</a:t>
            </a:r>
            <a:r>
              <a:rPr lang="en-IN" b="0" i="0" dirty="0">
                <a:solidFill>
                  <a:srgbClr val="242424"/>
                </a:solidFill>
                <a:effectLst/>
                <a:latin typeface="source-code-pro"/>
              </a:rPr>
              <a:t>(</a:t>
            </a:r>
            <a:r>
              <a:rPr lang="en-IN" b="0" i="0" dirty="0">
                <a:solidFill>
                  <a:srgbClr val="C41A16"/>
                </a:solidFill>
                <a:effectLst/>
                <a:latin typeface="source-code-pro"/>
              </a:rPr>
              <a:t>"John Doe"</a:t>
            </a:r>
            <a:r>
              <a:rPr lang="en-IN" b="0" i="0" dirty="0">
                <a:solidFill>
                  <a:srgbClr val="242424"/>
                </a:solidFill>
                <a:effectLst/>
                <a:latin typeface="source-code-pro"/>
              </a:rPr>
              <a:t>, </a:t>
            </a:r>
            <a:r>
              <a:rPr lang="en-IN" b="0" i="0" dirty="0">
                <a:solidFill>
                  <a:srgbClr val="C41A16"/>
                </a:solidFill>
                <a:effectLst/>
                <a:latin typeface="source-code-pro"/>
              </a:rPr>
              <a:t>"john.doe@example.com"</a:t>
            </a:r>
            <a:r>
              <a:rPr lang="en-IN" b="0" i="0" dirty="0">
                <a:solidFill>
                  <a:srgbClr val="242424"/>
                </a:solidFill>
                <a:effectLst/>
                <a:latin typeface="source-code-pro"/>
              </a:rPr>
              <a:t>);</a:t>
            </a:r>
            <a:br>
              <a:rPr lang="en-IN" dirty="0"/>
            </a:br>
            <a:r>
              <a:rPr lang="en-IN" b="0" i="0" dirty="0">
                <a:solidFill>
                  <a:srgbClr val="242424"/>
                </a:solidFill>
                <a:effectLst/>
                <a:latin typeface="source-code-pro"/>
              </a:rPr>
              <a:t>}</a:t>
            </a:r>
            <a:endParaRPr lang="en-IN" dirty="0"/>
          </a:p>
        </p:txBody>
      </p:sp>
      <p:sp>
        <p:nvSpPr>
          <p:cNvPr id="10" name="TextBox 9">
            <a:extLst>
              <a:ext uri="{FF2B5EF4-FFF2-40B4-BE49-F238E27FC236}">
                <a16:creationId xmlns:a16="http://schemas.microsoft.com/office/drawing/2014/main" id="{02560222-13ED-25A1-EBE7-F74342B9F448}"/>
              </a:ext>
            </a:extLst>
          </p:cNvPr>
          <p:cNvSpPr txBox="1"/>
          <p:nvPr/>
        </p:nvSpPr>
        <p:spPr>
          <a:xfrm>
            <a:off x="6815579" y="1466316"/>
            <a:ext cx="5376421" cy="3416320"/>
          </a:xfrm>
          <a:prstGeom prst="rect">
            <a:avLst/>
          </a:prstGeom>
          <a:noFill/>
        </p:spPr>
        <p:txBody>
          <a:bodyPr wrap="square">
            <a:spAutoFit/>
          </a:bodyPr>
          <a:lstStyle/>
          <a:p>
            <a:r>
              <a:rPr lang="en-US" sz="2400" dirty="0"/>
              <a:t>Database class depends on the abstract </a:t>
            </a:r>
            <a:r>
              <a:rPr lang="en-US" sz="2400" dirty="0" err="1"/>
              <a:t>IDatabaseConnector</a:t>
            </a:r>
            <a:r>
              <a:rPr lang="en-US" sz="2400" dirty="0"/>
              <a:t> interface instead of a concrete implementation. We can create different implementations of the </a:t>
            </a:r>
            <a:r>
              <a:rPr lang="en-US" sz="2400" dirty="0" err="1"/>
              <a:t>IDatabaseConnector</a:t>
            </a:r>
            <a:r>
              <a:rPr lang="en-US" sz="2400" dirty="0"/>
              <a:t> interface for different database systems and easily swap them out without modifying the Database class.</a:t>
            </a:r>
            <a:endParaRPr lang="en-IN" sz="2400" dirty="0"/>
          </a:p>
        </p:txBody>
      </p:sp>
      <p:sp>
        <p:nvSpPr>
          <p:cNvPr id="8" name="TextBox 7">
            <a:extLst>
              <a:ext uri="{FF2B5EF4-FFF2-40B4-BE49-F238E27FC236}">
                <a16:creationId xmlns:a16="http://schemas.microsoft.com/office/drawing/2014/main" id="{94AEC272-A23B-B430-EA57-98673AAC44BB}"/>
              </a:ext>
            </a:extLst>
          </p:cNvPr>
          <p:cNvSpPr txBox="1"/>
          <p:nvPr/>
        </p:nvSpPr>
        <p:spPr>
          <a:xfrm>
            <a:off x="512584" y="321387"/>
            <a:ext cx="11679416" cy="1144929"/>
          </a:xfrm>
          <a:prstGeom prst="rect">
            <a:avLst/>
          </a:prstGeom>
          <a:noFill/>
        </p:spPr>
        <p:txBody>
          <a:bodyPr wrap="square">
            <a:spAutoFit/>
          </a:bodyPr>
          <a:lstStyle/>
          <a:p>
            <a:pPr>
              <a:lnSpc>
                <a:spcPct val="90000"/>
              </a:lnSpc>
              <a:spcBef>
                <a:spcPct val="0"/>
              </a:spcBef>
            </a:pPr>
            <a:r>
              <a:rPr lang="en-IN" sz="4400" b="1" spc="300" dirty="0">
                <a:solidFill>
                  <a:srgbClr val="660033"/>
                </a:solidFill>
                <a:latin typeface="sohne"/>
              </a:rPr>
              <a:t>Dependency Inversion Principle (DIP)</a:t>
            </a:r>
          </a:p>
          <a:p>
            <a:pPr>
              <a:lnSpc>
                <a:spcPct val="90000"/>
              </a:lnSpc>
              <a:spcBef>
                <a:spcPct val="0"/>
              </a:spcBef>
            </a:pPr>
            <a:endParaRPr lang="en-IN" sz="3200" b="1" dirty="0">
              <a:solidFill>
                <a:srgbClr val="242424"/>
              </a:solidFill>
              <a:latin typeface="sohne"/>
              <a:ea typeface="+mj-ea"/>
              <a:cs typeface="+mj-cs"/>
            </a:endParaRPr>
          </a:p>
        </p:txBody>
      </p:sp>
    </p:spTree>
    <p:extLst>
      <p:ext uri="{BB962C8B-B14F-4D97-AF65-F5344CB8AC3E}">
        <p14:creationId xmlns:p14="http://schemas.microsoft.com/office/powerpoint/2010/main" val="38617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BF4E9C-B6DD-B42B-5570-2F116F79D90D}"/>
              </a:ext>
            </a:extLst>
          </p:cNvPr>
          <p:cNvSpPr txBox="1"/>
          <p:nvPr/>
        </p:nvSpPr>
        <p:spPr>
          <a:xfrm>
            <a:off x="222250" y="289679"/>
            <a:ext cx="11747500" cy="6278642"/>
          </a:xfrm>
          <a:prstGeom prst="rect">
            <a:avLst/>
          </a:prstGeom>
          <a:noFill/>
        </p:spPr>
        <p:txBody>
          <a:bodyPr wrap="square">
            <a:spAutoFit/>
          </a:bodyPr>
          <a:lstStyle/>
          <a:p>
            <a:r>
              <a:rPr lang="en-US" sz="2400" spc="300" dirty="0">
                <a:solidFill>
                  <a:schemeClr val="accent3">
                    <a:lumMod val="75000"/>
                  </a:schemeClr>
                </a:solidFill>
                <a:effectLst>
                  <a:outerShdw blurRad="38100" dist="38100" dir="2700000" algn="tl">
                    <a:srgbClr val="000000">
                      <a:alpha val="43137"/>
                    </a:srgbClr>
                  </a:outerShdw>
                </a:effectLst>
              </a:rPr>
              <a:t>1. S - Single Responsibility Principle (SRP)</a:t>
            </a:r>
          </a:p>
          <a:p>
            <a:endParaRPr lang="en-US" dirty="0"/>
          </a:p>
          <a:p>
            <a:r>
              <a:rPr lang="en-US" dirty="0"/>
              <a:t>	</a:t>
            </a:r>
            <a:r>
              <a:rPr lang="en-US" b="1" dirty="0"/>
              <a:t>Definition: </a:t>
            </a:r>
            <a:r>
              <a:rPr lang="en-US" dirty="0"/>
              <a:t>A class should have only one reason to change.</a:t>
            </a:r>
          </a:p>
          <a:p>
            <a:endParaRPr lang="en-US" dirty="0"/>
          </a:p>
          <a:p>
            <a:r>
              <a:rPr lang="en-US" dirty="0"/>
              <a:t>	</a:t>
            </a:r>
            <a:r>
              <a:rPr lang="en-US" b="1" dirty="0"/>
              <a:t>Purpose: </a:t>
            </a:r>
            <a:r>
              <a:rPr lang="en-US" dirty="0"/>
              <a:t>Encourages separation of concerns, making code more modular and easier to maintain.</a:t>
            </a:r>
          </a:p>
          <a:p>
            <a:endParaRPr lang="en-US" dirty="0"/>
          </a:p>
          <a:p>
            <a:r>
              <a:rPr lang="en-US" sz="2400" spc="300" dirty="0">
                <a:solidFill>
                  <a:schemeClr val="accent1">
                    <a:lumMod val="75000"/>
                  </a:schemeClr>
                </a:solidFill>
                <a:effectLst>
                  <a:outerShdw blurRad="38100" dist="38100" dir="2700000" algn="tl">
                    <a:srgbClr val="000000">
                      <a:alpha val="43137"/>
                    </a:srgbClr>
                  </a:outerShdw>
                </a:effectLst>
              </a:rPr>
              <a:t>2. O - Open/Closed Principle (OCP)</a:t>
            </a:r>
          </a:p>
          <a:p>
            <a:endParaRPr lang="en-US" dirty="0"/>
          </a:p>
          <a:p>
            <a:r>
              <a:rPr lang="en-US" dirty="0"/>
              <a:t>	</a:t>
            </a:r>
            <a:r>
              <a:rPr lang="en-US" b="1" dirty="0"/>
              <a:t>Definition: </a:t>
            </a:r>
            <a:r>
              <a:rPr lang="en-US" dirty="0"/>
              <a:t>Software entities (classes, modules, functions) should be open for extension but closed for 	modification.</a:t>
            </a:r>
          </a:p>
          <a:p>
            <a:endParaRPr lang="en-US" dirty="0"/>
          </a:p>
          <a:p>
            <a:r>
              <a:rPr lang="en-US" dirty="0"/>
              <a:t>	</a:t>
            </a:r>
            <a:r>
              <a:rPr lang="en-US" b="1" dirty="0"/>
              <a:t>Purpose: </a:t>
            </a:r>
            <a:r>
              <a:rPr lang="en-US" dirty="0"/>
              <a:t>Enhances flexibility by allowing new functionality without altering existing code, reducing the risk of 	introducing bugs.</a:t>
            </a:r>
          </a:p>
          <a:p>
            <a:endParaRPr lang="en-US" sz="2400" spc="300" dirty="0">
              <a:solidFill>
                <a:schemeClr val="accent3">
                  <a:lumMod val="75000"/>
                </a:schemeClr>
              </a:solidFill>
              <a:effectLst>
                <a:outerShdw blurRad="38100" dist="38100" dir="2700000" algn="tl">
                  <a:srgbClr val="000000">
                    <a:alpha val="43137"/>
                  </a:srgbClr>
                </a:outerShdw>
              </a:effectLst>
            </a:endParaRPr>
          </a:p>
          <a:p>
            <a:r>
              <a:rPr lang="en-US" sz="2400" spc="300" dirty="0">
                <a:solidFill>
                  <a:schemeClr val="accent5">
                    <a:lumMod val="75000"/>
                  </a:schemeClr>
                </a:solidFill>
                <a:effectLst>
                  <a:outerShdw blurRad="38100" dist="38100" dir="2700000" algn="tl">
                    <a:srgbClr val="000000">
                      <a:alpha val="43137"/>
                    </a:srgbClr>
                  </a:outerShdw>
                </a:effectLst>
              </a:rPr>
              <a:t>3. L - </a:t>
            </a:r>
            <a:r>
              <a:rPr lang="en-US" sz="2400" spc="300" dirty="0" err="1">
                <a:solidFill>
                  <a:schemeClr val="accent5">
                    <a:lumMod val="75000"/>
                  </a:schemeClr>
                </a:solidFill>
                <a:effectLst>
                  <a:outerShdw blurRad="38100" dist="38100" dir="2700000" algn="tl">
                    <a:srgbClr val="000000">
                      <a:alpha val="43137"/>
                    </a:srgbClr>
                  </a:outerShdw>
                </a:effectLst>
              </a:rPr>
              <a:t>Liskov</a:t>
            </a:r>
            <a:r>
              <a:rPr lang="en-US" sz="2400" spc="300" dirty="0">
                <a:solidFill>
                  <a:schemeClr val="accent5">
                    <a:lumMod val="75000"/>
                  </a:schemeClr>
                </a:solidFill>
                <a:effectLst>
                  <a:outerShdw blurRad="38100" dist="38100" dir="2700000" algn="tl">
                    <a:srgbClr val="000000">
                      <a:alpha val="43137"/>
                    </a:srgbClr>
                  </a:outerShdw>
                </a:effectLst>
              </a:rPr>
              <a:t> Substitution Principle (LSP)</a:t>
            </a:r>
          </a:p>
          <a:p>
            <a:endParaRPr lang="en-US" dirty="0"/>
          </a:p>
          <a:p>
            <a:r>
              <a:rPr lang="en-US" dirty="0"/>
              <a:t>	</a:t>
            </a:r>
            <a:r>
              <a:rPr lang="en-US" b="1" dirty="0"/>
              <a:t>Definition: </a:t>
            </a:r>
            <a:r>
              <a:rPr lang="en-US" dirty="0"/>
              <a:t>Subtypes must be substitutable for their base types without altering the correctness of the 	program.</a:t>
            </a:r>
          </a:p>
          <a:p>
            <a:endParaRPr lang="en-US" dirty="0"/>
          </a:p>
          <a:p>
            <a:r>
              <a:rPr lang="en-US" dirty="0"/>
              <a:t>	</a:t>
            </a:r>
            <a:r>
              <a:rPr lang="en-US" b="1" dirty="0"/>
              <a:t>Purpose: </a:t>
            </a:r>
            <a:r>
              <a:rPr lang="en-US" dirty="0"/>
              <a:t>Ensures that derived classes extend base classes without unexpected behavior, improving code 	reusability.</a:t>
            </a:r>
          </a:p>
        </p:txBody>
      </p:sp>
    </p:spTree>
    <p:extLst>
      <p:ext uri="{BB962C8B-B14F-4D97-AF65-F5344CB8AC3E}">
        <p14:creationId xmlns:p14="http://schemas.microsoft.com/office/powerpoint/2010/main" val="358709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530F78-A657-2E8A-0574-ADAF74E38AE0}"/>
              </a:ext>
            </a:extLst>
          </p:cNvPr>
          <p:cNvSpPr txBox="1"/>
          <p:nvPr/>
        </p:nvSpPr>
        <p:spPr>
          <a:xfrm>
            <a:off x="952500" y="834240"/>
            <a:ext cx="11239500" cy="4154984"/>
          </a:xfrm>
          <a:prstGeom prst="rect">
            <a:avLst/>
          </a:prstGeom>
          <a:noFill/>
        </p:spPr>
        <p:txBody>
          <a:bodyPr wrap="square">
            <a:spAutoFit/>
          </a:bodyPr>
          <a:lstStyle/>
          <a:p>
            <a:r>
              <a:rPr lang="en-US" sz="2400" spc="300" dirty="0">
                <a:solidFill>
                  <a:srgbClr val="C00000"/>
                </a:solidFill>
                <a:effectLst>
                  <a:outerShdw blurRad="38100" dist="38100" dir="2700000" algn="tl">
                    <a:srgbClr val="000000">
                      <a:alpha val="43137"/>
                    </a:srgbClr>
                  </a:outerShdw>
                </a:effectLst>
              </a:rPr>
              <a:t>4. I - Interface Segregation Principle (ISP)</a:t>
            </a:r>
          </a:p>
          <a:p>
            <a:endParaRPr lang="en-US" dirty="0"/>
          </a:p>
          <a:p>
            <a:r>
              <a:rPr lang="en-US" b="1" dirty="0"/>
              <a:t>	Definition: </a:t>
            </a:r>
            <a:r>
              <a:rPr lang="en-US" dirty="0"/>
              <a:t>Clients should not be forced to depend on interfaces they do not use.</a:t>
            </a:r>
          </a:p>
          <a:p>
            <a:endParaRPr lang="en-US" dirty="0"/>
          </a:p>
          <a:p>
            <a:r>
              <a:rPr lang="en-US" b="1" dirty="0"/>
              <a:t>	Purpose: </a:t>
            </a:r>
            <a:r>
              <a:rPr lang="en-US" dirty="0"/>
              <a:t>Prevents bloated interfaces and enforces smaller, more specific contracts, leading to better maintainability.</a:t>
            </a:r>
          </a:p>
          <a:p>
            <a:endParaRPr lang="en-US" dirty="0"/>
          </a:p>
          <a:p>
            <a:r>
              <a:rPr lang="en-US" sz="2400" spc="300" dirty="0">
                <a:solidFill>
                  <a:srgbClr val="FFC000"/>
                </a:solidFill>
                <a:effectLst>
                  <a:outerShdw blurRad="38100" dist="38100" dir="2700000" algn="tl">
                    <a:srgbClr val="000000">
                      <a:alpha val="43137"/>
                    </a:srgbClr>
                  </a:outerShdw>
                </a:effectLst>
              </a:rPr>
              <a:t>5. D - Dependency Inversion Principle (DIP)</a:t>
            </a:r>
          </a:p>
          <a:p>
            <a:endParaRPr lang="en-US" dirty="0"/>
          </a:p>
          <a:p>
            <a:r>
              <a:rPr lang="en-US" b="1" dirty="0"/>
              <a:t>	Definition: </a:t>
            </a:r>
            <a:r>
              <a:rPr lang="en-US" dirty="0"/>
              <a:t>High-level modules should not depend on low-level modules. Both should depend 	on abstractions.</a:t>
            </a:r>
          </a:p>
          <a:p>
            <a:endParaRPr lang="en-US" dirty="0"/>
          </a:p>
          <a:p>
            <a:r>
              <a:rPr lang="en-US" b="1" dirty="0"/>
              <a:t>	Purpose: </a:t>
            </a:r>
            <a:r>
              <a:rPr lang="en-US" dirty="0"/>
              <a:t>Reduces tight coupling between modules, making the system easier to change and 	test.</a:t>
            </a:r>
          </a:p>
          <a:p>
            <a:endParaRPr lang="en-IN" dirty="0"/>
          </a:p>
        </p:txBody>
      </p:sp>
    </p:spTree>
    <p:extLst>
      <p:ext uri="{BB962C8B-B14F-4D97-AF65-F5344CB8AC3E}">
        <p14:creationId xmlns:p14="http://schemas.microsoft.com/office/powerpoint/2010/main" val="51169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27A53-1A40-442E-A293-767144CDABBB}"/>
              </a:ext>
            </a:extLst>
          </p:cNvPr>
          <p:cNvSpPr>
            <a:spLocks noGrp="1"/>
          </p:cNvSpPr>
          <p:nvPr>
            <p:ph type="title"/>
          </p:nvPr>
        </p:nvSpPr>
        <p:spPr>
          <a:xfrm>
            <a:off x="1452656" y="1444741"/>
            <a:ext cx="9357865" cy="1041901"/>
          </a:xfrm>
        </p:spPr>
        <p:txBody>
          <a:bodyPr vert="horz" lIns="91440" tIns="45720" rIns="91440" bIns="45720" rtlCol="0" anchor="ctr">
            <a:normAutofit/>
          </a:bodyPr>
          <a:lstStyle/>
          <a:p>
            <a:pPr algn="ctr"/>
            <a:r>
              <a:rPr lang="en-US" sz="4800" kern="1200" dirty="0">
                <a:solidFill>
                  <a:schemeClr val="tx2">
                    <a:lumMod val="75000"/>
                    <a:lumOff val="25000"/>
                  </a:schemeClr>
                </a:solidFill>
                <a:latin typeface="+mj-lt"/>
                <a:ea typeface="+mj-ea"/>
                <a:cs typeface="+mj-cs"/>
              </a:rPr>
              <a:t>SOLID</a:t>
            </a:r>
            <a:r>
              <a:rPr lang="en-US" sz="4800" kern="1200" dirty="0">
                <a:solidFill>
                  <a:schemeClr val="tx1"/>
                </a:solidFill>
                <a:latin typeface="+mj-lt"/>
                <a:ea typeface="+mj-ea"/>
                <a:cs typeface="+mj-cs"/>
              </a:rPr>
              <a:t> Principles</a:t>
            </a:r>
          </a:p>
        </p:txBody>
      </p:sp>
      <p:sp>
        <p:nvSpPr>
          <p:cNvPr id="3" name="Content Placeholder 2">
            <a:extLst>
              <a:ext uri="{FF2B5EF4-FFF2-40B4-BE49-F238E27FC236}">
                <a16:creationId xmlns:a16="http://schemas.microsoft.com/office/drawing/2014/main" id="{0B71E073-C0EA-15AC-A4A0-89BAF98F3FCE}"/>
              </a:ext>
            </a:extLst>
          </p:cNvPr>
          <p:cNvSpPr>
            <a:spLocks noGrp="1"/>
          </p:cNvSpPr>
          <p:nvPr>
            <p:ph idx="1"/>
          </p:nvPr>
        </p:nvSpPr>
        <p:spPr>
          <a:xfrm>
            <a:off x="1452655" y="2701427"/>
            <a:ext cx="9617421" cy="2699968"/>
          </a:xfrm>
        </p:spPr>
        <p:txBody>
          <a:bodyPr vert="horz" lIns="91440" tIns="45720" rIns="91440" bIns="45720" rtlCol="0">
            <a:normAutofit fontScale="92500"/>
          </a:bodyPr>
          <a:lstStyle/>
          <a:p>
            <a:pPr marL="0" indent="0">
              <a:buNone/>
            </a:pPr>
            <a:r>
              <a:rPr lang="en-US" dirty="0"/>
              <a:t>SOLID </a:t>
            </a:r>
            <a:r>
              <a:rPr lang="en-US" sz="4800" dirty="0">
                <a:solidFill>
                  <a:schemeClr val="bg2">
                    <a:lumMod val="50000"/>
                  </a:schemeClr>
                </a:solidFill>
                <a:latin typeface="Aldhabi" panose="020F0502020204030204" pitchFamily="2" charset="-78"/>
                <a:cs typeface="Aldhabi" panose="020F0502020204030204" pitchFamily="2" charset="-78"/>
              </a:rPr>
              <a:t>principles are widely adopted by software developers as a set of guidelines for designing maintainable and extensible code. By following these principles, developers can create software that is easier to understand, modify, and test.</a:t>
            </a:r>
          </a:p>
          <a:p>
            <a:pPr marL="0" indent="0">
              <a:buNone/>
            </a:pPr>
            <a:endParaRPr lang="en-US" sz="2000" dirty="0"/>
          </a:p>
        </p:txBody>
      </p:sp>
    </p:spTree>
    <p:extLst>
      <p:ext uri="{BB962C8B-B14F-4D97-AF65-F5344CB8AC3E}">
        <p14:creationId xmlns:p14="http://schemas.microsoft.com/office/powerpoint/2010/main" val="4063483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C9EF-6B38-E570-B206-87550B0ABFC1}"/>
              </a:ext>
            </a:extLst>
          </p:cNvPr>
          <p:cNvSpPr>
            <a:spLocks noGrp="1"/>
          </p:cNvSpPr>
          <p:nvPr>
            <p:ph type="title"/>
          </p:nvPr>
        </p:nvSpPr>
        <p:spPr/>
        <p:txBody>
          <a:bodyPr/>
          <a:lstStyle/>
          <a:p>
            <a:r>
              <a:rPr lang="en-IN" dirty="0"/>
              <a:t>Why Use SOLID Principles?</a:t>
            </a:r>
          </a:p>
        </p:txBody>
      </p:sp>
      <p:graphicFrame>
        <p:nvGraphicFramePr>
          <p:cNvPr id="5" name="Content Placeholder 2">
            <a:extLst>
              <a:ext uri="{FF2B5EF4-FFF2-40B4-BE49-F238E27FC236}">
                <a16:creationId xmlns:a16="http://schemas.microsoft.com/office/drawing/2014/main" id="{F32FE582-3C08-1625-CD11-1DF8CF3EB9E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5006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EB3F-2282-8870-E6C9-E878EEF21C85}"/>
              </a:ext>
            </a:extLst>
          </p:cNvPr>
          <p:cNvSpPr>
            <a:spLocks noGrp="1"/>
          </p:cNvSpPr>
          <p:nvPr>
            <p:ph type="title"/>
          </p:nvPr>
        </p:nvSpPr>
        <p:spPr>
          <a:xfrm>
            <a:off x="371677" y="674451"/>
            <a:ext cx="11448645" cy="5509098"/>
          </a:xfrm>
        </p:spPr>
        <p:txBody>
          <a:bodyPr>
            <a:normAutofit/>
          </a:bodyPr>
          <a:lstStyle/>
          <a:p>
            <a:r>
              <a:rPr lang="en-US" sz="5400" b="0" i="0" dirty="0">
                <a:solidFill>
                  <a:srgbClr val="FFC000"/>
                </a:solidFill>
                <a:effectLst>
                  <a:outerShdw blurRad="38100" dist="38100" dir="2700000" algn="tl">
                    <a:srgbClr val="000000">
                      <a:alpha val="43137"/>
                    </a:srgbClr>
                  </a:outerShdw>
                </a:effectLst>
                <a:latin typeface="source-serif-pro"/>
              </a:rPr>
              <a:t>SOLID</a:t>
            </a:r>
            <a:r>
              <a:rPr lang="en-US" sz="5400" b="0" i="0" dirty="0">
                <a:solidFill>
                  <a:srgbClr val="242424"/>
                </a:solidFill>
                <a:effectLst/>
                <a:latin typeface="source-serif-pro"/>
              </a:rPr>
              <a:t> </a:t>
            </a:r>
            <a:r>
              <a:rPr lang="en-US" sz="3200" b="0" i="0" dirty="0">
                <a:solidFill>
                  <a:schemeClr val="accent4">
                    <a:lumMod val="50000"/>
                  </a:schemeClr>
                </a:solidFill>
                <a:effectLst/>
                <a:latin typeface="source-serif-pro"/>
              </a:rPr>
              <a:t>principles provide a </a:t>
            </a:r>
            <a:r>
              <a:rPr lang="en-US" sz="5400" b="0" i="0" dirty="0">
                <a:solidFill>
                  <a:srgbClr val="FFC000"/>
                </a:solidFill>
                <a:effectLst>
                  <a:outerShdw blurRad="38100" dist="38100" dir="2700000" algn="tl">
                    <a:srgbClr val="000000">
                      <a:alpha val="43137"/>
                    </a:srgbClr>
                  </a:outerShdw>
                </a:effectLst>
                <a:latin typeface="source-serif-pro"/>
              </a:rPr>
              <a:t>framework</a:t>
            </a:r>
            <a:r>
              <a:rPr lang="en-US" sz="5400" b="0" i="0" dirty="0">
                <a:solidFill>
                  <a:srgbClr val="242424"/>
                </a:solidFill>
                <a:effectLst/>
                <a:latin typeface="source-serif-pro"/>
              </a:rPr>
              <a:t> </a:t>
            </a:r>
            <a:r>
              <a:rPr lang="en-US" sz="3200" dirty="0">
                <a:solidFill>
                  <a:schemeClr val="accent4">
                    <a:lumMod val="50000"/>
                  </a:schemeClr>
                </a:solidFill>
                <a:latin typeface="source-serif-pro"/>
              </a:rPr>
              <a:t>for </a:t>
            </a:r>
            <a:r>
              <a:rPr lang="en-US" sz="5400" b="0" i="0" dirty="0">
                <a:solidFill>
                  <a:srgbClr val="FFC000"/>
                </a:solidFill>
                <a:effectLst>
                  <a:outerShdw blurRad="38100" dist="38100" dir="2700000" algn="tl">
                    <a:srgbClr val="000000">
                      <a:alpha val="43137"/>
                    </a:srgbClr>
                  </a:outerShdw>
                </a:effectLst>
                <a:latin typeface="source-serif-pro"/>
              </a:rPr>
              <a:t>writing clean </a:t>
            </a:r>
            <a:r>
              <a:rPr lang="en-US" sz="3200" dirty="0">
                <a:solidFill>
                  <a:schemeClr val="accent4">
                    <a:lumMod val="50000"/>
                  </a:schemeClr>
                </a:solidFill>
                <a:latin typeface="source-serif-pro"/>
              </a:rPr>
              <a:t>and </a:t>
            </a:r>
            <a:r>
              <a:rPr lang="en-US" sz="5400" b="0" i="0" dirty="0">
                <a:solidFill>
                  <a:srgbClr val="FFC000"/>
                </a:solidFill>
                <a:effectLst>
                  <a:outerShdw blurRad="38100" dist="38100" dir="2700000" algn="tl">
                    <a:srgbClr val="000000">
                      <a:alpha val="43137"/>
                    </a:srgbClr>
                  </a:outerShdw>
                </a:effectLst>
                <a:latin typeface="source-serif-pro"/>
              </a:rPr>
              <a:t>maintainable code</a:t>
            </a:r>
            <a:r>
              <a:rPr lang="en-US" sz="5400" b="0" i="0" dirty="0">
                <a:solidFill>
                  <a:srgbClr val="242424"/>
                </a:solidFill>
                <a:effectLst/>
                <a:latin typeface="source-serif-pro"/>
              </a:rPr>
              <a:t>. </a:t>
            </a:r>
            <a:r>
              <a:rPr lang="en-US" sz="3200" dirty="0">
                <a:solidFill>
                  <a:schemeClr val="accent4">
                    <a:lumMod val="50000"/>
                  </a:schemeClr>
                </a:solidFill>
                <a:latin typeface="source-serif-pro"/>
              </a:rPr>
              <a:t>As a C++ developer, it’s important to understand each of these principles and how to apply them to your code. </a:t>
            </a:r>
            <a:r>
              <a:rPr lang="en-US" sz="5400" b="0" i="0" dirty="0">
                <a:solidFill>
                  <a:srgbClr val="FFC000"/>
                </a:solidFill>
                <a:effectLst>
                  <a:outerShdw blurRad="38100" dist="38100" dir="2700000" algn="tl">
                    <a:srgbClr val="000000">
                      <a:alpha val="43137"/>
                    </a:srgbClr>
                  </a:outerShdw>
                </a:effectLst>
                <a:latin typeface="source-serif-pro"/>
              </a:rPr>
              <a:t>By implementing SOLID principles </a:t>
            </a:r>
            <a:r>
              <a:rPr lang="en-US" sz="3200" dirty="0">
                <a:solidFill>
                  <a:schemeClr val="accent4">
                    <a:lumMod val="50000"/>
                  </a:schemeClr>
                </a:solidFill>
                <a:latin typeface="source-serif-pro"/>
              </a:rPr>
              <a:t>in your </a:t>
            </a:r>
            <a:r>
              <a:rPr lang="en-US" sz="5400" b="0" i="0" dirty="0">
                <a:solidFill>
                  <a:srgbClr val="FFC000"/>
                </a:solidFill>
                <a:effectLst>
                  <a:outerShdw blurRad="38100" dist="38100" dir="2700000" algn="tl">
                    <a:srgbClr val="000000">
                      <a:alpha val="43137"/>
                    </a:srgbClr>
                  </a:outerShdw>
                </a:effectLst>
                <a:latin typeface="source-serif-pro"/>
              </a:rPr>
              <a:t>codebase</a:t>
            </a:r>
            <a:r>
              <a:rPr lang="en-US" sz="5400" b="0" i="0" dirty="0">
                <a:solidFill>
                  <a:srgbClr val="242424"/>
                </a:solidFill>
                <a:effectLst/>
                <a:latin typeface="source-serif-pro"/>
              </a:rPr>
              <a:t>, </a:t>
            </a:r>
            <a:r>
              <a:rPr lang="en-US" sz="3200" dirty="0">
                <a:solidFill>
                  <a:schemeClr val="accent4">
                    <a:lumMod val="50000"/>
                  </a:schemeClr>
                </a:solidFill>
                <a:latin typeface="source-serif-pro"/>
              </a:rPr>
              <a:t>you can ensure that your software </a:t>
            </a:r>
            <a:r>
              <a:rPr lang="en-US" sz="5400" b="0" i="0" dirty="0">
                <a:solidFill>
                  <a:schemeClr val="accent5">
                    <a:lumMod val="75000"/>
                  </a:schemeClr>
                </a:solidFill>
                <a:effectLst>
                  <a:outerShdw blurRad="38100" dist="38100" dir="2700000" algn="tl">
                    <a:srgbClr val="000000">
                      <a:alpha val="43137"/>
                    </a:srgbClr>
                  </a:outerShdw>
                </a:effectLst>
                <a:latin typeface="source-serif-pro"/>
              </a:rPr>
              <a:t>is easy to understand, modify, and test.</a:t>
            </a:r>
            <a:endParaRPr lang="en-IN" sz="5400" dirty="0">
              <a:solidFill>
                <a:schemeClr val="accent5">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12558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50E1-EF6B-9834-B1C8-CC07309A9EC9}"/>
              </a:ext>
            </a:extLst>
          </p:cNvPr>
          <p:cNvSpPr>
            <a:spLocks noGrp="1"/>
          </p:cNvSpPr>
          <p:nvPr>
            <p:ph type="title"/>
          </p:nvPr>
        </p:nvSpPr>
        <p:spPr/>
        <p:txBody>
          <a:bodyPr>
            <a:normAutofit/>
          </a:bodyPr>
          <a:lstStyle/>
          <a:p>
            <a:pPr algn="ctr"/>
            <a:r>
              <a:rPr lang="en-US" sz="5400" b="1" spc="600" dirty="0">
                <a:solidFill>
                  <a:schemeClr val="accent1"/>
                </a:solidFill>
                <a:latin typeface="Abadi" panose="020B0604020104020204" pitchFamily="34" charset="0"/>
              </a:rPr>
              <a:t>Design Pattern</a:t>
            </a:r>
            <a:endParaRPr lang="en-IN" sz="5400" b="1" spc="600" dirty="0">
              <a:solidFill>
                <a:schemeClr val="accent1"/>
              </a:solidFill>
              <a:latin typeface="Abadi" panose="020B0604020104020204" pitchFamily="34" charset="0"/>
            </a:endParaRPr>
          </a:p>
        </p:txBody>
      </p:sp>
      <p:sp>
        <p:nvSpPr>
          <p:cNvPr id="3" name="Content Placeholder 2">
            <a:extLst>
              <a:ext uri="{FF2B5EF4-FFF2-40B4-BE49-F238E27FC236}">
                <a16:creationId xmlns:a16="http://schemas.microsoft.com/office/drawing/2014/main" id="{ACF362B8-9DCB-4572-DCD9-E8BA535169F2}"/>
              </a:ext>
            </a:extLst>
          </p:cNvPr>
          <p:cNvSpPr>
            <a:spLocks noGrp="1"/>
          </p:cNvSpPr>
          <p:nvPr>
            <p:ph idx="1"/>
          </p:nvPr>
        </p:nvSpPr>
        <p:spPr>
          <a:xfrm>
            <a:off x="838200" y="2690598"/>
            <a:ext cx="11197281" cy="2672234"/>
          </a:xfrm>
        </p:spPr>
        <p:txBody>
          <a:bodyPr/>
          <a:lstStyle/>
          <a:p>
            <a:pPr marL="0" indent="0">
              <a:buNone/>
            </a:pPr>
            <a:r>
              <a:rPr lang="en-US" sz="3200" dirty="0">
                <a:solidFill>
                  <a:schemeClr val="tx2">
                    <a:lumMod val="75000"/>
                    <a:lumOff val="25000"/>
                  </a:schemeClr>
                </a:solidFill>
              </a:rPr>
              <a:t>Design patterns in software development are proven, reusable solutions to common problems that occur in software design. They're not code templates but general best practices or blueprints that can be applied in different situations to improve code maintainability, reusability, and scalability.</a:t>
            </a:r>
          </a:p>
          <a:p>
            <a:pPr marL="0" indent="0">
              <a:buNone/>
            </a:pPr>
            <a:endParaRPr lang="en-US" sz="3200" dirty="0">
              <a:solidFill>
                <a:schemeClr val="tx2">
                  <a:lumMod val="75000"/>
                  <a:lumOff val="25000"/>
                </a:schemeClr>
              </a:solidFill>
            </a:endParaRPr>
          </a:p>
          <a:p>
            <a:pPr marL="0" indent="0">
              <a:buNone/>
            </a:pPr>
            <a:endParaRPr lang="en-IN" dirty="0"/>
          </a:p>
        </p:txBody>
      </p:sp>
    </p:spTree>
    <p:extLst>
      <p:ext uri="{BB962C8B-B14F-4D97-AF65-F5344CB8AC3E}">
        <p14:creationId xmlns:p14="http://schemas.microsoft.com/office/powerpoint/2010/main" val="937766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5DD84-64B5-789B-9C01-D44C0AEA3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28F5F-B309-7F82-0E92-B41D373D8452}"/>
              </a:ext>
            </a:extLst>
          </p:cNvPr>
          <p:cNvSpPr>
            <a:spLocks noGrp="1"/>
          </p:cNvSpPr>
          <p:nvPr>
            <p:ph type="title"/>
          </p:nvPr>
        </p:nvSpPr>
        <p:spPr/>
        <p:txBody>
          <a:bodyPr>
            <a:normAutofit/>
          </a:bodyPr>
          <a:lstStyle/>
          <a:p>
            <a:pPr algn="ctr"/>
            <a:r>
              <a:rPr lang="en-US" sz="5400" b="1" spc="600" dirty="0">
                <a:solidFill>
                  <a:schemeClr val="accent1"/>
                </a:solidFill>
                <a:latin typeface="Abadi" panose="020B0604020104020204" pitchFamily="34" charset="0"/>
              </a:rPr>
              <a:t>Design Pattern</a:t>
            </a:r>
            <a:endParaRPr lang="en-IN" sz="5400" b="1" spc="600" dirty="0">
              <a:solidFill>
                <a:schemeClr val="accent1"/>
              </a:solidFill>
              <a:latin typeface="Abadi" panose="020B0604020104020204" pitchFamily="34" charset="0"/>
            </a:endParaRPr>
          </a:p>
        </p:txBody>
      </p:sp>
      <p:sp>
        <p:nvSpPr>
          <p:cNvPr id="3" name="Content Placeholder 2">
            <a:extLst>
              <a:ext uri="{FF2B5EF4-FFF2-40B4-BE49-F238E27FC236}">
                <a16:creationId xmlns:a16="http://schemas.microsoft.com/office/drawing/2014/main" id="{47772ECC-A139-55A2-58C0-B46D1D075121}"/>
              </a:ext>
            </a:extLst>
          </p:cNvPr>
          <p:cNvSpPr>
            <a:spLocks noGrp="1"/>
          </p:cNvSpPr>
          <p:nvPr>
            <p:ph idx="1"/>
          </p:nvPr>
        </p:nvSpPr>
        <p:spPr>
          <a:xfrm>
            <a:off x="652848" y="2233397"/>
            <a:ext cx="11197281" cy="3802277"/>
          </a:xfrm>
        </p:spPr>
        <p:txBody>
          <a:bodyPr>
            <a:normAutofit fontScale="92500"/>
          </a:bodyPr>
          <a:lstStyle/>
          <a:p>
            <a:pPr marL="0" indent="0">
              <a:buNone/>
            </a:pPr>
            <a:r>
              <a:rPr lang="en-US" dirty="0">
                <a:solidFill>
                  <a:schemeClr val="tx2">
                    <a:lumMod val="75000"/>
                    <a:lumOff val="25000"/>
                  </a:schemeClr>
                </a:solidFill>
              </a:rPr>
              <a:t>Language-independent: Can be implemented in any programming language.</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Reusable: Once understood, they can be reused across projects.</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Improve code quality: Promote clean, readable, and testable code.</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Not algorithms: Focus on structure and interaction, not specific computations.</a:t>
            </a:r>
          </a:p>
          <a:p>
            <a:pPr marL="0" indent="0">
              <a:buNone/>
            </a:pPr>
            <a:endParaRPr lang="en-US" sz="1800" dirty="0">
              <a:solidFill>
                <a:schemeClr val="tx2">
                  <a:lumMod val="75000"/>
                  <a:lumOff val="25000"/>
                </a:schemeClr>
              </a:solidFill>
            </a:endParaRPr>
          </a:p>
          <a:p>
            <a:pPr marL="0" indent="0">
              <a:buNone/>
            </a:pPr>
            <a:endParaRPr lang="en-IN" sz="1600" dirty="0"/>
          </a:p>
        </p:txBody>
      </p:sp>
    </p:spTree>
    <p:extLst>
      <p:ext uri="{BB962C8B-B14F-4D97-AF65-F5344CB8AC3E}">
        <p14:creationId xmlns:p14="http://schemas.microsoft.com/office/powerpoint/2010/main" val="2743322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EAE25-ABCC-579E-6932-036A28CCB0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1A276-4B1C-7C0E-66F1-048DCD676BC5}"/>
              </a:ext>
            </a:extLst>
          </p:cNvPr>
          <p:cNvSpPr>
            <a:spLocks noGrp="1"/>
          </p:cNvSpPr>
          <p:nvPr>
            <p:ph type="title"/>
          </p:nvPr>
        </p:nvSpPr>
        <p:spPr/>
        <p:txBody>
          <a:bodyPr>
            <a:normAutofit/>
          </a:bodyPr>
          <a:lstStyle/>
          <a:p>
            <a:pPr algn="ctr"/>
            <a:r>
              <a:rPr lang="en-IN" sz="5400" b="1" spc="600" dirty="0">
                <a:solidFill>
                  <a:schemeClr val="accent1"/>
                </a:solidFill>
                <a:latin typeface="Abadi" panose="020B0604020104020204" pitchFamily="34" charset="0"/>
              </a:rPr>
              <a:t>Why Use Design Patterns?</a:t>
            </a:r>
          </a:p>
        </p:txBody>
      </p:sp>
      <p:sp>
        <p:nvSpPr>
          <p:cNvPr id="3" name="Content Placeholder 2">
            <a:extLst>
              <a:ext uri="{FF2B5EF4-FFF2-40B4-BE49-F238E27FC236}">
                <a16:creationId xmlns:a16="http://schemas.microsoft.com/office/drawing/2014/main" id="{7B16CCCB-64E9-6F78-20B8-497F6BBFF6BE}"/>
              </a:ext>
            </a:extLst>
          </p:cNvPr>
          <p:cNvSpPr>
            <a:spLocks noGrp="1"/>
          </p:cNvSpPr>
          <p:nvPr>
            <p:ph idx="1"/>
          </p:nvPr>
        </p:nvSpPr>
        <p:spPr>
          <a:xfrm>
            <a:off x="652848" y="2233397"/>
            <a:ext cx="11197281" cy="3802277"/>
          </a:xfrm>
        </p:spPr>
        <p:txBody>
          <a:bodyPr>
            <a:normAutofit/>
          </a:bodyPr>
          <a:lstStyle/>
          <a:p>
            <a:pPr marL="0" indent="0">
              <a:buNone/>
            </a:pPr>
            <a:r>
              <a:rPr lang="en-US" dirty="0">
                <a:solidFill>
                  <a:schemeClr val="tx2">
                    <a:lumMod val="75000"/>
                    <a:lumOff val="25000"/>
                  </a:schemeClr>
                </a:solidFill>
              </a:rPr>
              <a:t>Speeds up development by using proven solutions.</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Reduces technical debt and avoids reinventing the wheel.</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Improves communication among developers (shared vocabulary).</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Helps build software that is more extensible and flexible.</a:t>
            </a:r>
          </a:p>
          <a:p>
            <a:pPr marL="0" indent="0">
              <a:buNone/>
            </a:pPr>
            <a:endParaRPr lang="en-US" dirty="0">
              <a:solidFill>
                <a:schemeClr val="tx2">
                  <a:lumMod val="75000"/>
                  <a:lumOff val="25000"/>
                </a:schemeClr>
              </a:solidFill>
            </a:endParaRPr>
          </a:p>
          <a:p>
            <a:pPr marL="0" indent="0">
              <a:buNone/>
            </a:pPr>
            <a:endParaRPr lang="en-US" sz="1800" dirty="0">
              <a:solidFill>
                <a:schemeClr val="tx2">
                  <a:lumMod val="75000"/>
                  <a:lumOff val="25000"/>
                </a:schemeClr>
              </a:solidFill>
            </a:endParaRPr>
          </a:p>
          <a:p>
            <a:pPr marL="0" indent="0">
              <a:buNone/>
            </a:pPr>
            <a:endParaRPr lang="en-IN" sz="1600" dirty="0"/>
          </a:p>
        </p:txBody>
      </p:sp>
    </p:spTree>
    <p:extLst>
      <p:ext uri="{BB962C8B-B14F-4D97-AF65-F5344CB8AC3E}">
        <p14:creationId xmlns:p14="http://schemas.microsoft.com/office/powerpoint/2010/main" val="4270611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2F9B9-9EB2-D125-DA9E-12CFCEEF1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27E18-6DC7-0BB3-AF56-F2A3684D9193}"/>
              </a:ext>
            </a:extLst>
          </p:cNvPr>
          <p:cNvSpPr>
            <a:spLocks noGrp="1"/>
          </p:cNvSpPr>
          <p:nvPr>
            <p:ph type="title"/>
          </p:nvPr>
        </p:nvSpPr>
        <p:spPr/>
        <p:txBody>
          <a:bodyPr>
            <a:normAutofit/>
          </a:bodyPr>
          <a:lstStyle/>
          <a:p>
            <a:pPr algn="ctr"/>
            <a:endParaRPr lang="en-IN" sz="5400" b="1" spc="600" dirty="0">
              <a:solidFill>
                <a:schemeClr val="accent1"/>
              </a:solidFill>
              <a:latin typeface="Abadi" panose="020B0604020104020204" pitchFamily="34" charset="0"/>
            </a:endParaRPr>
          </a:p>
        </p:txBody>
      </p:sp>
      <p:sp>
        <p:nvSpPr>
          <p:cNvPr id="3" name="Content Placeholder 2">
            <a:extLst>
              <a:ext uri="{FF2B5EF4-FFF2-40B4-BE49-F238E27FC236}">
                <a16:creationId xmlns:a16="http://schemas.microsoft.com/office/drawing/2014/main" id="{B4ECDA5D-95D2-EB80-7F57-6605E8339767}"/>
              </a:ext>
            </a:extLst>
          </p:cNvPr>
          <p:cNvSpPr>
            <a:spLocks noGrp="1"/>
          </p:cNvSpPr>
          <p:nvPr>
            <p:ph idx="1"/>
          </p:nvPr>
        </p:nvSpPr>
        <p:spPr>
          <a:xfrm>
            <a:off x="652848" y="2233397"/>
            <a:ext cx="11197281" cy="3802277"/>
          </a:xfrm>
        </p:spPr>
        <p:txBody>
          <a:bodyPr>
            <a:normAutofit/>
          </a:bodyPr>
          <a:lstStyle/>
          <a:p>
            <a:pPr marL="0" indent="0">
              <a:buNone/>
            </a:pPr>
            <a:r>
              <a:rPr lang="en-US" dirty="0">
                <a:solidFill>
                  <a:schemeClr val="tx2">
                    <a:lumMod val="75000"/>
                    <a:lumOff val="25000"/>
                  </a:schemeClr>
                </a:solidFill>
              </a:rPr>
              <a:t>Speeds up development by using proven solutions.</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Reduces technical debt and avoids reinventing the wheel.</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Improves communication among developers (shared vocabulary).</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Helps build software that is more extensible and flexible.</a:t>
            </a:r>
          </a:p>
          <a:p>
            <a:pPr marL="0" indent="0">
              <a:buNone/>
            </a:pPr>
            <a:endParaRPr lang="en-US" dirty="0">
              <a:solidFill>
                <a:schemeClr val="tx2">
                  <a:lumMod val="75000"/>
                  <a:lumOff val="25000"/>
                </a:schemeClr>
              </a:solidFill>
            </a:endParaRPr>
          </a:p>
          <a:p>
            <a:pPr marL="0" indent="0">
              <a:buNone/>
            </a:pPr>
            <a:endParaRPr lang="en-US" sz="1800" dirty="0">
              <a:solidFill>
                <a:schemeClr val="tx2">
                  <a:lumMod val="75000"/>
                  <a:lumOff val="25000"/>
                </a:schemeClr>
              </a:solidFill>
            </a:endParaRPr>
          </a:p>
          <a:p>
            <a:pPr marL="0" indent="0">
              <a:buNone/>
            </a:pPr>
            <a:endParaRPr lang="en-IN" sz="1600" dirty="0"/>
          </a:p>
        </p:txBody>
      </p:sp>
    </p:spTree>
    <p:extLst>
      <p:ext uri="{BB962C8B-B14F-4D97-AF65-F5344CB8AC3E}">
        <p14:creationId xmlns:p14="http://schemas.microsoft.com/office/powerpoint/2010/main" val="2732246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6C0B4-A2D4-4702-2CC8-C10068C9C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C2596-C37B-591D-4825-72E458B1B65C}"/>
              </a:ext>
            </a:extLst>
          </p:cNvPr>
          <p:cNvSpPr>
            <a:spLocks noGrp="1"/>
          </p:cNvSpPr>
          <p:nvPr>
            <p:ph type="title"/>
          </p:nvPr>
        </p:nvSpPr>
        <p:spPr>
          <a:xfrm>
            <a:off x="838199" y="365125"/>
            <a:ext cx="11197281" cy="1325563"/>
          </a:xfrm>
        </p:spPr>
        <p:txBody>
          <a:bodyPr>
            <a:normAutofit fontScale="90000"/>
          </a:bodyPr>
          <a:lstStyle/>
          <a:p>
            <a:pPr algn="ctr"/>
            <a:r>
              <a:rPr lang="en-IN" sz="5400" b="1" spc="600" dirty="0">
                <a:solidFill>
                  <a:schemeClr val="accent1"/>
                </a:solidFill>
                <a:latin typeface="Abadi" panose="020B0604020104020204" pitchFamily="34" charset="0"/>
              </a:rPr>
              <a:t> Categories of Design Patterns:</a:t>
            </a:r>
          </a:p>
        </p:txBody>
      </p:sp>
      <p:sp>
        <p:nvSpPr>
          <p:cNvPr id="3" name="Content Placeholder 2">
            <a:extLst>
              <a:ext uri="{FF2B5EF4-FFF2-40B4-BE49-F238E27FC236}">
                <a16:creationId xmlns:a16="http://schemas.microsoft.com/office/drawing/2014/main" id="{CD425216-76C8-0AA9-425C-49100A40A9DB}"/>
              </a:ext>
            </a:extLst>
          </p:cNvPr>
          <p:cNvSpPr>
            <a:spLocks noGrp="1"/>
          </p:cNvSpPr>
          <p:nvPr>
            <p:ph idx="1"/>
          </p:nvPr>
        </p:nvSpPr>
        <p:spPr>
          <a:xfrm>
            <a:off x="2160373" y="2097473"/>
            <a:ext cx="8305800" cy="3802277"/>
          </a:xfrm>
        </p:spPr>
        <p:txBody>
          <a:bodyPr>
            <a:normAutofit/>
          </a:bodyPr>
          <a:lstStyle/>
          <a:p>
            <a:pPr marL="0" indent="0">
              <a:buNone/>
            </a:pPr>
            <a:r>
              <a:rPr lang="en-US" dirty="0">
                <a:solidFill>
                  <a:schemeClr val="tx2">
                    <a:lumMod val="75000"/>
                    <a:lumOff val="25000"/>
                  </a:schemeClr>
                </a:solidFill>
              </a:rPr>
              <a:t>There are three main categories based on the purpose of the pattern:</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		1. Creational Patterns</a:t>
            </a:r>
          </a:p>
          <a:p>
            <a:pPr marL="0" indent="0">
              <a:buNone/>
            </a:pPr>
            <a:r>
              <a:rPr lang="en-US" dirty="0">
                <a:solidFill>
                  <a:schemeClr val="tx2">
                    <a:lumMod val="75000"/>
                    <a:lumOff val="25000"/>
                  </a:schemeClr>
                </a:solidFill>
              </a:rPr>
              <a:t>		2. Structural Patterns</a:t>
            </a:r>
          </a:p>
          <a:p>
            <a:pPr marL="0" indent="0">
              <a:buNone/>
            </a:pPr>
            <a:r>
              <a:rPr lang="en-US" dirty="0">
                <a:solidFill>
                  <a:schemeClr val="tx2">
                    <a:lumMod val="75000"/>
                    <a:lumOff val="25000"/>
                  </a:schemeClr>
                </a:solidFill>
              </a:rPr>
              <a:t>		3. Behavioral Patterns</a:t>
            </a:r>
          </a:p>
          <a:p>
            <a:pPr marL="0" indent="0">
              <a:buNone/>
            </a:pPr>
            <a:endParaRPr lang="en-US" dirty="0">
              <a:solidFill>
                <a:schemeClr val="tx2">
                  <a:lumMod val="75000"/>
                  <a:lumOff val="25000"/>
                </a:schemeClr>
              </a:solidFill>
            </a:endParaRPr>
          </a:p>
          <a:p>
            <a:pPr marL="0" indent="0">
              <a:buNone/>
            </a:pPr>
            <a:endParaRPr lang="en-US" sz="1800" dirty="0">
              <a:solidFill>
                <a:schemeClr val="tx2">
                  <a:lumMod val="75000"/>
                  <a:lumOff val="25000"/>
                </a:schemeClr>
              </a:solidFill>
            </a:endParaRPr>
          </a:p>
          <a:p>
            <a:pPr marL="0" indent="0">
              <a:buNone/>
            </a:pPr>
            <a:endParaRPr lang="en-IN" sz="1600" dirty="0"/>
          </a:p>
        </p:txBody>
      </p:sp>
    </p:spTree>
    <p:extLst>
      <p:ext uri="{BB962C8B-B14F-4D97-AF65-F5344CB8AC3E}">
        <p14:creationId xmlns:p14="http://schemas.microsoft.com/office/powerpoint/2010/main" val="3739449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37FA-4D16-88F5-F2E5-6D96DD9933E0}"/>
              </a:ext>
            </a:extLst>
          </p:cNvPr>
          <p:cNvSpPr>
            <a:spLocks noGrp="1"/>
          </p:cNvSpPr>
          <p:nvPr>
            <p:ph type="title"/>
          </p:nvPr>
        </p:nvSpPr>
        <p:spPr/>
        <p:txBody>
          <a:bodyPr>
            <a:normAutofit fontScale="90000"/>
          </a:bodyPr>
          <a:lstStyle/>
          <a:p>
            <a:r>
              <a:rPr lang="en-US" sz="4900" b="1" spc="300" dirty="0">
                <a:solidFill>
                  <a:schemeClr val="accent1"/>
                </a:solidFill>
                <a:latin typeface="Abadi" panose="020B0604020104020204" pitchFamily="34" charset="0"/>
              </a:rPr>
              <a:t>Creational Patterns – How objects are created:</a:t>
            </a:r>
            <a:br>
              <a:rPr lang="en-US" sz="4900" b="1" spc="600" dirty="0">
                <a:solidFill>
                  <a:schemeClr val="accent1"/>
                </a:solidFill>
                <a:latin typeface="Abadi" panose="020B0604020104020204" pitchFamily="34" charset="0"/>
              </a:rPr>
            </a:br>
            <a:endParaRPr lang="en-IN" sz="4900" b="1" spc="600" dirty="0">
              <a:solidFill>
                <a:schemeClr val="accent1"/>
              </a:solidFill>
              <a:latin typeface="Abadi" panose="020B0604020104020204" pitchFamily="34" charset="0"/>
            </a:endParaRPr>
          </a:p>
        </p:txBody>
      </p:sp>
      <p:sp>
        <p:nvSpPr>
          <p:cNvPr id="3" name="Content Placeholder 2">
            <a:extLst>
              <a:ext uri="{FF2B5EF4-FFF2-40B4-BE49-F238E27FC236}">
                <a16:creationId xmlns:a16="http://schemas.microsoft.com/office/drawing/2014/main" id="{98DE4776-0D69-F33B-1322-039785543AE5}"/>
              </a:ext>
            </a:extLst>
          </p:cNvPr>
          <p:cNvSpPr>
            <a:spLocks noGrp="1"/>
          </p:cNvSpPr>
          <p:nvPr>
            <p:ph idx="1"/>
          </p:nvPr>
        </p:nvSpPr>
        <p:spPr/>
        <p:txBody>
          <a:bodyPr>
            <a:normAutofit fontScale="92500" lnSpcReduction="20000"/>
          </a:bodyPr>
          <a:lstStyle/>
          <a:p>
            <a:endParaRPr lang="en-US" dirty="0"/>
          </a:p>
          <a:p>
            <a:r>
              <a:rPr lang="en-US" dirty="0">
                <a:solidFill>
                  <a:schemeClr val="accent1">
                    <a:lumMod val="75000"/>
                  </a:schemeClr>
                </a:solidFill>
              </a:rPr>
              <a:t>Singleton: Only one instance of a class is created.</a:t>
            </a:r>
          </a:p>
          <a:p>
            <a:endParaRPr lang="en-US" dirty="0">
              <a:solidFill>
                <a:schemeClr val="accent1">
                  <a:lumMod val="75000"/>
                </a:schemeClr>
              </a:solidFill>
            </a:endParaRPr>
          </a:p>
          <a:p>
            <a:r>
              <a:rPr lang="en-US" dirty="0">
                <a:solidFill>
                  <a:schemeClr val="accent1">
                    <a:lumMod val="75000"/>
                  </a:schemeClr>
                </a:solidFill>
              </a:rPr>
              <a:t>Factory Method: Delegates object creation to subclasses.</a:t>
            </a:r>
          </a:p>
          <a:p>
            <a:endParaRPr lang="en-US" dirty="0">
              <a:solidFill>
                <a:schemeClr val="accent1">
                  <a:lumMod val="75000"/>
                </a:schemeClr>
              </a:solidFill>
            </a:endParaRPr>
          </a:p>
          <a:p>
            <a:r>
              <a:rPr lang="en-US" dirty="0">
                <a:solidFill>
                  <a:schemeClr val="accent1">
                    <a:lumMod val="75000"/>
                  </a:schemeClr>
                </a:solidFill>
              </a:rPr>
              <a:t>Abstract Factory: Creates families of related objects.</a:t>
            </a:r>
          </a:p>
          <a:p>
            <a:endParaRPr lang="en-US" dirty="0">
              <a:solidFill>
                <a:schemeClr val="accent1">
                  <a:lumMod val="75000"/>
                </a:schemeClr>
              </a:solidFill>
            </a:endParaRPr>
          </a:p>
          <a:p>
            <a:r>
              <a:rPr lang="en-US" dirty="0">
                <a:solidFill>
                  <a:schemeClr val="accent1">
                    <a:lumMod val="75000"/>
                  </a:schemeClr>
                </a:solidFill>
              </a:rPr>
              <a:t>Builder: Builds a complex object step-by-step.</a:t>
            </a:r>
          </a:p>
          <a:p>
            <a:endParaRPr lang="en-US" dirty="0">
              <a:solidFill>
                <a:schemeClr val="accent1">
                  <a:lumMod val="75000"/>
                </a:schemeClr>
              </a:solidFill>
            </a:endParaRPr>
          </a:p>
          <a:p>
            <a:r>
              <a:rPr lang="en-US" dirty="0">
                <a:solidFill>
                  <a:schemeClr val="accent1">
                    <a:lumMod val="75000"/>
                  </a:schemeClr>
                </a:solidFill>
              </a:rPr>
              <a:t>Prototype: Clones existing objects instead of creating new ones.</a:t>
            </a:r>
            <a:endParaRPr lang="en-IN" dirty="0">
              <a:solidFill>
                <a:schemeClr val="accent1">
                  <a:lumMod val="75000"/>
                </a:schemeClr>
              </a:solidFill>
            </a:endParaRPr>
          </a:p>
        </p:txBody>
      </p:sp>
    </p:spTree>
    <p:extLst>
      <p:ext uri="{BB962C8B-B14F-4D97-AF65-F5344CB8AC3E}">
        <p14:creationId xmlns:p14="http://schemas.microsoft.com/office/powerpoint/2010/main" val="3500752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8274-C1AE-8342-D59A-7C453FE52EC6}"/>
              </a:ext>
            </a:extLst>
          </p:cNvPr>
          <p:cNvSpPr>
            <a:spLocks noGrp="1"/>
          </p:cNvSpPr>
          <p:nvPr>
            <p:ph type="title"/>
          </p:nvPr>
        </p:nvSpPr>
        <p:spPr/>
        <p:txBody>
          <a:bodyPr>
            <a:normAutofit fontScale="90000"/>
          </a:bodyPr>
          <a:lstStyle/>
          <a:p>
            <a:r>
              <a:rPr lang="en-US" b="1" spc="300" dirty="0">
                <a:solidFill>
                  <a:schemeClr val="accent1"/>
                </a:solidFill>
                <a:latin typeface="Abadi" panose="020B0604020104020204" pitchFamily="34" charset="0"/>
              </a:rPr>
              <a:t>Structural Patterns – How objects and classes are composed:</a:t>
            </a:r>
            <a:br>
              <a:rPr lang="en-US" b="1" spc="300" dirty="0">
                <a:solidFill>
                  <a:schemeClr val="accent1"/>
                </a:solidFill>
                <a:latin typeface="Abadi" panose="020B0604020104020204" pitchFamily="34" charset="0"/>
              </a:rPr>
            </a:br>
            <a:endParaRPr lang="en-IN" b="1" spc="300" dirty="0">
              <a:solidFill>
                <a:schemeClr val="accent1"/>
              </a:solidFill>
              <a:latin typeface="Abadi" panose="020B0604020104020204" pitchFamily="34" charset="0"/>
            </a:endParaRPr>
          </a:p>
        </p:txBody>
      </p:sp>
      <p:sp>
        <p:nvSpPr>
          <p:cNvPr id="3" name="Content Placeholder 2">
            <a:extLst>
              <a:ext uri="{FF2B5EF4-FFF2-40B4-BE49-F238E27FC236}">
                <a16:creationId xmlns:a16="http://schemas.microsoft.com/office/drawing/2014/main" id="{13FAA338-DA4E-A1C0-4F9D-3CF4CDD07568}"/>
              </a:ext>
            </a:extLst>
          </p:cNvPr>
          <p:cNvSpPr>
            <a:spLocks noGrp="1"/>
          </p:cNvSpPr>
          <p:nvPr>
            <p:ph idx="1"/>
          </p:nvPr>
        </p:nvSpPr>
        <p:spPr>
          <a:xfrm>
            <a:off x="1456038" y="1707635"/>
            <a:ext cx="9998676" cy="4785240"/>
          </a:xfrm>
        </p:spPr>
        <p:txBody>
          <a:bodyPr>
            <a:normAutofit fontScale="40000" lnSpcReduction="20000"/>
          </a:bodyPr>
          <a:lstStyle/>
          <a:p>
            <a:r>
              <a:rPr lang="en-US" sz="5500" dirty="0">
                <a:solidFill>
                  <a:schemeClr val="accent1">
                    <a:lumMod val="75000"/>
                  </a:schemeClr>
                </a:solidFill>
              </a:rPr>
              <a:t>Adapter: Converts one interface into another.</a:t>
            </a:r>
          </a:p>
          <a:p>
            <a:endParaRPr lang="en-US" sz="5500" dirty="0">
              <a:solidFill>
                <a:schemeClr val="accent1">
                  <a:lumMod val="75000"/>
                </a:schemeClr>
              </a:solidFill>
            </a:endParaRPr>
          </a:p>
          <a:p>
            <a:r>
              <a:rPr lang="en-US" sz="5500" dirty="0">
                <a:solidFill>
                  <a:schemeClr val="accent1">
                    <a:lumMod val="75000"/>
                  </a:schemeClr>
                </a:solidFill>
              </a:rPr>
              <a:t>Bridge: Separates abstraction from implementation.</a:t>
            </a:r>
          </a:p>
          <a:p>
            <a:endParaRPr lang="en-US" sz="5500" dirty="0">
              <a:solidFill>
                <a:schemeClr val="accent1">
                  <a:lumMod val="75000"/>
                </a:schemeClr>
              </a:solidFill>
            </a:endParaRPr>
          </a:p>
          <a:p>
            <a:r>
              <a:rPr lang="en-US" sz="5500" dirty="0">
                <a:solidFill>
                  <a:schemeClr val="accent1">
                    <a:lumMod val="75000"/>
                  </a:schemeClr>
                </a:solidFill>
              </a:rPr>
              <a:t>Composite: Treats individual objects and compositions uniformly.</a:t>
            </a:r>
          </a:p>
          <a:p>
            <a:endParaRPr lang="en-US" sz="5500" dirty="0">
              <a:solidFill>
                <a:schemeClr val="accent1">
                  <a:lumMod val="75000"/>
                </a:schemeClr>
              </a:solidFill>
            </a:endParaRPr>
          </a:p>
          <a:p>
            <a:r>
              <a:rPr lang="en-US" sz="5500" dirty="0">
                <a:solidFill>
                  <a:schemeClr val="accent1">
                    <a:lumMod val="75000"/>
                  </a:schemeClr>
                </a:solidFill>
              </a:rPr>
              <a:t>Decorator: Adds behavior to objects dynamically.</a:t>
            </a:r>
          </a:p>
          <a:p>
            <a:endParaRPr lang="en-US" sz="5500" dirty="0">
              <a:solidFill>
                <a:schemeClr val="accent1">
                  <a:lumMod val="75000"/>
                </a:schemeClr>
              </a:solidFill>
            </a:endParaRPr>
          </a:p>
          <a:p>
            <a:r>
              <a:rPr lang="en-US" sz="5500" dirty="0">
                <a:solidFill>
                  <a:schemeClr val="accent1">
                    <a:lumMod val="75000"/>
                  </a:schemeClr>
                </a:solidFill>
              </a:rPr>
              <a:t>Facade: Simplifies interface to a complex system.</a:t>
            </a:r>
          </a:p>
          <a:p>
            <a:endParaRPr lang="en-US" sz="5500" dirty="0">
              <a:solidFill>
                <a:schemeClr val="accent1">
                  <a:lumMod val="75000"/>
                </a:schemeClr>
              </a:solidFill>
            </a:endParaRPr>
          </a:p>
          <a:p>
            <a:r>
              <a:rPr lang="en-US" sz="5500" dirty="0">
                <a:solidFill>
                  <a:schemeClr val="accent1">
                    <a:lumMod val="75000"/>
                  </a:schemeClr>
                </a:solidFill>
              </a:rPr>
              <a:t>Flyweight: Shares objects to save memory.</a:t>
            </a:r>
          </a:p>
          <a:p>
            <a:endParaRPr lang="en-US" sz="5500" dirty="0">
              <a:solidFill>
                <a:schemeClr val="accent1">
                  <a:lumMod val="75000"/>
                </a:schemeClr>
              </a:solidFill>
            </a:endParaRPr>
          </a:p>
          <a:p>
            <a:r>
              <a:rPr lang="en-US" sz="5500" dirty="0">
                <a:solidFill>
                  <a:schemeClr val="accent1">
                    <a:lumMod val="75000"/>
                  </a:schemeClr>
                </a:solidFill>
              </a:rPr>
              <a:t>Proxy: Controls access to another object.</a:t>
            </a:r>
          </a:p>
          <a:p>
            <a:endParaRPr lang="en-IN" dirty="0"/>
          </a:p>
        </p:txBody>
      </p:sp>
    </p:spTree>
    <p:extLst>
      <p:ext uri="{BB962C8B-B14F-4D97-AF65-F5344CB8AC3E}">
        <p14:creationId xmlns:p14="http://schemas.microsoft.com/office/powerpoint/2010/main" val="3083635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D6BF-2970-E6B6-9D62-7F433F4944DD}"/>
              </a:ext>
            </a:extLst>
          </p:cNvPr>
          <p:cNvSpPr>
            <a:spLocks noGrp="1"/>
          </p:cNvSpPr>
          <p:nvPr>
            <p:ph type="title"/>
          </p:nvPr>
        </p:nvSpPr>
        <p:spPr>
          <a:xfrm>
            <a:off x="661086" y="-166215"/>
            <a:ext cx="11530914" cy="1325563"/>
          </a:xfrm>
        </p:spPr>
        <p:txBody>
          <a:bodyPr/>
          <a:lstStyle/>
          <a:p>
            <a:r>
              <a:rPr lang="en-US" sz="4000" b="1" spc="300" dirty="0">
                <a:solidFill>
                  <a:schemeClr val="accent1"/>
                </a:solidFill>
                <a:latin typeface="Abadi" panose="020B0604020104020204" pitchFamily="34" charset="0"/>
              </a:rPr>
              <a:t>Behavioral Patterns – How objects interact:</a:t>
            </a:r>
            <a:endParaRPr lang="en-IN" sz="4000" b="1" spc="300" dirty="0">
              <a:solidFill>
                <a:schemeClr val="accent1"/>
              </a:solidFill>
              <a:latin typeface="Abadi" panose="020B0604020104020204" pitchFamily="34" charset="0"/>
            </a:endParaRPr>
          </a:p>
        </p:txBody>
      </p:sp>
      <p:sp>
        <p:nvSpPr>
          <p:cNvPr id="7" name="TextBox 6">
            <a:extLst>
              <a:ext uri="{FF2B5EF4-FFF2-40B4-BE49-F238E27FC236}">
                <a16:creationId xmlns:a16="http://schemas.microsoft.com/office/drawing/2014/main" id="{95D6FF31-2176-6758-AC51-F71900322B3D}"/>
              </a:ext>
            </a:extLst>
          </p:cNvPr>
          <p:cNvSpPr txBox="1"/>
          <p:nvPr/>
        </p:nvSpPr>
        <p:spPr>
          <a:xfrm>
            <a:off x="2657733" y="815546"/>
            <a:ext cx="7537620" cy="6100196"/>
          </a:xfrm>
          <a:prstGeom prst="rect">
            <a:avLst/>
          </a:prstGeom>
          <a:noFill/>
        </p:spPr>
        <p:txBody>
          <a:bodyPr wrap="square">
            <a:spAutoFit/>
          </a:bodyPr>
          <a:lstStyle/>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Observer: Notifies dependents when an object changes.</a:t>
            </a:r>
          </a:p>
          <a:p>
            <a:pPr marL="228600" indent="-228600">
              <a:lnSpc>
                <a:spcPct val="70000"/>
              </a:lnSpc>
              <a:spcBef>
                <a:spcPts val="1000"/>
              </a:spcBef>
              <a:buFont typeface="Arial" panose="020B0604020202020204" pitchFamily="34" charset="0"/>
              <a:buChar char="•"/>
            </a:pPr>
            <a:endParaRPr lang="en-US" dirty="0">
              <a:solidFill>
                <a:schemeClr val="accent1">
                  <a:lumMod val="75000"/>
                </a:schemeClr>
              </a:solidFill>
            </a:endParaRPr>
          </a:p>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Strategy: Defines a family of interchangeable algorithms.</a:t>
            </a:r>
          </a:p>
          <a:p>
            <a:pPr marL="228600" indent="-228600">
              <a:lnSpc>
                <a:spcPct val="70000"/>
              </a:lnSpc>
              <a:spcBef>
                <a:spcPts val="1000"/>
              </a:spcBef>
              <a:buFont typeface="Arial" panose="020B0604020202020204" pitchFamily="34" charset="0"/>
              <a:buChar char="•"/>
            </a:pPr>
            <a:endParaRPr lang="en-US" dirty="0">
              <a:solidFill>
                <a:schemeClr val="accent1">
                  <a:lumMod val="75000"/>
                </a:schemeClr>
              </a:solidFill>
            </a:endParaRPr>
          </a:p>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Command: Encapsulates a request as an object.</a:t>
            </a:r>
          </a:p>
          <a:p>
            <a:pPr marL="228600" indent="-228600">
              <a:lnSpc>
                <a:spcPct val="70000"/>
              </a:lnSpc>
              <a:spcBef>
                <a:spcPts val="1000"/>
              </a:spcBef>
              <a:buFont typeface="Arial" panose="020B0604020202020204" pitchFamily="34" charset="0"/>
              <a:buChar char="•"/>
            </a:pPr>
            <a:endParaRPr lang="en-US" dirty="0">
              <a:solidFill>
                <a:schemeClr val="accent1">
                  <a:lumMod val="75000"/>
                </a:schemeClr>
              </a:solidFill>
            </a:endParaRPr>
          </a:p>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Chain of Responsibility: Passes requests along a chain.</a:t>
            </a:r>
          </a:p>
          <a:p>
            <a:pPr marL="228600" indent="-228600">
              <a:lnSpc>
                <a:spcPct val="70000"/>
              </a:lnSpc>
              <a:spcBef>
                <a:spcPts val="1000"/>
              </a:spcBef>
              <a:buFont typeface="Arial" panose="020B0604020202020204" pitchFamily="34" charset="0"/>
              <a:buChar char="•"/>
            </a:pPr>
            <a:endParaRPr lang="en-US" dirty="0">
              <a:solidFill>
                <a:schemeClr val="accent1">
                  <a:lumMod val="75000"/>
                </a:schemeClr>
              </a:solidFill>
            </a:endParaRPr>
          </a:p>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Mediator: Centralizes communication between objects.</a:t>
            </a:r>
          </a:p>
          <a:p>
            <a:pPr marL="228600" indent="-228600">
              <a:lnSpc>
                <a:spcPct val="70000"/>
              </a:lnSpc>
              <a:spcBef>
                <a:spcPts val="1000"/>
              </a:spcBef>
              <a:buFont typeface="Arial" panose="020B0604020202020204" pitchFamily="34" charset="0"/>
              <a:buChar char="•"/>
            </a:pPr>
            <a:endParaRPr lang="en-US" dirty="0">
              <a:solidFill>
                <a:schemeClr val="accent1">
                  <a:lumMod val="75000"/>
                </a:schemeClr>
              </a:solidFill>
            </a:endParaRPr>
          </a:p>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Memento: Captures and restores an object’s state.</a:t>
            </a:r>
          </a:p>
          <a:p>
            <a:pPr marL="228600" indent="-228600">
              <a:lnSpc>
                <a:spcPct val="70000"/>
              </a:lnSpc>
              <a:spcBef>
                <a:spcPts val="1000"/>
              </a:spcBef>
              <a:buFont typeface="Arial" panose="020B0604020202020204" pitchFamily="34" charset="0"/>
              <a:buChar char="•"/>
            </a:pPr>
            <a:endParaRPr lang="en-US" dirty="0">
              <a:solidFill>
                <a:schemeClr val="accent1">
                  <a:lumMod val="75000"/>
                </a:schemeClr>
              </a:solidFill>
            </a:endParaRPr>
          </a:p>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State: Changes behavior based on internal state.</a:t>
            </a:r>
          </a:p>
          <a:p>
            <a:pPr marL="228600" indent="-228600">
              <a:lnSpc>
                <a:spcPct val="70000"/>
              </a:lnSpc>
              <a:spcBef>
                <a:spcPts val="1000"/>
              </a:spcBef>
              <a:buFont typeface="Arial" panose="020B0604020202020204" pitchFamily="34" charset="0"/>
              <a:buChar char="•"/>
            </a:pPr>
            <a:endParaRPr lang="en-US" dirty="0">
              <a:solidFill>
                <a:schemeClr val="accent1">
                  <a:lumMod val="75000"/>
                </a:schemeClr>
              </a:solidFill>
            </a:endParaRPr>
          </a:p>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Template Method: Defines the skeleton of an algorithm.</a:t>
            </a:r>
          </a:p>
          <a:p>
            <a:pPr marL="228600" indent="-228600">
              <a:lnSpc>
                <a:spcPct val="70000"/>
              </a:lnSpc>
              <a:spcBef>
                <a:spcPts val="1000"/>
              </a:spcBef>
              <a:buFont typeface="Arial" panose="020B0604020202020204" pitchFamily="34" charset="0"/>
              <a:buChar char="•"/>
            </a:pPr>
            <a:endParaRPr lang="en-US" dirty="0">
              <a:solidFill>
                <a:schemeClr val="accent1">
                  <a:lumMod val="75000"/>
                </a:schemeClr>
              </a:solidFill>
            </a:endParaRPr>
          </a:p>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Iterator: Provides a way to access elements sequentially.</a:t>
            </a:r>
          </a:p>
          <a:p>
            <a:pPr marL="228600" indent="-228600">
              <a:lnSpc>
                <a:spcPct val="70000"/>
              </a:lnSpc>
              <a:spcBef>
                <a:spcPts val="1000"/>
              </a:spcBef>
              <a:buFont typeface="Arial" panose="020B0604020202020204" pitchFamily="34" charset="0"/>
              <a:buChar char="•"/>
            </a:pPr>
            <a:endParaRPr lang="en-US" dirty="0">
              <a:solidFill>
                <a:schemeClr val="accent1">
                  <a:lumMod val="75000"/>
                </a:schemeClr>
              </a:solidFill>
            </a:endParaRPr>
          </a:p>
          <a:p>
            <a:pPr marL="228600" indent="-228600">
              <a:lnSpc>
                <a:spcPct val="70000"/>
              </a:lnSpc>
              <a:spcBef>
                <a:spcPts val="1000"/>
              </a:spcBef>
              <a:buFont typeface="Arial" panose="020B0604020202020204" pitchFamily="34" charset="0"/>
              <a:buChar char="•"/>
            </a:pPr>
            <a:r>
              <a:rPr lang="en-US" dirty="0">
                <a:solidFill>
                  <a:schemeClr val="accent1">
                    <a:lumMod val="75000"/>
                  </a:schemeClr>
                </a:solidFill>
              </a:rPr>
              <a:t>Visitor: Adds operations to objects without changing them.</a:t>
            </a:r>
            <a:endParaRPr lang="en-IN" dirty="0">
              <a:solidFill>
                <a:schemeClr val="accent1">
                  <a:lumMod val="75000"/>
                </a:schemeClr>
              </a:solidFill>
            </a:endParaRPr>
          </a:p>
        </p:txBody>
      </p:sp>
    </p:spTree>
    <p:extLst>
      <p:ext uri="{BB962C8B-B14F-4D97-AF65-F5344CB8AC3E}">
        <p14:creationId xmlns:p14="http://schemas.microsoft.com/office/powerpoint/2010/main" val="266641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C71D0-D231-86B5-A12C-2A11FAC1A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8C42C-F4F3-8542-17B5-5A859371E4DC}"/>
              </a:ext>
            </a:extLst>
          </p:cNvPr>
          <p:cNvSpPr>
            <a:spLocks noGrp="1"/>
          </p:cNvSpPr>
          <p:nvPr>
            <p:ph type="title"/>
          </p:nvPr>
        </p:nvSpPr>
        <p:spPr>
          <a:xfrm>
            <a:off x="2614191" y="575341"/>
            <a:ext cx="9357865" cy="1041901"/>
          </a:xfrm>
        </p:spPr>
        <p:txBody>
          <a:bodyPr vert="horz" lIns="91440" tIns="45720" rIns="91440" bIns="45720" rtlCol="0" anchor="ctr">
            <a:normAutofit/>
          </a:bodyPr>
          <a:lstStyle/>
          <a:p>
            <a:r>
              <a:rPr lang="en-US" sz="5400" kern="1200" spc="300" dirty="0">
                <a:solidFill>
                  <a:schemeClr val="accent4">
                    <a:lumMod val="75000"/>
                  </a:schemeClr>
                </a:solidFill>
                <a:latin typeface="ADLaM Display" panose="02010000000000000000" pitchFamily="2" charset="0"/>
                <a:ea typeface="ADLaM Display" panose="02010000000000000000" pitchFamily="2" charset="0"/>
                <a:cs typeface="ADLaM Display" panose="02010000000000000000" pitchFamily="2" charset="0"/>
              </a:rPr>
              <a:t>SOLID Principles</a:t>
            </a:r>
          </a:p>
        </p:txBody>
      </p:sp>
      <p:sp>
        <p:nvSpPr>
          <p:cNvPr id="4" name="Content Placeholder 2">
            <a:extLst>
              <a:ext uri="{FF2B5EF4-FFF2-40B4-BE49-F238E27FC236}">
                <a16:creationId xmlns:a16="http://schemas.microsoft.com/office/drawing/2014/main" id="{45DF7A91-7508-8048-8D25-F9DEA2FC8702}"/>
              </a:ext>
            </a:extLst>
          </p:cNvPr>
          <p:cNvSpPr txBox="1">
            <a:spLocks/>
          </p:cNvSpPr>
          <p:nvPr/>
        </p:nvSpPr>
        <p:spPr>
          <a:xfrm>
            <a:off x="121508" y="1977805"/>
            <a:ext cx="11948984" cy="430485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spc="300" dirty="0">
                <a:solidFill>
                  <a:schemeClr val="tx2">
                    <a:lumMod val="75000"/>
                    <a:lumOff val="25000"/>
                  </a:schemeClr>
                </a:solidFill>
                <a:effectLst>
                  <a:outerShdw blurRad="38100" dist="38100" dir="2700000" algn="tl">
                    <a:srgbClr val="000000">
                      <a:alpha val="43137"/>
                    </a:srgbClr>
                  </a:outerShdw>
                </a:effectLst>
              </a:rPr>
              <a:t>SOLID</a:t>
            </a:r>
            <a:r>
              <a:rPr lang="en-US" sz="5400" spc="300" dirty="0">
                <a:solidFill>
                  <a:schemeClr val="tx2">
                    <a:lumMod val="75000"/>
                    <a:lumOff val="25000"/>
                  </a:schemeClr>
                </a:solidFill>
              </a:rPr>
              <a:t> </a:t>
            </a:r>
            <a:r>
              <a:rPr lang="en-US" sz="4400" spc="300" dirty="0">
                <a:solidFill>
                  <a:schemeClr val="tx2">
                    <a:lumMod val="75000"/>
                    <a:lumOff val="25000"/>
                  </a:schemeClr>
                </a:solidFill>
              </a:rPr>
              <a:t>Principles</a:t>
            </a:r>
            <a:r>
              <a:rPr lang="en-US" sz="5400" spc="300" dirty="0">
                <a:solidFill>
                  <a:schemeClr val="tx2">
                    <a:lumMod val="75000"/>
                    <a:lumOff val="25000"/>
                  </a:schemeClr>
                </a:solidFill>
              </a:rPr>
              <a:t> </a:t>
            </a:r>
            <a:r>
              <a:rPr lang="en-US" sz="3600" i="1" spc="300" dirty="0">
                <a:solidFill>
                  <a:schemeClr val="bg2">
                    <a:lumMod val="50000"/>
                  </a:schemeClr>
                </a:solidFill>
              </a:rPr>
              <a:t>are a</a:t>
            </a:r>
            <a:r>
              <a:rPr lang="en-US" sz="4000" spc="300" dirty="0">
                <a:solidFill>
                  <a:schemeClr val="bg2">
                    <a:lumMod val="50000"/>
                  </a:schemeClr>
                </a:solidFill>
              </a:rPr>
              <a:t> </a:t>
            </a:r>
            <a:r>
              <a:rPr lang="en-US" sz="4400" b="1" spc="300" dirty="0">
                <a:solidFill>
                  <a:srgbClr val="FFC000"/>
                </a:solidFill>
              </a:rPr>
              <a:t>set of guidelines </a:t>
            </a:r>
            <a:r>
              <a:rPr lang="en-US" sz="3600" i="1" spc="300" dirty="0">
                <a:solidFill>
                  <a:schemeClr val="bg2">
                    <a:lumMod val="50000"/>
                  </a:schemeClr>
                </a:solidFill>
              </a:rPr>
              <a:t>or</a:t>
            </a:r>
            <a:r>
              <a:rPr lang="en-US" sz="4000" spc="300" dirty="0">
                <a:solidFill>
                  <a:schemeClr val="bg2">
                    <a:lumMod val="50000"/>
                  </a:schemeClr>
                </a:solidFill>
              </a:rPr>
              <a:t> </a:t>
            </a:r>
            <a:r>
              <a:rPr lang="en-US" sz="4400" b="1" spc="300" dirty="0">
                <a:solidFill>
                  <a:srgbClr val="FFC000"/>
                </a:solidFill>
              </a:rPr>
              <a:t>best practices</a:t>
            </a:r>
            <a:r>
              <a:rPr lang="en-US" sz="4400" i="1" spc="300" dirty="0"/>
              <a:t> </a:t>
            </a:r>
            <a:r>
              <a:rPr lang="en-US" sz="3600" i="1" spc="300" dirty="0">
                <a:solidFill>
                  <a:schemeClr val="bg2">
                    <a:lumMod val="50000"/>
                  </a:schemeClr>
                </a:solidFill>
              </a:rPr>
              <a:t>for</a:t>
            </a:r>
            <a:r>
              <a:rPr lang="en-US" sz="4000" spc="300" dirty="0"/>
              <a:t> </a:t>
            </a:r>
            <a:r>
              <a:rPr lang="en-US" sz="4400" b="1" spc="300" dirty="0">
                <a:solidFill>
                  <a:schemeClr val="accent5"/>
                </a:solidFill>
                <a:effectLst>
                  <a:outerShdw blurRad="38100" dist="38100" dir="2700000" algn="tl">
                    <a:srgbClr val="000000">
                      <a:alpha val="43137"/>
                    </a:srgbClr>
                  </a:outerShdw>
                </a:effectLst>
              </a:rPr>
              <a:t>Object-Oriented Programming</a:t>
            </a:r>
            <a:r>
              <a:rPr lang="en-US" sz="4000" b="1" spc="300" dirty="0">
                <a:solidFill>
                  <a:schemeClr val="accent5"/>
                </a:solidFill>
              </a:rPr>
              <a:t> </a:t>
            </a:r>
            <a:r>
              <a:rPr lang="en-US" sz="3600" i="1" spc="300" dirty="0">
                <a:solidFill>
                  <a:schemeClr val="bg2">
                    <a:lumMod val="50000"/>
                  </a:schemeClr>
                </a:solidFill>
              </a:rPr>
              <a:t>that help to</a:t>
            </a:r>
            <a:r>
              <a:rPr lang="en-US" sz="4000" spc="300" dirty="0"/>
              <a:t> </a:t>
            </a:r>
            <a:r>
              <a:rPr lang="en-US" sz="5400" spc="300" dirty="0">
                <a:solidFill>
                  <a:srgbClr val="00B050"/>
                </a:solidFill>
                <a:effectLst>
                  <a:outerShdw blurRad="38100" dist="38100" dir="2700000" algn="tl">
                    <a:srgbClr val="000000">
                      <a:alpha val="43137"/>
                    </a:srgbClr>
                  </a:outerShdw>
                </a:effectLst>
              </a:rPr>
              <a:t>create software</a:t>
            </a:r>
            <a:r>
              <a:rPr lang="en-US" sz="5400" spc="300" dirty="0">
                <a:solidFill>
                  <a:srgbClr val="00B0F0"/>
                </a:solidFill>
              </a:rPr>
              <a:t> </a:t>
            </a:r>
            <a:r>
              <a:rPr lang="en-US" sz="3600" i="1" spc="300" dirty="0">
                <a:solidFill>
                  <a:schemeClr val="bg2">
                    <a:lumMod val="50000"/>
                  </a:schemeClr>
                </a:solidFill>
              </a:rPr>
              <a:t>that is </a:t>
            </a:r>
            <a:r>
              <a:rPr lang="en-US" sz="5400" spc="300" dirty="0">
                <a:solidFill>
                  <a:srgbClr val="00B0F0"/>
                </a:solidFill>
              </a:rPr>
              <a:t>more maintainable</a:t>
            </a:r>
            <a:r>
              <a:rPr lang="en-US" sz="4000" spc="300" dirty="0"/>
              <a:t>, </a:t>
            </a:r>
            <a:r>
              <a:rPr lang="en-US" sz="5400" spc="300" dirty="0">
                <a:solidFill>
                  <a:srgbClr val="00B0F0"/>
                </a:solidFill>
              </a:rPr>
              <a:t>flexible</a:t>
            </a:r>
            <a:r>
              <a:rPr lang="en-US" sz="3600" i="1" spc="300" dirty="0">
                <a:solidFill>
                  <a:schemeClr val="bg2">
                    <a:lumMod val="50000"/>
                  </a:schemeClr>
                </a:solidFill>
              </a:rPr>
              <a:t>, and </a:t>
            </a:r>
            <a:r>
              <a:rPr lang="en-US" sz="5400" spc="300" dirty="0">
                <a:solidFill>
                  <a:srgbClr val="00B0F0"/>
                </a:solidFill>
              </a:rPr>
              <a:t>scalable</a:t>
            </a:r>
            <a:r>
              <a:rPr lang="en-US" sz="5400" spc="300" dirty="0"/>
              <a:t>.</a:t>
            </a:r>
          </a:p>
        </p:txBody>
      </p:sp>
    </p:spTree>
    <p:extLst>
      <p:ext uri="{BB962C8B-B14F-4D97-AF65-F5344CB8AC3E}">
        <p14:creationId xmlns:p14="http://schemas.microsoft.com/office/powerpoint/2010/main" val="2679392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9CE2-F7CD-44C6-706D-ECB2DF59B753}"/>
              </a:ext>
            </a:extLst>
          </p:cNvPr>
          <p:cNvSpPr>
            <a:spLocks noGrp="1"/>
          </p:cNvSpPr>
          <p:nvPr>
            <p:ph type="title"/>
          </p:nvPr>
        </p:nvSpPr>
        <p:spPr/>
        <p:txBody>
          <a:bodyPr/>
          <a:lstStyle/>
          <a:p>
            <a:r>
              <a:rPr lang="en-US" sz="4000" b="1" spc="300" dirty="0">
                <a:solidFill>
                  <a:schemeClr val="accent1"/>
                </a:solidFill>
                <a:latin typeface="Abadi" panose="020B0604020104020204" pitchFamily="34" charset="0"/>
              </a:rPr>
              <a:t>Common Categories of Design Patterns:</a:t>
            </a:r>
            <a:br>
              <a:rPr lang="en-US" sz="4000" b="1" spc="300" dirty="0">
                <a:solidFill>
                  <a:schemeClr val="accent1"/>
                </a:solidFill>
                <a:latin typeface="Abadi" panose="020B0604020104020204" pitchFamily="34" charset="0"/>
              </a:rPr>
            </a:br>
            <a:endParaRPr lang="en-IN" sz="4000" b="1" spc="300" dirty="0">
              <a:solidFill>
                <a:schemeClr val="accent1"/>
              </a:solidFill>
              <a:latin typeface="Abadi" panose="020B0604020104020204" pitchFamily="34" charset="0"/>
            </a:endParaRPr>
          </a:p>
        </p:txBody>
      </p:sp>
      <p:sp>
        <p:nvSpPr>
          <p:cNvPr id="3" name="Content Placeholder 2">
            <a:extLst>
              <a:ext uri="{FF2B5EF4-FFF2-40B4-BE49-F238E27FC236}">
                <a16:creationId xmlns:a16="http://schemas.microsoft.com/office/drawing/2014/main" id="{F422452E-11D2-26E8-3646-D461A285BA82}"/>
              </a:ext>
            </a:extLst>
          </p:cNvPr>
          <p:cNvSpPr>
            <a:spLocks noGrp="1"/>
          </p:cNvSpPr>
          <p:nvPr>
            <p:ph idx="1"/>
          </p:nvPr>
        </p:nvSpPr>
        <p:spPr>
          <a:xfrm>
            <a:off x="430427" y="1690688"/>
            <a:ext cx="12161108" cy="4351338"/>
          </a:xfrm>
        </p:spPr>
        <p:txBody>
          <a:bodyPr>
            <a:normAutofit lnSpcReduction="10000"/>
          </a:bodyPr>
          <a:lstStyle/>
          <a:p>
            <a:endParaRPr lang="en-US" dirty="0"/>
          </a:p>
          <a:p>
            <a:pPr marL="0" indent="0">
              <a:buNone/>
            </a:pPr>
            <a:r>
              <a:rPr lang="en-US" dirty="0"/>
              <a:t>1. Creational – How objects are created (e.g., Singleton, Factory, Builder)</a:t>
            </a:r>
          </a:p>
          <a:p>
            <a:endParaRPr lang="en-US" dirty="0"/>
          </a:p>
          <a:p>
            <a:endParaRPr lang="en-US" dirty="0"/>
          </a:p>
          <a:p>
            <a:pPr marL="0" indent="0">
              <a:buNone/>
            </a:pPr>
            <a:r>
              <a:rPr lang="en-US" dirty="0"/>
              <a:t>2. Structural – How classes and objects are composed (e.g., Adapter, Decorator, Composite)</a:t>
            </a:r>
          </a:p>
          <a:p>
            <a:endParaRPr lang="en-US" dirty="0"/>
          </a:p>
          <a:p>
            <a:endParaRPr lang="en-US" dirty="0"/>
          </a:p>
          <a:p>
            <a:pPr marL="0" indent="0">
              <a:buNone/>
            </a:pPr>
            <a:r>
              <a:rPr lang="en-US" dirty="0"/>
              <a:t>3. Behavioral – How objects interact (e.g., Observer, Strategy, Command)</a:t>
            </a:r>
          </a:p>
          <a:p>
            <a:endParaRPr lang="en-IN" dirty="0"/>
          </a:p>
        </p:txBody>
      </p:sp>
    </p:spTree>
    <p:extLst>
      <p:ext uri="{BB962C8B-B14F-4D97-AF65-F5344CB8AC3E}">
        <p14:creationId xmlns:p14="http://schemas.microsoft.com/office/powerpoint/2010/main" val="578009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CEC997-42D2-6433-1984-D164197F9641}"/>
              </a:ext>
            </a:extLst>
          </p:cNvPr>
          <p:cNvSpPr txBox="1"/>
          <p:nvPr/>
        </p:nvSpPr>
        <p:spPr>
          <a:xfrm>
            <a:off x="358346" y="852616"/>
            <a:ext cx="11528853" cy="5078313"/>
          </a:xfrm>
          <a:prstGeom prst="rect">
            <a:avLst/>
          </a:prstGeom>
          <a:noFill/>
        </p:spPr>
        <p:txBody>
          <a:bodyPr wrap="square">
            <a:spAutoFit/>
          </a:bodyPr>
          <a:lstStyle/>
          <a:p>
            <a:endParaRPr lang="en-US" sz="2000" dirty="0"/>
          </a:p>
          <a:p>
            <a:endParaRPr lang="en-US" sz="2000" dirty="0"/>
          </a:p>
          <a:p>
            <a:r>
              <a:rPr lang="en-US" sz="2400" b="1" dirty="0">
                <a:solidFill>
                  <a:schemeClr val="tx2">
                    <a:lumMod val="75000"/>
                    <a:lumOff val="25000"/>
                  </a:schemeClr>
                </a:solidFill>
              </a:rPr>
              <a:t>Feature		SOLID Principles				Design Patterns</a:t>
            </a:r>
          </a:p>
          <a:p>
            <a:endParaRPr lang="en-US" sz="2000" dirty="0"/>
          </a:p>
          <a:p>
            <a:r>
              <a:rPr lang="en-US" sz="2000" b="1" dirty="0"/>
              <a:t>Type</a:t>
            </a:r>
            <a:r>
              <a:rPr lang="en-US" sz="2000" dirty="0"/>
              <a:t>		</a:t>
            </a:r>
            <a:r>
              <a:rPr lang="en-US" sz="2000" dirty="0">
                <a:solidFill>
                  <a:srgbClr val="006600"/>
                </a:solidFill>
              </a:rPr>
              <a:t>Design guidelines/principles</a:t>
            </a:r>
            <a:r>
              <a:rPr lang="en-US" sz="2000" dirty="0"/>
              <a:t>		</a:t>
            </a:r>
            <a:r>
              <a:rPr lang="en-US" sz="2000" dirty="0">
                <a:solidFill>
                  <a:schemeClr val="accent5">
                    <a:lumMod val="75000"/>
                  </a:schemeClr>
                </a:solidFill>
              </a:rPr>
              <a:t>Reusable solutions to design problems</a:t>
            </a:r>
          </a:p>
          <a:p>
            <a:endParaRPr lang="en-US" sz="2000" dirty="0">
              <a:solidFill>
                <a:schemeClr val="accent5">
                  <a:lumMod val="75000"/>
                </a:schemeClr>
              </a:solidFill>
            </a:endParaRPr>
          </a:p>
          <a:p>
            <a:r>
              <a:rPr lang="en-US" sz="2000" b="1" dirty="0"/>
              <a:t>Scope</a:t>
            </a:r>
            <a:r>
              <a:rPr lang="en-US" sz="2000" dirty="0"/>
              <a:t>		</a:t>
            </a:r>
            <a:r>
              <a:rPr lang="en-US" sz="2000" dirty="0">
                <a:solidFill>
                  <a:srgbClr val="006600"/>
                </a:solidFill>
              </a:rPr>
              <a:t>Code structure and responsibility</a:t>
            </a:r>
            <a:r>
              <a:rPr lang="en-US" sz="2000" dirty="0"/>
              <a:t>		</a:t>
            </a:r>
            <a:r>
              <a:rPr lang="en-US" sz="2000" dirty="0">
                <a:solidFill>
                  <a:schemeClr val="accent5">
                    <a:lumMod val="75000"/>
                  </a:schemeClr>
                </a:solidFill>
              </a:rPr>
              <a:t>Architecture and object collaboration</a:t>
            </a:r>
          </a:p>
          <a:p>
            <a:endParaRPr lang="en-US" sz="2000" dirty="0">
              <a:solidFill>
                <a:schemeClr val="accent5">
                  <a:lumMod val="75000"/>
                </a:schemeClr>
              </a:solidFill>
            </a:endParaRPr>
          </a:p>
          <a:p>
            <a:r>
              <a:rPr lang="en-US" sz="2000" b="1" dirty="0"/>
              <a:t>Focus</a:t>
            </a:r>
            <a:r>
              <a:rPr lang="en-US" sz="2000" dirty="0"/>
              <a:t>		</a:t>
            </a:r>
            <a:r>
              <a:rPr lang="en-US" sz="2000" dirty="0">
                <a:solidFill>
                  <a:srgbClr val="006600"/>
                </a:solidFill>
              </a:rPr>
              <a:t>Code maintainability and scalability</a:t>
            </a:r>
            <a:r>
              <a:rPr lang="en-US" sz="2000" dirty="0"/>
              <a:t>	</a:t>
            </a:r>
            <a:r>
              <a:rPr lang="en-US" sz="2000" dirty="0">
                <a:solidFill>
                  <a:schemeClr val="accent5">
                    <a:lumMod val="75000"/>
                  </a:schemeClr>
                </a:solidFill>
              </a:rPr>
              <a:t>Solving specific design problems</a:t>
            </a:r>
          </a:p>
          <a:p>
            <a:endParaRPr lang="en-US" sz="2000" dirty="0"/>
          </a:p>
          <a:p>
            <a:r>
              <a:rPr lang="en-US" sz="2000" b="1" dirty="0"/>
              <a:t>Abstract vs </a:t>
            </a:r>
          </a:p>
          <a:p>
            <a:r>
              <a:rPr lang="en-US" sz="2000" b="1" dirty="0"/>
              <a:t>Concrete </a:t>
            </a:r>
            <a:r>
              <a:rPr lang="en-US" sz="2000" dirty="0"/>
              <a:t>	</a:t>
            </a:r>
            <a:r>
              <a:rPr lang="en-US" sz="2000" dirty="0">
                <a:solidFill>
                  <a:srgbClr val="006600"/>
                </a:solidFill>
              </a:rPr>
              <a:t>Abstract principles</a:t>
            </a:r>
            <a:r>
              <a:rPr lang="en-US" sz="2000" dirty="0"/>
              <a:t>			</a:t>
            </a:r>
            <a:r>
              <a:rPr lang="en-US" sz="2000" dirty="0">
                <a:solidFill>
                  <a:schemeClr val="accent5">
                    <a:lumMod val="75000"/>
                  </a:schemeClr>
                </a:solidFill>
              </a:rPr>
              <a:t>Concrete solutions</a:t>
            </a:r>
          </a:p>
          <a:p>
            <a:endParaRPr lang="en-US" sz="2000" dirty="0"/>
          </a:p>
          <a:p>
            <a:r>
              <a:rPr lang="en-US" sz="2000" b="1" dirty="0"/>
              <a:t>Usage</a:t>
            </a:r>
            <a:r>
              <a:rPr lang="en-US" sz="2000" dirty="0"/>
              <a:t>		</a:t>
            </a:r>
            <a:r>
              <a:rPr lang="en-US" sz="2000" dirty="0">
                <a:solidFill>
                  <a:srgbClr val="006600"/>
                </a:solidFill>
              </a:rPr>
              <a:t>Applied throughout code design</a:t>
            </a:r>
            <a:r>
              <a:rPr lang="en-US" sz="2000" dirty="0"/>
              <a:t>		</a:t>
            </a:r>
            <a:r>
              <a:rPr lang="en-US" sz="2000" dirty="0">
                <a:solidFill>
                  <a:schemeClr val="accent5">
                    <a:lumMod val="75000"/>
                  </a:schemeClr>
                </a:solidFill>
              </a:rPr>
              <a:t>Applied when facing a specific problem</a:t>
            </a:r>
          </a:p>
          <a:p>
            <a:endParaRPr lang="en-US" sz="2000" dirty="0">
              <a:solidFill>
                <a:schemeClr val="accent5">
                  <a:lumMod val="75000"/>
                </a:schemeClr>
              </a:solidFill>
            </a:endParaRPr>
          </a:p>
          <a:p>
            <a:endParaRPr lang="en-US" sz="2000" dirty="0"/>
          </a:p>
        </p:txBody>
      </p:sp>
    </p:spTree>
    <p:extLst>
      <p:ext uri="{BB962C8B-B14F-4D97-AF65-F5344CB8AC3E}">
        <p14:creationId xmlns:p14="http://schemas.microsoft.com/office/powerpoint/2010/main" val="382915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CED12-73E8-2BA1-3184-AABABBDB1620}"/>
              </a:ext>
            </a:extLst>
          </p:cNvPr>
          <p:cNvSpPr>
            <a:spLocks noGrp="1"/>
          </p:cNvSpPr>
          <p:nvPr>
            <p:ph type="title"/>
          </p:nvPr>
        </p:nvSpPr>
        <p:spPr>
          <a:xfrm>
            <a:off x="1043631" y="809898"/>
            <a:ext cx="9942716" cy="1554480"/>
          </a:xfrm>
        </p:spPr>
        <p:txBody>
          <a:bodyPr anchor="ctr">
            <a:normAutofit/>
          </a:bodyPr>
          <a:lstStyle/>
          <a:p>
            <a:r>
              <a:rPr lang="en-IN" sz="4800"/>
              <a:t>SOLID 5 principles</a:t>
            </a:r>
            <a:br>
              <a:rPr lang="en-IN" sz="4800"/>
            </a:br>
            <a:endParaRPr lang="en-IN" sz="4800"/>
          </a:p>
        </p:txBody>
      </p:sp>
      <p:sp>
        <p:nvSpPr>
          <p:cNvPr id="3" name="Content Placeholder 2">
            <a:extLst>
              <a:ext uri="{FF2B5EF4-FFF2-40B4-BE49-F238E27FC236}">
                <a16:creationId xmlns:a16="http://schemas.microsoft.com/office/drawing/2014/main" id="{47F8F57F-D73D-BA50-AFB5-C6FED53AFCE1}"/>
              </a:ext>
            </a:extLst>
          </p:cNvPr>
          <p:cNvSpPr>
            <a:spLocks noGrp="1"/>
          </p:cNvSpPr>
          <p:nvPr>
            <p:ph idx="1"/>
          </p:nvPr>
        </p:nvSpPr>
        <p:spPr>
          <a:xfrm>
            <a:off x="1045028" y="3017522"/>
            <a:ext cx="9941319" cy="3124658"/>
          </a:xfrm>
        </p:spPr>
        <p:txBody>
          <a:bodyPr anchor="ctr">
            <a:normAutofit/>
          </a:bodyPr>
          <a:lstStyle/>
          <a:p>
            <a:pPr marL="0" indent="0">
              <a:buNone/>
            </a:pPr>
            <a:r>
              <a:rPr lang="en-US" sz="2400"/>
              <a:t>The term “SOLID” is an acronym for five different principles, each of which focuses on a different aspect of software development.</a:t>
            </a:r>
          </a:p>
          <a:p>
            <a:pPr marL="1371600" lvl="2" indent="-457200">
              <a:buFont typeface="+mj-lt"/>
              <a:buAutoNum type="arabicPeriod"/>
            </a:pPr>
            <a:r>
              <a:rPr lang="en-US" sz="2400"/>
              <a:t>S — Single Responsibility Principle (SRP)</a:t>
            </a:r>
          </a:p>
          <a:p>
            <a:pPr marL="1371600" lvl="2" indent="-457200">
              <a:buFont typeface="+mj-lt"/>
              <a:buAutoNum type="arabicPeriod"/>
            </a:pPr>
            <a:r>
              <a:rPr lang="en-US" sz="2400"/>
              <a:t>O — Open-Closed Principle (OCP)</a:t>
            </a:r>
          </a:p>
          <a:p>
            <a:pPr marL="1371600" lvl="2" indent="-457200">
              <a:buFont typeface="+mj-lt"/>
              <a:buAutoNum type="arabicPeriod"/>
            </a:pPr>
            <a:r>
              <a:rPr lang="en-US" sz="2400"/>
              <a:t>L — Liskov Substitution Principle (LSP)</a:t>
            </a:r>
          </a:p>
          <a:p>
            <a:pPr marL="1371600" lvl="2" indent="-457200">
              <a:buFont typeface="+mj-lt"/>
              <a:buAutoNum type="arabicPeriod"/>
            </a:pPr>
            <a:r>
              <a:rPr lang="en-US" sz="2400"/>
              <a:t>I — Interface Segregation Principle (ISP)</a:t>
            </a:r>
          </a:p>
          <a:p>
            <a:pPr marL="1371600" lvl="2" indent="-457200">
              <a:buFont typeface="+mj-lt"/>
              <a:buAutoNum type="arabicPeriod"/>
            </a:pPr>
            <a:r>
              <a:rPr lang="en-US" sz="2400"/>
              <a:t>D — Dependency Inversion Principle (DIP)</a:t>
            </a:r>
          </a:p>
          <a:p>
            <a:endParaRPr lang="en-US" sz="2400"/>
          </a:p>
          <a:p>
            <a:endParaRPr lang="en-IN"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4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B6D96-DA6B-6EAD-7599-DFB1008ED92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477B3F5-ED59-F4A6-9473-FAD1C22E4F5D}"/>
              </a:ext>
            </a:extLst>
          </p:cNvPr>
          <p:cNvSpPr/>
          <p:nvPr/>
        </p:nvSpPr>
        <p:spPr>
          <a:xfrm>
            <a:off x="0" y="0"/>
            <a:ext cx="6215449" cy="6858000"/>
          </a:xfrm>
          <a:prstGeom prst="rect">
            <a:avLst/>
          </a:prstGeom>
          <a:gradFill>
            <a:gsLst>
              <a:gs pos="8000">
                <a:srgbClr val="156DA3"/>
              </a:gs>
              <a:gs pos="46000">
                <a:srgbClr val="11516D"/>
              </a:gs>
              <a:gs pos="71000">
                <a:srgbClr val="104A64"/>
              </a:gs>
              <a:gs pos="100000">
                <a:srgbClr val="09273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1B996-004D-3859-0800-EE62ED70F1DE}"/>
              </a:ext>
            </a:extLst>
          </p:cNvPr>
          <p:cNvSpPr>
            <a:spLocks noGrp="1"/>
          </p:cNvSpPr>
          <p:nvPr>
            <p:ph type="title"/>
          </p:nvPr>
        </p:nvSpPr>
        <p:spPr>
          <a:xfrm>
            <a:off x="1069788" y="2654490"/>
            <a:ext cx="4567686" cy="3220382"/>
          </a:xfrm>
        </p:spPr>
        <p:txBody>
          <a:bodyPr vert="horz" lIns="91440" tIns="45720" rIns="91440" bIns="45720" rtlCol="0" anchor="t">
            <a:normAutofit/>
          </a:bodyPr>
          <a:lstStyle/>
          <a:p>
            <a:pPr algn="r"/>
            <a:r>
              <a:rPr lang="en-US" sz="4800" dirty="0">
                <a:solidFill>
                  <a:srgbClr val="FFFFFF"/>
                </a:solidFill>
                <a:effectLst>
                  <a:outerShdw blurRad="38100" dist="38100" dir="2700000" algn="tl">
                    <a:srgbClr val="000000">
                      <a:alpha val="43137"/>
                    </a:srgbClr>
                  </a:outerShdw>
                </a:effectLst>
              </a:rPr>
              <a:t>Single Responsibility Principle (SRP)</a:t>
            </a:r>
          </a:p>
        </p:txBody>
      </p:sp>
      <p:sp>
        <p:nvSpPr>
          <p:cNvPr id="5" name="TextBox 4">
            <a:extLst>
              <a:ext uri="{FF2B5EF4-FFF2-40B4-BE49-F238E27FC236}">
                <a16:creationId xmlns:a16="http://schemas.microsoft.com/office/drawing/2014/main" id="{B6A8228A-CF51-B23E-D583-F1A6F59193D3}"/>
              </a:ext>
            </a:extLst>
          </p:cNvPr>
          <p:cNvSpPr txBox="1"/>
          <p:nvPr/>
        </p:nvSpPr>
        <p:spPr>
          <a:xfrm>
            <a:off x="6361308" y="1042780"/>
            <a:ext cx="5735957" cy="4832092"/>
          </a:xfrm>
          <a:prstGeom prst="rect">
            <a:avLst/>
          </a:prstGeom>
          <a:solidFill>
            <a:schemeClr val="tx2">
              <a:lumMod val="10000"/>
              <a:lumOff val="90000"/>
            </a:schemeClr>
          </a:solidFill>
        </p:spPr>
        <p:txBody>
          <a:bodyPr wrap="square">
            <a:spAutoFit/>
          </a:bodyPr>
          <a:lstStyle/>
          <a:p>
            <a:pPr>
              <a:spcAft>
                <a:spcPts val="600"/>
              </a:spcAft>
            </a:pPr>
            <a:r>
              <a:rPr lang="en-US" sz="2800" dirty="0">
                <a:solidFill>
                  <a:schemeClr val="tx2">
                    <a:lumMod val="75000"/>
                    <a:lumOff val="25000"/>
                  </a:schemeClr>
                </a:solidFill>
              </a:rPr>
              <a:t>The Single Responsibility Principle (SRP) is one of the five SOLID principles of object-oriented design. It states that a class should have only one responsibility, which means it should have only one reason to change. This principle helps in reducing the coupling between classes and makes the code more maintainable and scalable</a:t>
            </a:r>
            <a:r>
              <a:rPr lang="en-US" sz="2800" dirty="0"/>
              <a:t>.</a:t>
            </a:r>
          </a:p>
        </p:txBody>
      </p:sp>
      <p:sp>
        <p:nvSpPr>
          <p:cNvPr id="3" name="Rectangle 2">
            <a:extLst>
              <a:ext uri="{FF2B5EF4-FFF2-40B4-BE49-F238E27FC236}">
                <a16:creationId xmlns:a16="http://schemas.microsoft.com/office/drawing/2014/main" id="{24FE3234-7747-50F1-F029-DB7B0E6FC692}"/>
              </a:ext>
            </a:extLst>
          </p:cNvPr>
          <p:cNvSpPr/>
          <p:nvPr/>
        </p:nvSpPr>
        <p:spPr>
          <a:xfrm>
            <a:off x="879253" y="604106"/>
            <a:ext cx="4948756" cy="1446550"/>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8800"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S</a:t>
            </a:r>
            <a:r>
              <a:rPr lang="en-US" sz="8800" spc="600" dirty="0">
                <a:ln w="0"/>
                <a:solidFill>
                  <a:srgbClr val="66FFFF"/>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OLID</a:t>
            </a:r>
            <a:endParaRPr lang="en-US" sz="8800" b="0" cap="none" spc="600" dirty="0">
              <a:ln w="0"/>
              <a:solidFill>
                <a:srgbClr val="66FFFF"/>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819667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9B447FE-DDA9-4B30-828A-59FC56912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6C3B9CB-4E48-4726-B7B9-9E02F71B1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844F47-8FD8-94E8-3B65-3466C2F622BA}"/>
              </a:ext>
            </a:extLst>
          </p:cNvPr>
          <p:cNvSpPr>
            <a:spLocks noGrp="1"/>
          </p:cNvSpPr>
          <p:nvPr>
            <p:ph type="title"/>
          </p:nvPr>
        </p:nvSpPr>
        <p:spPr>
          <a:xfrm>
            <a:off x="1069788" y="2654490"/>
            <a:ext cx="4567686" cy="3220382"/>
          </a:xfrm>
        </p:spPr>
        <p:txBody>
          <a:bodyPr vert="horz" lIns="91440" tIns="45720" rIns="91440" bIns="45720" rtlCol="0" anchor="t">
            <a:normAutofit/>
          </a:bodyPr>
          <a:lstStyle/>
          <a:p>
            <a:pPr algn="r"/>
            <a:r>
              <a:rPr lang="en-US" sz="4800" dirty="0">
                <a:solidFill>
                  <a:srgbClr val="FFFFFF"/>
                </a:solidFill>
              </a:rPr>
              <a:t>Single Responsibility Principle (SRP)</a:t>
            </a:r>
          </a:p>
        </p:txBody>
      </p:sp>
      <p:sp>
        <p:nvSpPr>
          <p:cNvPr id="7" name="TextBox 6">
            <a:extLst>
              <a:ext uri="{FF2B5EF4-FFF2-40B4-BE49-F238E27FC236}">
                <a16:creationId xmlns:a16="http://schemas.microsoft.com/office/drawing/2014/main" id="{4D3CCAB4-A88D-46B7-6602-05C4FC077F16}"/>
              </a:ext>
            </a:extLst>
          </p:cNvPr>
          <p:cNvSpPr txBox="1"/>
          <p:nvPr/>
        </p:nvSpPr>
        <p:spPr>
          <a:xfrm>
            <a:off x="6201676" y="1123796"/>
            <a:ext cx="5755096" cy="4751076"/>
          </a:xfrm>
          <a:prstGeom prst="rect">
            <a:avLst/>
          </a:prstGeom>
          <a:solidFill>
            <a:schemeClr val="accent4">
              <a:lumMod val="20000"/>
              <a:lumOff val="80000"/>
            </a:schemeClr>
          </a:solidFill>
        </p:spPr>
        <p:txBody>
          <a:bodyPr vert="horz" lIns="91440" tIns="45720" rIns="91440" bIns="45720" rtlCol="0" anchor="ctr">
            <a:noAutofit/>
          </a:bodyPr>
          <a:lstStyle/>
          <a:p>
            <a:pPr>
              <a:lnSpc>
                <a:spcPct val="90000"/>
              </a:lnSpc>
              <a:spcBef>
                <a:spcPts val="1000"/>
              </a:spcBef>
            </a:pPr>
            <a:r>
              <a:rPr lang="en-US" sz="2800" i="1" dirty="0">
                <a:solidFill>
                  <a:schemeClr val="tx2">
                    <a:lumMod val="75000"/>
                    <a:lumOff val="25000"/>
                  </a:schemeClr>
                </a:solidFill>
              </a:rPr>
              <a:t>SRP can be implemented by dividing the responsibilities of a class into smaller, more focused classes. Each class should be responsible for only one task and should have no other reason to change. This principle helps in reducing the coupling between classes and makes the code more maintainable ,scalable, code easier to understand, modify and test.</a:t>
            </a:r>
          </a:p>
        </p:txBody>
      </p:sp>
      <p:sp>
        <p:nvSpPr>
          <p:cNvPr id="3" name="Rectangle 2">
            <a:extLst>
              <a:ext uri="{FF2B5EF4-FFF2-40B4-BE49-F238E27FC236}">
                <a16:creationId xmlns:a16="http://schemas.microsoft.com/office/drawing/2014/main" id="{170711A6-FBB4-94F3-9BFC-7874524DC37B}"/>
              </a:ext>
            </a:extLst>
          </p:cNvPr>
          <p:cNvSpPr/>
          <p:nvPr/>
        </p:nvSpPr>
        <p:spPr>
          <a:xfrm>
            <a:off x="879253" y="604106"/>
            <a:ext cx="4948756" cy="1446550"/>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8800" spc="600" dirty="0">
                <a:ln w="0"/>
                <a:solidFill>
                  <a:srgbClr val="FF0000"/>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S</a:t>
            </a:r>
            <a:r>
              <a:rPr lang="en-US" sz="8800" spc="600" dirty="0">
                <a:ln w="0"/>
                <a:solidFill>
                  <a:srgbClr val="66FFFF"/>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rPr>
              <a:t>OLID</a:t>
            </a:r>
            <a:endParaRPr lang="en-US" sz="8800" b="0" cap="none" spc="600" dirty="0">
              <a:ln w="0"/>
              <a:solidFill>
                <a:srgbClr val="66FFFF"/>
              </a:solidFill>
              <a:effectLst>
                <a:reflection blurRad="6350" stA="53000" endA="300" endPos="35500" dir="5400000" sy="-90000" algn="bl" rotWithShape="0"/>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04620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FD39-1F70-D3CA-2511-5F387FCC9562}"/>
              </a:ext>
            </a:extLst>
          </p:cNvPr>
          <p:cNvSpPr>
            <a:spLocks noGrp="1"/>
          </p:cNvSpPr>
          <p:nvPr>
            <p:ph type="title"/>
          </p:nvPr>
        </p:nvSpPr>
        <p:spPr>
          <a:xfrm>
            <a:off x="264558" y="-17664"/>
            <a:ext cx="9306018" cy="869786"/>
          </a:xfrm>
        </p:spPr>
        <p:txBody>
          <a:bodyPr>
            <a:normAutofit fontScale="90000"/>
          </a:bodyPr>
          <a:lstStyle/>
          <a:p>
            <a:r>
              <a:rPr lang="en-IN" sz="4000" b="1" spc="300" dirty="0">
                <a:solidFill>
                  <a:srgbClr val="009900"/>
                </a:solidFill>
                <a:effectLst>
                  <a:outerShdw blurRad="38100" dist="38100" dir="2700000" algn="tl">
                    <a:srgbClr val="000000">
                      <a:alpha val="43137"/>
                    </a:srgbClr>
                  </a:outerShdw>
                </a:effectLst>
              </a:rPr>
              <a:t>Single Responsibility Principle (SRP)</a:t>
            </a:r>
          </a:p>
        </p:txBody>
      </p:sp>
      <p:sp>
        <p:nvSpPr>
          <p:cNvPr id="5" name="TextBox 4">
            <a:extLst>
              <a:ext uri="{FF2B5EF4-FFF2-40B4-BE49-F238E27FC236}">
                <a16:creationId xmlns:a16="http://schemas.microsoft.com/office/drawing/2014/main" id="{4E5C4C44-C354-890A-3D8E-9222F75FECF9}"/>
              </a:ext>
            </a:extLst>
          </p:cNvPr>
          <p:cNvSpPr txBox="1"/>
          <p:nvPr/>
        </p:nvSpPr>
        <p:spPr>
          <a:xfrm>
            <a:off x="6174556" y="614529"/>
            <a:ext cx="5752886" cy="6001643"/>
          </a:xfrm>
          <a:prstGeom prst="rect">
            <a:avLst/>
          </a:prstGeom>
          <a:solidFill>
            <a:schemeClr val="bg2"/>
          </a:solidFill>
          <a:ln>
            <a:solidFill>
              <a:schemeClr val="tx2">
                <a:lumMod val="90000"/>
                <a:lumOff val="10000"/>
              </a:schemeClr>
            </a:solidFill>
          </a:ln>
          <a:effectLst>
            <a:outerShdw blurRad="50800" dist="38100" algn="l" rotWithShape="0">
              <a:prstClr val="black">
                <a:alpha val="40000"/>
              </a:prstClr>
            </a:outerShdw>
          </a:effectLst>
        </p:spPr>
        <p:txBody>
          <a:bodyPr wrap="square">
            <a:spAutoFit/>
          </a:bodyPr>
          <a:lstStyle/>
          <a:p>
            <a:r>
              <a:rPr lang="en-IN" sz="2400" b="0" i="0" dirty="0">
                <a:solidFill>
                  <a:srgbClr val="AA0D91"/>
                </a:solidFill>
                <a:effectLst/>
                <a:latin typeface="source-code-pro"/>
              </a:rPr>
              <a:t>class</a:t>
            </a:r>
            <a:r>
              <a:rPr lang="en-IN" sz="2400" b="0" i="0" dirty="0">
                <a:solidFill>
                  <a:srgbClr val="242424"/>
                </a:solidFill>
                <a:effectLst/>
                <a:latin typeface="source-code-pro"/>
              </a:rPr>
              <a:t> </a:t>
            </a:r>
            <a:r>
              <a:rPr lang="en-IN" sz="2400" b="0" i="0" dirty="0">
                <a:solidFill>
                  <a:srgbClr val="1C00CF"/>
                </a:solidFill>
                <a:effectLst/>
                <a:latin typeface="source-code-pro"/>
              </a:rPr>
              <a:t>Customer</a:t>
            </a:r>
            <a:r>
              <a:rPr lang="en-IN" sz="2400" b="0" i="0" dirty="0">
                <a:solidFill>
                  <a:srgbClr val="242424"/>
                </a:solidFill>
                <a:effectLst/>
                <a:latin typeface="source-code-pro"/>
              </a:rPr>
              <a:t> {     // NOT SRP</a:t>
            </a:r>
            <a:br>
              <a:rPr lang="en-IN" sz="2400" dirty="0"/>
            </a:br>
            <a:r>
              <a:rPr lang="en-IN" sz="2400" dirty="0"/>
              <a:t>        </a:t>
            </a:r>
            <a:r>
              <a:rPr lang="en-IN" sz="2400" b="0" i="0" dirty="0">
                <a:solidFill>
                  <a:srgbClr val="AA0D91"/>
                </a:solidFill>
                <a:effectLst/>
                <a:latin typeface="source-code-pro"/>
              </a:rPr>
              <a:t>private</a:t>
            </a:r>
            <a:r>
              <a:rPr lang="en-IN" sz="2400" b="0" i="0" dirty="0">
                <a:solidFill>
                  <a:srgbClr val="242424"/>
                </a:solidFill>
                <a:effectLst/>
                <a:latin typeface="source-code-pro"/>
              </a:rPr>
              <a:t>:</a:t>
            </a:r>
            <a:br>
              <a:rPr lang="en-IN" sz="2400" dirty="0"/>
            </a:br>
            <a:r>
              <a:rPr lang="en-IN" sz="2400" dirty="0"/>
              <a:t>	</a:t>
            </a:r>
            <a:r>
              <a:rPr lang="en-IN" sz="2400" b="0" i="0" dirty="0">
                <a:solidFill>
                  <a:srgbClr val="5C2699"/>
                </a:solidFill>
                <a:effectLst/>
                <a:latin typeface="source-code-pro"/>
              </a:rPr>
              <a:t>string</a:t>
            </a:r>
            <a:r>
              <a:rPr lang="en-IN" sz="2400" b="0" i="0" dirty="0">
                <a:solidFill>
                  <a:srgbClr val="242424"/>
                </a:solidFill>
                <a:effectLst/>
                <a:latin typeface="source-code-pro"/>
              </a:rPr>
              <a:t> name;</a:t>
            </a:r>
            <a:br>
              <a:rPr lang="en-IN" sz="2400" dirty="0"/>
            </a:br>
            <a:r>
              <a:rPr lang="en-IN" sz="2400" dirty="0"/>
              <a:t>	</a:t>
            </a:r>
            <a:r>
              <a:rPr lang="en-IN" sz="2400" b="0" i="0" dirty="0">
                <a:solidFill>
                  <a:srgbClr val="5C2699"/>
                </a:solidFill>
                <a:effectLst/>
                <a:latin typeface="source-code-pro"/>
              </a:rPr>
              <a:t>int</a:t>
            </a:r>
            <a:r>
              <a:rPr lang="en-IN" sz="2400" b="0" i="0" dirty="0">
                <a:solidFill>
                  <a:srgbClr val="242424"/>
                </a:solidFill>
                <a:effectLst/>
                <a:latin typeface="source-code-pro"/>
              </a:rPr>
              <a:t> id;</a:t>
            </a:r>
            <a:br>
              <a:rPr lang="en-IN" sz="2400" dirty="0"/>
            </a:br>
            <a:r>
              <a:rPr lang="en-IN" sz="2400" dirty="0"/>
              <a:t>	</a:t>
            </a:r>
            <a:r>
              <a:rPr lang="en-IN" sz="2400" b="0" i="0" dirty="0">
                <a:solidFill>
                  <a:srgbClr val="242424"/>
                </a:solidFill>
                <a:effectLst/>
                <a:latin typeface="source-code-pro"/>
              </a:rPr>
              <a:t>vector&lt;Item&gt; items;</a:t>
            </a:r>
            <a:br>
              <a:rPr lang="en-IN" sz="2400" dirty="0"/>
            </a:br>
            <a:r>
              <a:rPr lang="en-IN" sz="2400" dirty="0"/>
              <a:t>	</a:t>
            </a:r>
            <a:r>
              <a:rPr lang="en-IN" sz="2400" b="0" i="0" dirty="0">
                <a:solidFill>
                  <a:srgbClr val="5C2699"/>
                </a:solidFill>
                <a:effectLst/>
                <a:latin typeface="source-code-pro"/>
              </a:rPr>
              <a:t>float</a:t>
            </a:r>
            <a:r>
              <a:rPr lang="en-IN" sz="2400" b="0" i="0" dirty="0">
                <a:solidFill>
                  <a:srgbClr val="242424"/>
                </a:solidFill>
                <a:effectLst/>
                <a:latin typeface="source-code-pro"/>
              </a:rPr>
              <a:t> </a:t>
            </a:r>
            <a:r>
              <a:rPr lang="en-IN" sz="2400" b="0" i="0" dirty="0" err="1">
                <a:solidFill>
                  <a:srgbClr val="242424"/>
                </a:solidFill>
                <a:effectLst/>
                <a:latin typeface="source-code-pro"/>
              </a:rPr>
              <a:t>totalAmount</a:t>
            </a:r>
            <a:r>
              <a:rPr lang="en-IN" sz="2400" b="0" i="0" dirty="0">
                <a:solidFill>
                  <a:srgbClr val="242424"/>
                </a:solidFill>
                <a:effectLst/>
                <a:latin typeface="source-code-pro"/>
              </a:rPr>
              <a:t>;</a:t>
            </a:r>
            <a:br>
              <a:rPr lang="en-IN" sz="2400" dirty="0"/>
            </a:br>
            <a:r>
              <a:rPr lang="en-IN" sz="2400" dirty="0"/>
              <a:t>       </a:t>
            </a:r>
            <a:r>
              <a:rPr lang="en-IN" sz="2400" b="0" i="0" dirty="0">
                <a:solidFill>
                  <a:srgbClr val="AA0D91"/>
                </a:solidFill>
                <a:effectLst/>
                <a:latin typeface="source-code-pro"/>
              </a:rPr>
              <a:t>public</a:t>
            </a:r>
            <a:r>
              <a:rPr lang="en-IN" sz="2400" b="0" i="0" dirty="0">
                <a:solidFill>
                  <a:srgbClr val="242424"/>
                </a:solidFill>
                <a:effectLst/>
                <a:latin typeface="source-code-pro"/>
              </a:rPr>
              <a:t>:</a:t>
            </a:r>
            <a:br>
              <a:rPr lang="en-IN" sz="2400" dirty="0"/>
            </a:br>
            <a:r>
              <a:rPr lang="en-IN" sz="2400" dirty="0"/>
              <a:t>                   </a:t>
            </a:r>
            <a:r>
              <a:rPr lang="en-IN" sz="2400" b="0" i="0" dirty="0">
                <a:solidFill>
                  <a:srgbClr val="AA0D91"/>
                </a:solidFill>
                <a:effectLst/>
                <a:latin typeface="source-code-pro"/>
              </a:rPr>
              <a:t>void</a:t>
            </a:r>
            <a:r>
              <a:rPr lang="en-IN" sz="2400" b="0" i="0" dirty="0">
                <a:solidFill>
                  <a:srgbClr val="242424"/>
                </a:solidFill>
                <a:effectLst/>
                <a:latin typeface="source-code-pro"/>
              </a:rPr>
              <a:t> </a:t>
            </a:r>
            <a:r>
              <a:rPr lang="en-IN" sz="2400" b="0" i="0" dirty="0" err="1">
                <a:solidFill>
                  <a:srgbClr val="1C00CF"/>
                </a:solidFill>
                <a:effectLst/>
                <a:latin typeface="source-code-pro"/>
              </a:rPr>
              <a:t>setName</a:t>
            </a:r>
            <a:r>
              <a:rPr lang="en-IN" sz="2400" b="0" i="0" dirty="0">
                <a:solidFill>
                  <a:srgbClr val="242424"/>
                </a:solidFill>
                <a:effectLst/>
                <a:latin typeface="source-code-pro"/>
              </a:rPr>
              <a:t>(</a:t>
            </a:r>
            <a:r>
              <a:rPr lang="en-IN" sz="2400" b="0" i="0" dirty="0">
                <a:solidFill>
                  <a:srgbClr val="5C2699"/>
                </a:solidFill>
                <a:effectLst/>
                <a:latin typeface="source-code-pro"/>
              </a:rPr>
              <a:t>string name</a:t>
            </a:r>
            <a:r>
              <a:rPr lang="en-IN" sz="2400" b="0" i="0" dirty="0">
                <a:solidFill>
                  <a:srgbClr val="242424"/>
                </a:solidFill>
                <a:effectLst/>
                <a:latin typeface="source-code-pro"/>
              </a:rPr>
              <a:t>);</a:t>
            </a:r>
            <a:br>
              <a:rPr lang="en-IN" sz="2400" dirty="0"/>
            </a:br>
            <a:r>
              <a:rPr lang="en-IN" sz="2400" dirty="0"/>
              <a:t>                   </a:t>
            </a:r>
            <a:r>
              <a:rPr lang="en-IN" sz="2400" b="0" i="0" dirty="0">
                <a:solidFill>
                  <a:srgbClr val="5C2699"/>
                </a:solidFill>
                <a:effectLst/>
                <a:latin typeface="source-code-pro"/>
              </a:rPr>
              <a:t>string</a:t>
            </a:r>
            <a:r>
              <a:rPr lang="en-IN" sz="2400" b="0" i="0" dirty="0">
                <a:solidFill>
                  <a:srgbClr val="242424"/>
                </a:solidFill>
                <a:effectLst/>
                <a:latin typeface="source-code-pro"/>
              </a:rPr>
              <a:t> </a:t>
            </a:r>
            <a:r>
              <a:rPr lang="en-IN" sz="2400" b="0" i="0" dirty="0" err="1">
                <a:solidFill>
                  <a:srgbClr val="1C00CF"/>
                </a:solidFill>
                <a:effectLst/>
                <a:latin typeface="source-code-pro"/>
              </a:rPr>
              <a:t>getName</a:t>
            </a:r>
            <a:r>
              <a:rPr lang="en-IN" sz="2400" b="0" i="0" dirty="0">
                <a:solidFill>
                  <a:srgbClr val="242424"/>
                </a:solidFill>
                <a:effectLst/>
                <a:latin typeface="source-code-pro"/>
              </a:rPr>
              <a:t>();</a:t>
            </a:r>
            <a:br>
              <a:rPr lang="en-IN" sz="2400" dirty="0"/>
            </a:br>
            <a:r>
              <a:rPr lang="en-IN" sz="2400" dirty="0"/>
              <a:t>                   </a:t>
            </a:r>
            <a:r>
              <a:rPr lang="en-IN" sz="2400" b="0" i="0" dirty="0">
                <a:solidFill>
                  <a:srgbClr val="AA0D91"/>
                </a:solidFill>
                <a:effectLst/>
                <a:latin typeface="source-code-pro"/>
              </a:rPr>
              <a:t>void</a:t>
            </a:r>
            <a:r>
              <a:rPr lang="en-IN" sz="2400" b="0" i="0" dirty="0">
                <a:solidFill>
                  <a:srgbClr val="242424"/>
                </a:solidFill>
                <a:effectLst/>
                <a:latin typeface="source-code-pro"/>
              </a:rPr>
              <a:t> </a:t>
            </a:r>
            <a:r>
              <a:rPr lang="en-IN" sz="2400" b="0" i="0" dirty="0" err="1">
                <a:solidFill>
                  <a:srgbClr val="1C00CF"/>
                </a:solidFill>
                <a:effectLst/>
                <a:latin typeface="source-code-pro"/>
              </a:rPr>
              <a:t>setId</a:t>
            </a:r>
            <a:r>
              <a:rPr lang="en-IN" sz="2400" b="0" i="0" dirty="0">
                <a:solidFill>
                  <a:srgbClr val="242424"/>
                </a:solidFill>
                <a:effectLst/>
                <a:latin typeface="source-code-pro"/>
              </a:rPr>
              <a:t>(</a:t>
            </a:r>
            <a:r>
              <a:rPr lang="en-IN" sz="2400" b="0" i="0" dirty="0">
                <a:solidFill>
                  <a:srgbClr val="5C2699"/>
                </a:solidFill>
                <a:effectLst/>
                <a:latin typeface="source-code-pro"/>
              </a:rPr>
              <a:t>int id</a:t>
            </a:r>
            <a:r>
              <a:rPr lang="en-IN" sz="2400" b="0" i="0" dirty="0">
                <a:solidFill>
                  <a:srgbClr val="242424"/>
                </a:solidFill>
                <a:effectLst/>
                <a:latin typeface="source-code-pro"/>
              </a:rPr>
              <a:t>);</a:t>
            </a:r>
            <a:br>
              <a:rPr lang="en-IN" sz="2400" dirty="0"/>
            </a:br>
            <a:r>
              <a:rPr lang="en-IN" sz="2400" dirty="0"/>
              <a:t>	</a:t>
            </a:r>
            <a:r>
              <a:rPr lang="en-IN" sz="2400" b="0" i="0" dirty="0">
                <a:solidFill>
                  <a:srgbClr val="5C2699"/>
                </a:solidFill>
                <a:effectLst/>
                <a:latin typeface="source-code-pro"/>
              </a:rPr>
              <a:t>int</a:t>
            </a:r>
            <a:r>
              <a:rPr lang="en-IN" sz="2400" b="0" i="0" dirty="0">
                <a:solidFill>
                  <a:srgbClr val="242424"/>
                </a:solidFill>
                <a:effectLst/>
                <a:latin typeface="source-code-pro"/>
              </a:rPr>
              <a:t> </a:t>
            </a:r>
            <a:r>
              <a:rPr lang="en-IN" sz="2400" b="0" i="0" dirty="0" err="1">
                <a:solidFill>
                  <a:srgbClr val="1C00CF"/>
                </a:solidFill>
                <a:effectLst/>
                <a:latin typeface="source-code-pro"/>
              </a:rPr>
              <a:t>getId</a:t>
            </a:r>
            <a:r>
              <a:rPr lang="en-IN" sz="2400" b="0" i="0" dirty="0">
                <a:solidFill>
                  <a:srgbClr val="242424"/>
                </a:solidFill>
                <a:effectLst/>
                <a:latin typeface="source-code-pro"/>
              </a:rPr>
              <a:t>();</a:t>
            </a:r>
            <a:br>
              <a:rPr lang="en-IN" sz="2400" dirty="0"/>
            </a:br>
            <a:r>
              <a:rPr lang="en-IN" sz="2400" dirty="0"/>
              <a:t>	</a:t>
            </a:r>
            <a:r>
              <a:rPr lang="en-IN" sz="2400" b="0" i="0" dirty="0">
                <a:solidFill>
                  <a:srgbClr val="AA0D91"/>
                </a:solidFill>
                <a:effectLst/>
                <a:latin typeface="source-code-pro"/>
              </a:rPr>
              <a:t>void</a:t>
            </a:r>
            <a:r>
              <a:rPr lang="en-IN" sz="2400" b="0" i="0" dirty="0">
                <a:solidFill>
                  <a:srgbClr val="242424"/>
                </a:solidFill>
                <a:effectLst/>
                <a:latin typeface="source-code-pro"/>
              </a:rPr>
              <a:t> </a:t>
            </a:r>
            <a:r>
              <a:rPr lang="en-IN" sz="2400" b="0" i="0" dirty="0" err="1">
                <a:solidFill>
                  <a:srgbClr val="1C00CF"/>
                </a:solidFill>
                <a:effectLst/>
                <a:latin typeface="source-code-pro"/>
              </a:rPr>
              <a:t>addItem</a:t>
            </a:r>
            <a:r>
              <a:rPr lang="en-IN" sz="2400" b="0" i="0" dirty="0">
                <a:solidFill>
                  <a:srgbClr val="242424"/>
                </a:solidFill>
                <a:effectLst/>
                <a:latin typeface="source-code-pro"/>
              </a:rPr>
              <a:t>(</a:t>
            </a:r>
            <a:r>
              <a:rPr lang="en-IN" sz="2400" b="0" i="0" dirty="0">
                <a:solidFill>
                  <a:srgbClr val="5C2699"/>
                </a:solidFill>
                <a:effectLst/>
                <a:latin typeface="source-code-pro"/>
              </a:rPr>
              <a:t>Item item</a:t>
            </a:r>
            <a:r>
              <a:rPr lang="en-IN" sz="2400" b="0" i="0" dirty="0">
                <a:solidFill>
                  <a:srgbClr val="242424"/>
                </a:solidFill>
                <a:effectLst/>
                <a:latin typeface="source-code-pro"/>
              </a:rPr>
              <a:t>);</a:t>
            </a:r>
            <a:br>
              <a:rPr lang="en-IN" sz="2400" dirty="0"/>
            </a:br>
            <a:r>
              <a:rPr lang="en-IN" sz="2400" dirty="0"/>
              <a:t>	</a:t>
            </a:r>
            <a:r>
              <a:rPr lang="en-IN" sz="2400" b="0" i="0" dirty="0">
                <a:solidFill>
                  <a:srgbClr val="AA0D91"/>
                </a:solidFill>
                <a:effectLst/>
                <a:latin typeface="source-code-pro"/>
              </a:rPr>
              <a:t>void</a:t>
            </a:r>
            <a:r>
              <a:rPr lang="en-IN" sz="2400" b="0" i="0" dirty="0">
                <a:solidFill>
                  <a:srgbClr val="242424"/>
                </a:solidFill>
                <a:effectLst/>
                <a:latin typeface="source-code-pro"/>
              </a:rPr>
              <a:t> </a:t>
            </a:r>
            <a:r>
              <a:rPr lang="en-IN" sz="2400" b="0" i="0" dirty="0" err="1">
                <a:solidFill>
                  <a:srgbClr val="1C00CF"/>
                </a:solidFill>
                <a:effectLst/>
                <a:latin typeface="source-code-pro"/>
              </a:rPr>
              <a:t>removeItem</a:t>
            </a:r>
            <a:r>
              <a:rPr lang="en-IN" sz="2400" b="0" i="0" dirty="0">
                <a:solidFill>
                  <a:srgbClr val="242424"/>
                </a:solidFill>
                <a:effectLst/>
                <a:latin typeface="source-code-pro"/>
              </a:rPr>
              <a:t>(</a:t>
            </a:r>
            <a:r>
              <a:rPr lang="en-IN" sz="2400" b="0" i="0" dirty="0">
                <a:solidFill>
                  <a:srgbClr val="5C2699"/>
                </a:solidFill>
                <a:effectLst/>
                <a:latin typeface="source-code-pro"/>
              </a:rPr>
              <a:t>Item item</a:t>
            </a:r>
            <a:r>
              <a:rPr lang="en-IN" sz="2400" b="0" i="0" dirty="0">
                <a:solidFill>
                  <a:srgbClr val="242424"/>
                </a:solidFill>
                <a:effectLst/>
                <a:latin typeface="source-code-pro"/>
              </a:rPr>
              <a:t>);</a:t>
            </a:r>
            <a:br>
              <a:rPr lang="en-IN" sz="2400" dirty="0"/>
            </a:br>
            <a:r>
              <a:rPr lang="en-IN" sz="2400" dirty="0"/>
              <a:t>	</a:t>
            </a:r>
            <a:r>
              <a:rPr lang="en-IN" sz="2400" b="0" i="0" dirty="0">
                <a:solidFill>
                  <a:srgbClr val="5C2699"/>
                </a:solidFill>
                <a:effectLst/>
                <a:latin typeface="source-code-pro"/>
              </a:rPr>
              <a:t>float</a:t>
            </a:r>
            <a:r>
              <a:rPr lang="en-IN" sz="2400" b="0" i="0" dirty="0">
                <a:solidFill>
                  <a:srgbClr val="242424"/>
                </a:solidFill>
                <a:effectLst/>
                <a:latin typeface="source-code-pro"/>
              </a:rPr>
              <a:t> </a:t>
            </a:r>
            <a:r>
              <a:rPr lang="en-IN" sz="2400" b="0" i="0" dirty="0" err="1">
                <a:solidFill>
                  <a:srgbClr val="1C00CF"/>
                </a:solidFill>
                <a:effectLst/>
                <a:latin typeface="source-code-pro"/>
              </a:rPr>
              <a:t>calculateTotalAmount</a:t>
            </a:r>
            <a:r>
              <a:rPr lang="en-IN" sz="2400" b="0" i="0" dirty="0">
                <a:solidFill>
                  <a:srgbClr val="242424"/>
                </a:solidFill>
                <a:effectLst/>
                <a:latin typeface="source-code-pro"/>
              </a:rPr>
              <a:t>();</a:t>
            </a:r>
            <a:br>
              <a:rPr lang="en-IN" sz="2400" dirty="0"/>
            </a:br>
            <a:r>
              <a:rPr lang="en-IN" sz="2400" dirty="0"/>
              <a:t>	</a:t>
            </a:r>
            <a:r>
              <a:rPr lang="en-IN" sz="2400" b="0" i="0" dirty="0">
                <a:solidFill>
                  <a:srgbClr val="5C2699"/>
                </a:solidFill>
                <a:effectLst/>
                <a:latin typeface="source-code-pro"/>
              </a:rPr>
              <a:t>string</a:t>
            </a:r>
            <a:r>
              <a:rPr lang="en-IN" sz="2400" b="0" i="0" dirty="0">
                <a:solidFill>
                  <a:srgbClr val="242424"/>
                </a:solidFill>
                <a:effectLst/>
                <a:latin typeface="source-code-pro"/>
              </a:rPr>
              <a:t> </a:t>
            </a:r>
            <a:r>
              <a:rPr lang="en-IN" sz="2400" b="0" i="0" dirty="0" err="1">
                <a:solidFill>
                  <a:srgbClr val="1C00CF"/>
                </a:solidFill>
                <a:effectLst/>
                <a:latin typeface="source-code-pro"/>
              </a:rPr>
              <a:t>generateInvoice</a:t>
            </a:r>
            <a:r>
              <a:rPr lang="en-IN" sz="2400" b="0" i="0" dirty="0">
                <a:solidFill>
                  <a:srgbClr val="242424"/>
                </a:solidFill>
                <a:effectLst/>
                <a:latin typeface="source-code-pro"/>
              </a:rPr>
              <a:t>();</a:t>
            </a:r>
            <a:br>
              <a:rPr lang="en-IN" sz="2400" dirty="0"/>
            </a:br>
            <a:r>
              <a:rPr lang="en-IN" sz="2400" b="0" i="0" dirty="0">
                <a:solidFill>
                  <a:srgbClr val="242424"/>
                </a:solidFill>
                <a:effectLst/>
                <a:latin typeface="source-code-pro"/>
              </a:rPr>
              <a:t>};</a:t>
            </a:r>
            <a:endParaRPr lang="en-IN" sz="2400" dirty="0"/>
          </a:p>
        </p:txBody>
      </p:sp>
      <p:sp>
        <p:nvSpPr>
          <p:cNvPr id="9" name="Rectangle 4">
            <a:extLst>
              <a:ext uri="{FF2B5EF4-FFF2-40B4-BE49-F238E27FC236}">
                <a16:creationId xmlns:a16="http://schemas.microsoft.com/office/drawing/2014/main" id="{70C95F06-F078-4BCA-6AD7-8557DEF3CC93}"/>
              </a:ext>
            </a:extLst>
          </p:cNvPr>
          <p:cNvSpPr>
            <a:spLocks noChangeArrowheads="1"/>
          </p:cNvSpPr>
          <p:nvPr/>
        </p:nvSpPr>
        <p:spPr bwMode="auto">
          <a:xfrm>
            <a:off x="264558" y="1813172"/>
            <a:ext cx="5369827" cy="323165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1" u="none" strike="noStrike" cap="none" normalizeH="0" baseline="0" dirty="0">
                <a:ln>
                  <a:noFill/>
                </a:ln>
                <a:solidFill>
                  <a:schemeClr val="accent4">
                    <a:lumMod val="75000"/>
                  </a:schemeClr>
                </a:solidFill>
                <a:effectLst/>
                <a:latin typeface="source-code-pro"/>
              </a:rPr>
              <a:t>Customer</a:t>
            </a:r>
            <a:r>
              <a:rPr kumimoji="0" lang="en-US" altLang="en-US" sz="3600" b="1" i="1" u="none" strike="noStrike" cap="none" normalizeH="0" baseline="0" dirty="0">
                <a:ln>
                  <a:noFill/>
                </a:ln>
                <a:solidFill>
                  <a:schemeClr val="tx1">
                    <a:lumMod val="75000"/>
                    <a:lumOff val="25000"/>
                  </a:schemeClr>
                </a:solidFill>
                <a:effectLst/>
                <a:latin typeface="source-serif-pro"/>
              </a:rPr>
              <a:t> </a:t>
            </a:r>
            <a:r>
              <a:rPr kumimoji="0" lang="en-US" altLang="en-US" sz="2800" b="0" i="0" u="none" strike="noStrike" cap="none" normalizeH="0" baseline="0" dirty="0">
                <a:ln>
                  <a:noFill/>
                </a:ln>
                <a:solidFill>
                  <a:schemeClr val="tx1">
                    <a:lumMod val="75000"/>
                    <a:lumOff val="25000"/>
                  </a:schemeClr>
                </a:solidFill>
                <a:effectLst/>
                <a:latin typeface="source-serif-pro"/>
              </a:rPr>
              <a:t>class is responsible for multiple tasks, such as maintaining customer details, calculating the final bill, and generating an invoice. This violates the Single Responsibility Principle, as the class has multiple reasons to change</a:t>
            </a:r>
            <a:r>
              <a:rPr kumimoji="0" lang="en-US" altLang="en-US" sz="1600" b="0" i="0" u="none" strike="noStrike" cap="none" normalizeH="0" baseline="0" dirty="0">
                <a:ln>
                  <a:noFill/>
                </a:ln>
                <a:solidFill>
                  <a:schemeClr val="tx1">
                    <a:lumMod val="75000"/>
                    <a:lumOff val="25000"/>
                  </a:schemeClr>
                </a:solidFill>
                <a:effectLst/>
                <a:latin typeface="source-serif-pro"/>
              </a:rPr>
              <a:t>. </a:t>
            </a:r>
            <a:r>
              <a:rPr kumimoji="0" lang="en-US" altLang="en-US" sz="900" b="0" i="0" u="none" strike="noStrike" cap="none" normalizeH="0" baseline="0" dirty="0">
                <a:ln>
                  <a:noFill/>
                </a:ln>
                <a:solidFill>
                  <a:schemeClr val="tx1">
                    <a:lumMod val="75000"/>
                    <a:lumOff val="25000"/>
                  </a:schemeClr>
                </a:solidFill>
                <a:effectLst/>
              </a:rPr>
              <a:t> </a:t>
            </a:r>
            <a:endPar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412516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430F-8E7A-49FD-62A1-E550F7A60D25}"/>
              </a:ext>
            </a:extLst>
          </p:cNvPr>
          <p:cNvSpPr>
            <a:spLocks noGrp="1"/>
          </p:cNvSpPr>
          <p:nvPr>
            <p:ph type="title"/>
          </p:nvPr>
        </p:nvSpPr>
        <p:spPr>
          <a:xfrm>
            <a:off x="131826" y="-24492"/>
            <a:ext cx="8513190" cy="841506"/>
          </a:xfrm>
        </p:spPr>
        <p:txBody>
          <a:bodyPr>
            <a:normAutofit/>
          </a:bodyPr>
          <a:lstStyle/>
          <a:p>
            <a:r>
              <a:rPr lang="en-IN" sz="2800" b="1" dirty="0">
                <a:solidFill>
                  <a:srgbClr val="009900"/>
                </a:solidFill>
              </a:rPr>
              <a:t>Single Responsibility Principle (SRP)</a:t>
            </a:r>
          </a:p>
        </p:txBody>
      </p:sp>
      <p:sp>
        <p:nvSpPr>
          <p:cNvPr id="4" name="TextBox 3">
            <a:extLst>
              <a:ext uri="{FF2B5EF4-FFF2-40B4-BE49-F238E27FC236}">
                <a16:creationId xmlns:a16="http://schemas.microsoft.com/office/drawing/2014/main" id="{21EA8A29-4152-72EF-1C0D-5C62825E2BF7}"/>
              </a:ext>
            </a:extLst>
          </p:cNvPr>
          <p:cNvSpPr txBox="1"/>
          <p:nvPr/>
        </p:nvSpPr>
        <p:spPr>
          <a:xfrm>
            <a:off x="801878" y="651456"/>
            <a:ext cx="6833976" cy="2308324"/>
          </a:xfrm>
          <a:prstGeom prst="rect">
            <a:avLst/>
          </a:prstGeom>
          <a:noFill/>
        </p:spPr>
        <p:txBody>
          <a:bodyPr wrap="square">
            <a:spAutoFit/>
          </a:bodyPr>
          <a:lstStyle/>
          <a:p>
            <a:r>
              <a:rPr lang="en-US" sz="2400" dirty="0"/>
              <a:t>To implement SRP, we can create separate classes for each of these responsibilities. For example, we can create a </a:t>
            </a:r>
            <a:r>
              <a:rPr lang="en-US" sz="2400" b="1" i="1" dirty="0" err="1">
                <a:solidFill>
                  <a:schemeClr val="accent4">
                    <a:lumMod val="75000"/>
                  </a:schemeClr>
                </a:solidFill>
                <a:latin typeface="source-code-pro"/>
              </a:rPr>
              <a:t>CustomerDetails</a:t>
            </a:r>
            <a:r>
              <a:rPr lang="en-US" sz="2400" dirty="0"/>
              <a:t> class to handle the customer details, a </a:t>
            </a:r>
            <a:r>
              <a:rPr lang="en-US" sz="2400" b="1" i="1" dirty="0" err="1">
                <a:solidFill>
                  <a:schemeClr val="accent4">
                    <a:lumMod val="75000"/>
                  </a:schemeClr>
                </a:solidFill>
                <a:latin typeface="source-code-pro"/>
              </a:rPr>
              <a:t>BillingCalculator</a:t>
            </a:r>
            <a:r>
              <a:rPr lang="en-US" sz="2400" b="1" i="1" dirty="0">
                <a:solidFill>
                  <a:schemeClr val="accent4">
                    <a:lumMod val="75000"/>
                  </a:schemeClr>
                </a:solidFill>
                <a:latin typeface="source-code-pro"/>
              </a:rPr>
              <a:t> </a:t>
            </a:r>
            <a:r>
              <a:rPr lang="en-US" sz="2400" dirty="0"/>
              <a:t>class to calculate the final bill, and an </a:t>
            </a:r>
            <a:r>
              <a:rPr lang="en-US" sz="2400" b="1" i="1" dirty="0" err="1">
                <a:solidFill>
                  <a:schemeClr val="accent4">
                    <a:lumMod val="75000"/>
                  </a:schemeClr>
                </a:solidFill>
                <a:latin typeface="source-code-pro"/>
              </a:rPr>
              <a:t>InvoiceGenerator</a:t>
            </a:r>
            <a:r>
              <a:rPr lang="en-US" sz="2400" b="1" i="1" dirty="0">
                <a:solidFill>
                  <a:schemeClr val="accent4">
                    <a:lumMod val="75000"/>
                  </a:schemeClr>
                </a:solidFill>
                <a:latin typeface="source-code-pro"/>
              </a:rPr>
              <a:t> </a:t>
            </a:r>
            <a:r>
              <a:rPr lang="en-US" sz="2400" dirty="0"/>
              <a:t>class to generate the invoice.</a:t>
            </a:r>
            <a:endParaRPr lang="en-IN" sz="2400" dirty="0"/>
          </a:p>
        </p:txBody>
      </p:sp>
      <p:sp>
        <p:nvSpPr>
          <p:cNvPr id="6" name="TextBox 5">
            <a:extLst>
              <a:ext uri="{FF2B5EF4-FFF2-40B4-BE49-F238E27FC236}">
                <a16:creationId xmlns:a16="http://schemas.microsoft.com/office/drawing/2014/main" id="{E3FD01BA-7879-5DE2-B01E-C501F3BF95B2}"/>
              </a:ext>
            </a:extLst>
          </p:cNvPr>
          <p:cNvSpPr txBox="1"/>
          <p:nvPr/>
        </p:nvSpPr>
        <p:spPr>
          <a:xfrm>
            <a:off x="225165" y="3131498"/>
            <a:ext cx="4399960" cy="3477875"/>
          </a:xfrm>
          <a:prstGeom prst="rect">
            <a:avLst/>
          </a:prstGeom>
          <a:solidFill>
            <a:schemeClr val="bg2"/>
          </a:solidFill>
          <a:ln>
            <a:solidFill>
              <a:schemeClr val="accent1"/>
            </a:solidFill>
          </a:ln>
        </p:spPr>
        <p:txBody>
          <a:bodyPr wrap="square">
            <a:spAutoFit/>
          </a:bodyPr>
          <a:lstStyle/>
          <a:p>
            <a:r>
              <a:rPr lang="en-US" sz="2200" b="0" i="0" dirty="0">
                <a:solidFill>
                  <a:srgbClr val="AA0D91"/>
                </a:solidFill>
                <a:effectLst/>
                <a:latin typeface="source-code-pro"/>
              </a:rPr>
              <a:t>class</a:t>
            </a:r>
            <a:r>
              <a:rPr lang="en-US" sz="2200" b="0" i="0" dirty="0">
                <a:solidFill>
                  <a:srgbClr val="242424"/>
                </a:solidFill>
                <a:effectLst/>
                <a:latin typeface="source-code-pro"/>
              </a:rPr>
              <a:t> </a:t>
            </a:r>
            <a:r>
              <a:rPr lang="en-US" sz="2200" b="0" i="0" dirty="0" err="1">
                <a:solidFill>
                  <a:srgbClr val="1C00CF"/>
                </a:solidFill>
                <a:effectLst/>
                <a:latin typeface="source-code-pro"/>
              </a:rPr>
              <a:t>CustomerDetails</a:t>
            </a:r>
            <a:r>
              <a:rPr lang="en-US" sz="2200" b="0" i="0" dirty="0">
                <a:solidFill>
                  <a:srgbClr val="242424"/>
                </a:solidFill>
                <a:effectLst/>
                <a:latin typeface="source-code-pro"/>
              </a:rPr>
              <a:t> {</a:t>
            </a:r>
            <a:br>
              <a:rPr lang="en-US" sz="2200" dirty="0"/>
            </a:br>
            <a:r>
              <a:rPr lang="en-US" sz="2200" b="0" i="0" dirty="0">
                <a:solidFill>
                  <a:srgbClr val="AA0D91"/>
                </a:solidFill>
                <a:effectLst/>
                <a:latin typeface="source-code-pro"/>
              </a:rPr>
              <a:t>private</a:t>
            </a:r>
            <a:r>
              <a:rPr lang="en-US" sz="2200" b="0" i="0" dirty="0">
                <a:solidFill>
                  <a:srgbClr val="242424"/>
                </a:solidFill>
                <a:effectLst/>
                <a:latin typeface="source-code-pro"/>
              </a:rPr>
              <a:t>:</a:t>
            </a:r>
            <a:br>
              <a:rPr lang="en-US" sz="2200" dirty="0"/>
            </a:br>
            <a:r>
              <a:rPr lang="en-US" sz="2200" dirty="0"/>
              <a:t>	</a:t>
            </a:r>
            <a:r>
              <a:rPr lang="en-US" sz="2200" b="0" i="0" dirty="0">
                <a:solidFill>
                  <a:srgbClr val="5C2699"/>
                </a:solidFill>
                <a:effectLst/>
                <a:latin typeface="source-code-pro"/>
              </a:rPr>
              <a:t>string</a:t>
            </a:r>
            <a:r>
              <a:rPr lang="en-US" sz="2200" b="0" i="0" dirty="0">
                <a:solidFill>
                  <a:srgbClr val="242424"/>
                </a:solidFill>
                <a:effectLst/>
                <a:latin typeface="source-code-pro"/>
              </a:rPr>
              <a:t> name;</a:t>
            </a:r>
            <a:br>
              <a:rPr lang="en-US" sz="2200" dirty="0"/>
            </a:br>
            <a:r>
              <a:rPr lang="en-US" sz="2200" dirty="0"/>
              <a:t>	</a:t>
            </a:r>
            <a:r>
              <a:rPr lang="en-US" sz="2200" b="0" i="0" dirty="0">
                <a:solidFill>
                  <a:srgbClr val="5C2699"/>
                </a:solidFill>
                <a:effectLst/>
                <a:latin typeface="source-code-pro"/>
              </a:rPr>
              <a:t>int</a:t>
            </a:r>
            <a:r>
              <a:rPr lang="en-US" sz="2200" b="0" i="0" dirty="0">
                <a:solidFill>
                  <a:srgbClr val="242424"/>
                </a:solidFill>
                <a:effectLst/>
                <a:latin typeface="source-code-pro"/>
              </a:rPr>
              <a:t> id;</a:t>
            </a:r>
            <a:br>
              <a:rPr lang="en-US" sz="2200" dirty="0"/>
            </a:br>
            <a:r>
              <a:rPr lang="en-US" sz="2200" b="0" i="0" dirty="0">
                <a:solidFill>
                  <a:srgbClr val="AA0D91"/>
                </a:solidFill>
                <a:effectLst/>
                <a:latin typeface="source-code-pro"/>
              </a:rPr>
              <a:t>public</a:t>
            </a:r>
            <a:r>
              <a:rPr lang="en-US" sz="2200" b="0" i="0" dirty="0">
                <a:solidFill>
                  <a:srgbClr val="242424"/>
                </a:solidFill>
                <a:effectLst/>
                <a:latin typeface="source-code-pro"/>
              </a:rPr>
              <a:t>:</a:t>
            </a:r>
            <a:br>
              <a:rPr lang="en-US" sz="2200" dirty="0"/>
            </a:br>
            <a:r>
              <a:rPr lang="en-US" sz="2200" dirty="0"/>
              <a:t>	</a:t>
            </a:r>
            <a:r>
              <a:rPr lang="en-US" sz="2200" b="0" i="0" dirty="0">
                <a:solidFill>
                  <a:srgbClr val="AA0D91"/>
                </a:solidFill>
                <a:effectLst/>
                <a:latin typeface="source-code-pro"/>
              </a:rPr>
              <a:t>void</a:t>
            </a:r>
            <a:r>
              <a:rPr lang="en-US" sz="2200" b="0" i="0" dirty="0">
                <a:solidFill>
                  <a:srgbClr val="242424"/>
                </a:solidFill>
                <a:effectLst/>
                <a:latin typeface="source-code-pro"/>
              </a:rPr>
              <a:t> </a:t>
            </a:r>
            <a:r>
              <a:rPr lang="en-US" sz="2200" b="0" i="0" dirty="0" err="1">
                <a:solidFill>
                  <a:srgbClr val="1C00CF"/>
                </a:solidFill>
                <a:effectLst/>
                <a:latin typeface="source-code-pro"/>
              </a:rPr>
              <a:t>setName</a:t>
            </a:r>
            <a:r>
              <a:rPr lang="en-US" sz="2200" b="0" i="0" dirty="0">
                <a:solidFill>
                  <a:srgbClr val="242424"/>
                </a:solidFill>
                <a:effectLst/>
                <a:latin typeface="source-code-pro"/>
              </a:rPr>
              <a:t>(</a:t>
            </a:r>
            <a:r>
              <a:rPr lang="en-US" sz="2200" b="0" i="0" dirty="0">
                <a:solidFill>
                  <a:srgbClr val="5C2699"/>
                </a:solidFill>
                <a:effectLst/>
                <a:latin typeface="source-code-pro"/>
              </a:rPr>
              <a:t>string name</a:t>
            </a:r>
            <a:r>
              <a:rPr lang="en-US" sz="2200" b="0" i="0" dirty="0">
                <a:solidFill>
                  <a:srgbClr val="242424"/>
                </a:solidFill>
                <a:effectLst/>
                <a:latin typeface="source-code-pro"/>
              </a:rPr>
              <a:t>);</a:t>
            </a:r>
            <a:br>
              <a:rPr lang="en-US" sz="2200" dirty="0"/>
            </a:br>
            <a:r>
              <a:rPr lang="en-US" sz="2200" dirty="0"/>
              <a:t>	</a:t>
            </a:r>
            <a:r>
              <a:rPr lang="en-US" sz="2200" b="0" i="0" dirty="0">
                <a:solidFill>
                  <a:srgbClr val="5C2699"/>
                </a:solidFill>
                <a:effectLst/>
                <a:latin typeface="source-code-pro"/>
              </a:rPr>
              <a:t>string</a:t>
            </a:r>
            <a:r>
              <a:rPr lang="en-US" sz="2200" b="0" i="0" dirty="0">
                <a:solidFill>
                  <a:srgbClr val="242424"/>
                </a:solidFill>
                <a:effectLst/>
                <a:latin typeface="source-code-pro"/>
              </a:rPr>
              <a:t> </a:t>
            </a:r>
            <a:r>
              <a:rPr lang="en-US" sz="2200" b="0" i="0" dirty="0" err="1">
                <a:solidFill>
                  <a:srgbClr val="1C00CF"/>
                </a:solidFill>
                <a:effectLst/>
                <a:latin typeface="source-code-pro"/>
              </a:rPr>
              <a:t>getName</a:t>
            </a:r>
            <a:r>
              <a:rPr lang="en-US" sz="2200" b="0" i="0" dirty="0">
                <a:solidFill>
                  <a:srgbClr val="242424"/>
                </a:solidFill>
                <a:effectLst/>
                <a:latin typeface="source-code-pro"/>
              </a:rPr>
              <a:t>();</a:t>
            </a:r>
            <a:br>
              <a:rPr lang="en-US" sz="2200" dirty="0"/>
            </a:br>
            <a:r>
              <a:rPr lang="en-US" sz="2200" dirty="0"/>
              <a:t>	</a:t>
            </a:r>
            <a:r>
              <a:rPr lang="en-US" sz="2200" b="0" i="0" dirty="0">
                <a:solidFill>
                  <a:srgbClr val="AA0D91"/>
                </a:solidFill>
                <a:effectLst/>
                <a:latin typeface="source-code-pro"/>
              </a:rPr>
              <a:t>void</a:t>
            </a:r>
            <a:r>
              <a:rPr lang="en-US" sz="2200" b="0" i="0" dirty="0">
                <a:solidFill>
                  <a:srgbClr val="242424"/>
                </a:solidFill>
                <a:effectLst/>
                <a:latin typeface="source-code-pro"/>
              </a:rPr>
              <a:t> </a:t>
            </a:r>
            <a:r>
              <a:rPr lang="en-US" sz="2200" b="0" i="0" dirty="0" err="1">
                <a:solidFill>
                  <a:srgbClr val="1C00CF"/>
                </a:solidFill>
                <a:effectLst/>
                <a:latin typeface="source-code-pro"/>
              </a:rPr>
              <a:t>setId</a:t>
            </a:r>
            <a:r>
              <a:rPr lang="en-US" sz="2200" b="0" i="0" dirty="0">
                <a:solidFill>
                  <a:srgbClr val="242424"/>
                </a:solidFill>
                <a:effectLst/>
                <a:latin typeface="source-code-pro"/>
              </a:rPr>
              <a:t>(</a:t>
            </a:r>
            <a:r>
              <a:rPr lang="en-US" sz="2200" b="0" i="0" dirty="0">
                <a:solidFill>
                  <a:srgbClr val="5C2699"/>
                </a:solidFill>
                <a:effectLst/>
                <a:latin typeface="source-code-pro"/>
              </a:rPr>
              <a:t>int id</a:t>
            </a:r>
            <a:r>
              <a:rPr lang="en-US" sz="2200" b="0" i="0" dirty="0">
                <a:solidFill>
                  <a:srgbClr val="242424"/>
                </a:solidFill>
                <a:effectLst/>
                <a:latin typeface="source-code-pro"/>
              </a:rPr>
              <a:t>);</a:t>
            </a:r>
            <a:br>
              <a:rPr lang="en-US" sz="2200" dirty="0"/>
            </a:br>
            <a:r>
              <a:rPr lang="en-US" sz="2200" dirty="0"/>
              <a:t>	</a:t>
            </a:r>
            <a:r>
              <a:rPr lang="en-US" sz="2200" b="0" i="0" dirty="0">
                <a:solidFill>
                  <a:srgbClr val="5C2699"/>
                </a:solidFill>
                <a:effectLst/>
                <a:latin typeface="source-code-pro"/>
              </a:rPr>
              <a:t>int</a:t>
            </a:r>
            <a:r>
              <a:rPr lang="en-US" sz="2200" b="0" i="0" dirty="0">
                <a:solidFill>
                  <a:srgbClr val="242424"/>
                </a:solidFill>
                <a:effectLst/>
                <a:latin typeface="source-code-pro"/>
              </a:rPr>
              <a:t> </a:t>
            </a:r>
            <a:r>
              <a:rPr lang="en-US" sz="2200" b="0" i="0" dirty="0" err="1">
                <a:solidFill>
                  <a:srgbClr val="1C00CF"/>
                </a:solidFill>
                <a:effectLst/>
                <a:latin typeface="source-code-pro"/>
              </a:rPr>
              <a:t>getId</a:t>
            </a:r>
            <a:r>
              <a:rPr lang="en-US" sz="2200" b="0" i="0" dirty="0">
                <a:solidFill>
                  <a:srgbClr val="242424"/>
                </a:solidFill>
                <a:effectLst/>
                <a:latin typeface="source-code-pro"/>
              </a:rPr>
              <a:t>();</a:t>
            </a:r>
            <a:br>
              <a:rPr lang="en-US" sz="2200" dirty="0"/>
            </a:br>
            <a:r>
              <a:rPr lang="en-US" sz="2200" b="0" i="0" dirty="0">
                <a:solidFill>
                  <a:srgbClr val="242424"/>
                </a:solidFill>
                <a:effectLst/>
                <a:latin typeface="source-code-pro"/>
              </a:rPr>
              <a:t>};</a:t>
            </a:r>
            <a:endParaRPr lang="en-IN" sz="2200" dirty="0"/>
          </a:p>
        </p:txBody>
      </p:sp>
      <p:sp>
        <p:nvSpPr>
          <p:cNvPr id="8" name="TextBox 7">
            <a:extLst>
              <a:ext uri="{FF2B5EF4-FFF2-40B4-BE49-F238E27FC236}">
                <a16:creationId xmlns:a16="http://schemas.microsoft.com/office/drawing/2014/main" id="{65D5A5FE-0554-96A0-1AB7-A7CA6F3F2FD6}"/>
              </a:ext>
            </a:extLst>
          </p:cNvPr>
          <p:cNvSpPr txBox="1"/>
          <p:nvPr/>
        </p:nvSpPr>
        <p:spPr>
          <a:xfrm>
            <a:off x="7635854" y="148640"/>
            <a:ext cx="4399960" cy="3847207"/>
          </a:xfrm>
          <a:prstGeom prst="rect">
            <a:avLst/>
          </a:prstGeom>
          <a:solidFill>
            <a:schemeClr val="bg2"/>
          </a:solidFill>
          <a:ln>
            <a:solidFill>
              <a:schemeClr val="accent1"/>
            </a:solidFill>
          </a:ln>
        </p:spPr>
        <p:txBody>
          <a:bodyPr wrap="square">
            <a:spAutoFit/>
          </a:bodyPr>
          <a:lstStyle/>
          <a:p>
            <a:r>
              <a:rPr lang="en-IN" sz="2400" b="0" i="0" dirty="0">
                <a:solidFill>
                  <a:srgbClr val="AA0D91"/>
                </a:solidFill>
                <a:effectLst/>
                <a:latin typeface="source-code-pro"/>
              </a:rPr>
              <a:t>class</a:t>
            </a:r>
            <a:r>
              <a:rPr lang="en-IN" sz="2400" b="0" i="0" dirty="0">
                <a:solidFill>
                  <a:srgbClr val="242424"/>
                </a:solidFill>
                <a:effectLst/>
                <a:latin typeface="source-code-pro"/>
              </a:rPr>
              <a:t> </a:t>
            </a:r>
            <a:r>
              <a:rPr lang="en-IN" sz="2800" b="0" i="0" dirty="0" err="1">
                <a:solidFill>
                  <a:srgbClr val="1C00CF"/>
                </a:solidFill>
                <a:effectLst/>
                <a:latin typeface="source-code-pro"/>
              </a:rPr>
              <a:t>BillingCalculator</a:t>
            </a:r>
            <a:r>
              <a:rPr lang="en-IN" sz="2400" b="0" i="0" dirty="0">
                <a:solidFill>
                  <a:srgbClr val="242424"/>
                </a:solidFill>
                <a:effectLst/>
                <a:latin typeface="source-code-pro"/>
              </a:rPr>
              <a:t> {</a:t>
            </a:r>
            <a:br>
              <a:rPr lang="en-IN" sz="2400" dirty="0"/>
            </a:br>
            <a:r>
              <a:rPr lang="en-IN" sz="2400" b="0" i="0" dirty="0">
                <a:solidFill>
                  <a:srgbClr val="AA0D91"/>
                </a:solidFill>
                <a:effectLst/>
                <a:latin typeface="source-code-pro"/>
              </a:rPr>
              <a:t>private</a:t>
            </a:r>
            <a:r>
              <a:rPr lang="en-IN" sz="2400" b="0" i="0" dirty="0">
                <a:solidFill>
                  <a:srgbClr val="242424"/>
                </a:solidFill>
                <a:effectLst/>
                <a:latin typeface="source-code-pro"/>
              </a:rPr>
              <a:t>:</a:t>
            </a:r>
            <a:br>
              <a:rPr lang="en-IN" sz="2400" dirty="0"/>
            </a:br>
            <a:r>
              <a:rPr lang="en-IN" sz="2400" dirty="0"/>
              <a:t>	</a:t>
            </a:r>
            <a:r>
              <a:rPr lang="en-IN" sz="2400" b="0" i="0" dirty="0">
                <a:solidFill>
                  <a:srgbClr val="242424"/>
                </a:solidFill>
                <a:effectLst/>
                <a:latin typeface="source-code-pro"/>
              </a:rPr>
              <a:t>vector&lt;Item&gt; items;</a:t>
            </a:r>
            <a:br>
              <a:rPr lang="en-IN" sz="2400" dirty="0"/>
            </a:br>
            <a:r>
              <a:rPr lang="en-IN" sz="2400" b="0" i="0" dirty="0">
                <a:solidFill>
                  <a:srgbClr val="AA0D91"/>
                </a:solidFill>
                <a:effectLst/>
                <a:latin typeface="source-code-pro"/>
              </a:rPr>
              <a:t>public</a:t>
            </a:r>
            <a:r>
              <a:rPr lang="en-IN" sz="2400" b="0" i="0" dirty="0">
                <a:solidFill>
                  <a:srgbClr val="242424"/>
                </a:solidFill>
                <a:effectLst/>
                <a:latin typeface="source-code-pro"/>
              </a:rPr>
              <a:t>:</a:t>
            </a:r>
            <a:br>
              <a:rPr lang="en-IN" sz="2400" dirty="0"/>
            </a:br>
            <a:r>
              <a:rPr lang="en-IN" sz="2400" dirty="0"/>
              <a:t>	</a:t>
            </a:r>
            <a:r>
              <a:rPr lang="en-IN" sz="2400" b="0" i="0" dirty="0">
                <a:solidFill>
                  <a:srgbClr val="AA0D91"/>
                </a:solidFill>
                <a:effectLst/>
                <a:latin typeface="source-code-pro"/>
              </a:rPr>
              <a:t>void</a:t>
            </a:r>
            <a:r>
              <a:rPr lang="en-IN" sz="2400" b="0" i="0" dirty="0">
                <a:solidFill>
                  <a:srgbClr val="242424"/>
                </a:solidFill>
                <a:effectLst/>
                <a:latin typeface="source-code-pro"/>
              </a:rPr>
              <a:t> </a:t>
            </a:r>
            <a:r>
              <a:rPr lang="en-IN" sz="2400" b="0" i="0" dirty="0" err="1">
                <a:solidFill>
                  <a:srgbClr val="1C00CF"/>
                </a:solidFill>
                <a:effectLst/>
                <a:latin typeface="source-code-pro"/>
              </a:rPr>
              <a:t>addItem</a:t>
            </a:r>
            <a:r>
              <a:rPr lang="en-IN" sz="2400" b="0" i="0" dirty="0">
                <a:solidFill>
                  <a:srgbClr val="242424"/>
                </a:solidFill>
                <a:effectLst/>
                <a:latin typeface="source-code-pro"/>
              </a:rPr>
              <a:t>(</a:t>
            </a:r>
            <a:r>
              <a:rPr lang="en-IN" sz="2400" b="0" i="0" dirty="0">
                <a:solidFill>
                  <a:srgbClr val="5C2699"/>
                </a:solidFill>
                <a:effectLst/>
                <a:latin typeface="source-code-pro"/>
              </a:rPr>
              <a:t>Item item</a:t>
            </a:r>
            <a:r>
              <a:rPr lang="en-IN" sz="2400" b="0" i="0" dirty="0">
                <a:solidFill>
                  <a:srgbClr val="242424"/>
                </a:solidFill>
                <a:effectLst/>
                <a:latin typeface="source-code-pro"/>
              </a:rPr>
              <a:t>);</a:t>
            </a:r>
            <a:br>
              <a:rPr lang="en-IN" sz="2400" dirty="0"/>
            </a:br>
            <a:r>
              <a:rPr lang="en-IN" sz="2400" dirty="0"/>
              <a:t>	</a:t>
            </a:r>
            <a:r>
              <a:rPr lang="en-IN" sz="2400" b="0" i="0" dirty="0">
                <a:solidFill>
                  <a:srgbClr val="AA0D91"/>
                </a:solidFill>
                <a:effectLst/>
                <a:latin typeface="source-code-pro"/>
              </a:rPr>
              <a:t>void</a:t>
            </a:r>
            <a:r>
              <a:rPr lang="en-IN" sz="2400" b="0" i="0" dirty="0">
                <a:solidFill>
                  <a:srgbClr val="242424"/>
                </a:solidFill>
                <a:effectLst/>
                <a:latin typeface="source-code-pro"/>
              </a:rPr>
              <a:t> </a:t>
            </a:r>
            <a:r>
              <a:rPr lang="en-IN" sz="2400" b="0" i="0" dirty="0" err="1">
                <a:solidFill>
                  <a:srgbClr val="1C00CF"/>
                </a:solidFill>
                <a:effectLst/>
                <a:latin typeface="source-code-pro"/>
              </a:rPr>
              <a:t>removeItem</a:t>
            </a:r>
            <a:r>
              <a:rPr lang="en-IN" sz="2400" b="0" i="0" dirty="0">
                <a:solidFill>
                  <a:srgbClr val="242424"/>
                </a:solidFill>
                <a:effectLst/>
                <a:latin typeface="source-code-pro"/>
              </a:rPr>
              <a:t>(</a:t>
            </a:r>
            <a:r>
              <a:rPr lang="en-IN" sz="2400" b="0" i="0" dirty="0">
                <a:solidFill>
                  <a:srgbClr val="5C2699"/>
                </a:solidFill>
                <a:effectLst/>
                <a:latin typeface="source-code-pro"/>
              </a:rPr>
              <a:t>Item item</a:t>
            </a:r>
            <a:r>
              <a:rPr lang="en-IN" sz="2400" b="0" i="0" dirty="0">
                <a:solidFill>
                  <a:srgbClr val="242424"/>
                </a:solidFill>
                <a:effectLst/>
                <a:latin typeface="source-code-pro"/>
              </a:rPr>
              <a:t>);</a:t>
            </a:r>
            <a:br>
              <a:rPr lang="en-IN" sz="2400" dirty="0"/>
            </a:br>
            <a:r>
              <a:rPr lang="en-IN" sz="2400" dirty="0"/>
              <a:t>	</a:t>
            </a:r>
            <a:r>
              <a:rPr lang="en-IN" sz="2400" b="0" i="0" dirty="0">
                <a:solidFill>
                  <a:srgbClr val="5C2699"/>
                </a:solidFill>
                <a:effectLst/>
                <a:latin typeface="source-code-pro"/>
              </a:rPr>
              <a:t>float</a:t>
            </a:r>
            <a:r>
              <a:rPr lang="en-IN" sz="2400" b="0" i="0" dirty="0">
                <a:solidFill>
                  <a:srgbClr val="242424"/>
                </a:solidFill>
                <a:effectLst/>
                <a:latin typeface="source-code-pro"/>
              </a:rPr>
              <a:t> </a:t>
            </a:r>
            <a:r>
              <a:rPr lang="en-IN" sz="2400" b="0" i="0" dirty="0" err="1">
                <a:solidFill>
                  <a:srgbClr val="1C00CF"/>
                </a:solidFill>
                <a:effectLst/>
                <a:latin typeface="source-code-pro"/>
              </a:rPr>
              <a:t>calculateTotalAmount</a:t>
            </a:r>
            <a:r>
              <a:rPr lang="en-IN" sz="2400" b="0" i="0" dirty="0">
                <a:solidFill>
                  <a:srgbClr val="242424"/>
                </a:solidFill>
                <a:effectLst/>
                <a:latin typeface="source-code-pro"/>
              </a:rPr>
              <a:t>();</a:t>
            </a:r>
            <a:br>
              <a:rPr lang="en-IN" sz="2400" dirty="0"/>
            </a:br>
            <a:r>
              <a:rPr lang="en-IN" sz="2400" b="0" i="0" dirty="0">
                <a:solidFill>
                  <a:srgbClr val="242424"/>
                </a:solidFill>
                <a:effectLst/>
                <a:latin typeface="source-code-pro"/>
              </a:rPr>
              <a:t>};</a:t>
            </a:r>
            <a:endParaRPr lang="en-IN" sz="2400" dirty="0"/>
          </a:p>
        </p:txBody>
      </p:sp>
      <p:sp>
        <p:nvSpPr>
          <p:cNvPr id="10" name="TextBox 9">
            <a:extLst>
              <a:ext uri="{FF2B5EF4-FFF2-40B4-BE49-F238E27FC236}">
                <a16:creationId xmlns:a16="http://schemas.microsoft.com/office/drawing/2014/main" id="{4030FFF5-FAF3-D6E5-FAD3-4C1424F37DB3}"/>
              </a:ext>
            </a:extLst>
          </p:cNvPr>
          <p:cNvSpPr txBox="1"/>
          <p:nvPr/>
        </p:nvSpPr>
        <p:spPr>
          <a:xfrm>
            <a:off x="4942703" y="4301049"/>
            <a:ext cx="7093111" cy="1938992"/>
          </a:xfrm>
          <a:prstGeom prst="rect">
            <a:avLst/>
          </a:prstGeom>
          <a:solidFill>
            <a:schemeClr val="bg2"/>
          </a:solidFill>
          <a:ln>
            <a:solidFill>
              <a:schemeClr val="accent1"/>
            </a:solidFill>
          </a:ln>
        </p:spPr>
        <p:txBody>
          <a:bodyPr wrap="square">
            <a:spAutoFit/>
          </a:bodyPr>
          <a:lstStyle/>
          <a:p>
            <a:r>
              <a:rPr lang="en-IN" sz="2400" b="0" i="0" dirty="0">
                <a:solidFill>
                  <a:srgbClr val="AA0D91"/>
                </a:solidFill>
                <a:effectLst/>
                <a:latin typeface="source-code-pro"/>
              </a:rPr>
              <a:t>class</a:t>
            </a:r>
            <a:r>
              <a:rPr lang="en-IN" sz="2400" b="0" i="0" dirty="0">
                <a:solidFill>
                  <a:srgbClr val="242424"/>
                </a:solidFill>
                <a:effectLst/>
                <a:latin typeface="source-code-pro"/>
              </a:rPr>
              <a:t> </a:t>
            </a:r>
            <a:r>
              <a:rPr lang="en-IN" sz="2400" b="0" i="0" dirty="0" err="1">
                <a:solidFill>
                  <a:srgbClr val="1C00CF"/>
                </a:solidFill>
                <a:effectLst/>
                <a:latin typeface="source-code-pro"/>
              </a:rPr>
              <a:t>InvoiceGenerator</a:t>
            </a:r>
            <a:r>
              <a:rPr lang="en-IN" sz="2400" b="0" i="0" dirty="0">
                <a:solidFill>
                  <a:srgbClr val="242424"/>
                </a:solidFill>
                <a:effectLst/>
                <a:latin typeface="source-code-pro"/>
              </a:rPr>
              <a:t> {</a:t>
            </a:r>
            <a:br>
              <a:rPr lang="en-IN" sz="2400" dirty="0"/>
            </a:br>
            <a:r>
              <a:rPr lang="en-IN" sz="2400" b="0" i="0" dirty="0">
                <a:solidFill>
                  <a:srgbClr val="AA0D91"/>
                </a:solidFill>
                <a:effectLst/>
                <a:latin typeface="source-code-pro"/>
              </a:rPr>
              <a:t>public</a:t>
            </a:r>
            <a:r>
              <a:rPr lang="en-IN" sz="2400" b="0" i="0" dirty="0">
                <a:solidFill>
                  <a:srgbClr val="242424"/>
                </a:solidFill>
                <a:effectLst/>
                <a:latin typeface="source-code-pro"/>
              </a:rPr>
              <a:t>:</a:t>
            </a:r>
            <a:br>
              <a:rPr lang="en-IN" sz="2400" dirty="0"/>
            </a:br>
            <a:r>
              <a:rPr lang="en-IN" sz="2400" b="0" i="0" dirty="0">
                <a:solidFill>
                  <a:srgbClr val="5C2699"/>
                </a:solidFill>
                <a:effectLst/>
                <a:latin typeface="source-code-pro"/>
              </a:rPr>
              <a:t>string</a:t>
            </a:r>
            <a:r>
              <a:rPr lang="en-IN" sz="2400" b="0" i="0" dirty="0">
                <a:solidFill>
                  <a:srgbClr val="242424"/>
                </a:solidFill>
                <a:effectLst/>
                <a:latin typeface="source-code-pro"/>
              </a:rPr>
              <a:t> </a:t>
            </a:r>
            <a:r>
              <a:rPr lang="en-IN" sz="2400" b="0" i="0" dirty="0" err="1">
                <a:solidFill>
                  <a:srgbClr val="1C00CF"/>
                </a:solidFill>
                <a:effectLst/>
                <a:latin typeface="source-code-pro"/>
              </a:rPr>
              <a:t>generateInvoice</a:t>
            </a:r>
            <a:r>
              <a:rPr lang="en-IN" sz="2400" b="0" i="0" dirty="0">
                <a:solidFill>
                  <a:srgbClr val="242424"/>
                </a:solidFill>
                <a:effectLst/>
                <a:latin typeface="source-code-pro"/>
              </a:rPr>
              <a:t>(</a:t>
            </a:r>
            <a:r>
              <a:rPr lang="en-IN" sz="2400" b="0" i="0" dirty="0" err="1">
                <a:solidFill>
                  <a:srgbClr val="5C2699"/>
                </a:solidFill>
                <a:effectLst/>
                <a:latin typeface="source-code-pro"/>
              </a:rPr>
              <a:t>CustomerDetails</a:t>
            </a:r>
            <a:r>
              <a:rPr lang="en-IN" sz="2400" b="0" i="0" dirty="0">
                <a:solidFill>
                  <a:srgbClr val="5C2699"/>
                </a:solidFill>
                <a:effectLst/>
                <a:latin typeface="source-code-pro"/>
              </a:rPr>
              <a:t> </a:t>
            </a:r>
            <a:r>
              <a:rPr lang="en-IN" sz="2400" b="0" i="0" dirty="0" err="1">
                <a:solidFill>
                  <a:srgbClr val="5C2699"/>
                </a:solidFill>
                <a:effectLst/>
                <a:latin typeface="source-code-pro"/>
              </a:rPr>
              <a:t>customerDetails</a:t>
            </a:r>
            <a:r>
              <a:rPr lang="en-IN" sz="2400" b="0" i="0" dirty="0">
                <a:solidFill>
                  <a:srgbClr val="5C2699"/>
                </a:solidFill>
                <a:effectLst/>
                <a:latin typeface="source-code-pro"/>
              </a:rPr>
              <a:t>, </a:t>
            </a:r>
            <a:r>
              <a:rPr lang="en-IN" sz="2400" b="0" i="0" dirty="0" err="1">
                <a:solidFill>
                  <a:srgbClr val="5C2699"/>
                </a:solidFill>
                <a:effectLst/>
                <a:latin typeface="source-code-pro"/>
              </a:rPr>
              <a:t>BillingCalculator</a:t>
            </a:r>
            <a:r>
              <a:rPr lang="en-IN" sz="2400" b="0" i="0" dirty="0">
                <a:solidFill>
                  <a:srgbClr val="5C2699"/>
                </a:solidFill>
                <a:effectLst/>
                <a:latin typeface="source-code-pro"/>
              </a:rPr>
              <a:t> </a:t>
            </a:r>
            <a:r>
              <a:rPr lang="en-IN" sz="2400" b="0" i="0" dirty="0" err="1">
                <a:solidFill>
                  <a:srgbClr val="5C2699"/>
                </a:solidFill>
                <a:effectLst/>
                <a:latin typeface="source-code-pro"/>
              </a:rPr>
              <a:t>billingCalculator</a:t>
            </a:r>
            <a:r>
              <a:rPr lang="en-IN" sz="2400" b="0" i="0" dirty="0">
                <a:solidFill>
                  <a:srgbClr val="242424"/>
                </a:solidFill>
                <a:effectLst/>
                <a:latin typeface="source-code-pro"/>
              </a:rPr>
              <a:t>);</a:t>
            </a:r>
            <a:br>
              <a:rPr lang="en-IN" sz="2400" dirty="0"/>
            </a:br>
            <a:r>
              <a:rPr lang="en-IN" sz="2400" b="0" i="0" dirty="0">
                <a:solidFill>
                  <a:srgbClr val="242424"/>
                </a:solidFill>
                <a:effectLst/>
                <a:latin typeface="source-code-pro"/>
              </a:rPr>
              <a:t>};</a:t>
            </a:r>
            <a:endParaRPr lang="en-IN" sz="2400" dirty="0"/>
          </a:p>
        </p:txBody>
      </p:sp>
    </p:spTree>
    <p:extLst>
      <p:ext uri="{BB962C8B-B14F-4D97-AF65-F5344CB8AC3E}">
        <p14:creationId xmlns:p14="http://schemas.microsoft.com/office/powerpoint/2010/main" val="299243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611</TotalTime>
  <Words>3518</Words>
  <Application>Microsoft Office PowerPoint</Application>
  <PresentationFormat>Widescreen</PresentationFormat>
  <Paragraphs>292</Paragraphs>
  <Slides>41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Abadi</vt:lpstr>
      <vt:lpstr>ADLaM Display</vt:lpstr>
      <vt:lpstr>Aldhabi</vt:lpstr>
      <vt:lpstr>Aptos</vt:lpstr>
      <vt:lpstr>Aptos Display</vt:lpstr>
      <vt:lpstr>Arial</vt:lpstr>
      <vt:lpstr>sohne</vt:lpstr>
      <vt:lpstr>source-code-pro</vt:lpstr>
      <vt:lpstr>source-serif-pro</vt:lpstr>
      <vt:lpstr>Office Theme</vt:lpstr>
      <vt:lpstr>SOLID Principle</vt:lpstr>
      <vt:lpstr>SOLID Principles</vt:lpstr>
      <vt:lpstr>SOLID Principles</vt:lpstr>
      <vt:lpstr>SOLID Principles</vt:lpstr>
      <vt:lpstr>SOLID 5 principles </vt:lpstr>
      <vt:lpstr>Single Responsibility Principle (SRP)</vt:lpstr>
      <vt:lpstr>Single Responsibility Principle (SRP)</vt:lpstr>
      <vt:lpstr>Single Responsibility Principle (SRP)</vt:lpstr>
      <vt:lpstr>Single Responsibility Principle (SRP)</vt:lpstr>
      <vt:lpstr>PowerPoint Presentation</vt:lpstr>
      <vt:lpstr>Open-Closed Principle (OCP) </vt:lpstr>
      <vt:lpstr>Open-Closed Principle (OCP) </vt:lpstr>
      <vt:lpstr>Open-Closed Principle (OCP) </vt:lpstr>
      <vt:lpstr>PowerPoint Presentation</vt:lpstr>
      <vt:lpstr>Liskov Substitution Principle (LSP) </vt:lpstr>
      <vt:lpstr>Liskov Substitution Principle (LSP) </vt:lpstr>
      <vt:lpstr>Liskov Substitution Principle (LSP) </vt:lpstr>
      <vt:lpstr>Liskov Substitution Principle (LSP) </vt:lpstr>
      <vt:lpstr>Interface Segregation Principle (ISP) </vt:lpstr>
      <vt:lpstr>Interface Segregation Principle (ISP) </vt:lpstr>
      <vt:lpstr>Interface Segregation Principle (ISP) </vt:lpstr>
      <vt:lpstr>Interface Segregation Principle (ISP) </vt:lpstr>
      <vt:lpstr>Dependency Inversion Principle (DIP)  </vt:lpstr>
      <vt:lpstr>Dependency Inversion Principle (DIP)  </vt:lpstr>
      <vt:lpstr>PowerPoint Presentation</vt:lpstr>
      <vt:lpstr>PowerPoint Presentation</vt:lpstr>
      <vt:lpstr>PowerPoint Presentation</vt:lpstr>
      <vt:lpstr>PowerPoint Presentation</vt:lpstr>
      <vt:lpstr>PowerPoint Presentation</vt:lpstr>
      <vt:lpstr>Why Use SOLID Principles?</vt:lpstr>
      <vt:lpstr>SOLID principles provide a framework for writing clean and maintainable code. As a C++ developer, it’s important to understand each of these principles and how to apply them to your code. By implementing SOLID principles in your codebase, you can ensure that your software is easy to understand, modify, and test.</vt:lpstr>
      <vt:lpstr>Design Pattern</vt:lpstr>
      <vt:lpstr>Design Pattern</vt:lpstr>
      <vt:lpstr>Why Use Design Patterns?</vt:lpstr>
      <vt:lpstr>PowerPoint Presentation</vt:lpstr>
      <vt:lpstr> Categories of Design Patterns:</vt:lpstr>
      <vt:lpstr>Creational Patterns – How objects are created: </vt:lpstr>
      <vt:lpstr>Structural Patterns – How objects and classes are composed: </vt:lpstr>
      <vt:lpstr>Behavioral Patterns – How objects interact:</vt:lpstr>
      <vt:lpstr>Common Categories of Design Patterns: </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Prabhuram (Contractor)</dc:creator>
  <cp:lastModifiedBy>Natarajan, Prabhuram (Contractor)</cp:lastModifiedBy>
  <cp:revision>51</cp:revision>
  <dcterms:created xsi:type="dcterms:W3CDTF">2025-04-01T04:34:33Z</dcterms:created>
  <dcterms:modified xsi:type="dcterms:W3CDTF">2025-06-13T08:37:17Z</dcterms:modified>
</cp:coreProperties>
</file>