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89" r:id="rId19"/>
    <p:sldId id="272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F1F1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17" autoAdjust="0"/>
    <p:restoredTop sz="96900"/>
  </p:normalViewPr>
  <p:slideViewPr>
    <p:cSldViewPr snapToGrid="0">
      <p:cViewPr varScale="1">
        <p:scale>
          <a:sx n="153" d="100"/>
          <a:sy n="153" d="100"/>
        </p:scale>
        <p:origin x="14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61BF3-18BD-5E4E-8D03-5B95D03C2C05}" type="datetimeFigureOut">
              <a:rPr lang="en-VN" smtClean="0"/>
              <a:t>6/23/20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2B486-8656-4246-B930-7546552B36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030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2B486-8656-4246-B930-7546552B36D5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007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/c/nguyenducho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-w9qTCn0KzpXKcvB-Dy4Q0mx5bniahy" TargetMode="External"/><Relationship Id="rId7" Type="http://schemas.openxmlformats.org/officeDocument/2006/relationships/hyperlink" Target="https://coggle.it/diagram/XHsWubCdnRBFYC-c/t/python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ggle.it/diagram/XHsbgn9tHW-kV3B7/t/react-native" TargetMode="External"/><Relationship Id="rId5" Type="http://schemas.openxmlformats.org/officeDocument/2006/relationships/hyperlink" Target="https://coggle.it/diagram/XHsavTAdFOJrTmII/t/sql-server-2019" TargetMode="External"/><Relationship Id="rId4" Type="http://schemas.openxmlformats.org/officeDocument/2006/relationships/hyperlink" Target="https://coggle.it/diagram/XHf8Sn9tHRp1Lmps/t/react-j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4244"/>
            <a:ext cx="12192000" cy="2391178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6,7,8</a:t>
            </a:r>
            <a:b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591" y="2528708"/>
            <a:ext cx="10366940" cy="305623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Nguyễn Đức Hoàng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Mobile/Zalo: 096.4896.239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 channel: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https://www.youtube/c/nguyenduchoang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code:github, Google Driver(videos),…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0941798" cy="63843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declare an object with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simply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the key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97992" y="1729869"/>
            <a:ext cx="10362171" cy="4247227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'Hoang'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email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hoang@gmail.com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age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20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b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mrHoang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/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name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email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</a:p>
          <a:p>
            <a:pPr lvl="0" algn="l">
              <a:spcBef>
                <a:spcPts val="0"/>
              </a:spcBef>
              <a:buClrTx/>
              <a:buSzTx/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age: age 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//is it ok ? Yes,</a:t>
            </a:r>
          </a:p>
          <a:p>
            <a:pPr lvl="1" algn="l"/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playGame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 err="1">
                <a:solidFill>
                  <a:srgbClr val="9CDCFE"/>
                </a:solidFill>
                <a:latin typeface="Menlo, Monaco, source-code-pro, Ubuntu Mono, DejaVu sans mono, Consolas, monospace"/>
              </a:rPr>
              <a:t>gameName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){</a:t>
            </a:r>
          </a:p>
          <a:p>
            <a:pPr lvl="1" algn="l"/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	</a:t>
            </a:r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(`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I am playing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gameName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`) //method property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0" algn="l">
              <a:spcBef>
                <a:spcPts val="0"/>
              </a:spcBef>
              <a:buClrTx/>
              <a:buSzTx/>
            </a:pP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0" algn="l">
              <a:spcBef>
                <a:spcPts val="0"/>
              </a:spcBef>
              <a:buClrTx/>
              <a:buSzTx/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}//Object’s property can contains “space, 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vietnamese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...” =&gt; Yes</a:t>
            </a:r>
          </a:p>
        </p:txBody>
      </p:sp>
    </p:spTree>
    <p:extLst>
      <p:ext uri="{BB962C8B-B14F-4D97-AF65-F5344CB8AC3E}">
        <p14:creationId xmlns:p14="http://schemas.microsoft.com/office/powerpoint/2010/main" val="31557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</a:rPr>
              <a:t>The </a:t>
            </a:r>
            <a:r>
              <a:rPr 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destructuring assignment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</a:rPr>
              <a:t> syntax unpack values from arrays, or properties from objects, into </a:t>
            </a:r>
            <a:r>
              <a:rPr 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distinct variables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30936" y="2407919"/>
            <a:ext cx="10362171" cy="3271359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[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b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c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]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[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'one'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'two'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'three'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] 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//destruct an array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user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"Hoang"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/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email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aaa@gmail.com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/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isVerified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true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isVerified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user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//destruct an object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//How to destruct “object inside object” ?</a:t>
            </a:r>
            <a:b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372022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</a:rPr>
              <a:t>The </a:t>
            </a:r>
            <a:r>
              <a:rPr 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class syntax 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</a:rPr>
              <a:t>does </a:t>
            </a:r>
            <a:r>
              <a:rPr 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not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</a:rPr>
              <a:t> introduce a new object-oriented inheritance model to JavaScript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30936" y="2407919"/>
            <a:ext cx="10362171" cy="3569177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class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Point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z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123 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//what about “private” =&gt; Ex: #color = ‘red’, give more examples </a:t>
            </a:r>
          </a:p>
          <a:p>
            <a:pPr lvl="1"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constructor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x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y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2" algn="l"/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x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x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//public property</a:t>
            </a:r>
          </a:p>
          <a:p>
            <a:pPr lvl="2" algn="l"/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y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y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/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#color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‘blue’ 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//private property</a:t>
            </a:r>
          </a:p>
          <a:p>
            <a:pPr lvl="1" algn="l"/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p1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new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Point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5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6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//p1.z = 123, p1.x = 5</a:t>
            </a:r>
          </a:p>
        </p:txBody>
      </p:sp>
    </p:spTree>
    <p:extLst>
      <p:ext uri="{BB962C8B-B14F-4D97-AF65-F5344CB8AC3E}">
        <p14:creationId xmlns:p14="http://schemas.microsoft.com/office/powerpoint/2010/main" val="1491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1133822" cy="2180175"/>
          </a:xfrm>
        </p:spPr>
        <p:txBody>
          <a:bodyPr>
            <a:no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Iterator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 is an object which defines a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sequence return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value upon its termination. </a:t>
            </a:r>
          </a:p>
          <a:p>
            <a:pPr algn="l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iterator must return an object like { next: function() {…return  {value, done} } }</a:t>
            </a:r>
            <a:endParaRPr 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707136" y="2609088"/>
            <a:ext cx="9570720" cy="3368008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makeIteratorObject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param1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param2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 </a:t>
            </a:r>
          </a:p>
          <a:p>
            <a:pPr lvl="1" algn="l">
              <a:spcBef>
                <a:spcPts val="200"/>
              </a:spcBef>
            </a:pP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2" algn="l">
              <a:spcBef>
                <a:spcPts val="200"/>
              </a:spcBef>
            </a:pPr>
            <a:r>
              <a:rPr lang="en-US" sz="16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next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()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lvl="3" algn="l">
              <a:spcBef>
                <a:spcPts val="2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checkSomething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true 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//long code here...</a:t>
            </a:r>
          </a:p>
          <a:p>
            <a:pPr lvl="3" algn="l">
              <a:spcBef>
                <a:spcPts val="2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checkSomething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3" algn="l">
              <a:spcBef>
                <a:spcPts val="2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	return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10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done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true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</a:t>
            </a:r>
          </a:p>
          <a:p>
            <a:pPr lvl="3" algn="l">
              <a:spcBef>
                <a:spcPts val="2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else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3" algn="l">
              <a:spcBef>
                <a:spcPts val="2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20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done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false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 </a:t>
            </a:r>
          </a:p>
          <a:p>
            <a:pPr lvl="3" algn="l">
              <a:spcBef>
                <a:spcPts val="2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</a:p>
          <a:p>
            <a:pPr lvl="2" algn="l">
              <a:spcBef>
                <a:spcPts val="2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lvl="1" algn="l">
              <a:spcBef>
                <a:spcPts val="200"/>
              </a:spcBef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</a:p>
          <a:p>
            <a:pPr algn="l">
              <a:spcBef>
                <a:spcPts val="2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 //Give more examples to understand ?</a:t>
            </a:r>
          </a:p>
        </p:txBody>
      </p:sp>
    </p:spTree>
    <p:extLst>
      <p:ext uri="{BB962C8B-B14F-4D97-AF65-F5344CB8AC3E}">
        <p14:creationId xmlns:p14="http://schemas.microsoft.com/office/powerpoint/2010/main" val="98254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1062042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Generators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</a:rPr>
              <a:t> are functions that can be exited and later re-entered.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30936" y="1810512"/>
            <a:ext cx="9982200" cy="4212336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function*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aGeneratorFunction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 {</a:t>
            </a:r>
          </a:p>
          <a:p>
            <a:pPr lvl="1" algn="l"/>
            <a:r>
              <a:rPr lang="en-US" sz="1400">
                <a:solidFill>
                  <a:srgbClr val="C678DD"/>
                </a:solidFill>
                <a:latin typeface="Menlo, Monaco, source-code-pro, Ubuntu Mono, DejaVu sans mono, Consolas, monospace"/>
              </a:rPr>
              <a:t>yield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>
                <a:solidFill>
                  <a:srgbClr val="98C379"/>
                </a:solidFill>
                <a:latin typeface="Menlo, Monaco, source-code-pro, Ubuntu Mono, DejaVu sans mono, Consolas, monospace"/>
              </a:rPr>
              <a:t>"I will "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  <a:r>
              <a:rPr lang="en-US" sz="14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//function unfinished</a:t>
            </a:r>
            <a:endParaRPr lang="en-US" sz="14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sz="1400">
                <a:solidFill>
                  <a:srgbClr val="C678DD"/>
                </a:solidFill>
                <a:latin typeface="Menlo, Monaco, source-code-pro, Ubuntu Mono, DejaVu sans mono, Consolas, monospace"/>
              </a:rPr>
              <a:t>yield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>
                <a:solidFill>
                  <a:srgbClr val="98C379"/>
                </a:solidFill>
                <a:latin typeface="Menlo, Monaco, source-code-pro, Ubuntu Mono, DejaVu sans mono, Consolas, monospace"/>
              </a:rPr>
              <a:t>"stop"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  <a:r>
              <a:rPr lang="en-US" sz="14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//function unfinished</a:t>
            </a:r>
            <a:endParaRPr lang="en-US" sz="14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sz="14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>
                <a:solidFill>
                  <a:srgbClr val="98C379"/>
                </a:solidFill>
                <a:latin typeface="Menlo, Monaco, source-code-pro, Ubuntu Mono, DejaVu sans mono, Consolas, monospace"/>
              </a:rPr>
              <a:t>"now"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; </a:t>
            </a:r>
            <a:r>
              <a:rPr lang="en-US" sz="14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//function is finished</a:t>
            </a:r>
            <a:endParaRPr lang="en-US" sz="14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sz="1400">
                <a:solidFill>
                  <a:srgbClr val="C678DD"/>
                </a:solidFill>
                <a:latin typeface="Menlo, Monaco, source-code-pro, Ubuntu Mono, DejaVu sans mono, Consolas, monospace"/>
              </a:rPr>
              <a:t>yield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>
                <a:solidFill>
                  <a:srgbClr val="98C379"/>
                </a:solidFill>
                <a:latin typeface="Menlo, Monaco, source-code-pro, Ubuntu Mono, DejaVu sans mono, Consolas, monospace"/>
              </a:rPr>
              <a:t>"unreachable"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  <a:b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var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aGeneratorFunction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</a:t>
            </a:r>
          </a:p>
          <a:p>
            <a:pPr algn="l"/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next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());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//{value:"I will ", done:false }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next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());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//what will be here ?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next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()); </a:t>
            </a:r>
          </a:p>
          <a:p>
            <a:pPr algn="l"/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next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());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//what will be here ?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23550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The 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Promise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object represents the completion (or failure) of an asynchronous operation, use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then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and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catch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syntax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70498" y="2208225"/>
            <a:ext cx="9982200" cy="3771299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functionA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param1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param2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1" algn="l">
              <a:spcBef>
                <a:spcPts val="600"/>
              </a:spcBef>
            </a:pP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new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Promise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((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resolve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reject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lvl="2" algn="l">
              <a:spcBef>
                <a:spcPts val="600"/>
              </a:spcBef>
            </a:pPr>
            <a:r>
              <a:rPr lang="en-US" dirty="0" err="1">
                <a:solidFill>
                  <a:srgbClr val="56B6C2"/>
                </a:solidFill>
                <a:latin typeface="Menlo, Monaco, source-code-pro, Ubuntu Mono, DejaVu sans mono, Consolas, monospace"/>
              </a:rPr>
              <a:t>setTimeout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(()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{//some heavy tasks here !</a:t>
            </a:r>
          </a:p>
          <a:p>
            <a:pPr lvl="2" algn="l">
              <a:spcBef>
                <a:spcPts val="600"/>
              </a:spcBef>
            </a:pP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	resolve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"Success!"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//let replace "success" by an object !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600"/>
              </a:spcBef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},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250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</a:p>
          <a:p>
            <a:pPr lvl="1" algn="l">
              <a:spcBef>
                <a:spcPts val="6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 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//How to add "reject" case ?</a:t>
            </a: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//test this function</a:t>
            </a:r>
            <a:b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functionA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4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1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4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).</a:t>
            </a: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then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((</a:t>
            </a:r>
            <a:r>
              <a:rPr lang="en-US" sz="1400" i="1" dirty="0" err="1">
                <a:solidFill>
                  <a:srgbClr val="9CDCFE"/>
                </a:solidFill>
                <a:latin typeface="Menlo, Monaco, source-code-pro, Ubuntu Mono, DejaVu sans mono, Consolas, monospace"/>
              </a:rPr>
              <a:t>anObject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lvl="1" algn="l">
              <a:spcBef>
                <a:spcPts val="600"/>
              </a:spcBef>
            </a:pPr>
            <a:r>
              <a:rPr lang="en-US" sz="14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4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4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”</a:t>
            </a:r>
            <a:r>
              <a:rPr lang="en-US" sz="14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Success.Result</a:t>
            </a:r>
            <a:r>
              <a:rPr lang="en-US" sz="14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 = "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+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anObject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}).</a:t>
            </a: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((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4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4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4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”</a:t>
            </a:r>
            <a:r>
              <a:rPr lang="en-US" sz="14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Failed.Result</a:t>
            </a:r>
            <a:r>
              <a:rPr lang="en-US" sz="14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 = "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+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4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//Give an example of 2 promises?</a:t>
            </a:r>
            <a:endParaRPr lang="en-US" sz="14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}).</a:t>
            </a:r>
            <a:r>
              <a:rPr lang="en-US" sz="14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finally 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(() </a:t>
            </a:r>
            <a:r>
              <a:rPr lang="en-US" sz="14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4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4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4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4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”This is in ES2018 !”</a:t>
            </a:r>
            <a:r>
              <a:rPr lang="en-US" sz="14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119084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The 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async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and 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await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keywords enable asynchronous, promise-based behavior to be written in a cleaner style. 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Async function(ES8)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is a higher level abstraction over promises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7,8 - New Features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70498" y="2208225"/>
            <a:ext cx="9982200" cy="383209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async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anAsyncFunction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 {</a:t>
            </a:r>
          </a:p>
          <a:p>
            <a:pPr lvl="1" algn="l">
              <a:lnSpc>
                <a:spcPct val="150000"/>
              </a:lnSpc>
            </a:pP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result1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await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asyncFunctionOrPromiseA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();</a:t>
            </a:r>
          </a:p>
          <a:p>
            <a:pPr lvl="1" algn="l">
              <a:lnSpc>
                <a:spcPct val="150000"/>
              </a:lnSpc>
            </a:pPr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”do something...."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</a:p>
          <a:p>
            <a:pPr lvl="1" algn="l">
              <a:lnSpc>
                <a:spcPct val="150000"/>
              </a:lnSpc>
            </a:pP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result2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await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asyncFunctionOrPromiseB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();</a:t>
            </a:r>
          </a:p>
          <a:p>
            <a:pPr lvl="1" algn="l">
              <a:lnSpc>
                <a:spcPct val="150000"/>
              </a:lnSpc>
            </a:pP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//await is only in "async" function or try...catch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lnSpc>
                <a:spcPct val="150000"/>
              </a:lnSpc>
            </a:pP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//Use try...catch to show errors?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lnSpc>
                <a:spcPct val="150000"/>
              </a:lnSpc>
            </a:pP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//Give some examples 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35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96532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Array.prototype.includes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is a replacement for </a:t>
            </a: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indexOf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 which developers used to check for presence of a value in an array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7 - New Features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70498" y="2208226"/>
            <a:ext cx="9982200" cy="154609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languages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[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js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'java'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'c#'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]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languages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includes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'java'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)) {</a:t>
            </a:r>
          </a:p>
          <a:p>
            <a:pPr algn="l"/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'I like Java'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6A33B13-F4C8-C140-9FE8-9DF8DDF20CCB}"/>
              </a:ext>
            </a:extLst>
          </p:cNvPr>
          <p:cNvSpPr txBox="1">
            <a:spLocks/>
          </p:cNvSpPr>
          <p:nvPr/>
        </p:nvSpPr>
        <p:spPr>
          <a:xfrm>
            <a:off x="450337" y="3754317"/>
            <a:ext cx="10941798" cy="589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Exponentiation Operator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= replacement for </a:t>
            </a: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Math.pow</a:t>
            </a:r>
            <a:endParaRPr lang="en-US" sz="2400" b="1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605E45-778F-664F-8297-0F074E8E5588}"/>
              </a:ext>
            </a:extLst>
          </p:cNvPr>
          <p:cNvSpPr txBox="1">
            <a:spLocks/>
          </p:cNvSpPr>
          <p:nvPr/>
        </p:nvSpPr>
        <p:spPr>
          <a:xfrm>
            <a:off x="570498" y="4431006"/>
            <a:ext cx="9982200" cy="154609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**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4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(`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a =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`) 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Math.pow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(2,4) = 16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*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*=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a = a^2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(`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a =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`)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//256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b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7901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8" y="865677"/>
            <a:ext cx="10941798" cy="11560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Object.entries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returns an array of object’s own enumerable property key-value pairs (as an array)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7,8 - New Features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29114" y="2067478"/>
            <a:ext cx="9982200" cy="186561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4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user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400"/>
              </a:spcBef>
            </a:pP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"Hoang"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age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>
                <a:solidFill>
                  <a:srgbClr val="D19A66"/>
                </a:solidFill>
                <a:latin typeface="Menlo, Monaco, source-code-pro, Ubuntu Mono, DejaVu sans mono, Consolas, monospace"/>
              </a:rPr>
              <a:t>18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4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400"/>
              </a:spcBef>
            </a:pP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Object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entries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user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forEach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(([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key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])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400"/>
              </a:spcBef>
            </a:pPr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(`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key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 is 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value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`) </a:t>
            </a: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//name is Hoang age is 18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4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C94791-096F-0346-94DD-07BB54E6565D}"/>
              </a:ext>
            </a:extLst>
          </p:cNvPr>
          <p:cNvSpPr txBox="1">
            <a:spLocks/>
          </p:cNvSpPr>
          <p:nvPr/>
        </p:nvSpPr>
        <p:spPr>
          <a:xfrm>
            <a:off x="570498" y="3884369"/>
            <a:ext cx="10941798" cy="687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3 Ways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to Clone Objects: Object.assign, Spread(…), JSON.stringify/parse</a:t>
            </a:r>
          </a:p>
          <a:p>
            <a:pPr algn="l">
              <a:lnSpc>
                <a:spcPct val="150000"/>
              </a:lnSpc>
            </a:pPr>
            <a:endParaRPr lang="en-US" sz="2400" dirty="0" err="1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109A474-100E-D748-B3E4-CF82C1F3915C}"/>
              </a:ext>
            </a:extLst>
          </p:cNvPr>
          <p:cNvSpPr txBox="1">
            <a:spLocks/>
          </p:cNvSpPr>
          <p:nvPr/>
        </p:nvSpPr>
        <p:spPr>
          <a:xfrm>
            <a:off x="629114" y="4495243"/>
            <a:ext cx="9982200" cy="1559722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food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"sushi"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amount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10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}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var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food2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Object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assign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({},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food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//classical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var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food3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 ...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food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}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//Spread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var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food4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JSON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parse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JSON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stringify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food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))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//farmer style !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//How to clone and change Object in 1 line ?. Let's practice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14998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1"/>
            <a:ext cx="12192000" cy="777024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271562"/>
            <a:ext cx="11012068" cy="4505913"/>
          </a:xfrm>
        </p:spPr>
        <p:txBody>
          <a:bodyPr>
            <a:noAutofit/>
          </a:bodyPr>
          <a:lstStyle/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E2EF58D-7A92-4DB0-A815-1B8AB32E3D84}"/>
              </a:ext>
            </a:extLst>
          </p:cNvPr>
          <p:cNvSpPr txBox="1">
            <a:spLocks/>
          </p:cNvSpPr>
          <p:nvPr/>
        </p:nvSpPr>
        <p:spPr>
          <a:xfrm>
            <a:off x="707430" y="892935"/>
            <a:ext cx="11012068" cy="4693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Videos, Slides, Code of this course: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https://drive.google.com/drive/folders/1J-w9qTCn0KzpXKcvB-Dy4Q0mx5bniahy</a:t>
            </a:r>
            <a:endParaRPr lang="en-US" sz="1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https://coggle.it/diagram/XHf8Sn9tHRp1Lmps/t/react-js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https://coggle.it/diagram/XHsavTAdFOJrTmII/t/sql-server-2019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https://coggle.it/diagram/XHsbgn9tHW-kV3B7/t/react-native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3: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https://coggle.it/diagram/XHsWubCdnRBFYC-c/t/python3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23857"/>
            <a:ext cx="10366940" cy="457285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 (or ES) is a scripting-language specification standardized by 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ten editions, but we only focus: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ES6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ECMAScript 2015 (ES2015)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ES7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ECMAScript 2016 (ES2016)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ES8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ECMAScript 2017 (ES2017)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ES9,ES10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CMAScript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 (ES2018, ES2019)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14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6,7,8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ACDB1-19BF-8549-B292-88EE00869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4" t="16271" r="15713" b="23731"/>
          <a:stretch/>
        </p:blipFill>
        <p:spPr>
          <a:xfrm>
            <a:off x="6752492" y="2457038"/>
            <a:ext cx="2633472" cy="24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57EBC-FA2C-F047-8D68-831F2F99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23857"/>
            <a:ext cx="9177006" cy="22411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 = "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variables”, but not “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14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—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52210" y="1981200"/>
            <a:ext cx="10493742" cy="3752943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E5C07B"/>
                </a:solidFill>
                <a:latin typeface="Menlo, Monaco, source-code-pro, Ubuntu Mono, DejaVu sans mono, Consolas, monospace"/>
              </a:rPr>
              <a:t>x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D19A66"/>
                </a:solidFill>
                <a:latin typeface="Menlo, Monaco, source-code-pro, Ubuntu Mono, DejaVu sans mono, Consolas, monospace"/>
              </a:rPr>
              <a:t>2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sz="2100">
                <a:solidFill>
                  <a:srgbClr val="E06C75"/>
                </a:solidFill>
                <a:latin typeface="Menlo, Monaco, source-code-pro, Ubuntu Mono, DejaVu sans mono, Consolas, monospace"/>
              </a:rPr>
              <a:t>x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D19A66"/>
                </a:solidFill>
                <a:latin typeface="Menlo, Monaco, source-code-pro, Ubuntu Mono, DejaVu sans mono, Consolas, monospace"/>
              </a:rPr>
              <a:t>3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  <a:r>
              <a:rPr lang="en-US" sz="2100"/>
              <a:t> //error: Uncaught </a:t>
            </a:r>
            <a:r>
              <a:rPr lang="en-US" sz="2100" err="1"/>
              <a:t>TypeError</a:t>
            </a:r>
            <a:r>
              <a:rPr lang="en-US" sz="2100"/>
              <a:t>: Assignment to constant variable</a:t>
            </a:r>
            <a:endParaRPr lang="en-US" sz="2100">
              <a:solidFill>
                <a:srgbClr val="C678DD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21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E5C07B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/>
            <a:r>
              <a:rPr lang="en-US" sz="2100">
                <a:solidFill>
                  <a:srgbClr val="E06C75"/>
                </a:solidFill>
                <a:latin typeface="Menlo, Monaco, source-code-pro, Ubuntu Mono, DejaVu sans mono, Consolas, monospace"/>
              </a:rPr>
              <a:t>	message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2100">
                <a:solidFill>
                  <a:srgbClr val="98C379"/>
                </a:solidFill>
                <a:latin typeface="Menlo, Monaco, source-code-pro, Ubuntu Mono, DejaVu sans mono, Consolas, monospace"/>
              </a:rPr>
              <a:t>'Hello world'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algn="l"/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//</a:t>
            </a:r>
            <a:r>
              <a:rPr lang="en-US" sz="210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data.message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= “</a:t>
            </a:r>
            <a:r>
              <a:rPr lang="en-US" sz="210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abc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” =&gt; is it ok ? Yes !</a:t>
            </a:r>
          </a:p>
          <a:p>
            <a:pPr algn="l"/>
            <a:r>
              <a:rPr lang="en-US" sz="21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objA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Object</a:t>
            </a:r>
            <a:r>
              <a:rPr lang="en-US" sz="210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210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freeze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( {</a:t>
            </a:r>
            <a:r>
              <a:rPr lang="en-US" sz="2100">
                <a:solidFill>
                  <a:srgbClr val="E06C75"/>
                </a:solidFill>
                <a:latin typeface="Menlo, Monaco, source-code-pro, Ubuntu Mono, DejaVu sans mono, Consolas, monospace"/>
              </a:rPr>
              <a:t>a 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2100">
                <a:solidFill>
                  <a:srgbClr val="D19A66"/>
                </a:solidFill>
                <a:latin typeface="Menlo, Monaco, source-code-pro, Ubuntu Mono, DejaVu sans mono, Consolas, monospace"/>
              </a:rPr>
              <a:t>3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2100">
                <a:solidFill>
                  <a:srgbClr val="E06C75"/>
                </a:solidFill>
                <a:latin typeface="Menlo, Monaco, source-code-pro, Ubuntu Mono, DejaVu sans mono, Consolas, monospace"/>
              </a:rPr>
              <a:t>b 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2100">
                <a:solidFill>
                  <a:srgbClr val="D19A66"/>
                </a:solidFill>
                <a:latin typeface="Menlo, Monaco, source-code-pro, Ubuntu Mono, DejaVu sans mono, Consolas, monospace"/>
              </a:rPr>
              <a:t>4 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r>
              <a:rPr lang="en-US" sz="210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objA</a:t>
            </a:r>
            <a:r>
              <a:rPr lang="en-US" sz="210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210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>
                <a:solidFill>
                  <a:srgbClr val="D19A66"/>
                </a:solidFill>
                <a:latin typeface="Menlo, Monaco, source-code-pro, Ubuntu Mono, DejaVu sans mono, Consolas, monospace"/>
              </a:rPr>
              <a:t>2</a:t>
            </a:r>
            <a:r>
              <a:rPr lang="en-US" sz="21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21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//still 3 ! </a:t>
            </a:r>
            <a:endParaRPr lang="en-US" sz="21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endParaRPr lang="en-US" sz="210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4089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23857"/>
            <a:ext cx="10941798" cy="72323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Variables declared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(inside 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52210" y="1908903"/>
            <a:ext cx="10493742" cy="3816951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doSomething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 {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//function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y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D19A66"/>
                </a:solidFill>
                <a:latin typeface="Menlo, Monaco, source-code-pro, Ubuntu Mono, DejaVu sans mono, Consolas, monospace"/>
              </a:rPr>
              <a:t>100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for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i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0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; </a:t>
            </a:r>
            <a:r>
              <a:rPr lang="en-US" sz="160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i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&lt;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10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; </a:t>
            </a:r>
            <a:r>
              <a:rPr lang="en-US" sz="160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i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++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{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 some statements</a:t>
            </a:r>
            <a:r>
              <a:rPr lang="en-US" sz="1600" i="1">
                <a:solidFill>
                  <a:srgbClr val="ABB2BF"/>
                </a:solidFill>
                <a:latin typeface="Menlo, Monaco, source-code-pro, Ubuntu Mono, DejaVu sans mono, Consolas, monospace"/>
              </a:rPr>
              <a:t> ...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var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x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10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 Here x is 10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{ </a:t>
            </a:r>
          </a:p>
          <a:p>
            <a:pPr algn="l"/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x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2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 Here x is 2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 Here x is 10</a:t>
            </a:r>
          </a:p>
          <a:p>
            <a:pPr algn="l"/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//The precedence of using variables: 1-const =&gt; 2-let, 3-var</a:t>
            </a:r>
            <a:b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1738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23857"/>
            <a:ext cx="10941798" cy="115383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 functions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(anonymous function) can be simplified in special cases with syntax: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argument1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... </a:t>
            </a:r>
            <a:r>
              <a:rPr lang="en-US" sz="2400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// function body }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52210" y="3132528"/>
            <a:ext cx="10493742" cy="2536751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add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b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+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b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 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//what wrong if "body" has 2 lines 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phones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[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'Samsung'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xiaomi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'Apple'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];</a:t>
            </a:r>
          </a:p>
          <a:p>
            <a:pPr algn="l"/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//arrow function as a "parameter"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lowerCasePhones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phones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map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phone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phone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toLowerCase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());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//Give some examples of using functions and arrow functions </a:t>
            </a:r>
          </a:p>
          <a:p>
            <a:pPr algn="l"/>
            <a:b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84327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0941798" cy="139074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function parameters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named parameters to be initialized with default values if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value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passed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52210" y="2753444"/>
            <a:ext cx="10493742" cy="2536751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multiply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b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1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	return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*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b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multiply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5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));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//output: 10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multiply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5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));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//output: 5</a:t>
            </a:r>
          </a:p>
          <a:p>
            <a:pPr algn="l"/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//Now convert this function to “arrow function” 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413850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0941798" cy="139074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parameter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 to represent an indefinite number of arguments as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52210" y="2753444"/>
            <a:ext cx="10493742" cy="2866913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myFunction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a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b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...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moreArgs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1" algn="l"/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"a"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a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1" algn="l"/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"b"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b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1" algn="l"/>
            <a:r>
              <a:rPr lang="en-US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"manyMoreArgs"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i="1">
                <a:solidFill>
                  <a:srgbClr val="9CDCFE"/>
                </a:solidFill>
                <a:latin typeface="Menlo, Monaco, source-code-pro, Ubuntu Mono, DejaVu sans mono, Consolas, monospace"/>
              </a:rPr>
              <a:t>moreArgs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myFunction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"one"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"two"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"three"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"four"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"five"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>
                <a:solidFill>
                  <a:srgbClr val="98C379"/>
                </a:solidFill>
                <a:latin typeface="Menlo, Monaco, source-code-pro, Ubuntu Mono, DejaVu sans mono, Consolas, monospace"/>
              </a:rPr>
              <a:t>"six"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//example: sum N integers</a:t>
            </a:r>
          </a:p>
        </p:txBody>
      </p:sp>
    </p:spTree>
    <p:extLst>
      <p:ext uri="{BB962C8B-B14F-4D97-AF65-F5344CB8AC3E}">
        <p14:creationId xmlns:p14="http://schemas.microsoft.com/office/powerpoint/2010/main" val="299217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0941798" cy="139074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interpolation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strings wrapped in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backticks `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 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${expression}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placeholder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552210" y="2753444"/>
            <a:ext cx="10493742" cy="3006694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x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42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message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`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x is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number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`;//how to convert a number to string ?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var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multiLine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`</a:t>
            </a:r>
          </a:p>
          <a:p>
            <a:pPr lvl="3" algn="l"/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This is a string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3" algn="l"/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with multiple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3" algn="l"/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lines</a:t>
            </a:r>
          </a:p>
          <a:p>
            <a:pPr lvl="3"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`;</a:t>
            </a:r>
          </a:p>
          <a:p>
            <a:pPr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multiLine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//how to print an object’s detail ?</a:t>
            </a:r>
          </a:p>
        </p:txBody>
      </p:sp>
    </p:spTree>
    <p:extLst>
      <p:ext uri="{BB962C8B-B14F-4D97-AF65-F5344CB8AC3E}">
        <p14:creationId xmlns:p14="http://schemas.microsoft.com/office/powerpoint/2010/main" val="376350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10" y="1178721"/>
            <a:ext cx="10941798" cy="139074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declare an object with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simply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the key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06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6 - New Features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F07DDE-1DBC-834F-B111-611F637E0B59}"/>
              </a:ext>
            </a:extLst>
          </p:cNvPr>
          <p:cNvSpPr txBox="1">
            <a:spLocks/>
          </p:cNvSpPr>
          <p:nvPr/>
        </p:nvSpPr>
        <p:spPr>
          <a:xfrm>
            <a:off x="622101" y="2086112"/>
            <a:ext cx="10493742" cy="3965236"/>
          </a:xfrm>
          <a:prstGeom prst="rect">
            <a:avLst/>
          </a:prstGeom>
          <a:solidFill>
            <a:srgbClr val="1F1F1F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'Hoang'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email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r>
              <a:rPr lang="en-US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hoang@gmail.com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age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20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b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mrHoang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/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name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email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</a:p>
          <a:p>
            <a:pPr lvl="0" algn="l">
              <a:spcBef>
                <a:spcPts val="0"/>
              </a:spcBef>
              <a:buClrTx/>
              <a:buSzTx/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age: age 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//is it ok ?</a:t>
            </a:r>
          </a:p>
          <a:p>
            <a:pPr lvl="0" algn="l">
              <a:spcBef>
                <a:spcPts val="0"/>
              </a:spcBef>
              <a:buClrTx/>
              <a:buSzTx/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//Object’s property can contains “space, 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vietnamese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...” =&gt; Yes</a:t>
            </a:r>
          </a:p>
          <a:p>
            <a:pPr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//How to destruct an object ?</a:t>
            </a:r>
          </a:p>
        </p:txBody>
      </p:sp>
    </p:spTree>
    <p:extLst>
      <p:ext uri="{BB962C8B-B14F-4D97-AF65-F5344CB8AC3E}">
        <p14:creationId xmlns:p14="http://schemas.microsoft.com/office/powerpoint/2010/main" val="3058493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2434</TotalTime>
  <Words>1726</Words>
  <Application>Microsoft Macintosh PowerPoint</Application>
  <PresentationFormat>Widescreen</PresentationFormat>
  <Paragraphs>204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Menlo, Monaco, source-code-pro, Ubuntu Mono, DejaVu sans mono, Consolas, monospace</vt:lpstr>
      <vt:lpstr>Trebuchet MS</vt:lpstr>
      <vt:lpstr>Wingdings 3</vt:lpstr>
      <vt:lpstr>Facet</vt:lpstr>
      <vt:lpstr>ECMAScript 6,7,8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232</cp:revision>
  <dcterms:created xsi:type="dcterms:W3CDTF">2016-10-08T03:07:09Z</dcterms:created>
  <dcterms:modified xsi:type="dcterms:W3CDTF">2020-06-23T10:00:08Z</dcterms:modified>
</cp:coreProperties>
</file>