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7" r:id="rId2"/>
    <p:sldId id="302" r:id="rId3"/>
    <p:sldId id="303" r:id="rId4"/>
    <p:sldId id="306" r:id="rId5"/>
    <p:sldId id="304" r:id="rId6"/>
    <p:sldId id="305" r:id="rId7"/>
    <p:sldId id="307" r:id="rId8"/>
    <p:sldId id="308" r:id="rId9"/>
    <p:sldId id="309" r:id="rId10"/>
    <p:sldId id="310" r:id="rId11"/>
    <p:sldId id="313" r:id="rId12"/>
    <p:sldId id="311" r:id="rId13"/>
    <p:sldId id="312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29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0432FF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29" autoAdjust="0"/>
    <p:restoredTop sz="94660"/>
  </p:normalViewPr>
  <p:slideViewPr>
    <p:cSldViewPr snapToGrid="0">
      <p:cViewPr>
        <p:scale>
          <a:sx n="131" d="100"/>
          <a:sy n="131" d="100"/>
        </p:scale>
        <p:origin x="4872" y="20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pPr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pPr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pPr/>
              <a:t>6/19/20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pPr/>
              <a:t>6/19/20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6/19/20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309" y="1181703"/>
            <a:ext cx="10941798" cy="479539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dirty="0">
                <a:solidFill>
                  <a:srgbClr val="1F1F1F"/>
                </a:solidFill>
                <a:latin typeface="Arial" panose="020B0604020202020204" pitchFamily="34" charset="0"/>
              </a:rPr>
              <a:t>In this </a:t>
            </a:r>
            <a:r>
              <a:rPr lang="en-US" sz="2400" b="1" dirty="0" err="1">
                <a:solidFill>
                  <a:srgbClr val="1F1F1F"/>
                </a:solidFill>
                <a:latin typeface="Arial" panose="020B0604020202020204" pitchFamily="34" charset="0"/>
              </a:rPr>
              <a:t>lession</a:t>
            </a:r>
            <a:r>
              <a:rPr lang="en-US" sz="2400" b="1" dirty="0">
                <a:solidFill>
                  <a:srgbClr val="1F1F1F"/>
                </a:solidFill>
                <a:latin typeface="Arial" panose="020B0604020202020204" pitchFamily="34" charset="0"/>
              </a:rPr>
              <a:t>, you will learn: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Setup NodeJS app with Express,mysql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Understanding of POST, GET, PUT, ….methods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Write Restful API with Express.Router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Connect MySQL Database with Sequelize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Upload images to NodeJS Server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Authentication in NodeJS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16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</a:t>
            </a:r>
            <a:r>
              <a:rPr lang="en-US" sz="4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RestAPI</a:t>
            </a:r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Express-Nodejs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751292-F58F-C348-AD8C-A9D4814BA8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56" r="28915"/>
          <a:stretch/>
        </p:blipFill>
        <p:spPr>
          <a:xfrm>
            <a:off x="7414953" y="1452516"/>
            <a:ext cx="2078181" cy="395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733" y="849503"/>
            <a:ext cx="11142531" cy="81693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create  controllers/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tutorial.controller.js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with these CRUD functions: create,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findAll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findOne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update,...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16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CRUD Functions in </a:t>
            </a:r>
            <a:r>
              <a:rPr lang="en-US" sz="4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Sequelize</a:t>
            </a:r>
            <a:endParaRPr lang="en-US" sz="4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E5049A7-E762-BA48-AA28-B9F29E2CB520}"/>
              </a:ext>
            </a:extLst>
          </p:cNvPr>
          <p:cNvSpPr txBox="1">
            <a:spLocks/>
          </p:cNvSpPr>
          <p:nvPr/>
        </p:nvSpPr>
        <p:spPr>
          <a:xfrm>
            <a:off x="619631" y="2002970"/>
            <a:ext cx="10431834" cy="4005527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  <a:r>
              <a:rPr lang="en-US" sz="1600" dirty="0">
                <a:solidFill>
                  <a:srgbClr val="E5C07B"/>
                </a:solidFill>
                <a:latin typeface="Menlo, Monaco, source-code-pro, Ubuntu Mono, DejaVu sans mono, Consolas, monospace"/>
              </a:rPr>
              <a:t>name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sz="1600" dirty="0">
                <a:solidFill>
                  <a:srgbClr val="E5C07B"/>
                </a:solidFill>
                <a:latin typeface="Menlo, Monaco, source-code-pro, Ubuntu Mono, DejaVu sans mono, Consolas, monospace"/>
              </a:rPr>
              <a:t>description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 </a:t>
            </a:r>
            <a:r>
              <a:rPr lang="en-US" sz="16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req</a:t>
            </a:r>
            <a:r>
              <a:rPr lang="en-US" sz="16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body</a:t>
            </a:r>
            <a:r>
              <a:rPr lang="en-US" sz="16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// Get input data &amp; Save to database</a:t>
            </a:r>
            <a:endParaRPr lang="en-US" sz="16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/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Product</a:t>
            </a:r>
            <a:r>
              <a:rPr lang="en-US" sz="16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create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({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name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description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})</a:t>
            </a:r>
          </a:p>
          <a:p>
            <a:pPr lvl="1" algn="l"/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dirty="0">
                <a:solidFill>
                  <a:srgbClr val="61AFEF"/>
                </a:solidFill>
                <a:latin typeface="Menlo, Monaco, source-code-pro, Ubuntu Mono, DejaVu sans mono, Consolas, monospace"/>
              </a:rPr>
              <a:t>then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i="1" dirty="0">
                <a:solidFill>
                  <a:srgbClr val="9CDCFE"/>
                </a:solidFill>
                <a:latin typeface="Menlo, Monaco, source-code-pro, Ubuntu Mono, DejaVu sans mono, Consolas, monospace"/>
              </a:rPr>
              <a:t>data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{ </a:t>
            </a:r>
            <a:r>
              <a:rPr lang="en-US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//what about async/await</a:t>
            </a:r>
            <a:endParaRPr lang="en-US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1" algn="l"/>
            <a:r>
              <a:rPr lang="en-US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	</a:t>
            </a:r>
            <a:r>
              <a:rPr lang="en-US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res</a:t>
            </a:r>
            <a:r>
              <a:rPr lang="en-US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send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data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)//How about </a:t>
            </a:r>
            <a:r>
              <a:rPr lang="en-US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res.json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?</a:t>
            </a:r>
          </a:p>
          <a:p>
            <a:pPr lvl="1" algn="l"/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})</a:t>
            </a:r>
          </a:p>
          <a:p>
            <a:pPr algn="l"/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>
                <a:solidFill>
                  <a:srgbClr val="61AFEF"/>
                </a:solidFill>
                <a:latin typeface="Menlo, Monaco, source-code-pro, Ubuntu Mono, DejaVu sans mono, Consolas, monospace"/>
              </a:rPr>
              <a:t>catch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 i="1" dirty="0">
                <a:solidFill>
                  <a:srgbClr val="9CDCFE"/>
                </a:solidFill>
                <a:latin typeface="Menlo, Monaco, source-code-pro, Ubuntu Mono, DejaVu sans mono, Consolas, monospace"/>
              </a:rPr>
              <a:t>err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</a:p>
          <a:p>
            <a:pPr lvl="1" algn="l"/>
            <a:r>
              <a:rPr lang="en-US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res</a:t>
            </a:r>
            <a:r>
              <a:rPr lang="en-US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status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dirty="0">
                <a:solidFill>
                  <a:srgbClr val="D19A66"/>
                </a:solidFill>
                <a:latin typeface="Menlo, Monaco, source-code-pro, Ubuntu Mono, DejaVu sans mono, Consolas, monospace"/>
              </a:rPr>
              <a:t>500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).</a:t>
            </a:r>
            <a:r>
              <a:rPr lang="en-US" dirty="0">
                <a:solidFill>
                  <a:srgbClr val="61AFEF"/>
                </a:solidFill>
                <a:latin typeface="Menlo, Monaco, source-code-pro, Ubuntu Mono, DejaVu sans mono, Consolas, monospace"/>
              </a:rPr>
              <a:t>send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({</a:t>
            </a:r>
          </a:p>
          <a:p>
            <a:pPr lvl="2" algn="l"/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message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:</a:t>
            </a:r>
          </a:p>
          <a:p>
            <a:pPr lvl="2" algn="l"/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err</a:t>
            </a:r>
            <a:r>
              <a:rPr lang="en-US" sz="16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message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||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"Some error occurred while creating Product."</a:t>
            </a:r>
            <a:endParaRPr lang="en-US" sz="16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1" algn="l"/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})</a:t>
            </a:r>
          </a:p>
          <a:p>
            <a:pPr algn="l"/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884439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733" y="849503"/>
            <a:ext cx="11142531" cy="1153467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methods on the response object (res) in the following table can send a response to the client, and terminate the request-response cycle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16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A0E5A-1EBA-4843-988F-33C5C3293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551" y="2002970"/>
            <a:ext cx="7902341" cy="417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40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733" y="849503"/>
            <a:ext cx="11142531" cy="81693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create  controllers/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tutorial.controller.js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with these CRUD functions: create,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findAll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findOne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update,...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16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Retrieve objects (with condition)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E5049A7-E762-BA48-AA28-B9F29E2CB520}"/>
              </a:ext>
            </a:extLst>
          </p:cNvPr>
          <p:cNvSpPr txBox="1">
            <a:spLocks/>
          </p:cNvSpPr>
          <p:nvPr/>
        </p:nvSpPr>
        <p:spPr>
          <a:xfrm>
            <a:off x="648507" y="2099222"/>
            <a:ext cx="10431834" cy="3762563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E5C07B"/>
                </a:solidFill>
                <a:latin typeface="Menlo, Monaco, source-code-pro, Ubuntu Mono, DejaVu sans mono, Consolas, monospace"/>
              </a:rPr>
              <a:t>condition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name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?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{ 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name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: { [</a:t>
            </a:r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Op</a:t>
            </a:r>
            <a:r>
              <a:rPr lang="en-US" sz="16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like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]: `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%</a:t>
            </a: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${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name</a:t>
            </a: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}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%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` } } </a:t>
            </a: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: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D19A66"/>
                </a:solidFill>
                <a:latin typeface="Menlo, Monaco, source-code-pro, Ubuntu Mono, DejaVu sans mono, Consolas, monospace"/>
              </a:rPr>
              <a:t>null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;</a:t>
            </a:r>
          </a:p>
          <a:p>
            <a:pPr algn="l"/>
            <a:r>
              <a:rPr lang="en-US" sz="16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//find out about conditions in </a:t>
            </a:r>
            <a:r>
              <a:rPr lang="en-US" sz="1600" i="1" dirty="0" err="1">
                <a:solidFill>
                  <a:srgbClr val="7F848E"/>
                </a:solidFill>
                <a:latin typeface="Menlo, Monaco, source-code-pro, Ubuntu Mono, DejaVu sans mono, Consolas, monospace"/>
              </a:rPr>
              <a:t>Sequelize</a:t>
            </a:r>
            <a:r>
              <a:rPr lang="en-US" sz="16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 website</a:t>
            </a:r>
            <a:endParaRPr lang="en-US" sz="16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/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Product</a:t>
            </a:r>
            <a:r>
              <a:rPr lang="en-US" sz="16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findAll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({ 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where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condition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})</a:t>
            </a:r>
          </a:p>
          <a:p>
            <a:pPr lvl="1" algn="l"/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dirty="0">
                <a:solidFill>
                  <a:srgbClr val="61AFEF"/>
                </a:solidFill>
                <a:latin typeface="Menlo, Monaco, source-code-pro, Ubuntu Mono, DejaVu sans mono, Consolas, monospace"/>
              </a:rPr>
              <a:t>then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i="1" dirty="0">
                <a:solidFill>
                  <a:srgbClr val="9CDCFE"/>
                </a:solidFill>
                <a:latin typeface="Menlo, Monaco, source-code-pro, Ubuntu Mono, DejaVu sans mono, Consolas, monospace"/>
              </a:rPr>
              <a:t>data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</a:p>
          <a:p>
            <a:pPr lvl="1" algn="l"/>
            <a:r>
              <a:rPr lang="en-US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	//Send response to client ?</a:t>
            </a:r>
            <a:endParaRPr lang="en-US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1" algn="l"/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})</a:t>
            </a:r>
          </a:p>
          <a:p>
            <a:pPr lvl="1" algn="l"/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//replace Promise with try-catch &amp; async/await to try</a:t>
            </a:r>
          </a:p>
          <a:p>
            <a:pPr lvl="1" algn="l"/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dirty="0">
                <a:solidFill>
                  <a:srgbClr val="61AFEF"/>
                </a:solidFill>
                <a:latin typeface="Menlo, Monaco, source-code-pro, Ubuntu Mono, DejaVu sans mono, Consolas, monospace"/>
              </a:rPr>
              <a:t>catch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i="1" dirty="0">
                <a:solidFill>
                  <a:srgbClr val="9CDCFE"/>
                </a:solidFill>
                <a:latin typeface="Menlo, Monaco, source-code-pro, Ubuntu Mono, DejaVu sans mono, Consolas, monospace"/>
              </a:rPr>
              <a:t>err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</a:p>
          <a:p>
            <a:pPr lvl="1" algn="l"/>
            <a:r>
              <a:rPr lang="en-US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	//Send error to client ?</a:t>
            </a:r>
            <a:endParaRPr lang="en-US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1" algn="l"/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00732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733" y="849503"/>
            <a:ext cx="11142531" cy="81693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a Product identified by the id in the request: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16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an object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E5049A7-E762-BA48-AA28-B9F29E2CB520}"/>
              </a:ext>
            </a:extLst>
          </p:cNvPr>
          <p:cNvSpPr txBox="1">
            <a:spLocks/>
          </p:cNvSpPr>
          <p:nvPr/>
        </p:nvSpPr>
        <p:spPr>
          <a:xfrm>
            <a:off x="648507" y="1699005"/>
            <a:ext cx="10431834" cy="3883647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Product</a:t>
            </a:r>
            <a:r>
              <a:rPr lang="en-US" sz="16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update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updateProduct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 { 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where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: { 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id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id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}})</a:t>
            </a:r>
          </a:p>
          <a:p>
            <a:pPr lvl="1" algn="l"/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dirty="0">
                <a:solidFill>
                  <a:srgbClr val="61AFEF"/>
                </a:solidFill>
                <a:latin typeface="Menlo, Monaco, source-code-pro, Ubuntu Mono, DejaVu sans mono, Consolas, monospace"/>
              </a:rPr>
              <a:t>then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i="1" dirty="0">
                <a:solidFill>
                  <a:srgbClr val="9CDCFE"/>
                </a:solidFill>
                <a:latin typeface="Menlo, Monaco, source-code-pro, Ubuntu Mono, DejaVu sans mono, Consolas, monospace"/>
              </a:rPr>
              <a:t>num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</a:p>
          <a:p>
            <a:pPr lvl="2" algn="l"/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if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(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num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==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D19A66"/>
                </a:solidFill>
                <a:latin typeface="Menlo, Monaco, source-code-pro, Ubuntu Mono, DejaVu sans mono, Consolas, monospace"/>
              </a:rPr>
              <a:t>1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 {</a:t>
            </a:r>
          </a:p>
          <a:p>
            <a:pPr lvl="2" algn="l"/>
            <a:r>
              <a:rPr lang="en-US" sz="1600" dirty="0" err="1">
                <a:solidFill>
                  <a:srgbClr val="E5C07B"/>
                </a:solidFill>
                <a:latin typeface="Menlo, Monaco, source-code-pro, Ubuntu Mono, DejaVu sans mono, Consolas, monospace"/>
              </a:rPr>
              <a:t>console</a:t>
            </a:r>
            <a:r>
              <a:rPr lang="en-US" sz="16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log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”Product was updated successfully."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</a:t>
            </a:r>
          </a:p>
          <a:p>
            <a:pPr lvl="2" algn="l"/>
            <a:r>
              <a:rPr lang="en-US" sz="16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//send response to client ?</a:t>
            </a:r>
            <a:endParaRPr lang="en-US" sz="16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1" algn="l"/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	} </a:t>
            </a:r>
          </a:p>
          <a:p>
            <a:pPr lvl="1" algn="l"/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})</a:t>
            </a:r>
          </a:p>
          <a:p>
            <a:pPr lvl="1" algn="l"/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dirty="0">
                <a:solidFill>
                  <a:srgbClr val="61AFEF"/>
                </a:solidFill>
                <a:latin typeface="Menlo, Monaco, source-code-pro, Ubuntu Mono, DejaVu sans mono, Consolas, monospace"/>
              </a:rPr>
              <a:t>catch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i="1" dirty="0">
                <a:solidFill>
                  <a:srgbClr val="9CDCFE"/>
                </a:solidFill>
                <a:latin typeface="Menlo, Monaco, source-code-pro, Ubuntu Mono, DejaVu sans mono, Consolas, monospace"/>
              </a:rPr>
              <a:t>err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</a:p>
          <a:p>
            <a:pPr lvl="1" algn="l"/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	</a:t>
            </a:r>
            <a:r>
              <a:rPr lang="en-US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//Send error to client ?</a:t>
            </a:r>
            <a:endParaRPr lang="en-US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1" algn="l"/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})</a:t>
            </a:r>
          </a:p>
          <a:p>
            <a:pPr algn="l"/>
            <a:b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</a:br>
            <a:endParaRPr lang="en-US" sz="16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</p:txBody>
      </p:sp>
    </p:spTree>
    <p:extLst>
      <p:ext uri="{BB962C8B-B14F-4D97-AF65-F5344CB8AC3E}">
        <p14:creationId xmlns:p14="http://schemas.microsoft.com/office/powerpoint/2010/main" val="1412658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733" y="849503"/>
            <a:ext cx="11142531" cy="81693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a Product identified by the id in the request. You can delete many objects depending on “where” clause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16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an object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E5049A7-E762-BA48-AA28-B9F29E2CB520}"/>
              </a:ext>
            </a:extLst>
          </p:cNvPr>
          <p:cNvSpPr txBox="1">
            <a:spLocks/>
          </p:cNvSpPr>
          <p:nvPr/>
        </p:nvSpPr>
        <p:spPr>
          <a:xfrm>
            <a:off x="629257" y="2093449"/>
            <a:ext cx="10431834" cy="3883647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Product</a:t>
            </a:r>
            <a:r>
              <a:rPr lang="en-US" sz="16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destroy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({ 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where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: { 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id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id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}, 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truncate : </a:t>
            </a:r>
            <a:r>
              <a:rPr lang="en-US" sz="1600" dirty="0">
                <a:solidFill>
                  <a:srgbClr val="E5C07B"/>
                </a:solidFill>
                <a:latin typeface="Menlo, Monaco, source-code-pro, Ubuntu Mono, DejaVu sans mono, Consolas, monospace"/>
              </a:rPr>
              <a:t>false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})</a:t>
            </a:r>
          </a:p>
          <a:p>
            <a:pPr lvl="1" algn="l"/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dirty="0">
                <a:solidFill>
                  <a:srgbClr val="61AFEF"/>
                </a:solidFill>
                <a:latin typeface="Menlo, Monaco, source-code-pro, Ubuntu Mono, DejaVu sans mono, Consolas, monospace"/>
              </a:rPr>
              <a:t>then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i="1" dirty="0">
                <a:solidFill>
                  <a:srgbClr val="9CDCFE"/>
                </a:solidFill>
                <a:latin typeface="Menlo, Monaco, source-code-pro, Ubuntu Mono, DejaVu sans mono, Consolas, monospace"/>
              </a:rPr>
              <a:t>num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</a:p>
          <a:p>
            <a:pPr lvl="2" algn="l"/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if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(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num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==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D19A66"/>
                </a:solidFill>
                <a:latin typeface="Menlo, Monaco, source-code-pro, Ubuntu Mono, DejaVu sans mono, Consolas, monospace"/>
              </a:rPr>
              <a:t>1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 {</a:t>
            </a:r>
          </a:p>
          <a:p>
            <a:pPr lvl="2" algn="l"/>
            <a:r>
              <a:rPr lang="en-US" sz="1600" dirty="0" err="1">
                <a:solidFill>
                  <a:srgbClr val="E5C07B"/>
                </a:solidFill>
                <a:latin typeface="Menlo, Monaco, source-code-pro, Ubuntu Mono, DejaVu sans mono, Consolas, monospace"/>
              </a:rPr>
              <a:t>console</a:t>
            </a:r>
            <a:r>
              <a:rPr lang="en-US" sz="16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log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”Product was deleted successfully."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</a:t>
            </a:r>
          </a:p>
          <a:p>
            <a:pPr lvl="2" algn="l"/>
            <a:r>
              <a:rPr lang="en-US" sz="16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//send response to client ?</a:t>
            </a:r>
            <a:endParaRPr lang="en-US" sz="16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1" algn="l"/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	} </a:t>
            </a:r>
          </a:p>
          <a:p>
            <a:pPr lvl="1" algn="l"/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})</a:t>
            </a:r>
          </a:p>
          <a:p>
            <a:pPr lvl="1" algn="l"/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dirty="0">
                <a:solidFill>
                  <a:srgbClr val="61AFEF"/>
                </a:solidFill>
                <a:latin typeface="Menlo, Monaco, source-code-pro, Ubuntu Mono, DejaVu sans mono, Consolas, monospace"/>
              </a:rPr>
              <a:t>catch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i="1" dirty="0">
                <a:solidFill>
                  <a:srgbClr val="9CDCFE"/>
                </a:solidFill>
                <a:latin typeface="Menlo, Monaco, source-code-pro, Ubuntu Mono, DejaVu sans mono, Consolas, monospace"/>
              </a:rPr>
              <a:t>err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</a:p>
          <a:p>
            <a:pPr lvl="1" algn="l"/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	</a:t>
            </a:r>
            <a:r>
              <a:rPr lang="en-US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//Send error to client ?</a:t>
            </a:r>
            <a:endParaRPr lang="en-US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1" algn="l"/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})</a:t>
            </a:r>
          </a:p>
          <a:p>
            <a:pPr algn="l"/>
            <a:b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</a:br>
            <a:endParaRPr lang="en-US" sz="16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</p:txBody>
      </p:sp>
    </p:spTree>
    <p:extLst>
      <p:ext uri="{BB962C8B-B14F-4D97-AF65-F5344CB8AC3E}">
        <p14:creationId xmlns:p14="http://schemas.microsoft.com/office/powerpoint/2010/main" val="3841062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733" y="849503"/>
            <a:ext cx="11142531" cy="81693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Postman's features simplify each step of building an API and streamline collaboration so you can create better APIs—faster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16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API using Postman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F93F30-2E6D-AE42-B28A-26C22A40F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981" y="2109646"/>
            <a:ext cx="7137165" cy="37040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390CCE-820E-B948-AEF7-E8864AA4E2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10" t="16644" r="4304"/>
          <a:stretch/>
        </p:blipFill>
        <p:spPr>
          <a:xfrm>
            <a:off x="279133" y="3264177"/>
            <a:ext cx="3441472" cy="155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20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733" y="849503"/>
            <a:ext cx="11142531" cy="81693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express middleware for uploading files, using express-fileupload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16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images to NodeJS Server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E5049A7-E762-BA48-AA28-B9F29E2CB520}"/>
              </a:ext>
            </a:extLst>
          </p:cNvPr>
          <p:cNvSpPr txBox="1">
            <a:spLocks/>
          </p:cNvSpPr>
          <p:nvPr/>
        </p:nvSpPr>
        <p:spPr>
          <a:xfrm>
            <a:off x="658083" y="1475938"/>
            <a:ext cx="10431834" cy="4501158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200"/>
              </a:spcBef>
            </a:pPr>
            <a:r>
              <a:rPr lang="en-US" sz="1600" i="1">
                <a:solidFill>
                  <a:srgbClr val="7F848E"/>
                </a:solidFill>
                <a:latin typeface="Menlo, Monaco, source-code-pro, Ubuntu Mono, DejaVu sans mono, Consolas, monospace"/>
              </a:rPr>
              <a:t>//In server.js</a:t>
            </a:r>
            <a:endParaRPr lang="en-US" sz="160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>
              <a:spcBef>
                <a:spcPts val="200"/>
              </a:spcBef>
            </a:pP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fileUpload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require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>
                <a:solidFill>
                  <a:srgbClr val="98C379"/>
                </a:solidFill>
                <a:latin typeface="Menlo, Monaco, source-code-pro, Ubuntu Mono, DejaVu sans mono, Consolas, monospace"/>
              </a:rPr>
              <a:t>'express-fileupload'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)</a:t>
            </a:r>
          </a:p>
          <a:p>
            <a:pPr algn="l">
              <a:spcBef>
                <a:spcPts val="200"/>
              </a:spcBef>
            </a:pP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app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use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fileUpload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({</a:t>
            </a:r>
          </a:p>
          <a:p>
            <a:pPr algn="l">
              <a:spcBef>
                <a:spcPts val="200"/>
              </a:spcBef>
            </a:pP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	limits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: { 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fileSize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 sz="1600">
                <a:solidFill>
                  <a:srgbClr val="D19A66"/>
                </a:solidFill>
                <a:latin typeface="Menlo, Monaco, source-code-pro, Ubuntu Mono, DejaVu sans mono, Consolas, monospace"/>
              </a:rPr>
              <a:t>50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*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D19A66"/>
                </a:solidFill>
                <a:latin typeface="Menlo, Monaco, source-code-pro, Ubuntu Mono, DejaVu sans mono, Consolas, monospace"/>
              </a:rPr>
              <a:t>1024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*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D19A66"/>
                </a:solidFill>
                <a:latin typeface="Menlo, Monaco, source-code-pro, Ubuntu Mono, DejaVu sans mono, Consolas, monospace"/>
              </a:rPr>
              <a:t>1024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}, </a:t>
            </a:r>
            <a:r>
              <a:rPr lang="en-US" sz="1600" i="1">
                <a:solidFill>
                  <a:srgbClr val="7F848E"/>
                </a:solidFill>
                <a:latin typeface="Menlo, Monaco, source-code-pro, Ubuntu Mono, DejaVu sans mono, Consolas, monospace"/>
              </a:rPr>
              <a:t>//Maximum = 50 MB </a:t>
            </a:r>
            <a:endParaRPr lang="en-US" sz="160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>
              <a:spcBef>
                <a:spcPts val="200"/>
              </a:spcBef>
            </a:pP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}))</a:t>
            </a:r>
          </a:p>
          <a:p>
            <a:pPr algn="l">
              <a:spcBef>
                <a:spcPts val="200"/>
              </a:spcBef>
            </a:pPr>
            <a:r>
              <a:rPr lang="en-US" sz="1600" i="1">
                <a:solidFill>
                  <a:srgbClr val="7F848E"/>
                </a:solidFill>
                <a:latin typeface="Menlo, Monaco, source-code-pro, Ubuntu Mono, DejaVu sans mono, Consolas, monospace"/>
              </a:rPr>
              <a:t>//In "router" file</a:t>
            </a:r>
            <a:endParaRPr lang="en-US" sz="160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>
              <a:spcBef>
                <a:spcPts val="200"/>
              </a:spcBef>
            </a:pP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router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post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>
                <a:solidFill>
                  <a:srgbClr val="98C379"/>
                </a:solidFill>
                <a:latin typeface="Menlo, Monaco, source-code-pro, Ubuntu Mono, DejaVu sans mono, Consolas, monospace"/>
              </a:rPr>
              <a:t>'/uploads'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async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(</a:t>
            </a:r>
            <a:r>
              <a:rPr lang="en-US" sz="1600" i="1">
                <a:solidFill>
                  <a:srgbClr val="9CDCFE"/>
                </a:solidFill>
                <a:latin typeface="Menlo, Monaco, source-code-pro, Ubuntu Mono, DejaVu sans mono, Consolas, monospace"/>
              </a:rPr>
              <a:t>req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sz="1600" i="1">
                <a:solidFill>
                  <a:srgbClr val="9CDCFE"/>
                </a:solidFill>
                <a:latin typeface="Menlo, Monaco, source-code-pro, Ubuntu Mono, DejaVu sans mono, Consolas, monospace"/>
              </a:rPr>
              <a:t>res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) 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</a:p>
          <a:p>
            <a:pPr lvl="1" algn="l">
              <a:spcBef>
                <a:spcPts val="200"/>
              </a:spcBef>
            </a:pPr>
            <a:r>
              <a:rPr lang="en-US" sz="1400" i="1">
                <a:solidFill>
                  <a:srgbClr val="7F848E"/>
                </a:solidFill>
                <a:latin typeface="Menlo, Monaco, source-code-pro, Ubuntu Mono, DejaVu sans mono, Consolas, monospace"/>
              </a:rPr>
              <a:t>//Data is saved in req.files </a:t>
            </a:r>
            <a:endParaRPr lang="en-US" sz="140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1" algn="l">
              <a:spcBef>
                <a:spcPts val="200"/>
              </a:spcBef>
            </a:pPr>
            <a:r>
              <a:rPr lang="en-US" sz="1400" i="1">
                <a:solidFill>
                  <a:srgbClr val="7F848E"/>
                </a:solidFill>
                <a:latin typeface="Menlo, Monaco, source-code-pro, Ubuntu Mono, DejaVu sans mono, Consolas, monospace"/>
              </a:rPr>
              <a:t>//Insert this code inside try...catch, why?</a:t>
            </a:r>
            <a:endParaRPr lang="en-US" sz="140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1" algn="l">
              <a:spcBef>
                <a:spcPts val="200"/>
              </a:spcBef>
            </a:pPr>
            <a:r>
              <a:rPr lang="en-US" sz="1400">
                <a:solidFill>
                  <a:srgbClr val="C678DD"/>
                </a:solidFill>
                <a:latin typeface="Menlo, Monaco, source-code-pro, Ubuntu Mono, DejaVu sans mono, Consolas, monospace"/>
              </a:rPr>
              <a:t>if</a:t>
            </a:r>
            <a:r>
              <a:rPr lang="en-US" sz="140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400">
                <a:solidFill>
                  <a:srgbClr val="56B6C2"/>
                </a:solidFill>
                <a:latin typeface="Menlo, Monaco, source-code-pro, Ubuntu Mono, DejaVu sans mono, Consolas, monospace"/>
              </a:rPr>
              <a:t>!</a:t>
            </a:r>
            <a:r>
              <a:rPr lang="en-US" sz="1400">
                <a:solidFill>
                  <a:srgbClr val="E06C75"/>
                </a:solidFill>
                <a:latin typeface="Menlo, Monaco, source-code-pro, Ubuntu Mono, DejaVu sans mono, Consolas, monospace"/>
              </a:rPr>
              <a:t>req</a:t>
            </a:r>
            <a:r>
              <a:rPr lang="en-US" sz="14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400">
                <a:solidFill>
                  <a:srgbClr val="E06C75"/>
                </a:solidFill>
                <a:latin typeface="Menlo, Monaco, source-code-pro, Ubuntu Mono, DejaVu sans mono, Consolas, monospace"/>
              </a:rPr>
              <a:t>files</a:t>
            </a:r>
            <a:r>
              <a:rPr lang="en-US" sz="14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400">
                <a:solidFill>
                  <a:srgbClr val="56B6C2"/>
                </a:solidFill>
                <a:latin typeface="Menlo, Monaco, source-code-pro, Ubuntu Mono, DejaVu sans mono, Consolas, monospace"/>
              </a:rPr>
              <a:t>||</a:t>
            </a:r>
            <a:r>
              <a:rPr lang="en-US" sz="14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400">
                <a:solidFill>
                  <a:srgbClr val="E5C07B"/>
                </a:solidFill>
                <a:latin typeface="Menlo, Monaco, source-code-pro, Ubuntu Mono, DejaVu sans mono, Consolas, monospace"/>
              </a:rPr>
              <a:t>Object</a:t>
            </a:r>
            <a:r>
              <a:rPr lang="en-US" sz="14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400">
                <a:solidFill>
                  <a:srgbClr val="61AFEF"/>
                </a:solidFill>
                <a:latin typeface="Menlo, Monaco, source-code-pro, Ubuntu Mono, DejaVu sans mono, Consolas, monospace"/>
              </a:rPr>
              <a:t>keys</a:t>
            </a:r>
            <a:r>
              <a:rPr lang="en-US" sz="140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400">
                <a:solidFill>
                  <a:srgbClr val="E06C75"/>
                </a:solidFill>
                <a:latin typeface="Menlo, Monaco, source-code-pro, Ubuntu Mono, DejaVu sans mono, Consolas, monospace"/>
              </a:rPr>
              <a:t>req</a:t>
            </a:r>
            <a:r>
              <a:rPr lang="en-US" sz="14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400">
                <a:solidFill>
                  <a:srgbClr val="E06C75"/>
                </a:solidFill>
                <a:latin typeface="Menlo, Monaco, source-code-pro, Ubuntu Mono, DejaVu sans mono, Consolas, monospace"/>
              </a:rPr>
              <a:t>files</a:t>
            </a:r>
            <a:r>
              <a:rPr lang="en-US" sz="1400">
                <a:solidFill>
                  <a:srgbClr val="ABB2BF"/>
                </a:solidFill>
                <a:latin typeface="Menlo, Monaco, source-code-pro, Ubuntu Mono, DejaVu sans mono, Consolas, monospace"/>
              </a:rPr>
              <a:t>)) {</a:t>
            </a:r>
          </a:p>
          <a:p>
            <a:pPr lvl="2" algn="l">
              <a:spcBef>
                <a:spcPts val="200"/>
              </a:spcBef>
            </a:pPr>
            <a:r>
              <a:rPr lang="en-US" sz="1200" i="1">
                <a:solidFill>
                  <a:srgbClr val="7F848E"/>
                </a:solidFill>
                <a:latin typeface="Menlo, Monaco, source-code-pro, Ubuntu Mono, DejaVu sans mono, Consolas, monospace"/>
              </a:rPr>
              <a:t>//Cannot find files to upload</a:t>
            </a:r>
            <a:endParaRPr lang="en-US" sz="120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2" algn="l">
              <a:spcBef>
                <a:spcPts val="200"/>
              </a:spcBef>
            </a:pPr>
            <a:r>
              <a:rPr lang="en-US" sz="1200">
                <a:solidFill>
                  <a:srgbClr val="C678DD"/>
                </a:solidFill>
                <a:latin typeface="Menlo, Monaco, source-code-pro, Ubuntu Mono, DejaVu sans mono, Consolas, monospace"/>
              </a:rPr>
              <a:t>return</a:t>
            </a:r>
            <a:endParaRPr lang="en-US" sz="120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1" algn="l">
              <a:spcBef>
                <a:spcPts val="200"/>
              </a:spcBef>
            </a:pPr>
            <a:r>
              <a:rPr lang="en-US" sz="1400">
                <a:solidFill>
                  <a:srgbClr val="ABB2BF"/>
                </a:solidFill>
                <a:latin typeface="Menlo, Monaco, source-code-pro, Ubuntu Mono, DejaVu sans mono, Consolas, monospace"/>
              </a:rPr>
              <a:t>} </a:t>
            </a:r>
          </a:p>
          <a:p>
            <a:pPr lvl="1" algn="l">
              <a:spcBef>
                <a:spcPts val="200"/>
              </a:spcBef>
            </a:pPr>
            <a:r>
              <a:rPr lang="en-US" sz="1400">
                <a:solidFill>
                  <a:srgbClr val="E06C75"/>
                </a:solidFill>
                <a:latin typeface="Menlo, Monaco, source-code-pro, Ubuntu Mono, DejaVu sans mono, Consolas, monospace"/>
              </a:rPr>
              <a:t>keys</a:t>
            </a:r>
            <a:r>
              <a:rPr lang="en-US" sz="14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400">
                <a:solidFill>
                  <a:srgbClr val="61AFEF"/>
                </a:solidFill>
                <a:latin typeface="Menlo, Monaco, source-code-pro, Ubuntu Mono, DejaVu sans mono, Consolas, monospace"/>
              </a:rPr>
              <a:t>forEach</a:t>
            </a:r>
            <a:r>
              <a:rPr lang="en-US" sz="1400">
                <a:solidFill>
                  <a:srgbClr val="ABB2BF"/>
                </a:solidFill>
                <a:latin typeface="Menlo, Monaco, source-code-pro, Ubuntu Mono, DejaVu sans mono, Consolas, monospace"/>
              </a:rPr>
              <a:t>( </a:t>
            </a:r>
            <a:r>
              <a:rPr lang="en-US" sz="1400">
                <a:solidFill>
                  <a:srgbClr val="C678DD"/>
                </a:solidFill>
                <a:latin typeface="Menlo, Monaco, source-code-pro, Ubuntu Mono, DejaVu sans mono, Consolas, monospace"/>
              </a:rPr>
              <a:t>async</a:t>
            </a:r>
            <a:r>
              <a:rPr lang="en-US" sz="1400">
                <a:solidFill>
                  <a:srgbClr val="ABB2BF"/>
                </a:solidFill>
                <a:latin typeface="Menlo, Monaco, source-code-pro, Ubuntu Mono, DejaVu sans mono, Consolas, monospace"/>
              </a:rPr>
              <a:t> (</a:t>
            </a:r>
            <a:r>
              <a:rPr lang="en-US" sz="1400" i="1">
                <a:solidFill>
                  <a:srgbClr val="9CDCFE"/>
                </a:solidFill>
                <a:latin typeface="Menlo, Monaco, source-code-pro, Ubuntu Mono, DejaVu sans mono, Consolas, monospace"/>
              </a:rPr>
              <a:t>key</a:t>
            </a:r>
            <a:r>
              <a:rPr lang="en-US" sz="1400">
                <a:solidFill>
                  <a:srgbClr val="ABB2BF"/>
                </a:solidFill>
                <a:latin typeface="Menlo, Monaco, source-code-pro, Ubuntu Mono, DejaVu sans mono, Consolas, monospace"/>
              </a:rPr>
              <a:t>) </a:t>
            </a:r>
            <a:r>
              <a:rPr lang="en-US" sz="1400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 sz="1400">
                <a:solidFill>
                  <a:srgbClr val="ABB2BF"/>
                </a:solidFill>
                <a:latin typeface="Menlo, Monaco, source-code-pro, Ubuntu Mono, DejaVu sans mono, Consolas, monospace"/>
              </a:rPr>
              <a:t> { </a:t>
            </a:r>
          </a:p>
          <a:p>
            <a:pPr lvl="1" algn="l">
              <a:spcBef>
                <a:spcPts val="200"/>
              </a:spcBef>
            </a:pPr>
            <a:r>
              <a:rPr lang="en-US" sz="1400" i="1">
                <a:solidFill>
                  <a:srgbClr val="7F848E"/>
                </a:solidFill>
                <a:latin typeface="Menlo, Monaco, source-code-pro, Ubuntu Mono, DejaVu sans mono, Consolas, monospace"/>
              </a:rPr>
              <a:t>	//create file, save files to server</a:t>
            </a:r>
            <a:endParaRPr lang="en-US" sz="140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1" algn="l">
              <a:spcBef>
                <a:spcPts val="200"/>
              </a:spcBef>
            </a:pPr>
            <a:r>
              <a:rPr lang="en-US" sz="1400">
                <a:solidFill>
                  <a:srgbClr val="ABB2BF"/>
                </a:solidFill>
                <a:latin typeface="Menlo, Monaco, source-code-pro, Ubuntu Mono, DejaVu sans mono, Consolas, monospace"/>
              </a:rPr>
              <a:t>})</a:t>
            </a:r>
          </a:p>
          <a:p>
            <a:pPr algn="l">
              <a:spcBef>
                <a:spcPts val="200"/>
              </a:spcBef>
            </a:pP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549419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733" y="771234"/>
            <a:ext cx="11142531" cy="81693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your files to a folder in Nodejs 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16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images to NodeJS Server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E5049A7-E762-BA48-AA28-B9F29E2CB520}"/>
              </a:ext>
            </a:extLst>
          </p:cNvPr>
          <p:cNvSpPr txBox="1">
            <a:spLocks/>
          </p:cNvSpPr>
          <p:nvPr/>
        </p:nvSpPr>
        <p:spPr>
          <a:xfrm>
            <a:off x="685720" y="1426654"/>
            <a:ext cx="10820555" cy="4623305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500"/>
              </a:spcBef>
            </a:pP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fileName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`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${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Math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random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().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toString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>
                <a:solidFill>
                  <a:srgbClr val="D19A66"/>
                </a:solidFill>
                <a:latin typeface="Menlo, Monaco, source-code-pro, Ubuntu Mono, DejaVu sans mono, Consolas, monospace"/>
              </a:rPr>
              <a:t>36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)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}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`</a:t>
            </a:r>
          </a:p>
          <a:p>
            <a:pPr algn="l">
              <a:spcBef>
                <a:spcPts val="500"/>
              </a:spcBef>
            </a:pP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fileObject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await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req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files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[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key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]</a:t>
            </a:r>
          </a:p>
          <a:p>
            <a:pPr algn="l">
              <a:spcBef>
                <a:spcPts val="500"/>
              </a:spcBef>
            </a:pP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fileExtension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fileObject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name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split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>
                <a:solidFill>
                  <a:srgbClr val="98C379"/>
                </a:solidFill>
                <a:latin typeface="Menlo, Monaco, source-code-pro, Ubuntu Mono, DejaVu sans mono, Consolas, monospace"/>
              </a:rPr>
              <a:t>'.'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).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pop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()</a:t>
            </a:r>
          </a:p>
          <a:p>
            <a:pPr algn="l">
              <a:spcBef>
                <a:spcPts val="500"/>
              </a:spcBef>
            </a:pP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destination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`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${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path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join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__dirname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,</a:t>
            </a:r>
            <a:r>
              <a:rPr lang="en-US" sz="1600">
                <a:solidFill>
                  <a:srgbClr val="98C379"/>
                </a:solidFill>
                <a:latin typeface="Menlo, Monaco, source-code-pro, Ubuntu Mono, DejaVu sans mono, Consolas, monospace"/>
              </a:rPr>
              <a:t>'..'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)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}</a:t>
            </a:r>
            <a:r>
              <a:rPr lang="en-US" sz="1600">
                <a:solidFill>
                  <a:srgbClr val="98C379"/>
                </a:solidFill>
                <a:latin typeface="Menlo, Monaco, source-code-pro, Ubuntu Mono, DejaVu sans mono, Consolas, monospace"/>
              </a:rPr>
              <a:t>/uploads/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${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fileName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}</a:t>
            </a:r>
            <a:r>
              <a:rPr lang="en-US" sz="1600">
                <a:solidFill>
                  <a:srgbClr val="98C379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${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fileExtension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}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`</a:t>
            </a:r>
          </a:p>
          <a:p>
            <a:pPr algn="l">
              <a:spcBef>
                <a:spcPts val="500"/>
              </a:spcBef>
            </a:pP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let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error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await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fileObject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mv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destination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) </a:t>
            </a:r>
            <a:r>
              <a:rPr lang="en-US" sz="1600" i="1">
                <a:solidFill>
                  <a:srgbClr val="7F848E"/>
                </a:solidFill>
                <a:latin typeface="Menlo, Monaco, source-code-pro, Ubuntu Mono, DejaVu sans mono, Consolas, monospace"/>
              </a:rPr>
              <a:t>//mv = move </a:t>
            </a:r>
            <a:endParaRPr lang="en-US" sz="160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>
              <a:spcBef>
                <a:spcPts val="500"/>
              </a:spcBef>
            </a:pP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if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(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error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) {</a:t>
            </a:r>
          </a:p>
          <a:p>
            <a:pPr lvl="1" algn="l">
              <a:spcBef>
                <a:spcPts val="500"/>
              </a:spcBef>
            </a:pPr>
            <a:r>
              <a:rPr lang="en-US">
                <a:solidFill>
                  <a:srgbClr val="E06C75"/>
                </a:solidFill>
                <a:latin typeface="Menlo, Monaco, source-code-pro, Ubuntu Mono, DejaVu sans mono, Consolas, monospace"/>
              </a:rPr>
              <a:t>res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>
                <a:solidFill>
                  <a:srgbClr val="61AFEF"/>
                </a:solidFill>
                <a:latin typeface="Menlo, Monaco, source-code-pro, Ubuntu Mono, DejaVu sans mono, Consolas, monospace"/>
              </a:rPr>
              <a:t>json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({</a:t>
            </a:r>
          </a:p>
          <a:p>
            <a:pPr lvl="2" algn="l">
              <a:spcBef>
                <a:spcPts val="500"/>
              </a:spcBef>
            </a:pP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result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 sz="1600">
                <a:solidFill>
                  <a:srgbClr val="98C379"/>
                </a:solidFill>
                <a:latin typeface="Menlo, Monaco, source-code-pro, Ubuntu Mono, DejaVu sans mono, Consolas, monospace"/>
              </a:rPr>
              <a:t>"failed"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,</a:t>
            </a:r>
          </a:p>
          <a:p>
            <a:pPr lvl="2" algn="l">
              <a:spcBef>
                <a:spcPts val="500"/>
              </a:spcBef>
            </a:pP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message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: `</a:t>
            </a:r>
            <a:r>
              <a:rPr lang="en-US" sz="1600">
                <a:solidFill>
                  <a:srgbClr val="98C379"/>
                </a:solidFill>
                <a:latin typeface="Menlo, Monaco, source-code-pro, Ubuntu Mono, DejaVu sans mono, Consolas, monospace"/>
              </a:rPr>
              <a:t>Cannot upload files. Error: 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${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error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}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`</a:t>
            </a:r>
          </a:p>
          <a:p>
            <a:pPr lvl="1" algn="l">
              <a:spcBef>
                <a:spcPts val="500"/>
              </a:spcBef>
            </a:pP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})</a:t>
            </a:r>
          </a:p>
          <a:p>
            <a:pPr lvl="1" algn="l">
              <a:spcBef>
                <a:spcPts val="500"/>
              </a:spcBef>
            </a:pPr>
            <a:r>
              <a:rPr lang="en-US">
                <a:solidFill>
                  <a:srgbClr val="C678DD"/>
                </a:solidFill>
                <a:latin typeface="Menlo, Monaco, source-code-pro, Ubuntu Mono, DejaVu sans mono, Consolas, monospace"/>
              </a:rPr>
              <a:t>return</a:t>
            </a:r>
            <a:endParaRPr lang="en-US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>
              <a:spcBef>
                <a:spcPts val="500"/>
              </a:spcBef>
            </a:pP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} </a:t>
            </a:r>
          </a:p>
          <a:p>
            <a:pPr algn="l">
              <a:spcBef>
                <a:spcPts val="500"/>
              </a:spcBef>
            </a:pP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if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(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key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===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keys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[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keys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length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-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D19A66"/>
                </a:solidFill>
                <a:latin typeface="Menlo, Monaco, source-code-pro, Ubuntu Mono, DejaVu sans mono, Consolas, monospace"/>
              </a:rPr>
              <a:t>1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]) {</a:t>
            </a:r>
          </a:p>
          <a:p>
            <a:pPr algn="l">
              <a:spcBef>
                <a:spcPts val="500"/>
              </a:spcBef>
            </a:pPr>
            <a:r>
              <a:rPr lang="en-US" sz="1600" i="1">
                <a:solidFill>
                  <a:srgbClr val="7F848E"/>
                </a:solidFill>
                <a:latin typeface="Menlo, Monaco, source-code-pro, Ubuntu Mono, DejaVu sans mono, Consolas, monospace"/>
              </a:rPr>
              <a:t>	//response "Upload files successfully"</a:t>
            </a:r>
            <a:endParaRPr lang="en-US" sz="160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>
              <a:spcBef>
                <a:spcPts val="500"/>
              </a:spcBef>
            </a:pP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856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733" y="771234"/>
            <a:ext cx="11142531" cy="81693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can access images from your server by sending a GET request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16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your image by GET request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E5049A7-E762-BA48-AA28-B9F29E2CB520}"/>
              </a:ext>
            </a:extLst>
          </p:cNvPr>
          <p:cNvSpPr txBox="1">
            <a:spLocks/>
          </p:cNvSpPr>
          <p:nvPr/>
        </p:nvSpPr>
        <p:spPr>
          <a:xfrm>
            <a:off x="675992" y="1397700"/>
            <a:ext cx="10491361" cy="4579396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800"/>
              </a:spcBef>
            </a:pP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router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get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>
                <a:solidFill>
                  <a:srgbClr val="98C379"/>
                </a:solidFill>
                <a:latin typeface="Menlo, Monaco, source-code-pro, Ubuntu Mono, DejaVu sans mono, Consolas, monospace"/>
              </a:rPr>
              <a:t>'/getImage'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async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(</a:t>
            </a:r>
            <a:r>
              <a:rPr lang="en-US" sz="1600" i="1">
                <a:solidFill>
                  <a:srgbClr val="9CDCFE"/>
                </a:solidFill>
                <a:latin typeface="Menlo, Monaco, source-code-pro, Ubuntu Mono, DejaVu sans mono, Consolas, monospace"/>
              </a:rPr>
              <a:t>req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sz="1600" i="1">
                <a:solidFill>
                  <a:srgbClr val="9CDCFE"/>
                </a:solidFill>
                <a:latin typeface="Menlo, Monaco, source-code-pro, Ubuntu Mono, DejaVu sans mono, Consolas, monospace"/>
              </a:rPr>
              <a:t>res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) 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{ </a:t>
            </a:r>
          </a:p>
          <a:p>
            <a:pPr algn="l">
              <a:spcBef>
                <a:spcPts val="800"/>
              </a:spcBef>
            </a:pP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let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fileName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} 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req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query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</a:p>
          <a:p>
            <a:pPr algn="l">
              <a:spcBef>
                <a:spcPts val="800"/>
              </a:spcBef>
            </a:pP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destination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`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${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path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join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__dirname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sz="1600">
                <a:solidFill>
                  <a:srgbClr val="98C379"/>
                </a:solidFill>
                <a:latin typeface="Menlo, Monaco, source-code-pro, Ubuntu Mono, DejaVu sans mono, Consolas, monospace"/>
              </a:rPr>
              <a:t>'..'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)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}</a:t>
            </a:r>
            <a:r>
              <a:rPr lang="en-US" sz="1600">
                <a:solidFill>
                  <a:srgbClr val="98C379"/>
                </a:solidFill>
                <a:latin typeface="Menlo, Monaco, source-code-pro, Ubuntu Mono, DejaVu sans mono, Consolas, monospace"/>
              </a:rPr>
              <a:t>/uploads/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${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fileName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}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` </a:t>
            </a:r>
          </a:p>
          <a:p>
            <a:pPr algn="l">
              <a:spcBef>
                <a:spcPts val="800"/>
              </a:spcBef>
            </a:pP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try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{ </a:t>
            </a:r>
          </a:p>
          <a:p>
            <a:pPr algn="l">
              <a:spcBef>
                <a:spcPts val="800"/>
              </a:spcBef>
            </a:pP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	fs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readFile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destination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function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 i="1">
                <a:solidFill>
                  <a:srgbClr val="9CDCFE"/>
                </a:solidFill>
                <a:latin typeface="Menlo, Monaco, source-code-pro, Ubuntu Mono, DejaVu sans mono, Consolas, monospace"/>
              </a:rPr>
              <a:t>err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sz="1600" i="1">
                <a:solidFill>
                  <a:srgbClr val="9CDCFE"/>
                </a:solidFill>
                <a:latin typeface="Menlo, Monaco, source-code-pro, Ubuntu Mono, DejaVu sans mono, Consolas, monospace"/>
              </a:rPr>
              <a:t>data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) {</a:t>
            </a:r>
          </a:p>
          <a:p>
            <a:pPr lvl="2" algn="l">
              <a:spcBef>
                <a:spcPts val="800"/>
              </a:spcBef>
            </a:pPr>
            <a:r>
              <a:rPr lang="en-US" sz="1600" i="1">
                <a:solidFill>
                  <a:srgbClr val="7F848E"/>
                </a:solidFill>
                <a:latin typeface="Menlo, Monaco, source-code-pro, Ubuntu Mono, DejaVu sans mono, Consolas, monospace"/>
              </a:rPr>
              <a:t>//if (err) =&gt; ?</a:t>
            </a:r>
            <a:endParaRPr lang="en-US" sz="160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2" algn="l">
              <a:spcBef>
                <a:spcPts val="800"/>
              </a:spcBef>
            </a:pP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res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writeHead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>
                <a:solidFill>
                  <a:srgbClr val="D19A66"/>
                </a:solidFill>
                <a:latin typeface="Menlo, Monaco, source-code-pro, Ubuntu Mono, DejaVu sans mono, Consolas, monospace"/>
              </a:rPr>
              <a:t>200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, {</a:t>
            </a:r>
            <a:r>
              <a:rPr lang="en-US" sz="1600">
                <a:solidFill>
                  <a:srgbClr val="98C379"/>
                </a:solidFill>
                <a:latin typeface="Menlo, Monaco, source-code-pro, Ubuntu Mono, DejaVu sans mono, Consolas, monospace"/>
              </a:rPr>
              <a:t>'Content-Type'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 sz="1600">
                <a:solidFill>
                  <a:srgbClr val="98C379"/>
                </a:solidFill>
                <a:latin typeface="Menlo, Monaco, source-code-pro, Ubuntu Mono, DejaVu sans mono, Consolas, monospace"/>
              </a:rPr>
              <a:t>'image/jpeg'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});</a:t>
            </a:r>
          </a:p>
          <a:p>
            <a:pPr lvl="2" algn="l">
              <a:spcBef>
                <a:spcPts val="800"/>
              </a:spcBef>
            </a:pP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res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end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data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); </a:t>
            </a:r>
            <a:r>
              <a:rPr lang="en-US" sz="1600" i="1">
                <a:solidFill>
                  <a:srgbClr val="7F848E"/>
                </a:solidFill>
                <a:latin typeface="Menlo, Monaco, source-code-pro, Ubuntu Mono, DejaVu sans mono, Consolas, monospace"/>
              </a:rPr>
              <a:t>// Send the file data to the browser.</a:t>
            </a:r>
            <a:endParaRPr lang="en-US" sz="160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2" algn="l">
              <a:spcBef>
                <a:spcPts val="800"/>
              </a:spcBef>
            </a:pP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});</a:t>
            </a:r>
          </a:p>
          <a:p>
            <a:pPr lvl="1" algn="l">
              <a:spcBef>
                <a:spcPts val="800"/>
              </a:spcBef>
            </a:pP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} </a:t>
            </a:r>
            <a:r>
              <a:rPr lang="en-US">
                <a:solidFill>
                  <a:srgbClr val="C678DD"/>
                </a:solidFill>
                <a:latin typeface="Menlo, Monaco, source-code-pro, Ubuntu Mono, DejaVu sans mono, Consolas, monospace"/>
              </a:rPr>
              <a:t>catch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>
                <a:solidFill>
                  <a:srgbClr val="E06C75"/>
                </a:solidFill>
                <a:latin typeface="Menlo, Monaco, source-code-pro, Ubuntu Mono, DejaVu sans mono, Consolas, monospace"/>
              </a:rPr>
              <a:t>error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) {</a:t>
            </a:r>
          </a:p>
          <a:p>
            <a:pPr lvl="1" algn="l">
              <a:spcBef>
                <a:spcPts val="800"/>
              </a:spcBef>
            </a:pPr>
            <a:r>
              <a:rPr lang="en-US" i="1">
                <a:solidFill>
                  <a:srgbClr val="7F848E"/>
                </a:solidFill>
                <a:latin typeface="Menlo, Monaco, source-code-pro, Ubuntu Mono, DejaVu sans mono, Consolas, monospace"/>
              </a:rPr>
              <a:t>	//show error?</a:t>
            </a:r>
            <a:endParaRPr lang="en-US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1" algn="l">
              <a:spcBef>
                <a:spcPts val="800"/>
              </a:spcBef>
            </a:pP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  <a:p>
            <a:pPr algn="l">
              <a:spcBef>
                <a:spcPts val="800"/>
              </a:spcBef>
            </a:pP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506113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733" y="1335438"/>
            <a:ext cx="11142531" cy="436497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-JSON Web Tokens(JWT):  It relegates part of the authentication responsibility to the client and makes them sign a token that’s sent with every request, to keep the user authenticated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-Session-based authentication: This method relegates the weight of the authentication to the server. It uses cookies and sees the Node application and database work together to keep track of a user’s authentication state.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1" y="63969"/>
            <a:ext cx="12191999" cy="816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500" b="1">
                <a:solidFill>
                  <a:srgbClr val="262626"/>
                </a:solidFill>
                <a:latin typeface="Roboto"/>
              </a:rPr>
              <a:t>Authentication Strategies: Session vs JWT</a:t>
            </a:r>
          </a:p>
        </p:txBody>
      </p:sp>
    </p:spTree>
    <p:extLst>
      <p:ext uri="{BB962C8B-B14F-4D97-AF65-F5344CB8AC3E}">
        <p14:creationId xmlns:p14="http://schemas.microsoft.com/office/powerpoint/2010/main" val="367182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497" y="816935"/>
            <a:ext cx="11142531" cy="119390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Express is one of the most popular web frameworks for Node.js that supports routing, middleware, view system.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16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</a:t>
            </a:r>
            <a:r>
              <a:rPr lang="en-US" sz="4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RestAPI</a:t>
            </a:r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Express-Nodejs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84A28-81DF-DB4F-AC19-ED2478CE6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698" y="2010842"/>
            <a:ext cx="7650394" cy="409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96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733" y="771234"/>
            <a:ext cx="11142531" cy="81693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we’ll need to install the express-session middleware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16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>
                <a:solidFill>
                  <a:srgbClr val="262626"/>
                </a:solidFill>
                <a:latin typeface="Roboto"/>
              </a:rPr>
              <a:t>Authentication with Passport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E5049A7-E762-BA48-AA28-B9F29E2CB520}"/>
              </a:ext>
            </a:extLst>
          </p:cNvPr>
          <p:cNvSpPr txBox="1">
            <a:spLocks/>
          </p:cNvSpPr>
          <p:nvPr/>
        </p:nvSpPr>
        <p:spPr>
          <a:xfrm>
            <a:off x="675992" y="1397700"/>
            <a:ext cx="10491361" cy="4579396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800"/>
              </a:spcBef>
            </a:pP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router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get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>
                <a:solidFill>
                  <a:srgbClr val="98C379"/>
                </a:solidFill>
                <a:latin typeface="Menlo, Monaco, source-code-pro, Ubuntu Mono, DejaVu sans mono, Consolas, monospace"/>
              </a:rPr>
              <a:t>'/getImage'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async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(</a:t>
            </a:r>
            <a:r>
              <a:rPr lang="en-US" sz="1600" i="1">
                <a:solidFill>
                  <a:srgbClr val="9CDCFE"/>
                </a:solidFill>
                <a:latin typeface="Menlo, Monaco, source-code-pro, Ubuntu Mono, DejaVu sans mono, Consolas, monospace"/>
              </a:rPr>
              <a:t>req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sz="1600" i="1">
                <a:solidFill>
                  <a:srgbClr val="9CDCFE"/>
                </a:solidFill>
                <a:latin typeface="Menlo, Monaco, source-code-pro, Ubuntu Mono, DejaVu sans mono, Consolas, monospace"/>
              </a:rPr>
              <a:t>res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) 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{ </a:t>
            </a:r>
          </a:p>
          <a:p>
            <a:pPr algn="l">
              <a:spcBef>
                <a:spcPts val="800"/>
              </a:spcBef>
            </a:pP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let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fileName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} 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req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query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</a:p>
          <a:p>
            <a:pPr algn="l">
              <a:spcBef>
                <a:spcPts val="800"/>
              </a:spcBef>
            </a:pP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E5C07B"/>
                </a:solidFill>
                <a:latin typeface="Menlo, Monaco, source-code-pro, Ubuntu Mono, DejaVu sans mono, Consolas, monospace"/>
              </a:rPr>
              <a:t>destination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`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${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path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join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__dirname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sz="1600">
                <a:solidFill>
                  <a:srgbClr val="98C379"/>
                </a:solidFill>
                <a:latin typeface="Menlo, Monaco, source-code-pro, Ubuntu Mono, DejaVu sans mono, Consolas, monospace"/>
              </a:rPr>
              <a:t>'..'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)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}</a:t>
            </a:r>
            <a:r>
              <a:rPr lang="en-US" sz="1600">
                <a:solidFill>
                  <a:srgbClr val="98C379"/>
                </a:solidFill>
                <a:latin typeface="Menlo, Monaco, source-code-pro, Ubuntu Mono, DejaVu sans mono, Consolas, monospace"/>
              </a:rPr>
              <a:t>/uploads/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${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fileName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}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` </a:t>
            </a:r>
          </a:p>
          <a:p>
            <a:pPr algn="l">
              <a:spcBef>
                <a:spcPts val="800"/>
              </a:spcBef>
            </a:pP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try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 { </a:t>
            </a:r>
          </a:p>
          <a:p>
            <a:pPr algn="l">
              <a:spcBef>
                <a:spcPts val="800"/>
              </a:spcBef>
            </a:pP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	fs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readFile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destination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sz="1600">
                <a:solidFill>
                  <a:srgbClr val="C678DD"/>
                </a:solidFill>
                <a:latin typeface="Menlo, Monaco, source-code-pro, Ubuntu Mono, DejaVu sans mono, Consolas, monospace"/>
              </a:rPr>
              <a:t>function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 i="1">
                <a:solidFill>
                  <a:srgbClr val="9CDCFE"/>
                </a:solidFill>
                <a:latin typeface="Menlo, Monaco, source-code-pro, Ubuntu Mono, DejaVu sans mono, Consolas, monospace"/>
              </a:rPr>
              <a:t>err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sz="1600" i="1">
                <a:solidFill>
                  <a:srgbClr val="9CDCFE"/>
                </a:solidFill>
                <a:latin typeface="Menlo, Monaco, source-code-pro, Ubuntu Mono, DejaVu sans mono, Consolas, monospace"/>
              </a:rPr>
              <a:t>data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) {</a:t>
            </a:r>
          </a:p>
          <a:p>
            <a:pPr lvl="2" algn="l">
              <a:spcBef>
                <a:spcPts val="800"/>
              </a:spcBef>
            </a:pPr>
            <a:r>
              <a:rPr lang="en-US" sz="1600" i="1">
                <a:solidFill>
                  <a:srgbClr val="7F848E"/>
                </a:solidFill>
                <a:latin typeface="Menlo, Monaco, source-code-pro, Ubuntu Mono, DejaVu sans mono, Consolas, monospace"/>
              </a:rPr>
              <a:t>//if (err) =&gt; ?</a:t>
            </a:r>
            <a:endParaRPr lang="en-US" sz="160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2" algn="l">
              <a:spcBef>
                <a:spcPts val="800"/>
              </a:spcBef>
            </a:pP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res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writeHead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>
                <a:solidFill>
                  <a:srgbClr val="D19A66"/>
                </a:solidFill>
                <a:latin typeface="Menlo, Monaco, source-code-pro, Ubuntu Mono, DejaVu sans mono, Consolas, monospace"/>
              </a:rPr>
              <a:t>200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, {</a:t>
            </a:r>
            <a:r>
              <a:rPr lang="en-US" sz="1600">
                <a:solidFill>
                  <a:srgbClr val="98C379"/>
                </a:solidFill>
                <a:latin typeface="Menlo, Monaco, source-code-pro, Ubuntu Mono, DejaVu sans mono, Consolas, monospace"/>
              </a:rPr>
              <a:t>'Content-Type'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 sz="1600">
                <a:solidFill>
                  <a:srgbClr val="98C379"/>
                </a:solidFill>
                <a:latin typeface="Menlo, Monaco, source-code-pro, Ubuntu Mono, DejaVu sans mono, Consolas, monospace"/>
              </a:rPr>
              <a:t>'image/jpeg'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});</a:t>
            </a:r>
          </a:p>
          <a:p>
            <a:pPr lvl="2" algn="l">
              <a:spcBef>
                <a:spcPts val="800"/>
              </a:spcBef>
            </a:pP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res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>
                <a:solidFill>
                  <a:srgbClr val="61AFEF"/>
                </a:solidFill>
                <a:latin typeface="Menlo, Monaco, source-code-pro, Ubuntu Mono, DejaVu sans mono, Consolas, monospace"/>
              </a:rPr>
              <a:t>end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>
                <a:solidFill>
                  <a:srgbClr val="E06C75"/>
                </a:solidFill>
                <a:latin typeface="Menlo, Monaco, source-code-pro, Ubuntu Mono, DejaVu sans mono, Consolas, monospace"/>
              </a:rPr>
              <a:t>data</a:t>
            </a: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); </a:t>
            </a:r>
            <a:r>
              <a:rPr lang="en-US" sz="1600" i="1">
                <a:solidFill>
                  <a:srgbClr val="7F848E"/>
                </a:solidFill>
                <a:latin typeface="Menlo, Monaco, source-code-pro, Ubuntu Mono, DejaVu sans mono, Consolas, monospace"/>
              </a:rPr>
              <a:t>// Send the file data to the browser.</a:t>
            </a:r>
            <a:endParaRPr lang="en-US" sz="160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2" algn="l">
              <a:spcBef>
                <a:spcPts val="800"/>
              </a:spcBef>
            </a:pP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});</a:t>
            </a:r>
          </a:p>
          <a:p>
            <a:pPr lvl="1" algn="l">
              <a:spcBef>
                <a:spcPts val="800"/>
              </a:spcBef>
            </a:pP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} </a:t>
            </a:r>
            <a:r>
              <a:rPr lang="en-US">
                <a:solidFill>
                  <a:srgbClr val="C678DD"/>
                </a:solidFill>
                <a:latin typeface="Menlo, Monaco, source-code-pro, Ubuntu Mono, DejaVu sans mono, Consolas, monospace"/>
              </a:rPr>
              <a:t>catch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>
                <a:solidFill>
                  <a:srgbClr val="E06C75"/>
                </a:solidFill>
                <a:latin typeface="Menlo, Monaco, source-code-pro, Ubuntu Mono, DejaVu sans mono, Consolas, monospace"/>
              </a:rPr>
              <a:t>error</a:t>
            </a: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) {</a:t>
            </a:r>
          </a:p>
          <a:p>
            <a:pPr lvl="1" algn="l">
              <a:spcBef>
                <a:spcPts val="800"/>
              </a:spcBef>
            </a:pPr>
            <a:r>
              <a:rPr lang="en-US" i="1">
                <a:solidFill>
                  <a:srgbClr val="7F848E"/>
                </a:solidFill>
                <a:latin typeface="Menlo, Monaco, source-code-pro, Ubuntu Mono, DejaVu sans mono, Consolas, monospace"/>
              </a:rPr>
              <a:t>	//show error?</a:t>
            </a:r>
            <a:endParaRPr lang="en-US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1" algn="l">
              <a:spcBef>
                <a:spcPts val="800"/>
              </a:spcBef>
            </a:pPr>
            <a:r>
              <a:rPr lang="en-US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  <a:p>
            <a:pPr algn="l">
              <a:spcBef>
                <a:spcPts val="800"/>
              </a:spcBef>
            </a:pPr>
            <a:r>
              <a:rPr lang="en-US" sz="1600">
                <a:solidFill>
                  <a:srgbClr val="ABB2BF"/>
                </a:solidFill>
                <a:latin typeface="Menlo, Monaco, source-code-pro, Ubuntu Mono, DejaVu sans mono, Consolas, monospace"/>
              </a:rPr>
              <a:t>})//We will practice detail on the class/lab</a:t>
            </a:r>
          </a:p>
        </p:txBody>
      </p:sp>
    </p:spTree>
    <p:extLst>
      <p:ext uri="{BB962C8B-B14F-4D97-AF65-F5344CB8AC3E}">
        <p14:creationId xmlns:p14="http://schemas.microsoft.com/office/powerpoint/2010/main" val="1150858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F57EBC-FA2C-F047-8D68-831F2F99B5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10811" y="0"/>
            <a:ext cx="5804390" cy="58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0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205" y="785090"/>
            <a:ext cx="11142531" cy="1097336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 Express web server. In the root folder, let’s create a new 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server.js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file. body-parser helps to parse the request and create the 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req.body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object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16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simple server route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E5049A7-E762-BA48-AA28-B9F29E2CB520}"/>
              </a:ext>
            </a:extLst>
          </p:cNvPr>
          <p:cNvSpPr txBox="1">
            <a:spLocks/>
          </p:cNvSpPr>
          <p:nvPr/>
        </p:nvSpPr>
        <p:spPr>
          <a:xfrm>
            <a:off x="609205" y="1977275"/>
            <a:ext cx="10431834" cy="4094670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</a:pP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E5C07B"/>
                </a:solidFill>
                <a:latin typeface="Menlo, Monaco, source-code-pro, Ubuntu Mono, DejaVu sans mono, Consolas, monospace"/>
              </a:rPr>
              <a:t>express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require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"express"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</a:t>
            </a:r>
          </a:p>
          <a:p>
            <a:pPr algn="l">
              <a:spcBef>
                <a:spcPts val="300"/>
              </a:spcBef>
            </a:pP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 err="1">
                <a:solidFill>
                  <a:srgbClr val="E5C07B"/>
                </a:solidFill>
                <a:latin typeface="Menlo, Monaco, source-code-pro, Ubuntu Mono, DejaVu sans mono, Consolas, monospace"/>
              </a:rPr>
              <a:t>bodyParser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require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"body-parser"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</a:t>
            </a:r>
          </a:p>
          <a:p>
            <a:pPr algn="l">
              <a:spcBef>
                <a:spcPts val="300"/>
              </a:spcBef>
            </a:pP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 err="1">
                <a:solidFill>
                  <a:srgbClr val="E5C07B"/>
                </a:solidFill>
                <a:latin typeface="Menlo, Monaco, source-code-pro, Ubuntu Mono, DejaVu sans mono, Consolas, monospace"/>
              </a:rPr>
              <a:t>cors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require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"</a:t>
            </a:r>
            <a:r>
              <a:rPr lang="en-US" sz="1600" dirty="0" err="1">
                <a:solidFill>
                  <a:srgbClr val="98C379"/>
                </a:solidFill>
                <a:latin typeface="Menlo, Monaco, source-code-pro, Ubuntu Mono, DejaVu sans mono, Consolas, monospace"/>
              </a:rPr>
              <a:t>cors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"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</a:t>
            </a:r>
            <a:r>
              <a:rPr lang="en-US" sz="16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//Cross-Origin Resource Sharing</a:t>
            </a:r>
            <a:endParaRPr lang="en-US" sz="16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>
              <a:spcBef>
                <a:spcPts val="300"/>
              </a:spcBef>
            </a:pP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E5C07B"/>
                </a:solidFill>
                <a:latin typeface="Menlo, Monaco, source-code-pro, Ubuntu Mono, DejaVu sans mono, Consolas, monospace"/>
              </a:rPr>
              <a:t>app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61AFEF"/>
                </a:solidFill>
                <a:latin typeface="Menlo, Monaco, source-code-pro, Ubuntu Mono, DejaVu sans mono, Consolas, monospace"/>
              </a:rPr>
              <a:t>express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()</a:t>
            </a:r>
          </a:p>
          <a:p>
            <a:pPr algn="l">
              <a:spcBef>
                <a:spcPts val="300"/>
              </a:spcBef>
            </a:pPr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app</a:t>
            </a:r>
            <a:r>
              <a:rPr lang="en-US" sz="16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use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cors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({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origin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"http://localhost:3001"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}))</a:t>
            </a:r>
          </a:p>
          <a:p>
            <a:pPr algn="l">
              <a:spcBef>
                <a:spcPts val="300"/>
              </a:spcBef>
            </a:pPr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app</a:t>
            </a:r>
            <a:r>
              <a:rPr lang="en-US" sz="16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use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bodyParser</a:t>
            </a:r>
            <a:r>
              <a:rPr lang="en-US" sz="16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json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()) </a:t>
            </a:r>
            <a:r>
              <a:rPr lang="en-US" sz="16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// parse requests of content-type - application/json</a:t>
            </a:r>
            <a:endParaRPr lang="en-US" sz="16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>
              <a:spcBef>
                <a:spcPts val="300"/>
              </a:spcBef>
            </a:pPr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app</a:t>
            </a:r>
            <a:r>
              <a:rPr lang="en-US" sz="16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use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bodyParser</a:t>
            </a:r>
            <a:r>
              <a:rPr lang="en-US" sz="16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urlencoded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({ 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extended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 sz="1600" dirty="0">
                <a:solidFill>
                  <a:srgbClr val="D19A66"/>
                </a:solidFill>
                <a:latin typeface="Menlo, Monaco, source-code-pro, Ubuntu Mono, DejaVu sans mono, Consolas, monospace"/>
              </a:rPr>
              <a:t>true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}))</a:t>
            </a:r>
          </a:p>
          <a:p>
            <a:pPr algn="l">
              <a:spcBef>
                <a:spcPts val="300"/>
              </a:spcBef>
            </a:pPr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app</a:t>
            </a:r>
            <a:r>
              <a:rPr lang="en-US" sz="16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get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"/"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 (</a:t>
            </a:r>
            <a:r>
              <a:rPr lang="en-US" sz="1600" i="1" dirty="0">
                <a:solidFill>
                  <a:srgbClr val="9CDCFE"/>
                </a:solidFill>
                <a:latin typeface="Menlo, Monaco, source-code-pro, Ubuntu Mono, DejaVu sans mono, Consolas, monospace"/>
              </a:rPr>
              <a:t>req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sz="1600" i="1" dirty="0">
                <a:solidFill>
                  <a:srgbClr val="9CDCFE"/>
                </a:solidFill>
                <a:latin typeface="Menlo, Monaco, source-code-pro, Ubuntu Mono, DejaVu sans mono, Consolas, monospace"/>
              </a:rPr>
              <a:t>res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 </a:t>
            </a: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  <a:r>
              <a:rPr lang="en-US" sz="16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// simple route</a:t>
            </a:r>
            <a:endParaRPr lang="en-US" sz="16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1" algn="l">
              <a:spcBef>
                <a:spcPts val="300"/>
              </a:spcBef>
            </a:pPr>
            <a:r>
              <a:rPr lang="en-US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res</a:t>
            </a:r>
            <a:r>
              <a:rPr lang="en-US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json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({ </a:t>
            </a:r>
            <a:r>
              <a:rPr lang="en-US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message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"Hello World"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})//let debug for testing</a:t>
            </a:r>
          </a:p>
          <a:p>
            <a:pPr algn="l">
              <a:spcBef>
                <a:spcPts val="300"/>
              </a:spcBef>
            </a:pP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})</a:t>
            </a:r>
          </a:p>
          <a:p>
            <a:pPr algn="l">
              <a:spcBef>
                <a:spcPts val="300"/>
              </a:spcBef>
            </a:pP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E5C07B"/>
                </a:solidFill>
                <a:latin typeface="Menlo, Monaco, source-code-pro, Ubuntu Mono, DejaVu sans mono, Consolas, monospace"/>
              </a:rPr>
              <a:t>PORT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D19A66"/>
                </a:solidFill>
                <a:latin typeface="Menlo, Monaco, source-code-pro, Ubuntu Mono, DejaVu sans mono, Consolas, monospace"/>
              </a:rPr>
              <a:t>3002 </a:t>
            </a:r>
            <a:r>
              <a:rPr lang="en-US" sz="16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// set port, listen for requests</a:t>
            </a:r>
            <a:endParaRPr lang="en-US" sz="16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>
              <a:spcBef>
                <a:spcPts val="300"/>
              </a:spcBef>
            </a:pPr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app</a:t>
            </a:r>
            <a:r>
              <a:rPr lang="en-US" sz="16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listen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 dirty="0">
                <a:solidFill>
                  <a:srgbClr val="E5C07B"/>
                </a:solidFill>
                <a:latin typeface="Menlo, Monaco, source-code-pro, Ubuntu Mono, DejaVu sans mono, Consolas, monospace"/>
              </a:rPr>
              <a:t>PORT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 () </a:t>
            </a: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</a:p>
          <a:p>
            <a:pPr algn="l">
              <a:spcBef>
                <a:spcPts val="300"/>
              </a:spcBef>
            </a:pPr>
            <a:r>
              <a:rPr lang="en-US" sz="1600" dirty="0">
                <a:solidFill>
                  <a:srgbClr val="E5C07B"/>
                </a:solidFill>
                <a:latin typeface="Menlo, Monaco, source-code-pro, Ubuntu Mono, DejaVu sans mono, Consolas, monospace"/>
              </a:rPr>
              <a:t>	</a:t>
            </a:r>
            <a:r>
              <a:rPr lang="en-US" sz="1600" dirty="0" err="1">
                <a:solidFill>
                  <a:srgbClr val="E5C07B"/>
                </a:solidFill>
                <a:latin typeface="Menlo, Monaco, source-code-pro, Ubuntu Mono, DejaVu sans mono, Consolas, monospace"/>
              </a:rPr>
              <a:t>console</a:t>
            </a:r>
            <a:r>
              <a:rPr lang="en-US" sz="16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log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(`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Server is running on port </a:t>
            </a: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${</a:t>
            </a:r>
            <a:r>
              <a:rPr lang="en-US" sz="1600" dirty="0">
                <a:solidFill>
                  <a:srgbClr val="E5C07B"/>
                </a:solidFill>
                <a:latin typeface="Menlo, Monaco, source-code-pro, Ubuntu Mono, DejaVu sans mono, Consolas, monospace"/>
              </a:rPr>
              <a:t>PORT</a:t>
            </a: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}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`)</a:t>
            </a:r>
          </a:p>
          <a:p>
            <a:pPr algn="l">
              <a:spcBef>
                <a:spcPts val="300"/>
              </a:spcBef>
            </a:pP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67902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16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of REST service </a:t>
            </a:r>
            <a:r>
              <a:rPr lang="en-US" sz="4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Enpoints</a:t>
            </a:r>
            <a:endParaRPr lang="en-US" sz="4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337B5B-63DE-F846-8D15-31EBCDED8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937194"/>
            <a:ext cx="8978900" cy="491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0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205" y="785090"/>
            <a:ext cx="11142531" cy="81693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 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express.Router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class to create modular, mountable route handlers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16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Usage with </a:t>
            </a:r>
            <a:r>
              <a:rPr lang="en-US" sz="4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express.Router</a:t>
            </a:r>
            <a:endParaRPr lang="en-US" sz="4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E5049A7-E762-BA48-AA28-B9F29E2CB520}"/>
              </a:ext>
            </a:extLst>
          </p:cNvPr>
          <p:cNvSpPr txBox="1">
            <a:spLocks/>
          </p:cNvSpPr>
          <p:nvPr/>
        </p:nvSpPr>
        <p:spPr>
          <a:xfrm>
            <a:off x="759331" y="1497800"/>
            <a:ext cx="10431834" cy="4470885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//In routes/</a:t>
            </a:r>
            <a:r>
              <a:rPr lang="en-US" sz="1600" i="1" dirty="0" err="1">
                <a:solidFill>
                  <a:srgbClr val="7F848E"/>
                </a:solidFill>
                <a:latin typeface="Menlo, Monaco, source-code-pro, Ubuntu Mono, DejaVu sans mono, Consolas, monospace"/>
              </a:rPr>
              <a:t>products.js</a:t>
            </a:r>
            <a:endParaRPr lang="en-US" sz="16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/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var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router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express</a:t>
            </a:r>
            <a:r>
              <a:rPr lang="en-US" sz="16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Router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()</a:t>
            </a:r>
          </a:p>
          <a:p>
            <a:pPr algn="l"/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router</a:t>
            </a:r>
            <a:r>
              <a:rPr lang="en-US" sz="16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get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'/'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function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(</a:t>
            </a:r>
            <a:r>
              <a:rPr lang="en-US" sz="1600" i="1" dirty="0">
                <a:solidFill>
                  <a:srgbClr val="9CDCFE"/>
                </a:solidFill>
                <a:latin typeface="Menlo, Monaco, source-code-pro, Ubuntu Mono, DejaVu sans mono, Consolas, monospace"/>
              </a:rPr>
              <a:t>req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sz="1600" i="1" dirty="0">
                <a:solidFill>
                  <a:srgbClr val="9CDCFE"/>
                </a:solidFill>
                <a:latin typeface="Menlo, Monaco, source-code-pro, Ubuntu Mono, DejaVu sans mono, Consolas, monospace"/>
              </a:rPr>
              <a:t>res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 {</a:t>
            </a:r>
          </a:p>
          <a:p>
            <a:pPr algn="l"/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	</a:t>
            </a:r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res</a:t>
            </a:r>
            <a:r>
              <a:rPr lang="en-US" sz="16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send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'Maybe GET /products'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</a:t>
            </a:r>
            <a:r>
              <a:rPr lang="en-US" sz="16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//replace with </a:t>
            </a:r>
            <a:r>
              <a:rPr lang="en-US" sz="1600" i="1" dirty="0" err="1">
                <a:solidFill>
                  <a:srgbClr val="7F848E"/>
                </a:solidFill>
                <a:latin typeface="Menlo, Monaco, source-code-pro, Ubuntu Mono, DejaVu sans mono, Consolas, monospace"/>
              </a:rPr>
              <a:t>res.json</a:t>
            </a:r>
            <a:r>
              <a:rPr lang="en-US" sz="16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 ?</a:t>
            </a:r>
            <a:endParaRPr lang="en-US" sz="16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/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})</a:t>
            </a:r>
          </a:p>
          <a:p>
            <a:pPr algn="l"/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router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.(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'/'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function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(</a:t>
            </a:r>
            <a:r>
              <a:rPr lang="en-US" sz="1600" i="1" dirty="0">
                <a:solidFill>
                  <a:srgbClr val="9CDCFE"/>
                </a:solidFill>
                <a:latin typeface="Menlo, Monaco, source-code-pro, Ubuntu Mono, DejaVu sans mono, Consolas, monospace"/>
              </a:rPr>
              <a:t>req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sz="1600" i="1" dirty="0">
                <a:solidFill>
                  <a:srgbClr val="9CDCFE"/>
                </a:solidFill>
                <a:latin typeface="Menlo, Monaco, source-code-pro, Ubuntu Mono, DejaVu sans mono, Consolas, monospace"/>
              </a:rPr>
              <a:t>res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 {</a:t>
            </a:r>
          </a:p>
          <a:p>
            <a:pPr algn="l"/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	</a:t>
            </a:r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res</a:t>
            </a:r>
            <a:r>
              <a:rPr lang="en-US" sz="16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send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'Maybe POST /products'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</a:t>
            </a:r>
            <a:r>
              <a:rPr lang="en-US" sz="16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//try other method: PUT, DELETE</a:t>
            </a:r>
            <a:endParaRPr lang="en-US" sz="16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/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})</a:t>
            </a:r>
          </a:p>
          <a:p>
            <a:pPr algn="l"/>
            <a:r>
              <a:rPr lang="en-US" sz="1600" dirty="0" err="1">
                <a:solidFill>
                  <a:srgbClr val="E5C07B"/>
                </a:solidFill>
                <a:latin typeface="Menlo, Monaco, source-code-pro, Ubuntu Mono, DejaVu sans mono, Consolas, monospace"/>
              </a:rPr>
              <a:t>module</a:t>
            </a:r>
            <a:r>
              <a:rPr lang="en-US" sz="16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 err="1">
                <a:solidFill>
                  <a:srgbClr val="E5C07B"/>
                </a:solidFill>
                <a:latin typeface="Menlo, Monaco, source-code-pro, Ubuntu Mono, DejaVu sans mono, Consolas, monospace"/>
              </a:rPr>
              <a:t>exports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router</a:t>
            </a:r>
          </a:p>
          <a:p>
            <a:pPr algn="l"/>
            <a:r>
              <a:rPr lang="en-US" sz="16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//In </a:t>
            </a:r>
            <a:r>
              <a:rPr lang="en-US" sz="1600" i="1" dirty="0" err="1">
                <a:solidFill>
                  <a:srgbClr val="7F848E"/>
                </a:solidFill>
                <a:latin typeface="Menlo, Monaco, source-code-pro, Ubuntu Mono, DejaVu sans mono, Consolas, monospace"/>
              </a:rPr>
              <a:t>server.js</a:t>
            </a:r>
            <a:endParaRPr lang="en-US" sz="1600" i="1" dirty="0">
              <a:solidFill>
                <a:srgbClr val="7F848E"/>
              </a:solidFill>
              <a:latin typeface="Menlo, Monaco, source-code-pro, Ubuntu Mono, DejaVu sans mono, Consolas, monospace"/>
            </a:endParaRPr>
          </a:p>
          <a:p>
            <a:pPr algn="l"/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E5C07B"/>
                </a:solidFill>
                <a:latin typeface="Menlo, Monaco, source-code-pro, Ubuntu Mono, DejaVu sans mono, Consolas, monospace"/>
              </a:rPr>
              <a:t>products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require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'.routes/products'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</a:t>
            </a:r>
          </a:p>
          <a:p>
            <a:pPr algn="l"/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app</a:t>
            </a:r>
            <a:r>
              <a:rPr lang="en-US" sz="16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use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'/products'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products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 //1 Entity =&gt; 1 Route</a:t>
            </a:r>
          </a:p>
          <a:p>
            <a:pPr algn="l"/>
            <a:r>
              <a:rPr lang="en-US" sz="16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 </a:t>
            </a:r>
          </a:p>
          <a:p>
            <a:pPr algn="l"/>
            <a:endParaRPr lang="en-US" sz="16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</p:txBody>
      </p:sp>
    </p:spTree>
    <p:extLst>
      <p:ext uri="{BB962C8B-B14F-4D97-AF65-F5344CB8AC3E}">
        <p14:creationId xmlns:p14="http://schemas.microsoft.com/office/powerpoint/2010/main" val="85752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733" y="849503"/>
            <a:ext cx="11142531" cy="81693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separate config folder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configuration with 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db.config.js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like this: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16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MySQL database &amp; </a:t>
            </a:r>
            <a:r>
              <a:rPr lang="en-US" sz="4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Sequelize</a:t>
            </a:r>
            <a:endParaRPr lang="en-US" sz="4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E5049A7-E762-BA48-AA28-B9F29E2CB520}"/>
              </a:ext>
            </a:extLst>
          </p:cNvPr>
          <p:cNvSpPr txBox="1">
            <a:spLocks/>
          </p:cNvSpPr>
          <p:nvPr/>
        </p:nvSpPr>
        <p:spPr>
          <a:xfrm>
            <a:off x="619631" y="1666438"/>
            <a:ext cx="10431834" cy="4115600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500"/>
              </a:spcBef>
            </a:pPr>
            <a:r>
              <a:rPr lang="en-US" sz="1600" dirty="0" err="1">
                <a:solidFill>
                  <a:srgbClr val="E5C07B"/>
                </a:solidFill>
                <a:latin typeface="Menlo, Monaco, source-code-pro, Ubuntu Mono, DejaVu sans mono, Consolas, monospace"/>
              </a:rPr>
              <a:t>module</a:t>
            </a:r>
            <a:r>
              <a:rPr lang="en-US" sz="16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 err="1">
                <a:solidFill>
                  <a:srgbClr val="E5C07B"/>
                </a:solidFill>
                <a:latin typeface="Menlo, Monaco, source-code-pro, Ubuntu Mono, DejaVu sans mono, Consolas, monospace"/>
              </a:rPr>
              <a:t>exports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{ //why places this code in a separated file ?</a:t>
            </a:r>
          </a:p>
          <a:p>
            <a:pPr lvl="1" algn="l">
              <a:spcBef>
                <a:spcPts val="500"/>
              </a:spcBef>
            </a:pPr>
            <a:r>
              <a:rPr lang="en-US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HOST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"localhost"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</a:t>
            </a:r>
          </a:p>
          <a:p>
            <a:pPr lvl="1" algn="l">
              <a:spcBef>
                <a:spcPts val="500"/>
              </a:spcBef>
            </a:pPr>
            <a:r>
              <a:rPr lang="en-US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USER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"root"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</a:t>
            </a:r>
          </a:p>
          <a:p>
            <a:pPr lvl="1" algn="l">
              <a:spcBef>
                <a:spcPts val="500"/>
              </a:spcBef>
            </a:pPr>
            <a:r>
              <a:rPr lang="en-US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PASSWORD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"123456"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</a:t>
            </a:r>
          </a:p>
          <a:p>
            <a:pPr lvl="1" algn="l">
              <a:spcBef>
                <a:spcPts val="500"/>
              </a:spcBef>
            </a:pPr>
            <a:r>
              <a:rPr lang="en-US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DB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"</a:t>
            </a:r>
            <a:r>
              <a:rPr lang="en-US" dirty="0" err="1">
                <a:solidFill>
                  <a:srgbClr val="98C379"/>
                </a:solidFill>
                <a:latin typeface="Menlo, Monaco, source-code-pro, Ubuntu Mono, DejaVu sans mono, Consolas, monospace"/>
              </a:rPr>
              <a:t>testdb</a:t>
            </a:r>
            <a:r>
              <a:rPr lang="en-US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"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</a:t>
            </a:r>
          </a:p>
          <a:p>
            <a:pPr lvl="1" algn="l">
              <a:spcBef>
                <a:spcPts val="500"/>
              </a:spcBef>
            </a:pPr>
            <a:r>
              <a:rPr lang="en-US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dialect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"</a:t>
            </a:r>
            <a:r>
              <a:rPr lang="en-US" dirty="0" err="1">
                <a:solidFill>
                  <a:srgbClr val="98C379"/>
                </a:solidFill>
                <a:latin typeface="Menlo, Monaco, source-code-pro, Ubuntu Mono, DejaVu sans mono, Consolas, monospace"/>
              </a:rPr>
              <a:t>mysql</a:t>
            </a:r>
            <a:r>
              <a:rPr lang="en-US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"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</a:t>
            </a:r>
          </a:p>
          <a:p>
            <a:pPr lvl="1" algn="l">
              <a:spcBef>
                <a:spcPts val="500"/>
              </a:spcBef>
            </a:pPr>
            <a:r>
              <a:rPr lang="en-US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pool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: {</a:t>
            </a:r>
          </a:p>
          <a:p>
            <a:pPr lvl="2" algn="l">
              <a:spcBef>
                <a:spcPts val="500"/>
              </a:spcBef>
            </a:pP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max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 sz="1600" dirty="0">
                <a:solidFill>
                  <a:srgbClr val="D19A66"/>
                </a:solidFill>
                <a:latin typeface="Menlo, Monaco, source-code-pro, Ubuntu Mono, DejaVu sans mono, Consolas, monospace"/>
              </a:rPr>
              <a:t>5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</a:t>
            </a:r>
            <a:r>
              <a:rPr lang="en-US" sz="16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//maximum number of connection in pool</a:t>
            </a:r>
            <a:endParaRPr lang="en-US" sz="16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2" algn="l">
              <a:spcBef>
                <a:spcPts val="500"/>
              </a:spcBef>
            </a:pP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min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 sz="1600" dirty="0">
                <a:solidFill>
                  <a:srgbClr val="D19A66"/>
                </a:solidFill>
                <a:latin typeface="Menlo, Monaco, source-code-pro, Ubuntu Mono, DejaVu sans mono, Consolas, monospace"/>
              </a:rPr>
              <a:t>0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</a:t>
            </a:r>
          </a:p>
          <a:p>
            <a:pPr lvl="2" algn="l">
              <a:spcBef>
                <a:spcPts val="500"/>
              </a:spcBef>
            </a:pP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acquire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 sz="1600" dirty="0">
                <a:solidFill>
                  <a:srgbClr val="D19A66"/>
                </a:solidFill>
                <a:latin typeface="Menlo, Monaco, source-code-pro, Ubuntu Mono, DejaVu sans mono, Consolas, monospace"/>
              </a:rPr>
              <a:t>30000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</a:t>
            </a:r>
            <a:r>
              <a:rPr lang="en-US" sz="16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//try to connect(</a:t>
            </a:r>
            <a:r>
              <a:rPr lang="en-US" sz="1600" i="1" dirty="0" err="1">
                <a:solidFill>
                  <a:srgbClr val="7F848E"/>
                </a:solidFill>
                <a:latin typeface="Menlo, Monaco, source-code-pro, Ubuntu Mono, DejaVu sans mono, Consolas, monospace"/>
              </a:rPr>
              <a:t>ms</a:t>
            </a:r>
            <a:r>
              <a:rPr lang="en-US" sz="16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) before throwing error</a:t>
            </a:r>
            <a:endParaRPr lang="en-US" sz="16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2" algn="l">
              <a:spcBef>
                <a:spcPts val="500"/>
              </a:spcBef>
            </a:pP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idle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 sz="1600" dirty="0">
                <a:solidFill>
                  <a:srgbClr val="D19A66"/>
                </a:solidFill>
                <a:latin typeface="Menlo, Monaco, source-code-pro, Ubuntu Mono, DejaVu sans mono, Consolas, monospace"/>
              </a:rPr>
              <a:t>10000</a:t>
            </a:r>
            <a:r>
              <a:rPr lang="en-US" sz="16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//</a:t>
            </a:r>
            <a:r>
              <a:rPr lang="en-US" sz="1600" i="1" dirty="0" err="1">
                <a:solidFill>
                  <a:srgbClr val="7F848E"/>
                </a:solidFill>
                <a:latin typeface="Menlo, Monaco, source-code-pro, Ubuntu Mono, DejaVu sans mono, Consolas, monospace"/>
              </a:rPr>
              <a:t>maxtime</a:t>
            </a:r>
            <a:r>
              <a:rPr lang="en-US" sz="16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 i="1" dirty="0" err="1">
                <a:solidFill>
                  <a:srgbClr val="7F848E"/>
                </a:solidFill>
                <a:latin typeface="Menlo, Monaco, source-code-pro, Ubuntu Mono, DejaVu sans mono, Consolas, monospace"/>
              </a:rPr>
              <a:t>ms</a:t>
            </a:r>
            <a:r>
              <a:rPr lang="en-US" sz="16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),connection can be idle before being released</a:t>
            </a:r>
            <a:endParaRPr lang="en-US" sz="16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>
              <a:spcBef>
                <a:spcPts val="500"/>
              </a:spcBef>
            </a:pP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	}</a:t>
            </a:r>
          </a:p>
          <a:p>
            <a:pPr algn="l">
              <a:spcBef>
                <a:spcPts val="500"/>
              </a:spcBef>
            </a:pP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2748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733" y="849503"/>
            <a:ext cx="11142531" cy="81693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which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like this(in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models/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index.js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16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</a:t>
            </a:r>
            <a:r>
              <a:rPr lang="en-US" sz="4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Sequelize</a:t>
            </a:r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DB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E5049A7-E762-BA48-AA28-B9F29E2CB520}"/>
              </a:ext>
            </a:extLst>
          </p:cNvPr>
          <p:cNvSpPr txBox="1">
            <a:spLocks/>
          </p:cNvSpPr>
          <p:nvPr/>
        </p:nvSpPr>
        <p:spPr>
          <a:xfrm>
            <a:off x="619631" y="1666438"/>
            <a:ext cx="10431834" cy="4115600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 err="1">
                <a:solidFill>
                  <a:srgbClr val="E5C07B"/>
                </a:solidFill>
                <a:latin typeface="Menlo, Monaco, source-code-pro, Ubuntu Mono, DejaVu sans mono, Consolas, monospace"/>
              </a:rPr>
              <a:t>dbConfig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require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"path to </a:t>
            </a:r>
            <a:r>
              <a:rPr lang="en-US" sz="1600" dirty="0" err="1">
                <a:solidFill>
                  <a:srgbClr val="98C379"/>
                </a:solidFill>
                <a:latin typeface="Menlo, Monaco, source-code-pro, Ubuntu Mono, DejaVu sans mono, Consolas, monospace"/>
              </a:rPr>
              <a:t>db.config.js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"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);</a:t>
            </a:r>
          </a:p>
          <a:p>
            <a:pPr algn="l"/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 err="1">
                <a:solidFill>
                  <a:srgbClr val="E5C07B"/>
                </a:solidFill>
                <a:latin typeface="Menlo, Monaco, source-code-pro, Ubuntu Mono, DejaVu sans mono, Consolas, monospace"/>
              </a:rPr>
              <a:t>Sequelize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require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"</a:t>
            </a:r>
            <a:r>
              <a:rPr lang="en-US" sz="1600" dirty="0" err="1">
                <a:solidFill>
                  <a:srgbClr val="98C379"/>
                </a:solidFill>
                <a:latin typeface="Menlo, Monaco, source-code-pro, Ubuntu Mono, DejaVu sans mono, Consolas, monospace"/>
              </a:rPr>
              <a:t>sequelize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"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);</a:t>
            </a:r>
          </a:p>
          <a:p>
            <a:pPr algn="l"/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 err="1">
                <a:solidFill>
                  <a:srgbClr val="E5C07B"/>
                </a:solidFill>
                <a:latin typeface="Menlo, Monaco, source-code-pro, Ubuntu Mono, DejaVu sans mono, Consolas, monospace"/>
              </a:rPr>
              <a:t>sequelize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new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 err="1">
                <a:solidFill>
                  <a:srgbClr val="E5C07B"/>
                </a:solidFill>
                <a:latin typeface="Menlo, Monaco, source-code-pro, Ubuntu Mono, DejaVu sans mono, Consolas, monospace"/>
              </a:rPr>
              <a:t>Sequelize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"config from </a:t>
            </a:r>
            <a:r>
              <a:rPr lang="en-US" sz="1600" dirty="0" err="1">
                <a:solidFill>
                  <a:srgbClr val="98C379"/>
                </a:solidFill>
                <a:latin typeface="Menlo, Monaco, source-code-pro, Ubuntu Mono, DejaVu sans mono, Consolas, monospace"/>
              </a:rPr>
              <a:t>dbConfig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, how to get ?"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);</a:t>
            </a:r>
          </a:p>
          <a:p>
            <a:pPr algn="l"/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 err="1">
                <a:solidFill>
                  <a:srgbClr val="E5C07B"/>
                </a:solidFill>
                <a:latin typeface="Menlo, Monaco, source-code-pro, Ubuntu Mono, DejaVu sans mono, Consolas, monospace"/>
              </a:rPr>
              <a:t>db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Sequelize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sequelize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  <a:p>
            <a:pPr algn="l"/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db</a:t>
            </a:r>
            <a:r>
              <a:rPr lang="en-US" sz="16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Product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require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"path to </a:t>
            </a:r>
            <a:r>
              <a:rPr lang="en-US" sz="1600" dirty="0" err="1">
                <a:solidFill>
                  <a:srgbClr val="98C379"/>
                </a:solidFill>
                <a:latin typeface="Menlo, Monaco, source-code-pro, Ubuntu Mono, DejaVu sans mono, Consolas, monospace"/>
              </a:rPr>
              <a:t>model.js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"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)(</a:t>
            </a:r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sequelize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Sequelize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);</a:t>
            </a:r>
          </a:p>
          <a:p>
            <a:pPr algn="l"/>
            <a:r>
              <a:rPr lang="en-US" sz="16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//</a:t>
            </a:r>
            <a:r>
              <a:rPr lang="en-US" sz="1600" i="1" dirty="0" err="1">
                <a:solidFill>
                  <a:srgbClr val="7F848E"/>
                </a:solidFill>
                <a:latin typeface="Menlo, Monaco, source-code-pro, Ubuntu Mono, DejaVu sans mono, Consolas, monospace"/>
              </a:rPr>
              <a:t>db.User</a:t>
            </a:r>
            <a:r>
              <a:rPr lang="en-US" sz="16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 = ...</a:t>
            </a:r>
          </a:p>
          <a:p>
            <a:pPr algn="l"/>
            <a:r>
              <a:rPr lang="en-US" sz="16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//</a:t>
            </a:r>
            <a:r>
              <a:rPr lang="en-US" sz="1600" i="1" dirty="0" err="1">
                <a:solidFill>
                  <a:srgbClr val="7F848E"/>
                </a:solidFill>
                <a:latin typeface="Menlo, Monaco, source-code-pro, Ubuntu Mono, DejaVu sans mono, Consolas, monospace"/>
              </a:rPr>
              <a:t>db.OtherEntity</a:t>
            </a:r>
            <a:r>
              <a:rPr lang="en-US" sz="16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 = ...</a:t>
            </a:r>
          </a:p>
          <a:p>
            <a:pPr algn="l"/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db</a:t>
            </a:r>
            <a:r>
              <a:rPr lang="en-US" sz="16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sequelize</a:t>
            </a:r>
            <a:r>
              <a:rPr lang="en-US" sz="16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sync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();</a:t>
            </a:r>
            <a:r>
              <a:rPr lang="en-US" sz="16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 //can be placed in </a:t>
            </a:r>
            <a:r>
              <a:rPr lang="en-US" sz="1600" i="1" dirty="0" err="1">
                <a:solidFill>
                  <a:srgbClr val="7F848E"/>
                </a:solidFill>
                <a:latin typeface="Menlo, Monaco, source-code-pro, Ubuntu Mono, DejaVu sans mono, Consolas, monospace"/>
              </a:rPr>
              <a:t>server.js</a:t>
            </a:r>
            <a:r>
              <a:rPr lang="en-US" sz="16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.</a:t>
            </a:r>
            <a:endParaRPr lang="en-US" sz="16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/>
            <a:r>
              <a:rPr lang="en-US" sz="1600" dirty="0" err="1">
                <a:solidFill>
                  <a:srgbClr val="E5C07B"/>
                </a:solidFill>
                <a:latin typeface="Menlo, Monaco, source-code-pro, Ubuntu Mono, DejaVu sans mono, Consolas, monospace"/>
              </a:rPr>
              <a:t>module</a:t>
            </a:r>
            <a:r>
              <a:rPr lang="en-US" sz="16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 err="1">
                <a:solidFill>
                  <a:srgbClr val="E5C07B"/>
                </a:solidFill>
                <a:latin typeface="Menlo, Monaco, source-code-pro, Ubuntu Mono, DejaVu sans mono, Consolas, monospace"/>
              </a:rPr>
              <a:t>exports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db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9778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733" y="849503"/>
            <a:ext cx="11142531" cy="81693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Create 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product.model.js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like this: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16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the </a:t>
            </a:r>
            <a:r>
              <a:rPr lang="en-US" sz="4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Sequelize</a:t>
            </a:r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E5049A7-E762-BA48-AA28-B9F29E2CB520}"/>
              </a:ext>
            </a:extLst>
          </p:cNvPr>
          <p:cNvSpPr txBox="1">
            <a:spLocks/>
          </p:cNvSpPr>
          <p:nvPr/>
        </p:nvSpPr>
        <p:spPr>
          <a:xfrm>
            <a:off x="619631" y="1666438"/>
            <a:ext cx="10431834" cy="4115600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500"/>
              </a:spcBef>
            </a:pPr>
            <a:r>
              <a:rPr lang="en-US" sz="1600" dirty="0" err="1">
                <a:solidFill>
                  <a:srgbClr val="E5C07B"/>
                </a:solidFill>
                <a:latin typeface="Menlo, Monaco, source-code-pro, Ubuntu Mono, DejaVu sans mono, Consolas, monospace"/>
              </a:rPr>
              <a:t>module</a:t>
            </a:r>
            <a:r>
              <a:rPr lang="en-US" sz="16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 err="1">
                <a:solidFill>
                  <a:srgbClr val="E5C07B"/>
                </a:solidFill>
                <a:latin typeface="Menlo, Monaco, source-code-pro, Ubuntu Mono, DejaVu sans mono, Consolas, monospace"/>
              </a:rPr>
              <a:t>exports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(</a:t>
            </a:r>
            <a:r>
              <a:rPr lang="en-US" sz="1600" i="1" dirty="0" err="1">
                <a:solidFill>
                  <a:srgbClr val="9CDCFE"/>
                </a:solidFill>
                <a:latin typeface="Menlo, Monaco, source-code-pro, Ubuntu Mono, DejaVu sans mono, Consolas, monospace"/>
              </a:rPr>
              <a:t>sequelize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sz="1600" i="1" dirty="0" err="1">
                <a:solidFill>
                  <a:srgbClr val="9CDCFE"/>
                </a:solidFill>
                <a:latin typeface="Menlo, Monaco, source-code-pro, Ubuntu Mono, DejaVu sans mono, Consolas, monospace"/>
              </a:rPr>
              <a:t>Sequelize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 </a:t>
            </a: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</a:p>
          <a:p>
            <a:pPr lvl="1" algn="l">
              <a:spcBef>
                <a:spcPts val="500"/>
              </a:spcBef>
            </a:pPr>
            <a:r>
              <a:rPr lang="en-US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E5C07B"/>
                </a:solidFill>
                <a:latin typeface="Menlo, Monaco, source-code-pro, Ubuntu Mono, DejaVu sans mono, Consolas, monospace"/>
              </a:rPr>
              <a:t>Product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sequelize</a:t>
            </a:r>
            <a:r>
              <a:rPr lang="en-US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define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”product"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 { //table name in MySQL</a:t>
            </a:r>
          </a:p>
          <a:p>
            <a:pPr lvl="2" algn="l">
              <a:spcBef>
                <a:spcPts val="500"/>
              </a:spcBef>
            </a:pP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name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: {</a:t>
            </a:r>
          </a:p>
          <a:p>
            <a:pPr lvl="2" algn="l">
              <a:spcBef>
                <a:spcPts val="500"/>
              </a:spcBef>
            </a:pP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	type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Sequelize</a:t>
            </a:r>
            <a:r>
              <a:rPr lang="en-US" sz="16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 err="1">
                <a:solidFill>
                  <a:srgbClr val="E5C07B"/>
                </a:solidFill>
                <a:latin typeface="Menlo, Monaco, source-code-pro, Ubuntu Mono, DejaVu sans mono, Consolas, monospace"/>
              </a:rPr>
              <a:t>STRING</a:t>
            </a:r>
            <a:endParaRPr lang="en-US" sz="16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2" algn="l">
              <a:spcBef>
                <a:spcPts val="500"/>
              </a:spcBef>
            </a:pP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},</a:t>
            </a:r>
          </a:p>
          <a:p>
            <a:pPr lvl="2" algn="l">
              <a:spcBef>
                <a:spcPts val="500"/>
              </a:spcBef>
            </a:pP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description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: {</a:t>
            </a:r>
          </a:p>
          <a:p>
            <a:pPr lvl="2" algn="l">
              <a:spcBef>
                <a:spcPts val="500"/>
              </a:spcBef>
            </a:pPr>
            <a:r>
              <a:rPr lang="en-US" sz="1600" dirty="0">
                <a:solidFill>
                  <a:srgbClr val="E06C75"/>
                </a:solidFill>
                <a:latin typeface="Menlo, Monaco, source-code-pro, Ubuntu Mono, DejaVu sans mono, Consolas, monospace"/>
              </a:rPr>
              <a:t>	type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: </a:t>
            </a:r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Sequelize</a:t>
            </a:r>
            <a:r>
              <a:rPr lang="en-US" sz="16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 err="1">
                <a:solidFill>
                  <a:srgbClr val="E5C07B"/>
                </a:solidFill>
                <a:latin typeface="Menlo, Monaco, source-code-pro, Ubuntu Mono, DejaVu sans mono, Consolas, monospace"/>
              </a:rPr>
              <a:t>STRING</a:t>
            </a:r>
            <a:endParaRPr lang="en-US" sz="16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lvl="2" algn="l">
              <a:spcBef>
                <a:spcPts val="500"/>
              </a:spcBef>
            </a:pP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},</a:t>
            </a:r>
          </a:p>
          <a:p>
            <a:pPr lvl="2" algn="l">
              <a:spcBef>
                <a:spcPts val="500"/>
              </a:spcBef>
            </a:pP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//what about other fields	?</a:t>
            </a:r>
          </a:p>
          <a:p>
            <a:pPr lvl="1" algn="l">
              <a:spcBef>
                <a:spcPts val="500"/>
              </a:spcBef>
            </a:pP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})</a:t>
            </a:r>
          </a:p>
          <a:p>
            <a:pPr lvl="1" algn="l">
              <a:spcBef>
                <a:spcPts val="500"/>
              </a:spcBef>
            </a:pPr>
            <a:r>
              <a:rPr lang="en-US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return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dirty="0">
                <a:solidFill>
                  <a:srgbClr val="E5C07B"/>
                </a:solidFill>
                <a:latin typeface="Menlo, Monaco, source-code-pro, Ubuntu Mono, DejaVu sans mono, Consolas, monospace"/>
              </a:rPr>
              <a:t>Product</a:t>
            </a: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;</a:t>
            </a:r>
          </a:p>
          <a:p>
            <a:pPr lvl="1" algn="l">
              <a:spcBef>
                <a:spcPts val="500"/>
              </a:spcBef>
            </a:pPr>
            <a:r>
              <a:rPr lang="en-US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//if there are more entity, how should you do ?</a:t>
            </a:r>
          </a:p>
          <a:p>
            <a:pPr algn="l">
              <a:spcBef>
                <a:spcPts val="500"/>
              </a:spcBef>
            </a:pP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808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733" y="849503"/>
            <a:ext cx="11142531" cy="81693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create  controllers/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tutorial.controller.js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with these CRUD functions: create,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findAll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findOne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update,...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4E8D9D-BA14-424E-89B1-B46D3881A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16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the Controller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E5049A7-E762-BA48-AA28-B9F29E2CB520}"/>
              </a:ext>
            </a:extLst>
          </p:cNvPr>
          <p:cNvSpPr txBox="1">
            <a:spLocks/>
          </p:cNvSpPr>
          <p:nvPr/>
        </p:nvSpPr>
        <p:spPr>
          <a:xfrm>
            <a:off x="619631" y="2002970"/>
            <a:ext cx="10431834" cy="4005527"/>
          </a:xfrm>
          <a:prstGeom prst="rect">
            <a:avLst/>
          </a:prstGeom>
          <a:solidFill>
            <a:srgbClr val="1F1F1F"/>
          </a:solidFill>
          <a:effectLst>
            <a:glow>
              <a:schemeClr val="accent1">
                <a:alpha val="40000"/>
              </a:schemeClr>
            </a:glow>
            <a:softEdge rad="0"/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 err="1">
                <a:solidFill>
                  <a:srgbClr val="E5C07B"/>
                </a:solidFill>
                <a:latin typeface="Menlo, Monaco, source-code-pro, Ubuntu Mono, DejaVu sans mono, Consolas, monospace"/>
              </a:rPr>
              <a:t>db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require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(</a:t>
            </a:r>
            <a:r>
              <a:rPr lang="en-US" sz="1600" dirty="0">
                <a:solidFill>
                  <a:srgbClr val="98C379"/>
                </a:solidFill>
                <a:latin typeface="Menlo, Monaco, source-code-pro, Ubuntu Mono, DejaVu sans mono, Consolas, monospace"/>
              </a:rPr>
              <a:t>"../models"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);</a:t>
            </a:r>
          </a:p>
          <a:p>
            <a:pPr algn="l"/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  <a:r>
              <a:rPr lang="en-US" sz="1600" dirty="0">
                <a:solidFill>
                  <a:srgbClr val="E5C07B"/>
                </a:solidFill>
                <a:latin typeface="Menlo, Monaco, source-code-pro, Ubuntu Mono, DejaVu sans mono, Consolas, monospace"/>
              </a:rPr>
              <a:t>Product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 </a:t>
            </a:r>
            <a:r>
              <a:rPr lang="en-US" sz="16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db</a:t>
            </a:r>
            <a:r>
              <a:rPr lang="en-US" sz="16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Product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;</a:t>
            </a:r>
          </a:p>
          <a:p>
            <a:pPr algn="l"/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const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E5C07B"/>
                </a:solidFill>
                <a:latin typeface="Menlo, Monaco, source-code-pro, Ubuntu Mono, DejaVu sans mono, Consolas, monospace"/>
              </a:rPr>
              <a:t>Op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db</a:t>
            </a:r>
            <a:r>
              <a:rPr lang="en-US" sz="16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Sequelize</a:t>
            </a:r>
            <a:r>
              <a:rPr lang="en-US" sz="16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 err="1">
                <a:solidFill>
                  <a:srgbClr val="E06C75"/>
                </a:solidFill>
                <a:latin typeface="Menlo, Monaco, source-code-pro, Ubuntu Mono, DejaVu sans mono, Consolas, monospace"/>
              </a:rPr>
              <a:t>Op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;</a:t>
            </a:r>
          </a:p>
          <a:p>
            <a:pPr algn="l"/>
            <a:r>
              <a:rPr lang="en-US" sz="16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// Create and Save a new Product</a:t>
            </a:r>
            <a:endParaRPr lang="en-US" sz="16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/>
            <a:r>
              <a:rPr lang="en-US" sz="1600" dirty="0" err="1">
                <a:solidFill>
                  <a:srgbClr val="E5C07B"/>
                </a:solidFill>
                <a:latin typeface="Menlo, Monaco, source-code-pro, Ubuntu Mono, DejaVu sans mono, Consolas, monospace"/>
              </a:rPr>
              <a:t>exports</a:t>
            </a:r>
            <a:r>
              <a:rPr lang="en-US" sz="16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create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(</a:t>
            </a:r>
            <a:r>
              <a:rPr lang="en-US" sz="1600" i="1" dirty="0">
                <a:solidFill>
                  <a:srgbClr val="9CDCFE"/>
                </a:solidFill>
                <a:latin typeface="Menlo, Monaco, source-code-pro, Ubuntu Mono, DejaVu sans mono, Consolas, monospace"/>
              </a:rPr>
              <a:t>req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sz="1600" i="1" dirty="0">
                <a:solidFill>
                  <a:srgbClr val="9CDCFE"/>
                </a:solidFill>
                <a:latin typeface="Menlo, Monaco, source-code-pro, Ubuntu Mono, DejaVu sans mono, Consolas, monospace"/>
              </a:rPr>
              <a:t>res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 </a:t>
            </a: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</a:p>
          <a:p>
            <a:pPr algn="l"/>
            <a:endParaRPr lang="en-US" sz="16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/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};</a:t>
            </a:r>
          </a:p>
          <a:p>
            <a:pPr algn="l"/>
            <a:r>
              <a:rPr lang="en-US" sz="16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// Find a single Product with an id</a:t>
            </a:r>
            <a:endParaRPr lang="en-US" sz="16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  <a:p>
            <a:pPr algn="l"/>
            <a:r>
              <a:rPr lang="en-US" sz="1600" dirty="0" err="1">
                <a:solidFill>
                  <a:srgbClr val="E5C07B"/>
                </a:solidFill>
                <a:latin typeface="Menlo, Monaco, source-code-pro, Ubuntu Mono, DejaVu sans mono, Consolas, monospace"/>
              </a:rPr>
              <a:t>exports</a:t>
            </a:r>
            <a:r>
              <a:rPr lang="en-US" sz="1600" dirty="0" err="1">
                <a:solidFill>
                  <a:srgbClr val="ABB2BF"/>
                </a:solidFill>
                <a:latin typeface="Menlo, Monaco, source-code-pro, Ubuntu Mono, DejaVu sans mono, Consolas, monospace"/>
              </a:rPr>
              <a:t>.</a:t>
            </a:r>
            <a:r>
              <a:rPr lang="en-US" sz="1600" dirty="0" err="1">
                <a:solidFill>
                  <a:srgbClr val="61AFEF"/>
                </a:solidFill>
                <a:latin typeface="Menlo, Monaco, source-code-pro, Ubuntu Mono, DejaVu sans mono, Consolas, monospace"/>
              </a:rPr>
              <a:t>findOne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</a:t>
            </a:r>
            <a:r>
              <a:rPr lang="en-US" sz="1600" dirty="0">
                <a:solidFill>
                  <a:srgbClr val="56B6C2"/>
                </a:solidFill>
                <a:latin typeface="Menlo, Monaco, source-code-pro, Ubuntu Mono, DejaVu sans mono, Consolas, monospace"/>
              </a:rPr>
              <a:t>=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(</a:t>
            </a:r>
            <a:r>
              <a:rPr lang="en-US" sz="1600" i="1" dirty="0">
                <a:solidFill>
                  <a:srgbClr val="9CDCFE"/>
                </a:solidFill>
                <a:latin typeface="Menlo, Monaco, source-code-pro, Ubuntu Mono, DejaVu sans mono, Consolas, monospace"/>
              </a:rPr>
              <a:t>req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, </a:t>
            </a:r>
            <a:r>
              <a:rPr lang="en-US" sz="1600" i="1" dirty="0">
                <a:solidFill>
                  <a:srgbClr val="9CDCFE"/>
                </a:solidFill>
                <a:latin typeface="Menlo, Monaco, source-code-pro, Ubuntu Mono, DejaVu sans mono, Consolas, monospace"/>
              </a:rPr>
              <a:t>res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) </a:t>
            </a:r>
            <a:r>
              <a:rPr lang="en-US" sz="1600" dirty="0">
                <a:solidFill>
                  <a:srgbClr val="C678DD"/>
                </a:solidFill>
                <a:latin typeface="Menlo, Monaco, source-code-pro, Ubuntu Mono, DejaVu sans mono, Consolas, monospace"/>
              </a:rPr>
              <a:t>=&gt;</a:t>
            </a:r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 {</a:t>
            </a:r>
          </a:p>
          <a:p>
            <a:pPr algn="l"/>
            <a:r>
              <a:rPr lang="en-US" sz="1600" dirty="0">
                <a:solidFill>
                  <a:srgbClr val="ABB2BF"/>
                </a:solidFill>
                <a:latin typeface="Menlo, Monaco, source-code-pro, Ubuntu Mono, DejaVu sans mono, Consolas, monospace"/>
              </a:rPr>
              <a:t>};</a:t>
            </a:r>
          </a:p>
          <a:p>
            <a:pPr algn="l"/>
            <a:r>
              <a:rPr lang="en-US" sz="1600" i="1" dirty="0">
                <a:solidFill>
                  <a:srgbClr val="7F848E"/>
                </a:solidFill>
                <a:latin typeface="Menlo, Monaco, source-code-pro, Ubuntu Mono, DejaVu sans mono, Consolas, monospace"/>
              </a:rPr>
              <a:t>// Other requests...</a:t>
            </a:r>
            <a:endParaRPr lang="en-US" sz="1600" dirty="0">
              <a:solidFill>
                <a:srgbClr val="ABB2BF"/>
              </a:solidFill>
              <a:latin typeface="Menlo, Monaco, source-code-pro, Ubuntu Mono, DejaVu sans mono, Consolas, monospace"/>
            </a:endParaRPr>
          </a:p>
        </p:txBody>
      </p:sp>
    </p:spTree>
    <p:extLst>
      <p:ext uri="{BB962C8B-B14F-4D97-AF65-F5344CB8AC3E}">
        <p14:creationId xmlns:p14="http://schemas.microsoft.com/office/powerpoint/2010/main" val="16714364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3046</TotalTime>
  <Words>1786</Words>
  <Application>Microsoft Macintosh PowerPoint</Application>
  <PresentationFormat>Widescreen</PresentationFormat>
  <Paragraphs>220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Menlo, Monaco, source-code-pro, Ubuntu Mono, DejaVu sans mono, Consolas, monospace</vt:lpstr>
      <vt:lpstr>Roboto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HTT</dc:creator>
  <cp:lastModifiedBy>365</cp:lastModifiedBy>
  <cp:revision>484</cp:revision>
  <dcterms:created xsi:type="dcterms:W3CDTF">2016-10-08T03:07:09Z</dcterms:created>
  <dcterms:modified xsi:type="dcterms:W3CDTF">2020-06-19T02:54:21Z</dcterms:modified>
</cp:coreProperties>
</file>