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479539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 panose="020B0604020202020204" pitchFamily="34" charset="0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, you will learn: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Install and create React Native App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Props and state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ReactJS component Lifecycle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Form and validation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 API with </a:t>
            </a:r>
            <a:r>
              <a:rPr lang="en-US" sz="2400" dirty="0" err="1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Add Bootstrap to an existing ReactJS App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1292-F58F-C348-AD8C-A9D4814BA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6" r="28915"/>
          <a:stretch/>
        </p:blipFill>
        <p:spPr>
          <a:xfrm>
            <a:off x="7040880" y="1429789"/>
            <a:ext cx="2078181" cy="39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807411"/>
            <a:ext cx="10941798" cy="970018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naturally keep some internal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write the form as a controlled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&amp; Controlled Components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79704" y="1777429"/>
            <a:ext cx="9982200" cy="413110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FormComponent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''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</a:p>
          <a:p>
            <a:pPr lvl="3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form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onSubmit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event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4" algn="l">
              <a:spcBef>
                <a:spcPts val="5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//what is value of event.target.value ?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4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4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input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"text"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</a:p>
          <a:p>
            <a:pPr lvl="4" algn="l">
              <a:spcBef>
                <a:spcPts val="500"/>
              </a:spcBef>
            </a:pP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	onChange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event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{}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/&gt;</a:t>
            </a:r>
          </a:p>
          <a:p>
            <a:pPr lvl="4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input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"submit"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"Submit"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/&gt;</a:t>
            </a:r>
          </a:p>
          <a:p>
            <a:pPr lvl="3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form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&gt;)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500"/>
              </a:spcBef>
            </a:pPr>
            <a:b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6352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7" y="807411"/>
            <a:ext cx="11466331" cy="97001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need to handle multiple controlled input elements, you can add a name attribute to each element and choose what to do based 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event.target.name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&amp; Controlled Components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79704" y="1659348"/>
            <a:ext cx="9982200" cy="227058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form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onSubmit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event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input </a:t>
            </a:r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name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"isHero"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type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"checkbox"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/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checked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isHero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onChange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b="1">
                <a:solidFill>
                  <a:srgbClr val="E06C75"/>
                </a:solidFill>
                <a:latin typeface="Menlo, Monaco, source-code-pro, Ubuntu Mono, DejaVu sans mono, Consolas, monospace"/>
              </a:rPr>
              <a:t>handleInputChange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/&gt;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input </a:t>
            </a:r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name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”email"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type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"text"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	checked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i="1">
                <a:solidFill>
                  <a:srgbClr val="D19A66"/>
                </a:solidFill>
                <a:latin typeface="Menlo, Monaco, source-code-pro, Ubuntu Mono, DejaVu sans mono, Consolas, monospace"/>
              </a:rPr>
              <a:t>onChange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b="1">
                <a:solidFill>
                  <a:srgbClr val="E06C75"/>
                </a:solidFill>
                <a:latin typeface="Menlo, Monaco, source-code-pro, Ubuntu Mono, DejaVu sans mono, Consolas, monospace"/>
              </a:rPr>
              <a:t>handleInputChange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/&gt;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form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33C484-0786-8543-989E-C461F07058E7}"/>
              </a:ext>
            </a:extLst>
          </p:cNvPr>
          <p:cNvSpPr txBox="1">
            <a:spLocks/>
          </p:cNvSpPr>
          <p:nvPr/>
        </p:nvSpPr>
        <p:spPr>
          <a:xfrm>
            <a:off x="625100" y="3917608"/>
            <a:ext cx="10941798" cy="498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Mutiple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inputs =&gt; only 1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8331BE-B5A9-5747-998D-2089C546FA21}"/>
              </a:ext>
            </a:extLst>
          </p:cNvPr>
          <p:cNvSpPr txBox="1">
            <a:spLocks/>
          </p:cNvSpPr>
          <p:nvPr/>
        </p:nvSpPr>
        <p:spPr>
          <a:xfrm>
            <a:off x="679704" y="4415977"/>
            <a:ext cx="9982200" cy="172796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handleInputChange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event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{ </a:t>
            </a:r>
          </a:p>
          <a:p>
            <a:pPr lvl="1" algn="l">
              <a:spcBef>
                <a:spcPts val="300"/>
              </a:spcBef>
            </a:pP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b="1">
                <a:solidFill>
                  <a:srgbClr val="E5C07B"/>
                </a:solidFill>
                <a:latin typeface="Menlo, Monaco, source-code-pro, Ubuntu Mono, DejaVu sans mono, Consolas, monospace"/>
              </a:rPr>
              <a:t>name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target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300"/>
              </a:spcBef>
            </a:pP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setState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1" algn="l">
              <a:spcBef>
                <a:spcPts val="3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b="1">
                <a:solidFill>
                  <a:srgbClr val="ABB2BF"/>
                </a:solidFill>
                <a:latin typeface="Menlo, Monaco, source-code-pro, Ubuntu Mono, DejaVu sans mono, Consolas, monospace"/>
              </a:rPr>
              <a:t>[</a:t>
            </a:r>
            <a:r>
              <a:rPr lang="en-US" b="1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b="1">
                <a:solidFill>
                  <a:srgbClr val="ABB2BF"/>
                </a:solidFill>
                <a:latin typeface="Menlo, Monaco, source-code-pro, Ubuntu Mono, DejaVu sans mono, Consolas, monospace"/>
              </a:rPr>
              <a:t>]: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event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target.value 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//key is from a “variable”</a:t>
            </a:r>
          </a:p>
          <a:p>
            <a:pPr lvl="1" algn="l">
              <a:spcBef>
                <a:spcPts val="3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>
              <a:spcBef>
                <a:spcPts val="3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85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6836"/>
            <a:ext cx="10941798" cy="816935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ways to add bootstrap in react project. Adding bootstrap dependency: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Bootstrap to ReactJS App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33C484-0786-8543-989E-C461F07058E7}"/>
              </a:ext>
            </a:extLst>
          </p:cNvPr>
          <p:cNvSpPr txBox="1">
            <a:spLocks/>
          </p:cNvSpPr>
          <p:nvPr/>
        </p:nvSpPr>
        <p:spPr>
          <a:xfrm>
            <a:off x="492096" y="2378054"/>
            <a:ext cx="10941798" cy="498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-apple-system"/>
                <a:cs typeface="Arial" panose="020B0604020202020204" pitchFamily="34" charset="0"/>
              </a:rPr>
              <a:t>Once installed we can directly use the bootstrap components in any components file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8331BE-B5A9-5747-998D-2089C546FA21}"/>
              </a:ext>
            </a:extLst>
          </p:cNvPr>
          <p:cNvSpPr txBox="1">
            <a:spLocks/>
          </p:cNvSpPr>
          <p:nvPr/>
        </p:nvSpPr>
        <p:spPr>
          <a:xfrm>
            <a:off x="570498" y="2908948"/>
            <a:ext cx="9982200" cy="269383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'bootstrap/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dist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css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bootstrap.css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'bootstrap/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dist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css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/bootstrap-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theme.css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Button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'react-bootstrap’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//...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&lt;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Button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 dirty="0" err="1">
                <a:solidFill>
                  <a:srgbClr val="D19A66"/>
                </a:solidFill>
                <a:latin typeface="Menlo, Monaco, source-code-pro, Ubuntu Mono, DejaVu sans mono, Consolas, monospace"/>
              </a:rPr>
              <a:t>bsStyle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"primary"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&gt;Primary Button&lt;/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Button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E47147-5376-2E44-B489-11AD0DDDD20A}"/>
              </a:ext>
            </a:extLst>
          </p:cNvPr>
          <p:cNvSpPr txBox="1">
            <a:spLocks/>
          </p:cNvSpPr>
          <p:nvPr/>
        </p:nvSpPr>
        <p:spPr>
          <a:xfrm>
            <a:off x="625100" y="1835200"/>
            <a:ext cx="9982200" cy="376614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npm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install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bootstrap react-bootstrap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popper.js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64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6836"/>
            <a:ext cx="10941798" cy="816935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promise-based and thus we can take advantage of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 and await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more readable asynchronous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Restful APIs using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33C484-0786-8543-989E-C461F07058E7}"/>
              </a:ext>
            </a:extLst>
          </p:cNvPr>
          <p:cNvSpPr txBox="1">
            <a:spLocks/>
          </p:cNvSpPr>
          <p:nvPr/>
        </p:nvSpPr>
        <p:spPr>
          <a:xfrm>
            <a:off x="508721" y="2440400"/>
            <a:ext cx="10043977" cy="591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GET request after importing 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8331BE-B5A9-5747-998D-2089C546FA21}"/>
              </a:ext>
            </a:extLst>
          </p:cNvPr>
          <p:cNvSpPr txBox="1">
            <a:spLocks/>
          </p:cNvSpPr>
          <p:nvPr/>
        </p:nvSpPr>
        <p:spPr>
          <a:xfrm>
            <a:off x="570498" y="3032337"/>
            <a:ext cx="9982200" cy="269383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’</a:t>
            </a:r>
          </a:p>
          <a:p>
            <a:pPr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//...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get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https://a GET API...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response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{//try to use async/await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	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persons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response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//try with your own API written in NodeJS</a:t>
            </a:r>
          </a:p>
          <a:p>
            <a:pPr algn="l"/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setState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persons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}).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=&gt; {})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E47147-5376-2E44-B489-11AD0DDDD20A}"/>
              </a:ext>
            </a:extLst>
          </p:cNvPr>
          <p:cNvSpPr txBox="1">
            <a:spLocks/>
          </p:cNvSpPr>
          <p:nvPr/>
        </p:nvSpPr>
        <p:spPr>
          <a:xfrm>
            <a:off x="570498" y="1835199"/>
            <a:ext cx="9982200" cy="48051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solidFill>
                  <a:srgbClr val="DD4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4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678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--save</a:t>
            </a:r>
          </a:p>
        </p:txBody>
      </p:sp>
    </p:spTree>
    <p:extLst>
      <p:ext uri="{BB962C8B-B14F-4D97-AF65-F5344CB8AC3E}">
        <p14:creationId xmlns:p14="http://schemas.microsoft.com/office/powerpoint/2010/main" val="147312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Restful APIs using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33C484-0786-8543-989E-C461F07058E7}"/>
              </a:ext>
            </a:extLst>
          </p:cNvPr>
          <p:cNvSpPr txBox="1">
            <a:spLocks/>
          </p:cNvSpPr>
          <p:nvPr/>
        </p:nvSpPr>
        <p:spPr>
          <a:xfrm>
            <a:off x="508721" y="1067865"/>
            <a:ext cx="10043977" cy="985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handle other verbs such as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and PUT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similar fashion.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now is an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8331BE-B5A9-5747-998D-2089C546FA21}"/>
              </a:ext>
            </a:extLst>
          </p:cNvPr>
          <p:cNvSpPr txBox="1">
            <a:spLocks/>
          </p:cNvSpPr>
          <p:nvPr/>
        </p:nvSpPr>
        <p:spPr>
          <a:xfrm>
            <a:off x="570498" y="2304175"/>
            <a:ext cx="9982200" cy="310895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’</a:t>
            </a:r>
          </a:p>
          <a:p>
            <a:pPr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//...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axios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post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https://a POST API...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`, 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param1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"value1"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param2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"value2"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response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response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 //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setState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reload data...</a:t>
            </a:r>
          </a:p>
          <a:p>
            <a:pPr lvl="1"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response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}).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=&gt; {})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//try with your own API written in NodeJS</a:t>
            </a:r>
          </a:p>
          <a:p>
            <a:pPr algn="l"/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24363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57EBC-FA2C-F047-8D68-831F2F99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Create React App is the best way to start building a new single-page application in React.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create React App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70498" y="2208225"/>
            <a:ext cx="9982200" cy="145519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npx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create-react-app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myReactProject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cd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myReactProject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npm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start</a:t>
            </a:r>
          </a:p>
          <a:p>
            <a:pPr algn="l"/>
            <a:r>
              <a:rPr lang="en-US" dirty="0"/>
              <a:t>//Open </a:t>
            </a:r>
            <a:r>
              <a:rPr lang="en-US" dirty="0">
                <a:hlinkClick r:id="rId3"/>
              </a:rPr>
              <a:t>http://localhost:8000</a:t>
            </a:r>
            <a:r>
              <a:rPr lang="en-US" dirty="0"/>
              <a:t> in Chrome/Firefox and see result</a:t>
            </a:r>
            <a:endParaRPr lang="en-US" sz="1600" dirty="0">
              <a:solidFill>
                <a:srgbClr val="C678DD"/>
              </a:solidFill>
              <a:latin typeface="Menlo, Monaco, source-code-pro, Ubuntu Mono, DejaVu sans mono, Consolas, monospac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CB46FD-AFE9-F54C-9B1C-B7FC415B7C48}"/>
              </a:ext>
            </a:extLst>
          </p:cNvPr>
          <p:cNvSpPr txBox="1">
            <a:spLocks/>
          </p:cNvSpPr>
          <p:nvPr/>
        </p:nvSpPr>
        <p:spPr>
          <a:xfrm>
            <a:off x="612239" y="3750275"/>
            <a:ext cx="10941798" cy="804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You can also change PORT by editing package.json file: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8063" y="4513759"/>
            <a:ext cx="9982200" cy="1153192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"scripts": {</a:t>
            </a:r>
          </a:p>
          <a:p>
            <a:pPr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	”start”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: “PORT=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8001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react-scripts start", 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60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Almost everything in React consists of </a:t>
            </a: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components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, often get their own file. Our project has 1 </a:t>
            </a: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“root”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component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React’s components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70498" y="2208226"/>
            <a:ext cx="9982200" cy="34859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ReactDOM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(&lt;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/&gt;,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document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getElementById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'root’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)) //in index.js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CB46FD-AFE9-F54C-9B1C-B7FC415B7C48}"/>
              </a:ext>
            </a:extLst>
          </p:cNvPr>
          <p:cNvSpPr txBox="1">
            <a:spLocks/>
          </p:cNvSpPr>
          <p:nvPr/>
        </p:nvSpPr>
        <p:spPr>
          <a:xfrm>
            <a:off x="484106" y="2730434"/>
            <a:ext cx="10941798" cy="804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“App” component is in a separated App.js file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8063" y="3348916"/>
            <a:ext cx="9982200" cy="2702431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 </a:t>
            </a:r>
          </a:p>
          <a:p>
            <a:pPr lvl="2"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</a:p>
          <a:p>
            <a:pPr lvl="3"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{"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single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here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"}</a:t>
            </a:r>
          </a:p>
          <a:p>
            <a:pPr lvl="2"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5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JSX, looks like HTML, XML-like tags. It can be assigned to a variable.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= JavaScript + XML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18063" y="1668366"/>
            <a:ext cx="9982200" cy="80485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'Hoang'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aJSXVariable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h1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&gt;Hello mr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h1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CB46FD-AFE9-F54C-9B1C-B7FC415B7C48}"/>
              </a:ext>
            </a:extLst>
          </p:cNvPr>
          <p:cNvSpPr txBox="1">
            <a:spLocks/>
          </p:cNvSpPr>
          <p:nvPr/>
        </p:nvSpPr>
        <p:spPr>
          <a:xfrm>
            <a:off x="501579" y="2544058"/>
            <a:ext cx="10941798" cy="804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A component can be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-style or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function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-style(simple component)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8063" y="3348917"/>
            <a:ext cx="5596362" cy="262818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2"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</a:p>
          <a:p>
            <a:pPr lvl="3"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{"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single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here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"}</a:t>
            </a:r>
          </a:p>
          <a:p>
            <a:pPr lvl="2"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FDD95C0-DF78-E94B-AD37-01318C2F26C3}"/>
              </a:ext>
            </a:extLst>
          </p:cNvPr>
          <p:cNvSpPr txBox="1">
            <a:spLocks/>
          </p:cNvSpPr>
          <p:nvPr/>
        </p:nvSpPr>
        <p:spPr>
          <a:xfrm>
            <a:off x="6330909" y="3348916"/>
            <a:ext cx="4764199" cy="262818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()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debugger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//For debugging</a:t>
            </a:r>
          </a:p>
          <a:p>
            <a:pPr lvl="1" algn="l"/>
            <a:r>
              <a:rPr lang="en-US" sz="18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</a:p>
          <a:p>
            <a:pPr lvl="2" algn="l"/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{"</a:t>
            </a:r>
            <a:r>
              <a:rPr lang="en-US" sz="1800" i="1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800" i="1">
                <a:solidFill>
                  <a:srgbClr val="9CDCFE"/>
                </a:solidFill>
                <a:latin typeface="Menlo, Monaco, source-code-pro, Ubuntu Mono, DejaVu sans mono, Consolas, monospace"/>
              </a:rPr>
              <a:t>single</a:t>
            </a:r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8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800" i="1">
                <a:solidFill>
                  <a:srgbClr val="9CDCFE"/>
                </a:solidFill>
                <a:latin typeface="Menlo, Monaco, source-code-pro, Ubuntu Mono, DejaVu sans mono, Consolas, monospace"/>
              </a:rPr>
              <a:t>here</a:t>
            </a:r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"}</a:t>
            </a:r>
          </a:p>
          <a:p>
            <a:pPr lvl="1" algn="l"/>
            <a:r>
              <a:rPr lang="en-US" sz="18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4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281" y="859167"/>
            <a:ext cx="10941798" cy="78047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Props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 are arguments passed into React components, from “parent” =&gt; ”child”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&amp; state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1531765"/>
            <a:ext cx="9982200" cy="2702431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//How can you access “props” in a function-style component ? </a:t>
            </a:r>
          </a:p>
          <a:p>
            <a:pPr lvl="1"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 //props can be a “function”? Yes!</a:t>
            </a:r>
          </a:p>
          <a:p>
            <a:pPr lvl="2"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h2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&gt;I am a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props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!&lt;/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h2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2" algn="l"/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//are there any way to "destruct" props ? 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E238588-1049-BA4B-8544-CEDB3A10024F}"/>
              </a:ext>
            </a:extLst>
          </p:cNvPr>
          <p:cNvSpPr txBox="1">
            <a:spLocks/>
          </p:cNvSpPr>
          <p:nvPr/>
        </p:nvSpPr>
        <p:spPr>
          <a:xfrm>
            <a:off x="570498" y="4823990"/>
            <a:ext cx="9982200" cy="1110874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className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"container"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&lt;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"Toyota"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 year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2020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/&gt; &lt;!—Let’s create more components ?--&gt;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E3C823-9357-D84E-A2E4-0A8E97CC7BC6}"/>
              </a:ext>
            </a:extLst>
          </p:cNvPr>
          <p:cNvSpPr txBox="1">
            <a:spLocks/>
          </p:cNvSpPr>
          <p:nvPr/>
        </p:nvSpPr>
        <p:spPr>
          <a:xfrm>
            <a:off x="478281" y="4179934"/>
            <a:ext cx="10941798" cy="780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In other React components: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807410"/>
            <a:ext cx="10941798" cy="78047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State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 is private data in a component. When the state object changes, the component re-renders.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&amp; state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1965159"/>
            <a:ext cx="9982200" cy="395437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CarDetail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React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2" algn="l">
              <a:spcBef>
                <a:spcPts val="400"/>
              </a:spcBef>
            </a:pPr>
            <a:r>
              <a:rPr lang="en-US" sz="1600" b="1">
                <a:solidFill>
                  <a:srgbClr val="E06C75"/>
                </a:solidFill>
                <a:latin typeface="Menlo, Monaco, source-code-pro, Ubuntu Mono, DejaVu sans mono, Consolas, monospace"/>
              </a:rPr>
              <a:t>model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"Mustang"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2" algn="l">
              <a:spcBef>
                <a:spcPts val="4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color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"red"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{//render is call when “state” is changed</a:t>
            </a:r>
          </a:p>
          <a:p>
            <a:pPr lvl="2" algn="l">
              <a:spcBef>
                <a:spcPts val="4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 b="1">
                <a:solidFill>
                  <a:srgbClr val="E5C07B"/>
                </a:solidFill>
                <a:latin typeface="Menlo, Monaco, source-code-pro, Ubuntu Mono, DejaVu sans mono, Consolas, monospace"/>
              </a:rPr>
              <a:t>model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color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4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4"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h1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&gt;Model =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 b="1">
                <a:solidFill>
                  <a:srgbClr val="E06C75"/>
                </a:solidFill>
                <a:latin typeface="Menlo, Monaco, source-code-pro, Ubuntu Mono, DejaVu sans mono, Consolas, monospace"/>
              </a:rPr>
              <a:t>model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h1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 </a:t>
            </a:r>
          </a:p>
          <a:p>
            <a:pPr lvl="4"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&lt;!--But how to change “state” ?, let’s create an action/event --&gt;</a:t>
            </a:r>
          </a:p>
          <a:p>
            <a:pPr lvl="3"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&gt;)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68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807410"/>
            <a:ext cx="10941798" cy="78047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State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 is private data in a component. When the state object changes, the component re-renders.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&amp; state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1994895"/>
            <a:ext cx="9982200" cy="385577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CarDetail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React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//...</a:t>
            </a:r>
          </a:p>
          <a:p>
            <a:pPr lvl="1" algn="l">
              <a:spcBef>
                <a:spcPts val="500"/>
              </a:spcBef>
            </a:pPr>
            <a:r>
              <a:rPr lang="en-US" b="1">
                <a:solidFill>
                  <a:srgbClr val="61AFEF"/>
                </a:solidFill>
                <a:latin typeface="Menlo, Monaco, source-code-pro, Ubuntu Mono, DejaVu sans mono, Consolas, monospace"/>
              </a:rPr>
              <a:t>changeColor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()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	//let change “</a:t>
            </a:r>
            <a:r>
              <a:rPr lang="en-US" b="1">
                <a:solidFill>
                  <a:srgbClr val="ABB2BF"/>
                </a:solidFill>
                <a:latin typeface="Menlo, Monaco, source-code-pro, Ubuntu Mono, DejaVu sans mono, Consolas, monospace"/>
              </a:rPr>
              <a:t>changeColor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” to normal function and see the different ?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setState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color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"blue"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});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//Try to change to ...setState(“a function”) ?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//this.state.color = “blue” =&gt; DON’T do this !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//...try to debug and see when render() is called ?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button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"button”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onClick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b="1">
                <a:solidFill>
                  <a:srgbClr val="61AFEF"/>
                </a:solidFill>
                <a:latin typeface="Menlo, Monaco, source-code-pro, Ubuntu Mono, DejaVu sans mono, Consolas, monospace"/>
              </a:rPr>
              <a:t>changeColor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&gt;Change color&lt;/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button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 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...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807410"/>
            <a:ext cx="10941798" cy="118748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Detail methods are in ”lifecycle interface”. It’s very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important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 to free up resources taken by the components when they are destroyed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 Methods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79704" y="2039275"/>
            <a:ext cx="9982200" cy="3847817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CarDetail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React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//...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componentDidMount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1" algn="l">
              <a:spcBef>
                <a:spcPts val="5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//Eg: set a timer, increase a variable(+1 in 1 second) 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componentDidUpdate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prevProps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prevState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snapshot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{}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componentWillUnmount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1" algn="l">
              <a:spcBef>
                <a:spcPts val="5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//Eg: clear timer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5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//Now try to </a:t>
            </a:r>
            <a:r>
              <a:rPr lang="en-US" b="1" i="1">
                <a:solidFill>
                  <a:srgbClr val="7F848E"/>
                </a:solidFill>
                <a:latin typeface="Menlo, Monaco, source-code-pro, Ubuntu Mono, DejaVu sans mono, Consolas, monospace"/>
              </a:rPr>
              <a:t>test other functions </a:t>
            </a: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in "life cycle interface”</a:t>
            </a:r>
          </a:p>
          <a:p>
            <a:pPr lvl="1" algn="l">
              <a:spcBef>
                <a:spcPts val="5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//...render()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93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244" y="949938"/>
            <a:ext cx="11125509" cy="970018"/>
          </a:xfrm>
        </p:spPr>
        <p:txBody>
          <a:bodyPr>
            <a:no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which accepts an array of objects and outputs a list of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elements.Let’s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ProductComponent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transmit events like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contains CRUD List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700253" y="1919956"/>
            <a:ext cx="9982200" cy="4130633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ProductListComponent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React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mapProductsToList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map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((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D19A66"/>
                </a:solidFill>
                <a:latin typeface="Menlo, Monaco, source-code-pro, Ubuntu Mono, DejaVu sans mono, Consolas, monospace"/>
              </a:rPr>
              <a:t>key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id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h3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h3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 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render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 {//...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(&lt;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mapProductsToList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</a:p>
          <a:p>
            <a:pPr lvl="3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&lt;!--Let’s make separated ProductComponent and see result ?--&gt;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&lt;/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&gt;)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029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2322</TotalTime>
  <Words>1317</Words>
  <Application>Microsoft Macintosh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Menlo, Monaco, source-code-pro, Ubuntu Mono, DejaVu sans mono, Consolas, monospace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326</cp:revision>
  <dcterms:created xsi:type="dcterms:W3CDTF">2016-10-08T03:07:09Z</dcterms:created>
  <dcterms:modified xsi:type="dcterms:W3CDTF">2020-06-17T16:57:18Z</dcterms:modified>
</cp:coreProperties>
</file>