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480175" cx="8640750"/>
  <p:notesSz cx="6858000" cy="9144000"/>
  <p:embeddedFontLst>
    <p:embeddedFont>
      <p:font typeface="Tahoma"/>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Tahoma-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Tahom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0" name="Shape 20"/>
        <p:cNvGrpSpPr/>
        <p:nvPr/>
      </p:nvGrpSpPr>
      <p:grpSpPr>
        <a:xfrm>
          <a:off x="0" y="0"/>
          <a:ext cx="0" cy="0"/>
          <a:chOff x="0" y="0"/>
          <a:chExt cx="0" cy="0"/>
        </a:xfrm>
      </p:grpSpPr>
      <p:sp>
        <p:nvSpPr>
          <p:cNvPr id="21" name="Google Shape;21;p2"/>
          <p:cNvSpPr txBox="1"/>
          <p:nvPr>
            <p:ph type="title"/>
          </p:nvPr>
        </p:nvSpPr>
        <p:spPr>
          <a:xfrm>
            <a:off x="432000" y="258480"/>
            <a:ext cx="7776000" cy="1081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50" name="Shape 50"/>
        <p:cNvGrpSpPr/>
        <p:nvPr/>
      </p:nvGrpSpPr>
      <p:grpSpPr>
        <a:xfrm>
          <a:off x="0" y="0"/>
          <a:ext cx="0" cy="0"/>
          <a:chOff x="0" y="0"/>
          <a:chExt cx="0" cy="0"/>
        </a:xfrm>
      </p:grpSpPr>
      <p:sp>
        <p:nvSpPr>
          <p:cNvPr id="51" name="Google Shape;51;p11"/>
          <p:cNvSpPr txBox="1"/>
          <p:nvPr>
            <p:ph type="title"/>
          </p:nvPr>
        </p:nvSpPr>
        <p:spPr>
          <a:xfrm>
            <a:off x="432000" y="258480"/>
            <a:ext cx="7776000" cy="1081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1"/>
          <p:cNvSpPr txBox="1"/>
          <p:nvPr>
            <p:ph idx="1" type="body"/>
          </p:nvPr>
        </p:nvSpPr>
        <p:spPr>
          <a:xfrm>
            <a:off x="432000" y="1516320"/>
            <a:ext cx="7776000" cy="17924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1"/>
          <p:cNvSpPr txBox="1"/>
          <p:nvPr>
            <p:ph idx="2" type="body"/>
          </p:nvPr>
        </p:nvSpPr>
        <p:spPr>
          <a:xfrm>
            <a:off x="432000" y="3479400"/>
            <a:ext cx="7776000" cy="17924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54" name="Shape 54"/>
        <p:cNvGrpSpPr/>
        <p:nvPr/>
      </p:nvGrpSpPr>
      <p:grpSpPr>
        <a:xfrm>
          <a:off x="0" y="0"/>
          <a:ext cx="0" cy="0"/>
          <a:chOff x="0" y="0"/>
          <a:chExt cx="0" cy="0"/>
        </a:xfrm>
      </p:grpSpPr>
      <p:sp>
        <p:nvSpPr>
          <p:cNvPr id="55" name="Google Shape;55;p12"/>
          <p:cNvSpPr txBox="1"/>
          <p:nvPr>
            <p:ph type="title"/>
          </p:nvPr>
        </p:nvSpPr>
        <p:spPr>
          <a:xfrm>
            <a:off x="432000" y="258480"/>
            <a:ext cx="7776000" cy="1081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2"/>
          <p:cNvSpPr txBox="1"/>
          <p:nvPr>
            <p:ph idx="1" type="body"/>
          </p:nvPr>
        </p:nvSpPr>
        <p:spPr>
          <a:xfrm>
            <a:off x="432000" y="1516320"/>
            <a:ext cx="3794400" cy="17924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2"/>
          <p:cNvSpPr txBox="1"/>
          <p:nvPr>
            <p:ph idx="2" type="body"/>
          </p:nvPr>
        </p:nvSpPr>
        <p:spPr>
          <a:xfrm>
            <a:off x="4416480" y="1516320"/>
            <a:ext cx="3794400" cy="17924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2"/>
          <p:cNvSpPr txBox="1"/>
          <p:nvPr>
            <p:ph idx="3" type="body"/>
          </p:nvPr>
        </p:nvSpPr>
        <p:spPr>
          <a:xfrm>
            <a:off x="432000" y="3479400"/>
            <a:ext cx="3794400" cy="17924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2"/>
          <p:cNvSpPr txBox="1"/>
          <p:nvPr>
            <p:ph idx="4" type="body"/>
          </p:nvPr>
        </p:nvSpPr>
        <p:spPr>
          <a:xfrm>
            <a:off x="4416480" y="3479400"/>
            <a:ext cx="3794400" cy="17924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60" name="Shape 60"/>
        <p:cNvGrpSpPr/>
        <p:nvPr/>
      </p:nvGrpSpPr>
      <p:grpSpPr>
        <a:xfrm>
          <a:off x="0" y="0"/>
          <a:ext cx="0" cy="0"/>
          <a:chOff x="0" y="0"/>
          <a:chExt cx="0" cy="0"/>
        </a:xfrm>
      </p:grpSpPr>
      <p:sp>
        <p:nvSpPr>
          <p:cNvPr id="61" name="Google Shape;61;p13"/>
          <p:cNvSpPr txBox="1"/>
          <p:nvPr>
            <p:ph type="title"/>
          </p:nvPr>
        </p:nvSpPr>
        <p:spPr>
          <a:xfrm>
            <a:off x="432000" y="258480"/>
            <a:ext cx="7776000" cy="1081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3"/>
          <p:cNvSpPr txBox="1"/>
          <p:nvPr>
            <p:ph idx="1" type="body"/>
          </p:nvPr>
        </p:nvSpPr>
        <p:spPr>
          <a:xfrm>
            <a:off x="432000" y="1516320"/>
            <a:ext cx="2503800" cy="17924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13"/>
          <p:cNvSpPr txBox="1"/>
          <p:nvPr>
            <p:ph idx="2" type="body"/>
          </p:nvPr>
        </p:nvSpPr>
        <p:spPr>
          <a:xfrm>
            <a:off x="3061440" y="1516320"/>
            <a:ext cx="2503800" cy="17924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4" name="Google Shape;64;p13"/>
          <p:cNvSpPr txBox="1"/>
          <p:nvPr>
            <p:ph idx="3" type="body"/>
          </p:nvPr>
        </p:nvSpPr>
        <p:spPr>
          <a:xfrm>
            <a:off x="5690880" y="1516320"/>
            <a:ext cx="2503800" cy="17924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5" name="Google Shape;65;p13"/>
          <p:cNvSpPr txBox="1"/>
          <p:nvPr>
            <p:ph idx="4" type="body"/>
          </p:nvPr>
        </p:nvSpPr>
        <p:spPr>
          <a:xfrm>
            <a:off x="432000" y="3479400"/>
            <a:ext cx="2503800" cy="17924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6" name="Google Shape;66;p13"/>
          <p:cNvSpPr txBox="1"/>
          <p:nvPr>
            <p:ph idx="5" type="body"/>
          </p:nvPr>
        </p:nvSpPr>
        <p:spPr>
          <a:xfrm>
            <a:off x="3061440" y="3479400"/>
            <a:ext cx="2503800" cy="17924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7" name="Google Shape;67;p13"/>
          <p:cNvSpPr txBox="1"/>
          <p:nvPr>
            <p:ph idx="6" type="body"/>
          </p:nvPr>
        </p:nvSpPr>
        <p:spPr>
          <a:xfrm>
            <a:off x="5690880" y="3479400"/>
            <a:ext cx="2503800" cy="17924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83" name="Shape 8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84" name="Shape 84"/>
        <p:cNvGrpSpPr/>
        <p:nvPr/>
      </p:nvGrpSpPr>
      <p:grpSpPr>
        <a:xfrm>
          <a:off x="0" y="0"/>
          <a:ext cx="0" cy="0"/>
          <a:chOff x="0" y="0"/>
          <a:chExt cx="0" cy="0"/>
        </a:xfrm>
      </p:grpSpPr>
      <p:sp>
        <p:nvSpPr>
          <p:cNvPr id="85" name="Google Shape;85;p16"/>
          <p:cNvSpPr txBox="1"/>
          <p:nvPr>
            <p:ph type="title"/>
          </p:nvPr>
        </p:nvSpPr>
        <p:spPr>
          <a:xfrm>
            <a:off x="432000" y="258480"/>
            <a:ext cx="7776000" cy="1081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6"/>
          <p:cNvSpPr txBox="1"/>
          <p:nvPr>
            <p:ph idx="1" type="subTitle"/>
          </p:nvPr>
        </p:nvSpPr>
        <p:spPr>
          <a:xfrm>
            <a:off x="432000" y="1516320"/>
            <a:ext cx="7776000" cy="375804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87" name="Shape 87"/>
        <p:cNvGrpSpPr/>
        <p:nvPr/>
      </p:nvGrpSpPr>
      <p:grpSpPr>
        <a:xfrm>
          <a:off x="0" y="0"/>
          <a:ext cx="0" cy="0"/>
          <a:chOff x="0" y="0"/>
          <a:chExt cx="0" cy="0"/>
        </a:xfrm>
      </p:grpSpPr>
      <p:sp>
        <p:nvSpPr>
          <p:cNvPr id="88" name="Google Shape;88;p17"/>
          <p:cNvSpPr txBox="1"/>
          <p:nvPr>
            <p:ph type="title"/>
          </p:nvPr>
        </p:nvSpPr>
        <p:spPr>
          <a:xfrm>
            <a:off x="432000" y="258480"/>
            <a:ext cx="7776000" cy="1081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7"/>
          <p:cNvSpPr txBox="1"/>
          <p:nvPr>
            <p:ph idx="1" type="body"/>
          </p:nvPr>
        </p:nvSpPr>
        <p:spPr>
          <a:xfrm>
            <a:off x="432000" y="1516320"/>
            <a:ext cx="7776000" cy="37580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90" name="Shape 90"/>
        <p:cNvGrpSpPr/>
        <p:nvPr/>
      </p:nvGrpSpPr>
      <p:grpSpPr>
        <a:xfrm>
          <a:off x="0" y="0"/>
          <a:ext cx="0" cy="0"/>
          <a:chOff x="0" y="0"/>
          <a:chExt cx="0" cy="0"/>
        </a:xfrm>
      </p:grpSpPr>
      <p:sp>
        <p:nvSpPr>
          <p:cNvPr id="91" name="Google Shape;91;p18"/>
          <p:cNvSpPr txBox="1"/>
          <p:nvPr>
            <p:ph type="title"/>
          </p:nvPr>
        </p:nvSpPr>
        <p:spPr>
          <a:xfrm>
            <a:off x="432000" y="258480"/>
            <a:ext cx="7776000" cy="1081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8"/>
          <p:cNvSpPr txBox="1"/>
          <p:nvPr>
            <p:ph idx="1" type="body"/>
          </p:nvPr>
        </p:nvSpPr>
        <p:spPr>
          <a:xfrm>
            <a:off x="432000" y="1516320"/>
            <a:ext cx="3794400" cy="37580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18"/>
          <p:cNvSpPr txBox="1"/>
          <p:nvPr>
            <p:ph idx="2" type="body"/>
          </p:nvPr>
        </p:nvSpPr>
        <p:spPr>
          <a:xfrm>
            <a:off x="4416480" y="1516320"/>
            <a:ext cx="3794400" cy="37580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4" name="Shape 94"/>
        <p:cNvGrpSpPr/>
        <p:nvPr/>
      </p:nvGrpSpPr>
      <p:grpSpPr>
        <a:xfrm>
          <a:off x="0" y="0"/>
          <a:ext cx="0" cy="0"/>
          <a:chOff x="0" y="0"/>
          <a:chExt cx="0" cy="0"/>
        </a:xfrm>
      </p:grpSpPr>
      <p:sp>
        <p:nvSpPr>
          <p:cNvPr id="95" name="Google Shape;95;p19"/>
          <p:cNvSpPr txBox="1"/>
          <p:nvPr>
            <p:ph type="title"/>
          </p:nvPr>
        </p:nvSpPr>
        <p:spPr>
          <a:xfrm>
            <a:off x="432000" y="258480"/>
            <a:ext cx="7776000" cy="1081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96" name="Shape 96"/>
        <p:cNvGrpSpPr/>
        <p:nvPr/>
      </p:nvGrpSpPr>
      <p:grpSpPr>
        <a:xfrm>
          <a:off x="0" y="0"/>
          <a:ext cx="0" cy="0"/>
          <a:chOff x="0" y="0"/>
          <a:chExt cx="0" cy="0"/>
        </a:xfrm>
      </p:grpSpPr>
      <p:sp>
        <p:nvSpPr>
          <p:cNvPr id="97" name="Google Shape;97;p20"/>
          <p:cNvSpPr txBox="1"/>
          <p:nvPr>
            <p:ph idx="1" type="subTitle"/>
          </p:nvPr>
        </p:nvSpPr>
        <p:spPr>
          <a:xfrm>
            <a:off x="432000" y="258480"/>
            <a:ext cx="7776000" cy="501588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98" name="Shape 98"/>
        <p:cNvGrpSpPr/>
        <p:nvPr/>
      </p:nvGrpSpPr>
      <p:grpSpPr>
        <a:xfrm>
          <a:off x="0" y="0"/>
          <a:ext cx="0" cy="0"/>
          <a:chOff x="0" y="0"/>
          <a:chExt cx="0" cy="0"/>
        </a:xfrm>
      </p:grpSpPr>
      <p:sp>
        <p:nvSpPr>
          <p:cNvPr id="99" name="Google Shape;99;p21"/>
          <p:cNvSpPr txBox="1"/>
          <p:nvPr>
            <p:ph type="title"/>
          </p:nvPr>
        </p:nvSpPr>
        <p:spPr>
          <a:xfrm>
            <a:off x="432000" y="258480"/>
            <a:ext cx="7776000" cy="1081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1"/>
          <p:cNvSpPr txBox="1"/>
          <p:nvPr>
            <p:ph idx="1" type="body"/>
          </p:nvPr>
        </p:nvSpPr>
        <p:spPr>
          <a:xfrm>
            <a:off x="432000" y="1516320"/>
            <a:ext cx="3794400" cy="17924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1"/>
          <p:cNvSpPr txBox="1"/>
          <p:nvPr>
            <p:ph idx="2" type="body"/>
          </p:nvPr>
        </p:nvSpPr>
        <p:spPr>
          <a:xfrm>
            <a:off x="4416480" y="1516320"/>
            <a:ext cx="3794400" cy="37580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21"/>
          <p:cNvSpPr txBox="1"/>
          <p:nvPr>
            <p:ph idx="3" type="body"/>
          </p:nvPr>
        </p:nvSpPr>
        <p:spPr>
          <a:xfrm>
            <a:off x="432000" y="3479400"/>
            <a:ext cx="3794400" cy="17924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103" name="Shape 103"/>
        <p:cNvGrpSpPr/>
        <p:nvPr/>
      </p:nvGrpSpPr>
      <p:grpSpPr>
        <a:xfrm>
          <a:off x="0" y="0"/>
          <a:ext cx="0" cy="0"/>
          <a:chOff x="0" y="0"/>
          <a:chExt cx="0" cy="0"/>
        </a:xfrm>
      </p:grpSpPr>
      <p:sp>
        <p:nvSpPr>
          <p:cNvPr id="104" name="Google Shape;104;p22"/>
          <p:cNvSpPr txBox="1"/>
          <p:nvPr>
            <p:ph type="title"/>
          </p:nvPr>
        </p:nvSpPr>
        <p:spPr>
          <a:xfrm>
            <a:off x="432000" y="258480"/>
            <a:ext cx="7776000" cy="1081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2"/>
          <p:cNvSpPr txBox="1"/>
          <p:nvPr>
            <p:ph idx="1" type="body"/>
          </p:nvPr>
        </p:nvSpPr>
        <p:spPr>
          <a:xfrm>
            <a:off x="432000" y="1516320"/>
            <a:ext cx="3794400" cy="37580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2"/>
          <p:cNvSpPr txBox="1"/>
          <p:nvPr>
            <p:ph idx="2" type="body"/>
          </p:nvPr>
        </p:nvSpPr>
        <p:spPr>
          <a:xfrm>
            <a:off x="4416480" y="1516320"/>
            <a:ext cx="3794400" cy="17924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2"/>
          <p:cNvSpPr txBox="1"/>
          <p:nvPr>
            <p:ph idx="3" type="body"/>
          </p:nvPr>
        </p:nvSpPr>
        <p:spPr>
          <a:xfrm>
            <a:off x="4416480" y="3479400"/>
            <a:ext cx="3794400" cy="17924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108" name="Shape 108"/>
        <p:cNvGrpSpPr/>
        <p:nvPr/>
      </p:nvGrpSpPr>
      <p:grpSpPr>
        <a:xfrm>
          <a:off x="0" y="0"/>
          <a:ext cx="0" cy="0"/>
          <a:chOff x="0" y="0"/>
          <a:chExt cx="0" cy="0"/>
        </a:xfrm>
      </p:grpSpPr>
      <p:sp>
        <p:nvSpPr>
          <p:cNvPr id="109" name="Google Shape;109;p23"/>
          <p:cNvSpPr txBox="1"/>
          <p:nvPr>
            <p:ph type="title"/>
          </p:nvPr>
        </p:nvSpPr>
        <p:spPr>
          <a:xfrm>
            <a:off x="432000" y="258480"/>
            <a:ext cx="7776000" cy="1081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3"/>
          <p:cNvSpPr txBox="1"/>
          <p:nvPr>
            <p:ph idx="1" type="body"/>
          </p:nvPr>
        </p:nvSpPr>
        <p:spPr>
          <a:xfrm>
            <a:off x="432000" y="1516320"/>
            <a:ext cx="3794400" cy="17924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23"/>
          <p:cNvSpPr txBox="1"/>
          <p:nvPr>
            <p:ph idx="2" type="body"/>
          </p:nvPr>
        </p:nvSpPr>
        <p:spPr>
          <a:xfrm>
            <a:off x="4416480" y="1516320"/>
            <a:ext cx="3794400" cy="17924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23"/>
          <p:cNvSpPr txBox="1"/>
          <p:nvPr>
            <p:ph idx="3" type="body"/>
          </p:nvPr>
        </p:nvSpPr>
        <p:spPr>
          <a:xfrm>
            <a:off x="432000" y="3479400"/>
            <a:ext cx="7776000" cy="17924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113" name="Shape 113"/>
        <p:cNvGrpSpPr/>
        <p:nvPr/>
      </p:nvGrpSpPr>
      <p:grpSpPr>
        <a:xfrm>
          <a:off x="0" y="0"/>
          <a:ext cx="0" cy="0"/>
          <a:chOff x="0" y="0"/>
          <a:chExt cx="0" cy="0"/>
        </a:xfrm>
      </p:grpSpPr>
      <p:sp>
        <p:nvSpPr>
          <p:cNvPr id="114" name="Google Shape;114;p24"/>
          <p:cNvSpPr txBox="1"/>
          <p:nvPr>
            <p:ph type="title"/>
          </p:nvPr>
        </p:nvSpPr>
        <p:spPr>
          <a:xfrm>
            <a:off x="432000" y="258480"/>
            <a:ext cx="7776000" cy="1081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4"/>
          <p:cNvSpPr txBox="1"/>
          <p:nvPr>
            <p:ph idx="1" type="body"/>
          </p:nvPr>
        </p:nvSpPr>
        <p:spPr>
          <a:xfrm>
            <a:off x="432000" y="1516320"/>
            <a:ext cx="7776000" cy="17924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 name="Google Shape;116;p24"/>
          <p:cNvSpPr txBox="1"/>
          <p:nvPr>
            <p:ph idx="2" type="body"/>
          </p:nvPr>
        </p:nvSpPr>
        <p:spPr>
          <a:xfrm>
            <a:off x="432000" y="3479400"/>
            <a:ext cx="7776000" cy="17924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17" name="Shape 117"/>
        <p:cNvGrpSpPr/>
        <p:nvPr/>
      </p:nvGrpSpPr>
      <p:grpSpPr>
        <a:xfrm>
          <a:off x="0" y="0"/>
          <a:ext cx="0" cy="0"/>
          <a:chOff x="0" y="0"/>
          <a:chExt cx="0" cy="0"/>
        </a:xfrm>
      </p:grpSpPr>
      <p:sp>
        <p:nvSpPr>
          <p:cNvPr id="118" name="Google Shape;118;p25"/>
          <p:cNvSpPr txBox="1"/>
          <p:nvPr>
            <p:ph type="title"/>
          </p:nvPr>
        </p:nvSpPr>
        <p:spPr>
          <a:xfrm>
            <a:off x="432000" y="258480"/>
            <a:ext cx="7776000" cy="1081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5"/>
          <p:cNvSpPr txBox="1"/>
          <p:nvPr>
            <p:ph idx="1" type="body"/>
          </p:nvPr>
        </p:nvSpPr>
        <p:spPr>
          <a:xfrm>
            <a:off x="432000" y="1516320"/>
            <a:ext cx="3794400" cy="17924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0" name="Google Shape;120;p25"/>
          <p:cNvSpPr txBox="1"/>
          <p:nvPr>
            <p:ph idx="2" type="body"/>
          </p:nvPr>
        </p:nvSpPr>
        <p:spPr>
          <a:xfrm>
            <a:off x="4416480" y="1516320"/>
            <a:ext cx="3794400" cy="17924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1" name="Google Shape;121;p25"/>
          <p:cNvSpPr txBox="1"/>
          <p:nvPr>
            <p:ph idx="3" type="body"/>
          </p:nvPr>
        </p:nvSpPr>
        <p:spPr>
          <a:xfrm>
            <a:off x="432000" y="3479400"/>
            <a:ext cx="3794400" cy="17924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2" name="Google Shape;122;p25"/>
          <p:cNvSpPr txBox="1"/>
          <p:nvPr>
            <p:ph idx="4" type="body"/>
          </p:nvPr>
        </p:nvSpPr>
        <p:spPr>
          <a:xfrm>
            <a:off x="4416480" y="3479400"/>
            <a:ext cx="3794400" cy="17924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23" name="Shape 123"/>
        <p:cNvGrpSpPr/>
        <p:nvPr/>
      </p:nvGrpSpPr>
      <p:grpSpPr>
        <a:xfrm>
          <a:off x="0" y="0"/>
          <a:ext cx="0" cy="0"/>
          <a:chOff x="0" y="0"/>
          <a:chExt cx="0" cy="0"/>
        </a:xfrm>
      </p:grpSpPr>
      <p:sp>
        <p:nvSpPr>
          <p:cNvPr id="124" name="Google Shape;124;p26"/>
          <p:cNvSpPr txBox="1"/>
          <p:nvPr>
            <p:ph type="title"/>
          </p:nvPr>
        </p:nvSpPr>
        <p:spPr>
          <a:xfrm>
            <a:off x="432000" y="258480"/>
            <a:ext cx="7776000" cy="1081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6"/>
          <p:cNvSpPr txBox="1"/>
          <p:nvPr>
            <p:ph idx="1" type="body"/>
          </p:nvPr>
        </p:nvSpPr>
        <p:spPr>
          <a:xfrm>
            <a:off x="432000" y="1516320"/>
            <a:ext cx="2503800" cy="17924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6" name="Google Shape;126;p26"/>
          <p:cNvSpPr txBox="1"/>
          <p:nvPr>
            <p:ph idx="2" type="body"/>
          </p:nvPr>
        </p:nvSpPr>
        <p:spPr>
          <a:xfrm>
            <a:off x="3061440" y="1516320"/>
            <a:ext cx="2503800" cy="17924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7" name="Google Shape;127;p26"/>
          <p:cNvSpPr txBox="1"/>
          <p:nvPr>
            <p:ph idx="3" type="body"/>
          </p:nvPr>
        </p:nvSpPr>
        <p:spPr>
          <a:xfrm>
            <a:off x="5690880" y="1516320"/>
            <a:ext cx="2503800" cy="17924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8" name="Google Shape;128;p26"/>
          <p:cNvSpPr txBox="1"/>
          <p:nvPr>
            <p:ph idx="4" type="body"/>
          </p:nvPr>
        </p:nvSpPr>
        <p:spPr>
          <a:xfrm>
            <a:off x="432000" y="3479400"/>
            <a:ext cx="2503800" cy="17924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9" name="Google Shape;129;p26"/>
          <p:cNvSpPr txBox="1"/>
          <p:nvPr>
            <p:ph idx="5" type="body"/>
          </p:nvPr>
        </p:nvSpPr>
        <p:spPr>
          <a:xfrm>
            <a:off x="3061440" y="3479400"/>
            <a:ext cx="2503800" cy="17924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0" name="Google Shape;130;p26"/>
          <p:cNvSpPr txBox="1"/>
          <p:nvPr>
            <p:ph idx="6" type="body"/>
          </p:nvPr>
        </p:nvSpPr>
        <p:spPr>
          <a:xfrm>
            <a:off x="5690880" y="3479400"/>
            <a:ext cx="2503800" cy="17924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432000" y="258480"/>
            <a:ext cx="7776000" cy="1081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 type="subTitle"/>
          </p:nvPr>
        </p:nvSpPr>
        <p:spPr>
          <a:xfrm>
            <a:off x="432000" y="1516320"/>
            <a:ext cx="7776000" cy="375804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26" name="Shape 26"/>
        <p:cNvGrpSpPr/>
        <p:nvPr/>
      </p:nvGrpSpPr>
      <p:grpSpPr>
        <a:xfrm>
          <a:off x="0" y="0"/>
          <a:ext cx="0" cy="0"/>
          <a:chOff x="0" y="0"/>
          <a:chExt cx="0" cy="0"/>
        </a:xfrm>
      </p:grpSpPr>
      <p:sp>
        <p:nvSpPr>
          <p:cNvPr id="27" name="Google Shape;27;p5"/>
          <p:cNvSpPr txBox="1"/>
          <p:nvPr>
            <p:ph type="title"/>
          </p:nvPr>
        </p:nvSpPr>
        <p:spPr>
          <a:xfrm>
            <a:off x="432000" y="258480"/>
            <a:ext cx="7776000" cy="1081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 type="body"/>
          </p:nvPr>
        </p:nvSpPr>
        <p:spPr>
          <a:xfrm>
            <a:off x="432000" y="1516320"/>
            <a:ext cx="7776000" cy="37580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432000" y="258480"/>
            <a:ext cx="7776000" cy="1081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
          <p:cNvSpPr txBox="1"/>
          <p:nvPr>
            <p:ph idx="1" type="body"/>
          </p:nvPr>
        </p:nvSpPr>
        <p:spPr>
          <a:xfrm>
            <a:off x="432000" y="1516320"/>
            <a:ext cx="3794400" cy="37580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6"/>
          <p:cNvSpPr txBox="1"/>
          <p:nvPr>
            <p:ph idx="2" type="body"/>
          </p:nvPr>
        </p:nvSpPr>
        <p:spPr>
          <a:xfrm>
            <a:off x="4416480" y="1516320"/>
            <a:ext cx="3794400" cy="37580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33" name="Shape 33"/>
        <p:cNvGrpSpPr/>
        <p:nvPr/>
      </p:nvGrpSpPr>
      <p:grpSpPr>
        <a:xfrm>
          <a:off x="0" y="0"/>
          <a:ext cx="0" cy="0"/>
          <a:chOff x="0" y="0"/>
          <a:chExt cx="0" cy="0"/>
        </a:xfrm>
      </p:grpSpPr>
      <p:sp>
        <p:nvSpPr>
          <p:cNvPr id="34" name="Google Shape;34;p7"/>
          <p:cNvSpPr txBox="1"/>
          <p:nvPr>
            <p:ph idx="1" type="subTitle"/>
          </p:nvPr>
        </p:nvSpPr>
        <p:spPr>
          <a:xfrm>
            <a:off x="432000" y="258480"/>
            <a:ext cx="7776000" cy="501588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35" name="Shape 35"/>
        <p:cNvGrpSpPr/>
        <p:nvPr/>
      </p:nvGrpSpPr>
      <p:grpSpPr>
        <a:xfrm>
          <a:off x="0" y="0"/>
          <a:ext cx="0" cy="0"/>
          <a:chOff x="0" y="0"/>
          <a:chExt cx="0" cy="0"/>
        </a:xfrm>
      </p:grpSpPr>
      <p:sp>
        <p:nvSpPr>
          <p:cNvPr id="36" name="Google Shape;36;p8"/>
          <p:cNvSpPr txBox="1"/>
          <p:nvPr>
            <p:ph type="title"/>
          </p:nvPr>
        </p:nvSpPr>
        <p:spPr>
          <a:xfrm>
            <a:off x="432000" y="258480"/>
            <a:ext cx="7776000" cy="1081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8"/>
          <p:cNvSpPr txBox="1"/>
          <p:nvPr>
            <p:ph idx="1" type="body"/>
          </p:nvPr>
        </p:nvSpPr>
        <p:spPr>
          <a:xfrm>
            <a:off x="432000" y="1516320"/>
            <a:ext cx="3794400" cy="17924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8"/>
          <p:cNvSpPr txBox="1"/>
          <p:nvPr>
            <p:ph idx="2" type="body"/>
          </p:nvPr>
        </p:nvSpPr>
        <p:spPr>
          <a:xfrm>
            <a:off x="4416480" y="1516320"/>
            <a:ext cx="3794400" cy="37580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8"/>
          <p:cNvSpPr txBox="1"/>
          <p:nvPr>
            <p:ph idx="3" type="body"/>
          </p:nvPr>
        </p:nvSpPr>
        <p:spPr>
          <a:xfrm>
            <a:off x="432000" y="3479400"/>
            <a:ext cx="3794400" cy="17924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40" name="Shape 40"/>
        <p:cNvGrpSpPr/>
        <p:nvPr/>
      </p:nvGrpSpPr>
      <p:grpSpPr>
        <a:xfrm>
          <a:off x="0" y="0"/>
          <a:ext cx="0" cy="0"/>
          <a:chOff x="0" y="0"/>
          <a:chExt cx="0" cy="0"/>
        </a:xfrm>
      </p:grpSpPr>
      <p:sp>
        <p:nvSpPr>
          <p:cNvPr id="41" name="Google Shape;41;p9"/>
          <p:cNvSpPr txBox="1"/>
          <p:nvPr>
            <p:ph type="title"/>
          </p:nvPr>
        </p:nvSpPr>
        <p:spPr>
          <a:xfrm>
            <a:off x="432000" y="258480"/>
            <a:ext cx="7776000" cy="1081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9"/>
          <p:cNvSpPr txBox="1"/>
          <p:nvPr>
            <p:ph idx="1" type="body"/>
          </p:nvPr>
        </p:nvSpPr>
        <p:spPr>
          <a:xfrm>
            <a:off x="432000" y="1516320"/>
            <a:ext cx="3794400" cy="37580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9"/>
          <p:cNvSpPr txBox="1"/>
          <p:nvPr>
            <p:ph idx="2" type="body"/>
          </p:nvPr>
        </p:nvSpPr>
        <p:spPr>
          <a:xfrm>
            <a:off x="4416480" y="1516320"/>
            <a:ext cx="3794400" cy="17924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9"/>
          <p:cNvSpPr txBox="1"/>
          <p:nvPr>
            <p:ph idx="3" type="body"/>
          </p:nvPr>
        </p:nvSpPr>
        <p:spPr>
          <a:xfrm>
            <a:off x="4416480" y="3479400"/>
            <a:ext cx="3794400" cy="17924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45" name="Shape 45"/>
        <p:cNvGrpSpPr/>
        <p:nvPr/>
      </p:nvGrpSpPr>
      <p:grpSpPr>
        <a:xfrm>
          <a:off x="0" y="0"/>
          <a:ext cx="0" cy="0"/>
          <a:chOff x="0" y="0"/>
          <a:chExt cx="0" cy="0"/>
        </a:xfrm>
      </p:grpSpPr>
      <p:sp>
        <p:nvSpPr>
          <p:cNvPr id="46" name="Google Shape;46;p10"/>
          <p:cNvSpPr txBox="1"/>
          <p:nvPr>
            <p:ph type="title"/>
          </p:nvPr>
        </p:nvSpPr>
        <p:spPr>
          <a:xfrm>
            <a:off x="432000" y="258480"/>
            <a:ext cx="7776000" cy="1081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0"/>
          <p:cNvSpPr txBox="1"/>
          <p:nvPr>
            <p:ph idx="1" type="body"/>
          </p:nvPr>
        </p:nvSpPr>
        <p:spPr>
          <a:xfrm>
            <a:off x="432000" y="1516320"/>
            <a:ext cx="3794400" cy="17924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0"/>
          <p:cNvSpPr txBox="1"/>
          <p:nvPr>
            <p:ph idx="2" type="body"/>
          </p:nvPr>
        </p:nvSpPr>
        <p:spPr>
          <a:xfrm>
            <a:off x="4416480" y="1516320"/>
            <a:ext cx="3794400" cy="17924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0"/>
          <p:cNvSpPr txBox="1"/>
          <p:nvPr>
            <p:ph idx="3" type="body"/>
          </p:nvPr>
        </p:nvSpPr>
        <p:spPr>
          <a:xfrm>
            <a:off x="432000" y="3479400"/>
            <a:ext cx="7776000" cy="17924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p:nvPr/>
        </p:nvSpPr>
        <p:spPr>
          <a:xfrm>
            <a:off x="0" y="0"/>
            <a:ext cx="8639640" cy="1151280"/>
          </a:xfrm>
          <a:prstGeom prst="rect">
            <a:avLst/>
          </a:prstGeom>
          <a:solidFill>
            <a:srgbClr val="003D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p:nvPr/>
        </p:nvSpPr>
        <p:spPr>
          <a:xfrm>
            <a:off x="8204040" y="5713560"/>
            <a:ext cx="467280" cy="152640"/>
          </a:xfrm>
          <a:prstGeom prst="rect">
            <a:avLst/>
          </a:prstGeom>
          <a:solidFill>
            <a:srgbClr val="003D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 name="Google Shape;8;p1"/>
          <p:cNvGrpSpPr/>
          <p:nvPr/>
        </p:nvGrpSpPr>
        <p:grpSpPr>
          <a:xfrm>
            <a:off x="6189840" y="179280"/>
            <a:ext cx="2265840" cy="754560"/>
            <a:chOff x="6189840" y="179280"/>
            <a:chExt cx="2265840" cy="754560"/>
          </a:xfrm>
        </p:grpSpPr>
        <p:grpSp>
          <p:nvGrpSpPr>
            <p:cNvPr id="9" name="Google Shape;9;p1"/>
            <p:cNvGrpSpPr/>
            <p:nvPr/>
          </p:nvGrpSpPr>
          <p:grpSpPr>
            <a:xfrm>
              <a:off x="6189840" y="179280"/>
              <a:ext cx="1132200" cy="380160"/>
              <a:chOff x="6189840" y="179280"/>
              <a:chExt cx="1132200" cy="380160"/>
            </a:xfrm>
          </p:grpSpPr>
          <p:sp>
            <p:nvSpPr>
              <p:cNvPr id="10" name="Google Shape;10;p1"/>
              <p:cNvSpPr/>
              <p:nvPr/>
            </p:nvSpPr>
            <p:spPr>
              <a:xfrm>
                <a:off x="6189840" y="179280"/>
                <a:ext cx="1132200" cy="380160"/>
              </a:xfrm>
              <a:custGeom>
                <a:rect b="b" l="l" r="r" t="t"/>
                <a:pathLst>
                  <a:path extrusionOk="0" h="2021" w="6000">
                    <a:moveTo>
                      <a:pt x="0" y="0"/>
                    </a:moveTo>
                    <a:lnTo>
                      <a:pt x="6000" y="0"/>
                    </a:lnTo>
                    <a:lnTo>
                      <a:pt x="6000" y="2021"/>
                    </a:lnTo>
                    <a:lnTo>
                      <a:pt x="0" y="2021"/>
                    </a:lnTo>
                    <a:lnTo>
                      <a:pt x="0" y="0"/>
                    </a:lnTo>
                  </a:path>
                </a:pathLst>
              </a:custGeom>
              <a:solidFill>
                <a:srgbClr val="000000"/>
              </a:solidFill>
              <a:ln>
                <a:noFill/>
              </a:ln>
            </p:spPr>
          </p:sp>
          <p:sp>
            <p:nvSpPr>
              <p:cNvPr id="11" name="Google Shape;11;p1"/>
              <p:cNvSpPr/>
              <p:nvPr/>
            </p:nvSpPr>
            <p:spPr>
              <a:xfrm>
                <a:off x="6938280" y="179280"/>
                <a:ext cx="12960" cy="270360"/>
              </a:xfrm>
              <a:custGeom>
                <a:rect b="b" l="l" r="r" t="t"/>
                <a:pathLst>
                  <a:path extrusionOk="0" h="1440" w="80">
                    <a:moveTo>
                      <a:pt x="0" y="0"/>
                    </a:moveTo>
                    <a:lnTo>
                      <a:pt x="80" y="0"/>
                    </a:lnTo>
                    <a:lnTo>
                      <a:pt x="80" y="1440"/>
                    </a:lnTo>
                    <a:lnTo>
                      <a:pt x="0" y="1440"/>
                    </a:lnTo>
                    <a:lnTo>
                      <a:pt x="0" y="0"/>
                    </a:lnTo>
                  </a:path>
                </a:pathLst>
              </a:custGeom>
              <a:solidFill>
                <a:srgbClr val="FFFFFF"/>
              </a:solidFill>
              <a:ln>
                <a:noFill/>
              </a:ln>
            </p:spPr>
          </p:sp>
          <p:sp>
            <p:nvSpPr>
              <p:cNvPr id="12" name="Google Shape;12;p1"/>
              <p:cNvSpPr/>
              <p:nvPr/>
            </p:nvSpPr>
            <p:spPr>
              <a:xfrm>
                <a:off x="6559560" y="284760"/>
                <a:ext cx="12960" cy="274320"/>
              </a:xfrm>
              <a:custGeom>
                <a:rect b="b" l="l" r="r" t="t"/>
                <a:pathLst>
                  <a:path extrusionOk="0" h="1461" w="80">
                    <a:moveTo>
                      <a:pt x="0" y="0"/>
                    </a:moveTo>
                    <a:lnTo>
                      <a:pt x="80" y="0"/>
                    </a:lnTo>
                    <a:lnTo>
                      <a:pt x="80" y="1461"/>
                    </a:lnTo>
                    <a:lnTo>
                      <a:pt x="0" y="1461"/>
                    </a:lnTo>
                    <a:lnTo>
                      <a:pt x="0" y="0"/>
                    </a:lnTo>
                  </a:path>
                </a:pathLst>
              </a:custGeom>
              <a:solidFill>
                <a:srgbClr val="FFFFFF"/>
              </a:solidFill>
              <a:ln>
                <a:noFill/>
              </a:ln>
            </p:spPr>
          </p:sp>
          <p:sp>
            <p:nvSpPr>
              <p:cNvPr id="13" name="Google Shape;13;p1"/>
              <p:cNvSpPr/>
              <p:nvPr/>
            </p:nvSpPr>
            <p:spPr>
              <a:xfrm>
                <a:off x="6301440" y="282240"/>
                <a:ext cx="151920" cy="168480"/>
              </a:xfrm>
              <a:custGeom>
                <a:rect b="b" l="l" r="r" t="t"/>
                <a:pathLst>
                  <a:path extrusionOk="0" h="901" w="817">
                    <a:moveTo>
                      <a:pt x="452" y="901"/>
                    </a:moveTo>
                    <a:cubicBezTo>
                      <a:pt x="187" y="901"/>
                      <a:pt x="0" y="717"/>
                      <a:pt x="0" y="448"/>
                    </a:cubicBezTo>
                    <a:cubicBezTo>
                      <a:pt x="0" y="190"/>
                      <a:pt x="198" y="0"/>
                      <a:pt x="450" y="0"/>
                    </a:cubicBezTo>
                    <a:cubicBezTo>
                      <a:pt x="574" y="0"/>
                      <a:pt x="704" y="29"/>
                      <a:pt x="785" y="139"/>
                    </a:cubicBezTo>
                    <a:lnTo>
                      <a:pt x="662" y="261"/>
                    </a:lnTo>
                    <a:cubicBezTo>
                      <a:pt x="629" y="209"/>
                      <a:pt x="549" y="172"/>
                      <a:pt x="452" y="172"/>
                    </a:cubicBezTo>
                    <a:cubicBezTo>
                      <a:pt x="316" y="172"/>
                      <a:pt x="195" y="278"/>
                      <a:pt x="195" y="448"/>
                    </a:cubicBezTo>
                    <a:cubicBezTo>
                      <a:pt x="195" y="608"/>
                      <a:pt x="296" y="732"/>
                      <a:pt x="461" y="732"/>
                    </a:cubicBezTo>
                    <a:cubicBezTo>
                      <a:pt x="509" y="732"/>
                      <a:pt x="618" y="722"/>
                      <a:pt x="683" y="604"/>
                    </a:cubicBezTo>
                    <a:lnTo>
                      <a:pt x="817" y="704"/>
                    </a:lnTo>
                    <a:cubicBezTo>
                      <a:pt x="717" y="865"/>
                      <a:pt x="570" y="901"/>
                      <a:pt x="452" y="901"/>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7067160" y="286560"/>
                <a:ext cx="132840" cy="163440"/>
              </a:xfrm>
              <a:custGeom>
                <a:rect b="b" l="l" r="r" t="t"/>
                <a:pathLst>
                  <a:path extrusionOk="0" h="875" w="713">
                    <a:moveTo>
                      <a:pt x="360" y="875"/>
                    </a:moveTo>
                    <a:cubicBezTo>
                      <a:pt x="105" y="875"/>
                      <a:pt x="0" y="718"/>
                      <a:pt x="0" y="522"/>
                    </a:cubicBezTo>
                    <a:lnTo>
                      <a:pt x="0" y="0"/>
                    </a:lnTo>
                    <a:lnTo>
                      <a:pt x="196" y="0"/>
                    </a:lnTo>
                    <a:lnTo>
                      <a:pt x="196" y="507"/>
                    </a:lnTo>
                    <a:cubicBezTo>
                      <a:pt x="196" y="641"/>
                      <a:pt x="243" y="701"/>
                      <a:pt x="362" y="701"/>
                    </a:cubicBezTo>
                    <a:cubicBezTo>
                      <a:pt x="479" y="701"/>
                      <a:pt x="517" y="639"/>
                      <a:pt x="517" y="507"/>
                    </a:cubicBezTo>
                    <a:lnTo>
                      <a:pt x="517" y="0"/>
                    </a:lnTo>
                    <a:lnTo>
                      <a:pt x="713" y="0"/>
                    </a:lnTo>
                    <a:lnTo>
                      <a:pt x="713" y="522"/>
                    </a:lnTo>
                    <a:cubicBezTo>
                      <a:pt x="713" y="707"/>
                      <a:pt x="617" y="875"/>
                      <a:pt x="360" y="875"/>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6674760" y="277200"/>
                <a:ext cx="161280" cy="171000"/>
              </a:xfrm>
              <a:custGeom>
                <a:rect b="b" l="l" r="r" t="t"/>
                <a:pathLst>
                  <a:path extrusionOk="0" h="917" w="863">
                    <a:moveTo>
                      <a:pt x="654" y="917"/>
                    </a:moveTo>
                    <a:lnTo>
                      <a:pt x="564" y="717"/>
                    </a:lnTo>
                    <a:lnTo>
                      <a:pt x="299" y="717"/>
                    </a:lnTo>
                    <a:lnTo>
                      <a:pt x="209" y="917"/>
                    </a:lnTo>
                    <a:lnTo>
                      <a:pt x="0" y="917"/>
                    </a:lnTo>
                    <a:lnTo>
                      <a:pt x="431" y="0"/>
                    </a:lnTo>
                    <a:lnTo>
                      <a:pt x="863" y="917"/>
                    </a:lnTo>
                    <a:lnTo>
                      <a:pt x="654" y="917"/>
                    </a:lnTo>
                    <a:close/>
                    <a:moveTo>
                      <a:pt x="431" y="414"/>
                    </a:moveTo>
                    <a:lnTo>
                      <a:pt x="355" y="576"/>
                    </a:lnTo>
                    <a:lnTo>
                      <a:pt x="508" y="576"/>
                    </a:lnTo>
                    <a:lnTo>
                      <a:pt x="431" y="414"/>
                    </a:lnTo>
                    <a:close/>
                  </a:path>
                </a:pathLst>
              </a:custGeom>
              <a:solidFill>
                <a:srgbClr val="FFFFFF"/>
              </a:solidFill>
              <a:ln>
                <a:noFill/>
              </a:ln>
            </p:spPr>
          </p:sp>
        </p:grpSp>
        <p:sp>
          <p:nvSpPr>
            <p:cNvPr id="16" name="Google Shape;16;p1"/>
            <p:cNvSpPr/>
            <p:nvPr/>
          </p:nvSpPr>
          <p:spPr>
            <a:xfrm>
              <a:off x="6189840" y="557280"/>
              <a:ext cx="2265840" cy="376560"/>
            </a:xfrm>
            <a:custGeom>
              <a:rect b="b" l="l" r="r" t="t"/>
              <a:pathLst>
                <a:path extrusionOk="0" h="2000" w="11999">
                  <a:moveTo>
                    <a:pt x="0" y="0"/>
                  </a:moveTo>
                  <a:lnTo>
                    <a:pt x="11999" y="0"/>
                  </a:lnTo>
                  <a:lnTo>
                    <a:pt x="11999" y="2000"/>
                  </a:lnTo>
                  <a:lnTo>
                    <a:pt x="0" y="2000"/>
                  </a:lnTo>
                  <a:lnTo>
                    <a:pt x="0" y="0"/>
                  </a:lnTo>
                </a:path>
              </a:pathLst>
            </a:custGeom>
            <a:solidFill>
              <a:srgbClr val="FFFFFF"/>
            </a:solidFill>
            <a:ln>
              <a:noFill/>
            </a:ln>
          </p:spPr>
        </p:sp>
        <p:sp>
          <p:nvSpPr>
            <p:cNvPr id="17" name="Google Shape;17;p1"/>
            <p:cNvSpPr/>
            <p:nvPr/>
          </p:nvSpPr>
          <p:spPr>
            <a:xfrm>
              <a:off x="6243480" y="793800"/>
              <a:ext cx="2151720" cy="84600"/>
            </a:xfrm>
            <a:custGeom>
              <a:rect b="b" l="l" r="r" t="t"/>
              <a:pathLst>
                <a:path extrusionOk="0" h="460" w="11399">
                  <a:moveTo>
                    <a:pt x="11399" y="456"/>
                  </a:moveTo>
                  <a:lnTo>
                    <a:pt x="11399" y="401"/>
                  </a:lnTo>
                  <a:lnTo>
                    <a:pt x="11370" y="401"/>
                  </a:lnTo>
                  <a:cubicBezTo>
                    <a:pt x="11344" y="401"/>
                    <a:pt x="11335" y="388"/>
                    <a:pt x="11335" y="364"/>
                  </a:cubicBezTo>
                  <a:lnTo>
                    <a:pt x="11335" y="4"/>
                  </a:lnTo>
                  <a:lnTo>
                    <a:pt x="11271" y="4"/>
                  </a:lnTo>
                  <a:lnTo>
                    <a:pt x="11271" y="367"/>
                  </a:lnTo>
                  <a:cubicBezTo>
                    <a:pt x="11271" y="415"/>
                    <a:pt x="11297" y="456"/>
                    <a:pt x="11359" y="456"/>
                  </a:cubicBezTo>
                  <a:lnTo>
                    <a:pt x="11399" y="456"/>
                  </a:lnTo>
                  <a:close/>
                  <a:moveTo>
                    <a:pt x="11113" y="269"/>
                  </a:moveTo>
                  <a:lnTo>
                    <a:pt x="10968" y="269"/>
                  </a:lnTo>
                  <a:cubicBezTo>
                    <a:pt x="10969" y="249"/>
                    <a:pt x="10970" y="240"/>
                    <a:pt x="10976" y="225"/>
                  </a:cubicBezTo>
                  <a:cubicBezTo>
                    <a:pt x="10987" y="201"/>
                    <a:pt x="11010" y="185"/>
                    <a:pt x="11041" y="185"/>
                  </a:cubicBezTo>
                  <a:cubicBezTo>
                    <a:pt x="11071" y="185"/>
                    <a:pt x="11094" y="201"/>
                    <a:pt x="11104" y="225"/>
                  </a:cubicBezTo>
                  <a:cubicBezTo>
                    <a:pt x="11110" y="240"/>
                    <a:pt x="11112" y="249"/>
                    <a:pt x="11113" y="269"/>
                  </a:cubicBezTo>
                  <a:close/>
                  <a:moveTo>
                    <a:pt x="11177" y="314"/>
                  </a:moveTo>
                  <a:lnTo>
                    <a:pt x="11177" y="286"/>
                  </a:lnTo>
                  <a:cubicBezTo>
                    <a:pt x="11177" y="194"/>
                    <a:pt x="11127" y="131"/>
                    <a:pt x="11041" y="131"/>
                  </a:cubicBezTo>
                  <a:cubicBezTo>
                    <a:pt x="10958" y="131"/>
                    <a:pt x="10904" y="191"/>
                    <a:pt x="10904" y="295"/>
                  </a:cubicBezTo>
                  <a:cubicBezTo>
                    <a:pt x="10904" y="418"/>
                    <a:pt x="10968" y="460"/>
                    <a:pt x="11049" y="460"/>
                  </a:cubicBezTo>
                  <a:cubicBezTo>
                    <a:pt x="11105" y="460"/>
                    <a:pt x="11136" y="443"/>
                    <a:pt x="11169" y="410"/>
                  </a:cubicBezTo>
                  <a:lnTo>
                    <a:pt x="11128" y="371"/>
                  </a:lnTo>
                  <a:cubicBezTo>
                    <a:pt x="11105" y="394"/>
                    <a:pt x="11086" y="404"/>
                    <a:pt x="11050" y="404"/>
                  </a:cubicBezTo>
                  <a:cubicBezTo>
                    <a:pt x="10997" y="404"/>
                    <a:pt x="10968" y="369"/>
                    <a:pt x="10968" y="314"/>
                  </a:cubicBezTo>
                  <a:lnTo>
                    <a:pt x="11177" y="314"/>
                  </a:lnTo>
                  <a:close/>
                  <a:moveTo>
                    <a:pt x="10821" y="134"/>
                  </a:moveTo>
                  <a:lnTo>
                    <a:pt x="10756" y="134"/>
                  </a:lnTo>
                  <a:lnTo>
                    <a:pt x="10756" y="456"/>
                  </a:lnTo>
                  <a:lnTo>
                    <a:pt x="10821" y="456"/>
                  </a:lnTo>
                  <a:lnTo>
                    <a:pt x="10821" y="134"/>
                  </a:lnTo>
                  <a:close/>
                  <a:moveTo>
                    <a:pt x="10823" y="2"/>
                  </a:moveTo>
                  <a:lnTo>
                    <a:pt x="10754" y="2"/>
                  </a:lnTo>
                  <a:lnTo>
                    <a:pt x="10754" y="71"/>
                  </a:lnTo>
                  <a:lnTo>
                    <a:pt x="10823" y="71"/>
                  </a:lnTo>
                  <a:lnTo>
                    <a:pt x="10823" y="2"/>
                  </a:lnTo>
                  <a:close/>
                  <a:moveTo>
                    <a:pt x="10676" y="456"/>
                  </a:moveTo>
                  <a:lnTo>
                    <a:pt x="10514" y="181"/>
                  </a:lnTo>
                  <a:lnTo>
                    <a:pt x="10661" y="4"/>
                  </a:lnTo>
                  <a:lnTo>
                    <a:pt x="10577" y="4"/>
                  </a:lnTo>
                  <a:lnTo>
                    <a:pt x="10392" y="232"/>
                  </a:lnTo>
                  <a:lnTo>
                    <a:pt x="10392" y="4"/>
                  </a:lnTo>
                  <a:lnTo>
                    <a:pt x="10324" y="4"/>
                  </a:lnTo>
                  <a:lnTo>
                    <a:pt x="10324" y="456"/>
                  </a:lnTo>
                  <a:lnTo>
                    <a:pt x="10392" y="456"/>
                  </a:lnTo>
                  <a:lnTo>
                    <a:pt x="10392" y="325"/>
                  </a:lnTo>
                  <a:lnTo>
                    <a:pt x="10468" y="234"/>
                  </a:lnTo>
                  <a:lnTo>
                    <a:pt x="10596" y="456"/>
                  </a:lnTo>
                  <a:lnTo>
                    <a:pt x="10676" y="456"/>
                  </a:lnTo>
                  <a:close/>
                  <a:moveTo>
                    <a:pt x="10059" y="456"/>
                  </a:moveTo>
                  <a:lnTo>
                    <a:pt x="10059" y="134"/>
                  </a:lnTo>
                  <a:lnTo>
                    <a:pt x="9994" y="134"/>
                  </a:lnTo>
                  <a:lnTo>
                    <a:pt x="9994" y="331"/>
                  </a:lnTo>
                  <a:cubicBezTo>
                    <a:pt x="9994" y="380"/>
                    <a:pt x="9963" y="402"/>
                    <a:pt x="9927" y="402"/>
                  </a:cubicBezTo>
                  <a:cubicBezTo>
                    <a:pt x="9891" y="402"/>
                    <a:pt x="9862" y="381"/>
                    <a:pt x="9862" y="331"/>
                  </a:cubicBezTo>
                  <a:lnTo>
                    <a:pt x="9862" y="134"/>
                  </a:lnTo>
                  <a:lnTo>
                    <a:pt x="9798" y="134"/>
                  </a:lnTo>
                  <a:lnTo>
                    <a:pt x="9798" y="340"/>
                  </a:lnTo>
                  <a:cubicBezTo>
                    <a:pt x="9798" y="376"/>
                    <a:pt x="9805" y="407"/>
                    <a:pt x="9830" y="431"/>
                  </a:cubicBezTo>
                  <a:cubicBezTo>
                    <a:pt x="9849" y="449"/>
                    <a:pt x="9876" y="460"/>
                    <a:pt x="9909" y="460"/>
                  </a:cubicBezTo>
                  <a:cubicBezTo>
                    <a:pt x="9942" y="460"/>
                    <a:pt x="9973" y="448"/>
                    <a:pt x="9995" y="424"/>
                  </a:cubicBezTo>
                  <a:lnTo>
                    <a:pt x="9995" y="456"/>
                  </a:lnTo>
                  <a:lnTo>
                    <a:pt x="10059" y="456"/>
                  </a:lnTo>
                  <a:close/>
                  <a:moveTo>
                    <a:pt x="9709" y="456"/>
                  </a:moveTo>
                  <a:lnTo>
                    <a:pt x="9709" y="399"/>
                  </a:lnTo>
                  <a:lnTo>
                    <a:pt x="9548" y="399"/>
                  </a:lnTo>
                  <a:lnTo>
                    <a:pt x="9709" y="186"/>
                  </a:lnTo>
                  <a:lnTo>
                    <a:pt x="9709" y="134"/>
                  </a:lnTo>
                  <a:lnTo>
                    <a:pt x="9478" y="134"/>
                  </a:lnTo>
                  <a:lnTo>
                    <a:pt x="9478" y="192"/>
                  </a:lnTo>
                  <a:lnTo>
                    <a:pt x="9629" y="192"/>
                  </a:lnTo>
                  <a:lnTo>
                    <a:pt x="9469" y="405"/>
                  </a:lnTo>
                  <a:lnTo>
                    <a:pt x="9469" y="456"/>
                  </a:lnTo>
                  <a:lnTo>
                    <a:pt x="9709" y="456"/>
                  </a:lnTo>
                  <a:close/>
                  <a:moveTo>
                    <a:pt x="9269" y="456"/>
                  </a:moveTo>
                  <a:lnTo>
                    <a:pt x="9269" y="401"/>
                  </a:lnTo>
                  <a:lnTo>
                    <a:pt x="9242" y="401"/>
                  </a:lnTo>
                  <a:cubicBezTo>
                    <a:pt x="9218" y="401"/>
                    <a:pt x="9207" y="387"/>
                    <a:pt x="9207" y="364"/>
                  </a:cubicBezTo>
                  <a:lnTo>
                    <a:pt x="9207" y="190"/>
                  </a:lnTo>
                  <a:lnTo>
                    <a:pt x="9269" y="190"/>
                  </a:lnTo>
                  <a:lnTo>
                    <a:pt x="9269" y="140"/>
                  </a:lnTo>
                  <a:lnTo>
                    <a:pt x="9207" y="140"/>
                  </a:lnTo>
                  <a:lnTo>
                    <a:pt x="9207" y="42"/>
                  </a:lnTo>
                  <a:lnTo>
                    <a:pt x="9142" y="42"/>
                  </a:lnTo>
                  <a:lnTo>
                    <a:pt x="9142" y="140"/>
                  </a:lnTo>
                  <a:lnTo>
                    <a:pt x="9105" y="140"/>
                  </a:lnTo>
                  <a:lnTo>
                    <a:pt x="9105" y="190"/>
                  </a:lnTo>
                  <a:lnTo>
                    <a:pt x="9142" y="190"/>
                  </a:lnTo>
                  <a:lnTo>
                    <a:pt x="9142" y="367"/>
                  </a:lnTo>
                  <a:cubicBezTo>
                    <a:pt x="9142" y="413"/>
                    <a:pt x="9170" y="456"/>
                    <a:pt x="9230" y="456"/>
                  </a:cubicBezTo>
                  <a:lnTo>
                    <a:pt x="9269" y="456"/>
                  </a:lnTo>
                  <a:close/>
                  <a:moveTo>
                    <a:pt x="8961" y="340"/>
                  </a:moveTo>
                  <a:cubicBezTo>
                    <a:pt x="8961" y="363"/>
                    <a:pt x="8956" y="378"/>
                    <a:pt x="8947" y="388"/>
                  </a:cubicBezTo>
                  <a:cubicBezTo>
                    <a:pt x="8929" y="404"/>
                    <a:pt x="8911" y="406"/>
                    <a:pt x="8886" y="406"/>
                  </a:cubicBezTo>
                  <a:cubicBezTo>
                    <a:pt x="8846" y="406"/>
                    <a:pt x="8827" y="390"/>
                    <a:pt x="8827" y="361"/>
                  </a:cubicBezTo>
                  <a:cubicBezTo>
                    <a:pt x="8827" y="331"/>
                    <a:pt x="8847" y="314"/>
                    <a:pt x="8885" y="314"/>
                  </a:cubicBezTo>
                  <a:lnTo>
                    <a:pt x="8961" y="314"/>
                  </a:lnTo>
                  <a:lnTo>
                    <a:pt x="8961" y="340"/>
                  </a:lnTo>
                  <a:close/>
                  <a:moveTo>
                    <a:pt x="9025" y="456"/>
                  </a:moveTo>
                  <a:lnTo>
                    <a:pt x="9025" y="241"/>
                  </a:lnTo>
                  <a:cubicBezTo>
                    <a:pt x="9025" y="168"/>
                    <a:pt x="8981" y="131"/>
                    <a:pt x="8893" y="131"/>
                  </a:cubicBezTo>
                  <a:cubicBezTo>
                    <a:pt x="8839" y="131"/>
                    <a:pt x="8807" y="141"/>
                    <a:pt x="8777" y="177"/>
                  </a:cubicBezTo>
                  <a:lnTo>
                    <a:pt x="8820" y="217"/>
                  </a:lnTo>
                  <a:cubicBezTo>
                    <a:pt x="8837" y="194"/>
                    <a:pt x="8854" y="186"/>
                    <a:pt x="8890" y="186"/>
                  </a:cubicBezTo>
                  <a:cubicBezTo>
                    <a:pt x="8940" y="186"/>
                    <a:pt x="8961" y="205"/>
                    <a:pt x="8961" y="246"/>
                  </a:cubicBezTo>
                  <a:lnTo>
                    <a:pt x="8961" y="269"/>
                  </a:lnTo>
                  <a:lnTo>
                    <a:pt x="8875" y="269"/>
                  </a:lnTo>
                  <a:cubicBezTo>
                    <a:pt x="8802" y="269"/>
                    <a:pt x="8764" y="308"/>
                    <a:pt x="8764" y="362"/>
                  </a:cubicBezTo>
                  <a:cubicBezTo>
                    <a:pt x="8764" y="389"/>
                    <a:pt x="8773" y="414"/>
                    <a:pt x="8790" y="431"/>
                  </a:cubicBezTo>
                  <a:cubicBezTo>
                    <a:pt x="8809" y="451"/>
                    <a:pt x="8836" y="460"/>
                    <a:pt x="8876" y="460"/>
                  </a:cubicBezTo>
                  <a:cubicBezTo>
                    <a:pt x="8916" y="460"/>
                    <a:pt x="8938" y="451"/>
                    <a:pt x="8962" y="427"/>
                  </a:cubicBezTo>
                  <a:lnTo>
                    <a:pt x="8962" y="456"/>
                  </a:lnTo>
                  <a:lnTo>
                    <a:pt x="9025" y="456"/>
                  </a:lnTo>
                  <a:close/>
                  <a:moveTo>
                    <a:pt x="8861" y="4"/>
                  </a:moveTo>
                  <a:lnTo>
                    <a:pt x="8802" y="4"/>
                  </a:lnTo>
                  <a:lnTo>
                    <a:pt x="8802" y="73"/>
                  </a:lnTo>
                  <a:lnTo>
                    <a:pt x="8861" y="73"/>
                  </a:lnTo>
                  <a:lnTo>
                    <a:pt x="8861" y="4"/>
                  </a:lnTo>
                  <a:close/>
                  <a:moveTo>
                    <a:pt x="8998" y="4"/>
                  </a:moveTo>
                  <a:lnTo>
                    <a:pt x="8940" y="4"/>
                  </a:lnTo>
                  <a:lnTo>
                    <a:pt x="8940" y="73"/>
                  </a:lnTo>
                  <a:lnTo>
                    <a:pt x="8998" y="73"/>
                  </a:lnTo>
                  <a:lnTo>
                    <a:pt x="8998" y="4"/>
                  </a:lnTo>
                  <a:close/>
                  <a:moveTo>
                    <a:pt x="8684" y="456"/>
                  </a:moveTo>
                  <a:lnTo>
                    <a:pt x="8684" y="401"/>
                  </a:lnTo>
                  <a:lnTo>
                    <a:pt x="8657" y="401"/>
                  </a:lnTo>
                  <a:cubicBezTo>
                    <a:pt x="8633" y="401"/>
                    <a:pt x="8621" y="387"/>
                    <a:pt x="8621" y="364"/>
                  </a:cubicBezTo>
                  <a:lnTo>
                    <a:pt x="8621" y="190"/>
                  </a:lnTo>
                  <a:lnTo>
                    <a:pt x="8684" y="190"/>
                  </a:lnTo>
                  <a:lnTo>
                    <a:pt x="8684" y="140"/>
                  </a:lnTo>
                  <a:lnTo>
                    <a:pt x="8621" y="140"/>
                  </a:lnTo>
                  <a:lnTo>
                    <a:pt x="8621" y="42"/>
                  </a:lnTo>
                  <a:lnTo>
                    <a:pt x="8557" y="42"/>
                  </a:lnTo>
                  <a:lnTo>
                    <a:pt x="8557" y="140"/>
                  </a:lnTo>
                  <a:lnTo>
                    <a:pt x="8520" y="140"/>
                  </a:lnTo>
                  <a:lnTo>
                    <a:pt x="8520" y="190"/>
                  </a:lnTo>
                  <a:lnTo>
                    <a:pt x="8557" y="190"/>
                  </a:lnTo>
                  <a:lnTo>
                    <a:pt x="8557" y="367"/>
                  </a:lnTo>
                  <a:cubicBezTo>
                    <a:pt x="8557" y="413"/>
                    <a:pt x="8585" y="456"/>
                    <a:pt x="8645" y="456"/>
                  </a:cubicBezTo>
                  <a:lnTo>
                    <a:pt x="8684" y="456"/>
                  </a:lnTo>
                  <a:close/>
                  <a:moveTo>
                    <a:pt x="8437" y="134"/>
                  </a:moveTo>
                  <a:lnTo>
                    <a:pt x="8372" y="134"/>
                  </a:lnTo>
                  <a:lnTo>
                    <a:pt x="8372" y="456"/>
                  </a:lnTo>
                  <a:lnTo>
                    <a:pt x="8437" y="456"/>
                  </a:lnTo>
                  <a:lnTo>
                    <a:pt x="8437" y="134"/>
                  </a:lnTo>
                  <a:close/>
                  <a:moveTo>
                    <a:pt x="8439" y="2"/>
                  </a:moveTo>
                  <a:lnTo>
                    <a:pt x="8370" y="2"/>
                  </a:lnTo>
                  <a:lnTo>
                    <a:pt x="8370" y="71"/>
                  </a:lnTo>
                  <a:lnTo>
                    <a:pt x="8439" y="71"/>
                  </a:lnTo>
                  <a:lnTo>
                    <a:pt x="8439" y="2"/>
                  </a:lnTo>
                  <a:close/>
                  <a:moveTo>
                    <a:pt x="8271" y="358"/>
                  </a:moveTo>
                  <a:cubicBezTo>
                    <a:pt x="8271" y="301"/>
                    <a:pt x="8235" y="272"/>
                    <a:pt x="8175" y="267"/>
                  </a:cubicBezTo>
                  <a:lnTo>
                    <a:pt x="8124" y="263"/>
                  </a:lnTo>
                  <a:cubicBezTo>
                    <a:pt x="8090" y="260"/>
                    <a:pt x="8080" y="245"/>
                    <a:pt x="8080" y="226"/>
                  </a:cubicBezTo>
                  <a:cubicBezTo>
                    <a:pt x="8080" y="202"/>
                    <a:pt x="8099" y="185"/>
                    <a:pt x="8138" y="185"/>
                  </a:cubicBezTo>
                  <a:cubicBezTo>
                    <a:pt x="8169" y="185"/>
                    <a:pt x="8197" y="191"/>
                    <a:pt x="8218" y="208"/>
                  </a:cubicBezTo>
                  <a:lnTo>
                    <a:pt x="8258" y="167"/>
                  </a:lnTo>
                  <a:cubicBezTo>
                    <a:pt x="8228" y="141"/>
                    <a:pt x="8187" y="131"/>
                    <a:pt x="8139" y="131"/>
                  </a:cubicBezTo>
                  <a:cubicBezTo>
                    <a:pt x="8072" y="131"/>
                    <a:pt x="8018" y="166"/>
                    <a:pt x="8018" y="229"/>
                  </a:cubicBezTo>
                  <a:cubicBezTo>
                    <a:pt x="8018" y="286"/>
                    <a:pt x="8053" y="313"/>
                    <a:pt x="8113" y="318"/>
                  </a:cubicBezTo>
                  <a:lnTo>
                    <a:pt x="8164" y="322"/>
                  </a:lnTo>
                  <a:cubicBezTo>
                    <a:pt x="8195" y="325"/>
                    <a:pt x="8207" y="339"/>
                    <a:pt x="8207" y="361"/>
                  </a:cubicBezTo>
                  <a:cubicBezTo>
                    <a:pt x="8207" y="391"/>
                    <a:pt x="8176" y="405"/>
                    <a:pt x="8137" y="405"/>
                  </a:cubicBezTo>
                  <a:cubicBezTo>
                    <a:pt x="8105" y="405"/>
                    <a:pt x="8070" y="398"/>
                    <a:pt x="8044" y="371"/>
                  </a:cubicBezTo>
                  <a:lnTo>
                    <a:pt x="8002" y="414"/>
                  </a:lnTo>
                  <a:cubicBezTo>
                    <a:pt x="8040" y="451"/>
                    <a:pt x="8084" y="460"/>
                    <a:pt x="8137" y="460"/>
                  </a:cubicBezTo>
                  <a:cubicBezTo>
                    <a:pt x="8214" y="460"/>
                    <a:pt x="8271" y="425"/>
                    <a:pt x="8271" y="358"/>
                  </a:cubicBezTo>
                  <a:close/>
                  <a:moveTo>
                    <a:pt x="7990" y="161"/>
                  </a:moveTo>
                  <a:cubicBezTo>
                    <a:pt x="7967" y="139"/>
                    <a:pt x="7944" y="131"/>
                    <a:pt x="7913" y="131"/>
                  </a:cubicBezTo>
                  <a:cubicBezTo>
                    <a:pt x="7877" y="131"/>
                    <a:pt x="7844" y="147"/>
                    <a:pt x="7827" y="169"/>
                  </a:cubicBezTo>
                  <a:lnTo>
                    <a:pt x="7827" y="134"/>
                  </a:lnTo>
                  <a:lnTo>
                    <a:pt x="7764" y="134"/>
                  </a:lnTo>
                  <a:lnTo>
                    <a:pt x="7764" y="456"/>
                  </a:lnTo>
                  <a:lnTo>
                    <a:pt x="7828" y="456"/>
                  </a:lnTo>
                  <a:lnTo>
                    <a:pt x="7828" y="261"/>
                  </a:lnTo>
                  <a:cubicBezTo>
                    <a:pt x="7828" y="216"/>
                    <a:pt x="7858" y="188"/>
                    <a:pt x="7892" y="188"/>
                  </a:cubicBezTo>
                  <a:cubicBezTo>
                    <a:pt x="7915" y="188"/>
                    <a:pt x="7926" y="195"/>
                    <a:pt x="7941" y="210"/>
                  </a:cubicBezTo>
                  <a:lnTo>
                    <a:pt x="7990" y="161"/>
                  </a:lnTo>
                  <a:close/>
                  <a:moveTo>
                    <a:pt x="7604" y="269"/>
                  </a:moveTo>
                  <a:lnTo>
                    <a:pt x="7459" y="269"/>
                  </a:lnTo>
                  <a:cubicBezTo>
                    <a:pt x="7460" y="249"/>
                    <a:pt x="7461" y="240"/>
                    <a:pt x="7468" y="225"/>
                  </a:cubicBezTo>
                  <a:cubicBezTo>
                    <a:pt x="7478" y="201"/>
                    <a:pt x="7501" y="185"/>
                    <a:pt x="7532" y="185"/>
                  </a:cubicBezTo>
                  <a:cubicBezTo>
                    <a:pt x="7562" y="185"/>
                    <a:pt x="7585" y="201"/>
                    <a:pt x="7595" y="225"/>
                  </a:cubicBezTo>
                  <a:cubicBezTo>
                    <a:pt x="7602" y="240"/>
                    <a:pt x="7604" y="249"/>
                    <a:pt x="7604" y="269"/>
                  </a:cubicBezTo>
                  <a:close/>
                  <a:moveTo>
                    <a:pt x="7668" y="314"/>
                  </a:moveTo>
                  <a:lnTo>
                    <a:pt x="7668" y="286"/>
                  </a:lnTo>
                  <a:cubicBezTo>
                    <a:pt x="7668" y="194"/>
                    <a:pt x="7618" y="131"/>
                    <a:pt x="7532" y="131"/>
                  </a:cubicBezTo>
                  <a:cubicBezTo>
                    <a:pt x="7449" y="131"/>
                    <a:pt x="7395" y="191"/>
                    <a:pt x="7395" y="295"/>
                  </a:cubicBezTo>
                  <a:cubicBezTo>
                    <a:pt x="7395" y="418"/>
                    <a:pt x="7459" y="460"/>
                    <a:pt x="7540" y="460"/>
                  </a:cubicBezTo>
                  <a:cubicBezTo>
                    <a:pt x="7597" y="460"/>
                    <a:pt x="7628" y="443"/>
                    <a:pt x="7661" y="410"/>
                  </a:cubicBezTo>
                  <a:lnTo>
                    <a:pt x="7619" y="371"/>
                  </a:lnTo>
                  <a:cubicBezTo>
                    <a:pt x="7597" y="394"/>
                    <a:pt x="7577" y="404"/>
                    <a:pt x="7541" y="404"/>
                  </a:cubicBezTo>
                  <a:cubicBezTo>
                    <a:pt x="7489" y="404"/>
                    <a:pt x="7459" y="369"/>
                    <a:pt x="7459" y="314"/>
                  </a:cubicBezTo>
                  <a:lnTo>
                    <a:pt x="7668" y="314"/>
                  </a:lnTo>
                  <a:close/>
                  <a:moveTo>
                    <a:pt x="7352" y="134"/>
                  </a:moveTo>
                  <a:lnTo>
                    <a:pt x="7284" y="134"/>
                  </a:lnTo>
                  <a:lnTo>
                    <a:pt x="7208" y="361"/>
                  </a:lnTo>
                  <a:lnTo>
                    <a:pt x="7132" y="134"/>
                  </a:lnTo>
                  <a:lnTo>
                    <a:pt x="7063" y="134"/>
                  </a:lnTo>
                  <a:lnTo>
                    <a:pt x="7181" y="456"/>
                  </a:lnTo>
                  <a:lnTo>
                    <a:pt x="7234" y="456"/>
                  </a:lnTo>
                  <a:lnTo>
                    <a:pt x="7352" y="134"/>
                  </a:lnTo>
                  <a:close/>
                  <a:moveTo>
                    <a:pt x="6997" y="134"/>
                  </a:moveTo>
                  <a:lnTo>
                    <a:pt x="6932" y="134"/>
                  </a:lnTo>
                  <a:lnTo>
                    <a:pt x="6932" y="456"/>
                  </a:lnTo>
                  <a:lnTo>
                    <a:pt x="6997" y="456"/>
                  </a:lnTo>
                  <a:lnTo>
                    <a:pt x="6997" y="134"/>
                  </a:lnTo>
                  <a:close/>
                  <a:moveTo>
                    <a:pt x="6999" y="2"/>
                  </a:moveTo>
                  <a:lnTo>
                    <a:pt x="6930" y="2"/>
                  </a:lnTo>
                  <a:lnTo>
                    <a:pt x="6930" y="71"/>
                  </a:lnTo>
                  <a:lnTo>
                    <a:pt x="6999" y="71"/>
                  </a:lnTo>
                  <a:lnTo>
                    <a:pt x="6999" y="2"/>
                  </a:lnTo>
                  <a:close/>
                  <a:moveTo>
                    <a:pt x="6823" y="456"/>
                  </a:moveTo>
                  <a:lnTo>
                    <a:pt x="6823" y="251"/>
                  </a:lnTo>
                  <a:cubicBezTo>
                    <a:pt x="6823" y="214"/>
                    <a:pt x="6816" y="184"/>
                    <a:pt x="6791" y="160"/>
                  </a:cubicBezTo>
                  <a:cubicBezTo>
                    <a:pt x="6772" y="141"/>
                    <a:pt x="6745" y="131"/>
                    <a:pt x="6711" y="131"/>
                  </a:cubicBezTo>
                  <a:cubicBezTo>
                    <a:pt x="6679" y="131"/>
                    <a:pt x="6648" y="143"/>
                    <a:pt x="6626" y="167"/>
                  </a:cubicBezTo>
                  <a:lnTo>
                    <a:pt x="6626" y="134"/>
                  </a:lnTo>
                  <a:lnTo>
                    <a:pt x="6562" y="134"/>
                  </a:lnTo>
                  <a:lnTo>
                    <a:pt x="6562" y="456"/>
                  </a:lnTo>
                  <a:lnTo>
                    <a:pt x="6627" y="456"/>
                  </a:lnTo>
                  <a:lnTo>
                    <a:pt x="6627" y="260"/>
                  </a:lnTo>
                  <a:cubicBezTo>
                    <a:pt x="6627" y="211"/>
                    <a:pt x="6657" y="188"/>
                    <a:pt x="6694" y="188"/>
                  </a:cubicBezTo>
                  <a:cubicBezTo>
                    <a:pt x="6730" y="188"/>
                    <a:pt x="6758" y="210"/>
                    <a:pt x="6758" y="260"/>
                  </a:cubicBezTo>
                  <a:lnTo>
                    <a:pt x="6758" y="456"/>
                  </a:lnTo>
                  <a:lnTo>
                    <a:pt x="6823" y="456"/>
                  </a:lnTo>
                  <a:close/>
                  <a:moveTo>
                    <a:pt x="6449" y="304"/>
                  </a:moveTo>
                  <a:lnTo>
                    <a:pt x="6449" y="4"/>
                  </a:lnTo>
                  <a:lnTo>
                    <a:pt x="6381" y="4"/>
                  </a:lnTo>
                  <a:lnTo>
                    <a:pt x="6381" y="301"/>
                  </a:lnTo>
                  <a:cubicBezTo>
                    <a:pt x="6381" y="361"/>
                    <a:pt x="6343" y="399"/>
                    <a:pt x="6287" y="399"/>
                  </a:cubicBezTo>
                  <a:cubicBezTo>
                    <a:pt x="6230" y="399"/>
                    <a:pt x="6193" y="361"/>
                    <a:pt x="6193" y="301"/>
                  </a:cubicBezTo>
                  <a:lnTo>
                    <a:pt x="6193" y="4"/>
                  </a:lnTo>
                  <a:lnTo>
                    <a:pt x="6125" y="4"/>
                  </a:lnTo>
                  <a:lnTo>
                    <a:pt x="6125" y="304"/>
                  </a:lnTo>
                  <a:cubicBezTo>
                    <a:pt x="6125" y="397"/>
                    <a:pt x="6195" y="460"/>
                    <a:pt x="6287" y="460"/>
                  </a:cubicBezTo>
                  <a:cubicBezTo>
                    <a:pt x="6379" y="460"/>
                    <a:pt x="6449" y="397"/>
                    <a:pt x="6449" y="304"/>
                  </a:cubicBezTo>
                  <a:close/>
                  <a:moveTo>
                    <a:pt x="6021" y="250"/>
                  </a:moveTo>
                  <a:lnTo>
                    <a:pt x="5835" y="250"/>
                  </a:lnTo>
                  <a:lnTo>
                    <a:pt x="5835" y="310"/>
                  </a:lnTo>
                  <a:lnTo>
                    <a:pt x="6021" y="310"/>
                  </a:lnTo>
                  <a:lnTo>
                    <a:pt x="6021" y="250"/>
                  </a:lnTo>
                  <a:close/>
                  <a:moveTo>
                    <a:pt x="5743" y="358"/>
                  </a:moveTo>
                  <a:cubicBezTo>
                    <a:pt x="5743" y="301"/>
                    <a:pt x="5707" y="272"/>
                    <a:pt x="5647" y="267"/>
                  </a:cubicBezTo>
                  <a:lnTo>
                    <a:pt x="5596" y="263"/>
                  </a:lnTo>
                  <a:cubicBezTo>
                    <a:pt x="5562" y="260"/>
                    <a:pt x="5552" y="245"/>
                    <a:pt x="5552" y="226"/>
                  </a:cubicBezTo>
                  <a:cubicBezTo>
                    <a:pt x="5552" y="202"/>
                    <a:pt x="5572" y="185"/>
                    <a:pt x="5610" y="185"/>
                  </a:cubicBezTo>
                  <a:cubicBezTo>
                    <a:pt x="5641" y="185"/>
                    <a:pt x="5669" y="191"/>
                    <a:pt x="5690" y="208"/>
                  </a:cubicBezTo>
                  <a:lnTo>
                    <a:pt x="5730" y="167"/>
                  </a:lnTo>
                  <a:cubicBezTo>
                    <a:pt x="5701" y="141"/>
                    <a:pt x="5659" y="131"/>
                    <a:pt x="5611" y="131"/>
                  </a:cubicBezTo>
                  <a:cubicBezTo>
                    <a:pt x="5544" y="131"/>
                    <a:pt x="5490" y="166"/>
                    <a:pt x="5490" y="229"/>
                  </a:cubicBezTo>
                  <a:cubicBezTo>
                    <a:pt x="5490" y="286"/>
                    <a:pt x="5525" y="313"/>
                    <a:pt x="5585" y="318"/>
                  </a:cubicBezTo>
                  <a:lnTo>
                    <a:pt x="5636" y="322"/>
                  </a:lnTo>
                  <a:cubicBezTo>
                    <a:pt x="5668" y="325"/>
                    <a:pt x="5680" y="339"/>
                    <a:pt x="5680" y="361"/>
                  </a:cubicBezTo>
                  <a:cubicBezTo>
                    <a:pt x="5680" y="391"/>
                    <a:pt x="5648" y="405"/>
                    <a:pt x="5609" y="405"/>
                  </a:cubicBezTo>
                  <a:cubicBezTo>
                    <a:pt x="5577" y="405"/>
                    <a:pt x="5542" y="398"/>
                    <a:pt x="5516" y="371"/>
                  </a:cubicBezTo>
                  <a:lnTo>
                    <a:pt x="5474" y="414"/>
                  </a:lnTo>
                  <a:cubicBezTo>
                    <a:pt x="5512" y="451"/>
                    <a:pt x="5556" y="460"/>
                    <a:pt x="5609" y="460"/>
                  </a:cubicBezTo>
                  <a:cubicBezTo>
                    <a:pt x="5686" y="460"/>
                    <a:pt x="5743" y="425"/>
                    <a:pt x="5743" y="358"/>
                  </a:cubicBezTo>
                  <a:close/>
                  <a:moveTo>
                    <a:pt x="5426" y="456"/>
                  </a:moveTo>
                  <a:lnTo>
                    <a:pt x="5426" y="401"/>
                  </a:lnTo>
                  <a:lnTo>
                    <a:pt x="5399" y="401"/>
                  </a:lnTo>
                  <a:cubicBezTo>
                    <a:pt x="5375" y="401"/>
                    <a:pt x="5363" y="387"/>
                    <a:pt x="5363" y="364"/>
                  </a:cubicBezTo>
                  <a:lnTo>
                    <a:pt x="5363" y="190"/>
                  </a:lnTo>
                  <a:lnTo>
                    <a:pt x="5426" y="190"/>
                  </a:lnTo>
                  <a:lnTo>
                    <a:pt x="5426" y="140"/>
                  </a:lnTo>
                  <a:lnTo>
                    <a:pt x="5363" y="140"/>
                  </a:lnTo>
                  <a:lnTo>
                    <a:pt x="5363" y="42"/>
                  </a:lnTo>
                  <a:lnTo>
                    <a:pt x="5299" y="42"/>
                  </a:lnTo>
                  <a:lnTo>
                    <a:pt x="5299" y="140"/>
                  </a:lnTo>
                  <a:lnTo>
                    <a:pt x="5262" y="140"/>
                  </a:lnTo>
                  <a:lnTo>
                    <a:pt x="5262" y="190"/>
                  </a:lnTo>
                  <a:lnTo>
                    <a:pt x="5299" y="190"/>
                  </a:lnTo>
                  <a:lnTo>
                    <a:pt x="5299" y="367"/>
                  </a:lnTo>
                  <a:cubicBezTo>
                    <a:pt x="5299" y="413"/>
                    <a:pt x="5327" y="456"/>
                    <a:pt x="5387" y="456"/>
                  </a:cubicBezTo>
                  <a:lnTo>
                    <a:pt x="5426" y="456"/>
                  </a:lnTo>
                  <a:close/>
                  <a:moveTo>
                    <a:pt x="5182" y="456"/>
                  </a:moveTo>
                  <a:lnTo>
                    <a:pt x="5182" y="249"/>
                  </a:lnTo>
                  <a:cubicBezTo>
                    <a:pt x="5182" y="179"/>
                    <a:pt x="5142" y="131"/>
                    <a:pt x="5070" y="131"/>
                  </a:cubicBezTo>
                  <a:cubicBezTo>
                    <a:pt x="5038" y="131"/>
                    <a:pt x="5009" y="143"/>
                    <a:pt x="4987" y="167"/>
                  </a:cubicBezTo>
                  <a:lnTo>
                    <a:pt x="4987" y="4"/>
                  </a:lnTo>
                  <a:lnTo>
                    <a:pt x="4922" y="4"/>
                  </a:lnTo>
                  <a:lnTo>
                    <a:pt x="4922" y="456"/>
                  </a:lnTo>
                  <a:lnTo>
                    <a:pt x="4987" y="456"/>
                  </a:lnTo>
                  <a:lnTo>
                    <a:pt x="4987" y="259"/>
                  </a:lnTo>
                  <a:cubicBezTo>
                    <a:pt x="4987" y="211"/>
                    <a:pt x="5016" y="188"/>
                    <a:pt x="5052" y="188"/>
                  </a:cubicBezTo>
                  <a:cubicBezTo>
                    <a:pt x="5088" y="188"/>
                    <a:pt x="5117" y="210"/>
                    <a:pt x="5117" y="259"/>
                  </a:cubicBezTo>
                  <a:lnTo>
                    <a:pt x="5117" y="456"/>
                  </a:lnTo>
                  <a:lnTo>
                    <a:pt x="5182" y="456"/>
                  </a:lnTo>
                  <a:close/>
                  <a:moveTo>
                    <a:pt x="4838" y="414"/>
                  </a:moveTo>
                  <a:lnTo>
                    <a:pt x="4793" y="372"/>
                  </a:lnTo>
                  <a:cubicBezTo>
                    <a:pt x="4773" y="394"/>
                    <a:pt x="4757" y="402"/>
                    <a:pt x="4731" y="402"/>
                  </a:cubicBezTo>
                  <a:cubicBezTo>
                    <a:pt x="4707" y="402"/>
                    <a:pt x="4686" y="392"/>
                    <a:pt x="4672" y="374"/>
                  </a:cubicBezTo>
                  <a:cubicBezTo>
                    <a:pt x="4658" y="356"/>
                    <a:pt x="4653" y="333"/>
                    <a:pt x="4653" y="295"/>
                  </a:cubicBezTo>
                  <a:cubicBezTo>
                    <a:pt x="4653" y="258"/>
                    <a:pt x="4658" y="235"/>
                    <a:pt x="4672" y="217"/>
                  </a:cubicBezTo>
                  <a:cubicBezTo>
                    <a:pt x="4686" y="199"/>
                    <a:pt x="4707" y="188"/>
                    <a:pt x="4731" y="188"/>
                  </a:cubicBezTo>
                  <a:cubicBezTo>
                    <a:pt x="4757" y="188"/>
                    <a:pt x="4773" y="197"/>
                    <a:pt x="4793" y="219"/>
                  </a:cubicBezTo>
                  <a:lnTo>
                    <a:pt x="4838" y="176"/>
                  </a:lnTo>
                  <a:cubicBezTo>
                    <a:pt x="4807" y="143"/>
                    <a:pt x="4776" y="131"/>
                    <a:pt x="4731" y="131"/>
                  </a:cubicBezTo>
                  <a:cubicBezTo>
                    <a:pt x="4659" y="131"/>
                    <a:pt x="4588" y="174"/>
                    <a:pt x="4588" y="295"/>
                  </a:cubicBezTo>
                  <a:cubicBezTo>
                    <a:pt x="4588" y="416"/>
                    <a:pt x="4659" y="460"/>
                    <a:pt x="4731" y="460"/>
                  </a:cubicBezTo>
                  <a:cubicBezTo>
                    <a:pt x="4776" y="460"/>
                    <a:pt x="4807" y="447"/>
                    <a:pt x="4838" y="414"/>
                  </a:cubicBezTo>
                  <a:close/>
                  <a:moveTo>
                    <a:pt x="4445" y="269"/>
                  </a:moveTo>
                  <a:lnTo>
                    <a:pt x="4300" y="269"/>
                  </a:lnTo>
                  <a:cubicBezTo>
                    <a:pt x="4301" y="249"/>
                    <a:pt x="4302" y="240"/>
                    <a:pt x="4309" y="225"/>
                  </a:cubicBezTo>
                  <a:cubicBezTo>
                    <a:pt x="4319" y="201"/>
                    <a:pt x="4342" y="185"/>
                    <a:pt x="4373" y="185"/>
                  </a:cubicBezTo>
                  <a:cubicBezTo>
                    <a:pt x="4403" y="185"/>
                    <a:pt x="4426" y="201"/>
                    <a:pt x="4436" y="225"/>
                  </a:cubicBezTo>
                  <a:cubicBezTo>
                    <a:pt x="4443" y="240"/>
                    <a:pt x="4444" y="249"/>
                    <a:pt x="4445" y="269"/>
                  </a:cubicBezTo>
                  <a:close/>
                  <a:moveTo>
                    <a:pt x="4509" y="314"/>
                  </a:moveTo>
                  <a:lnTo>
                    <a:pt x="4509" y="286"/>
                  </a:lnTo>
                  <a:cubicBezTo>
                    <a:pt x="4509" y="194"/>
                    <a:pt x="4459" y="131"/>
                    <a:pt x="4373" y="131"/>
                  </a:cubicBezTo>
                  <a:cubicBezTo>
                    <a:pt x="4290" y="131"/>
                    <a:pt x="4236" y="191"/>
                    <a:pt x="4236" y="295"/>
                  </a:cubicBezTo>
                  <a:cubicBezTo>
                    <a:pt x="4236" y="418"/>
                    <a:pt x="4300" y="460"/>
                    <a:pt x="4381" y="460"/>
                  </a:cubicBezTo>
                  <a:cubicBezTo>
                    <a:pt x="4437" y="460"/>
                    <a:pt x="4469" y="443"/>
                    <a:pt x="4502" y="410"/>
                  </a:cubicBezTo>
                  <a:lnTo>
                    <a:pt x="4460" y="371"/>
                  </a:lnTo>
                  <a:cubicBezTo>
                    <a:pt x="4437" y="394"/>
                    <a:pt x="4418" y="404"/>
                    <a:pt x="4382" y="404"/>
                  </a:cubicBezTo>
                  <a:cubicBezTo>
                    <a:pt x="4330" y="404"/>
                    <a:pt x="4300" y="369"/>
                    <a:pt x="4300" y="314"/>
                  </a:cubicBezTo>
                  <a:lnTo>
                    <a:pt x="4509" y="314"/>
                  </a:lnTo>
                  <a:close/>
                  <a:moveTo>
                    <a:pt x="4211" y="161"/>
                  </a:moveTo>
                  <a:cubicBezTo>
                    <a:pt x="4189" y="139"/>
                    <a:pt x="4165" y="131"/>
                    <a:pt x="4134" y="131"/>
                  </a:cubicBezTo>
                  <a:cubicBezTo>
                    <a:pt x="4098" y="131"/>
                    <a:pt x="4065" y="147"/>
                    <a:pt x="4048" y="169"/>
                  </a:cubicBezTo>
                  <a:lnTo>
                    <a:pt x="4048" y="134"/>
                  </a:lnTo>
                  <a:lnTo>
                    <a:pt x="3985" y="134"/>
                  </a:lnTo>
                  <a:lnTo>
                    <a:pt x="3985" y="456"/>
                  </a:lnTo>
                  <a:lnTo>
                    <a:pt x="4050" y="456"/>
                  </a:lnTo>
                  <a:lnTo>
                    <a:pt x="4050" y="261"/>
                  </a:lnTo>
                  <a:cubicBezTo>
                    <a:pt x="4050" y="216"/>
                    <a:pt x="4079" y="188"/>
                    <a:pt x="4114" y="188"/>
                  </a:cubicBezTo>
                  <a:cubicBezTo>
                    <a:pt x="4136" y="188"/>
                    <a:pt x="4147" y="195"/>
                    <a:pt x="4162" y="210"/>
                  </a:cubicBezTo>
                  <a:lnTo>
                    <a:pt x="4211" y="161"/>
                  </a:lnTo>
                  <a:close/>
                  <a:moveTo>
                    <a:pt x="3823" y="295"/>
                  </a:moveTo>
                  <a:cubicBezTo>
                    <a:pt x="3823" y="352"/>
                    <a:pt x="3815" y="402"/>
                    <a:pt x="3756" y="402"/>
                  </a:cubicBezTo>
                  <a:cubicBezTo>
                    <a:pt x="3698" y="402"/>
                    <a:pt x="3689" y="352"/>
                    <a:pt x="3689" y="295"/>
                  </a:cubicBezTo>
                  <a:cubicBezTo>
                    <a:pt x="3689" y="238"/>
                    <a:pt x="3698" y="188"/>
                    <a:pt x="3756" y="188"/>
                  </a:cubicBezTo>
                  <a:cubicBezTo>
                    <a:pt x="3815" y="188"/>
                    <a:pt x="3823" y="238"/>
                    <a:pt x="3823" y="295"/>
                  </a:cubicBezTo>
                  <a:close/>
                  <a:moveTo>
                    <a:pt x="3888" y="295"/>
                  </a:moveTo>
                  <a:cubicBezTo>
                    <a:pt x="3888" y="246"/>
                    <a:pt x="3884" y="192"/>
                    <a:pt x="3852" y="159"/>
                  </a:cubicBezTo>
                  <a:cubicBezTo>
                    <a:pt x="3834" y="141"/>
                    <a:pt x="3806" y="131"/>
                    <a:pt x="3773" y="131"/>
                  </a:cubicBezTo>
                  <a:cubicBezTo>
                    <a:pt x="3739" y="131"/>
                    <a:pt x="3712" y="139"/>
                    <a:pt x="3689" y="167"/>
                  </a:cubicBezTo>
                  <a:lnTo>
                    <a:pt x="3689" y="4"/>
                  </a:lnTo>
                  <a:lnTo>
                    <a:pt x="3624" y="4"/>
                  </a:lnTo>
                  <a:lnTo>
                    <a:pt x="3624" y="456"/>
                  </a:lnTo>
                  <a:lnTo>
                    <a:pt x="3688" y="456"/>
                  </a:lnTo>
                  <a:lnTo>
                    <a:pt x="3688" y="422"/>
                  </a:lnTo>
                  <a:cubicBezTo>
                    <a:pt x="3712" y="451"/>
                    <a:pt x="3738" y="460"/>
                    <a:pt x="3773" y="460"/>
                  </a:cubicBezTo>
                  <a:cubicBezTo>
                    <a:pt x="3805" y="460"/>
                    <a:pt x="3834" y="449"/>
                    <a:pt x="3852" y="432"/>
                  </a:cubicBezTo>
                  <a:cubicBezTo>
                    <a:pt x="3884" y="399"/>
                    <a:pt x="3888" y="344"/>
                    <a:pt x="3888" y="295"/>
                  </a:cubicBezTo>
                  <a:close/>
                  <a:moveTo>
                    <a:pt x="3544" y="456"/>
                  </a:moveTo>
                  <a:lnTo>
                    <a:pt x="3544" y="401"/>
                  </a:lnTo>
                  <a:lnTo>
                    <a:pt x="3515" y="401"/>
                  </a:lnTo>
                  <a:cubicBezTo>
                    <a:pt x="3489" y="401"/>
                    <a:pt x="3480" y="388"/>
                    <a:pt x="3480" y="364"/>
                  </a:cubicBezTo>
                  <a:lnTo>
                    <a:pt x="3480" y="4"/>
                  </a:lnTo>
                  <a:lnTo>
                    <a:pt x="3415" y="4"/>
                  </a:lnTo>
                  <a:lnTo>
                    <a:pt x="3415" y="367"/>
                  </a:lnTo>
                  <a:cubicBezTo>
                    <a:pt x="3415" y="415"/>
                    <a:pt x="3442" y="456"/>
                    <a:pt x="3504" y="456"/>
                  </a:cubicBezTo>
                  <a:lnTo>
                    <a:pt x="3544" y="456"/>
                  </a:lnTo>
                  <a:close/>
                  <a:moveTo>
                    <a:pt x="3215" y="307"/>
                  </a:moveTo>
                  <a:lnTo>
                    <a:pt x="3076" y="307"/>
                  </a:lnTo>
                  <a:lnTo>
                    <a:pt x="3147" y="107"/>
                  </a:lnTo>
                  <a:lnTo>
                    <a:pt x="3215" y="307"/>
                  </a:lnTo>
                  <a:close/>
                  <a:moveTo>
                    <a:pt x="3339" y="456"/>
                  </a:moveTo>
                  <a:lnTo>
                    <a:pt x="3173" y="4"/>
                  </a:lnTo>
                  <a:lnTo>
                    <a:pt x="3118" y="4"/>
                  </a:lnTo>
                  <a:lnTo>
                    <a:pt x="2952" y="456"/>
                  </a:lnTo>
                  <a:lnTo>
                    <a:pt x="3025" y="456"/>
                  </a:lnTo>
                  <a:lnTo>
                    <a:pt x="3056" y="366"/>
                  </a:lnTo>
                  <a:lnTo>
                    <a:pt x="3234" y="366"/>
                  </a:lnTo>
                  <a:lnTo>
                    <a:pt x="3265" y="456"/>
                  </a:lnTo>
                  <a:lnTo>
                    <a:pt x="3339" y="456"/>
                  </a:lnTo>
                  <a:close/>
                  <a:moveTo>
                    <a:pt x="2895" y="250"/>
                  </a:moveTo>
                  <a:lnTo>
                    <a:pt x="2709" y="250"/>
                  </a:lnTo>
                  <a:lnTo>
                    <a:pt x="2709" y="310"/>
                  </a:lnTo>
                  <a:lnTo>
                    <a:pt x="2895" y="310"/>
                  </a:lnTo>
                  <a:lnTo>
                    <a:pt x="2895" y="250"/>
                  </a:lnTo>
                  <a:close/>
                  <a:moveTo>
                    <a:pt x="2609" y="456"/>
                  </a:moveTo>
                  <a:lnTo>
                    <a:pt x="2609" y="251"/>
                  </a:lnTo>
                  <a:cubicBezTo>
                    <a:pt x="2609" y="214"/>
                    <a:pt x="2601" y="184"/>
                    <a:pt x="2576" y="160"/>
                  </a:cubicBezTo>
                  <a:cubicBezTo>
                    <a:pt x="2557" y="141"/>
                    <a:pt x="2530" y="131"/>
                    <a:pt x="2497" y="131"/>
                  </a:cubicBezTo>
                  <a:cubicBezTo>
                    <a:pt x="2465" y="131"/>
                    <a:pt x="2434" y="143"/>
                    <a:pt x="2411" y="167"/>
                  </a:cubicBezTo>
                  <a:lnTo>
                    <a:pt x="2411" y="134"/>
                  </a:lnTo>
                  <a:lnTo>
                    <a:pt x="2348" y="134"/>
                  </a:lnTo>
                  <a:lnTo>
                    <a:pt x="2348" y="456"/>
                  </a:lnTo>
                  <a:lnTo>
                    <a:pt x="2413" y="456"/>
                  </a:lnTo>
                  <a:lnTo>
                    <a:pt x="2413" y="260"/>
                  </a:lnTo>
                  <a:cubicBezTo>
                    <a:pt x="2413" y="211"/>
                    <a:pt x="2443" y="188"/>
                    <a:pt x="2479" y="188"/>
                  </a:cubicBezTo>
                  <a:cubicBezTo>
                    <a:pt x="2516" y="188"/>
                    <a:pt x="2544" y="210"/>
                    <a:pt x="2544" y="260"/>
                  </a:cubicBezTo>
                  <a:lnTo>
                    <a:pt x="2544" y="456"/>
                  </a:lnTo>
                  <a:lnTo>
                    <a:pt x="2609" y="456"/>
                  </a:lnTo>
                  <a:close/>
                  <a:moveTo>
                    <a:pt x="2187" y="340"/>
                  </a:moveTo>
                  <a:cubicBezTo>
                    <a:pt x="2187" y="363"/>
                    <a:pt x="2182" y="378"/>
                    <a:pt x="2173" y="388"/>
                  </a:cubicBezTo>
                  <a:cubicBezTo>
                    <a:pt x="2156" y="404"/>
                    <a:pt x="2137" y="406"/>
                    <a:pt x="2112" y="406"/>
                  </a:cubicBezTo>
                  <a:cubicBezTo>
                    <a:pt x="2072" y="406"/>
                    <a:pt x="2053" y="390"/>
                    <a:pt x="2053" y="361"/>
                  </a:cubicBezTo>
                  <a:cubicBezTo>
                    <a:pt x="2053" y="331"/>
                    <a:pt x="2073" y="314"/>
                    <a:pt x="2111" y="314"/>
                  </a:cubicBezTo>
                  <a:lnTo>
                    <a:pt x="2187" y="314"/>
                  </a:lnTo>
                  <a:lnTo>
                    <a:pt x="2187" y="340"/>
                  </a:lnTo>
                  <a:close/>
                  <a:moveTo>
                    <a:pt x="2251" y="456"/>
                  </a:moveTo>
                  <a:lnTo>
                    <a:pt x="2251" y="241"/>
                  </a:lnTo>
                  <a:cubicBezTo>
                    <a:pt x="2251" y="168"/>
                    <a:pt x="2207" y="131"/>
                    <a:pt x="2119" y="131"/>
                  </a:cubicBezTo>
                  <a:cubicBezTo>
                    <a:pt x="2065" y="131"/>
                    <a:pt x="2034" y="141"/>
                    <a:pt x="2003" y="177"/>
                  </a:cubicBezTo>
                  <a:lnTo>
                    <a:pt x="2046" y="217"/>
                  </a:lnTo>
                  <a:cubicBezTo>
                    <a:pt x="2063" y="194"/>
                    <a:pt x="2081" y="186"/>
                    <a:pt x="2116" y="186"/>
                  </a:cubicBezTo>
                  <a:cubicBezTo>
                    <a:pt x="2166" y="186"/>
                    <a:pt x="2187" y="205"/>
                    <a:pt x="2187" y="246"/>
                  </a:cubicBezTo>
                  <a:lnTo>
                    <a:pt x="2187" y="269"/>
                  </a:lnTo>
                  <a:lnTo>
                    <a:pt x="2102" y="269"/>
                  </a:lnTo>
                  <a:cubicBezTo>
                    <a:pt x="2028" y="269"/>
                    <a:pt x="1990" y="308"/>
                    <a:pt x="1990" y="362"/>
                  </a:cubicBezTo>
                  <a:cubicBezTo>
                    <a:pt x="1990" y="389"/>
                    <a:pt x="1999" y="414"/>
                    <a:pt x="2016" y="431"/>
                  </a:cubicBezTo>
                  <a:cubicBezTo>
                    <a:pt x="2035" y="451"/>
                    <a:pt x="2062" y="460"/>
                    <a:pt x="2102" y="460"/>
                  </a:cubicBezTo>
                  <a:cubicBezTo>
                    <a:pt x="2142" y="460"/>
                    <a:pt x="2164" y="451"/>
                    <a:pt x="2188" y="427"/>
                  </a:cubicBezTo>
                  <a:lnTo>
                    <a:pt x="2188" y="456"/>
                  </a:lnTo>
                  <a:lnTo>
                    <a:pt x="2251" y="456"/>
                  </a:lnTo>
                  <a:close/>
                  <a:moveTo>
                    <a:pt x="1902" y="134"/>
                  </a:moveTo>
                  <a:lnTo>
                    <a:pt x="1837" y="134"/>
                  </a:lnTo>
                  <a:lnTo>
                    <a:pt x="1837" y="456"/>
                  </a:lnTo>
                  <a:lnTo>
                    <a:pt x="1902" y="456"/>
                  </a:lnTo>
                  <a:lnTo>
                    <a:pt x="1902" y="134"/>
                  </a:lnTo>
                  <a:close/>
                  <a:moveTo>
                    <a:pt x="1904" y="2"/>
                  </a:moveTo>
                  <a:lnTo>
                    <a:pt x="1836" y="2"/>
                  </a:lnTo>
                  <a:lnTo>
                    <a:pt x="1836" y="71"/>
                  </a:lnTo>
                  <a:lnTo>
                    <a:pt x="1904" y="71"/>
                  </a:lnTo>
                  <a:lnTo>
                    <a:pt x="1904" y="2"/>
                  </a:lnTo>
                  <a:close/>
                  <a:moveTo>
                    <a:pt x="1733" y="456"/>
                  </a:moveTo>
                  <a:lnTo>
                    <a:pt x="1733" y="401"/>
                  </a:lnTo>
                  <a:lnTo>
                    <a:pt x="1706" y="401"/>
                  </a:lnTo>
                  <a:cubicBezTo>
                    <a:pt x="1682" y="401"/>
                    <a:pt x="1670" y="387"/>
                    <a:pt x="1670" y="364"/>
                  </a:cubicBezTo>
                  <a:lnTo>
                    <a:pt x="1670" y="190"/>
                  </a:lnTo>
                  <a:lnTo>
                    <a:pt x="1733" y="190"/>
                  </a:lnTo>
                  <a:lnTo>
                    <a:pt x="1733" y="140"/>
                  </a:lnTo>
                  <a:lnTo>
                    <a:pt x="1670" y="140"/>
                  </a:lnTo>
                  <a:lnTo>
                    <a:pt x="1670" y="42"/>
                  </a:lnTo>
                  <a:lnTo>
                    <a:pt x="1606" y="42"/>
                  </a:lnTo>
                  <a:lnTo>
                    <a:pt x="1606" y="140"/>
                  </a:lnTo>
                  <a:lnTo>
                    <a:pt x="1569" y="140"/>
                  </a:lnTo>
                  <a:lnTo>
                    <a:pt x="1569" y="190"/>
                  </a:lnTo>
                  <a:lnTo>
                    <a:pt x="1606" y="190"/>
                  </a:lnTo>
                  <a:lnTo>
                    <a:pt x="1606" y="367"/>
                  </a:lnTo>
                  <a:cubicBezTo>
                    <a:pt x="1606" y="413"/>
                    <a:pt x="1634" y="456"/>
                    <a:pt x="1694" y="456"/>
                  </a:cubicBezTo>
                  <a:lnTo>
                    <a:pt x="1733" y="456"/>
                  </a:lnTo>
                  <a:close/>
                  <a:moveTo>
                    <a:pt x="1503" y="358"/>
                  </a:moveTo>
                  <a:cubicBezTo>
                    <a:pt x="1503" y="301"/>
                    <a:pt x="1468" y="272"/>
                    <a:pt x="1408" y="267"/>
                  </a:cubicBezTo>
                  <a:lnTo>
                    <a:pt x="1357" y="263"/>
                  </a:lnTo>
                  <a:cubicBezTo>
                    <a:pt x="1322" y="260"/>
                    <a:pt x="1312" y="245"/>
                    <a:pt x="1312" y="226"/>
                  </a:cubicBezTo>
                  <a:cubicBezTo>
                    <a:pt x="1312" y="202"/>
                    <a:pt x="1332" y="185"/>
                    <a:pt x="1371" y="185"/>
                  </a:cubicBezTo>
                  <a:cubicBezTo>
                    <a:pt x="1401" y="185"/>
                    <a:pt x="1430" y="191"/>
                    <a:pt x="1450" y="208"/>
                  </a:cubicBezTo>
                  <a:lnTo>
                    <a:pt x="1491" y="167"/>
                  </a:lnTo>
                  <a:cubicBezTo>
                    <a:pt x="1461" y="141"/>
                    <a:pt x="1420" y="131"/>
                    <a:pt x="1371" y="131"/>
                  </a:cubicBezTo>
                  <a:cubicBezTo>
                    <a:pt x="1304" y="131"/>
                    <a:pt x="1250" y="166"/>
                    <a:pt x="1250" y="229"/>
                  </a:cubicBezTo>
                  <a:cubicBezTo>
                    <a:pt x="1250" y="286"/>
                    <a:pt x="1285" y="313"/>
                    <a:pt x="1345" y="318"/>
                  </a:cubicBezTo>
                  <a:lnTo>
                    <a:pt x="1397" y="322"/>
                  </a:lnTo>
                  <a:cubicBezTo>
                    <a:pt x="1428" y="325"/>
                    <a:pt x="1440" y="339"/>
                    <a:pt x="1440" y="361"/>
                  </a:cubicBezTo>
                  <a:cubicBezTo>
                    <a:pt x="1440" y="391"/>
                    <a:pt x="1409" y="405"/>
                    <a:pt x="1369" y="405"/>
                  </a:cubicBezTo>
                  <a:cubicBezTo>
                    <a:pt x="1338" y="405"/>
                    <a:pt x="1303" y="398"/>
                    <a:pt x="1277" y="371"/>
                  </a:cubicBezTo>
                  <a:lnTo>
                    <a:pt x="1234" y="414"/>
                  </a:lnTo>
                  <a:cubicBezTo>
                    <a:pt x="1272" y="451"/>
                    <a:pt x="1317" y="460"/>
                    <a:pt x="1369" y="460"/>
                  </a:cubicBezTo>
                  <a:cubicBezTo>
                    <a:pt x="1446" y="460"/>
                    <a:pt x="1503" y="425"/>
                    <a:pt x="1503" y="358"/>
                  </a:cubicBezTo>
                  <a:close/>
                  <a:moveTo>
                    <a:pt x="1153" y="134"/>
                  </a:moveTo>
                  <a:lnTo>
                    <a:pt x="1088" y="134"/>
                  </a:lnTo>
                  <a:lnTo>
                    <a:pt x="1088" y="456"/>
                  </a:lnTo>
                  <a:lnTo>
                    <a:pt x="1153" y="456"/>
                  </a:lnTo>
                  <a:lnTo>
                    <a:pt x="1153" y="134"/>
                  </a:lnTo>
                  <a:close/>
                  <a:moveTo>
                    <a:pt x="1155" y="2"/>
                  </a:moveTo>
                  <a:lnTo>
                    <a:pt x="1086" y="2"/>
                  </a:lnTo>
                  <a:lnTo>
                    <a:pt x="1086" y="71"/>
                  </a:lnTo>
                  <a:lnTo>
                    <a:pt x="1155" y="71"/>
                  </a:lnTo>
                  <a:lnTo>
                    <a:pt x="1155" y="2"/>
                  </a:lnTo>
                  <a:close/>
                  <a:moveTo>
                    <a:pt x="1026" y="161"/>
                  </a:moveTo>
                  <a:cubicBezTo>
                    <a:pt x="1004" y="139"/>
                    <a:pt x="980" y="131"/>
                    <a:pt x="949" y="131"/>
                  </a:cubicBezTo>
                  <a:cubicBezTo>
                    <a:pt x="913" y="131"/>
                    <a:pt x="880" y="147"/>
                    <a:pt x="863" y="169"/>
                  </a:cubicBezTo>
                  <a:lnTo>
                    <a:pt x="863" y="134"/>
                  </a:lnTo>
                  <a:lnTo>
                    <a:pt x="800" y="134"/>
                  </a:lnTo>
                  <a:lnTo>
                    <a:pt x="800" y="456"/>
                  </a:lnTo>
                  <a:lnTo>
                    <a:pt x="865" y="456"/>
                  </a:lnTo>
                  <a:lnTo>
                    <a:pt x="865" y="261"/>
                  </a:lnTo>
                  <a:cubicBezTo>
                    <a:pt x="865" y="216"/>
                    <a:pt x="894" y="188"/>
                    <a:pt x="929" y="188"/>
                  </a:cubicBezTo>
                  <a:cubicBezTo>
                    <a:pt x="951" y="188"/>
                    <a:pt x="962" y="195"/>
                    <a:pt x="977" y="210"/>
                  </a:cubicBezTo>
                  <a:lnTo>
                    <a:pt x="1026" y="161"/>
                  </a:lnTo>
                  <a:close/>
                  <a:moveTo>
                    <a:pt x="691" y="456"/>
                  </a:moveTo>
                  <a:lnTo>
                    <a:pt x="691" y="249"/>
                  </a:lnTo>
                  <a:cubicBezTo>
                    <a:pt x="691" y="179"/>
                    <a:pt x="651" y="131"/>
                    <a:pt x="579" y="131"/>
                  </a:cubicBezTo>
                  <a:cubicBezTo>
                    <a:pt x="547" y="131"/>
                    <a:pt x="518" y="143"/>
                    <a:pt x="496" y="167"/>
                  </a:cubicBezTo>
                  <a:lnTo>
                    <a:pt x="496" y="4"/>
                  </a:lnTo>
                  <a:lnTo>
                    <a:pt x="431" y="4"/>
                  </a:lnTo>
                  <a:lnTo>
                    <a:pt x="431" y="456"/>
                  </a:lnTo>
                  <a:lnTo>
                    <a:pt x="496" y="456"/>
                  </a:lnTo>
                  <a:lnTo>
                    <a:pt x="496" y="259"/>
                  </a:lnTo>
                  <a:cubicBezTo>
                    <a:pt x="496" y="211"/>
                    <a:pt x="525" y="188"/>
                    <a:pt x="561" y="188"/>
                  </a:cubicBezTo>
                  <a:cubicBezTo>
                    <a:pt x="597" y="188"/>
                    <a:pt x="626" y="210"/>
                    <a:pt x="626" y="259"/>
                  </a:cubicBezTo>
                  <a:lnTo>
                    <a:pt x="626" y="456"/>
                  </a:lnTo>
                  <a:lnTo>
                    <a:pt x="691" y="456"/>
                  </a:lnTo>
                  <a:close/>
                  <a:moveTo>
                    <a:pt x="325" y="321"/>
                  </a:moveTo>
                  <a:lnTo>
                    <a:pt x="256" y="321"/>
                  </a:lnTo>
                  <a:cubicBezTo>
                    <a:pt x="245" y="367"/>
                    <a:pt x="214" y="399"/>
                    <a:pt x="164" y="399"/>
                  </a:cubicBezTo>
                  <a:cubicBezTo>
                    <a:pt x="137" y="399"/>
                    <a:pt x="113" y="388"/>
                    <a:pt x="97" y="371"/>
                  </a:cubicBezTo>
                  <a:cubicBezTo>
                    <a:pt x="75" y="347"/>
                    <a:pt x="70" y="321"/>
                    <a:pt x="70" y="230"/>
                  </a:cubicBezTo>
                  <a:cubicBezTo>
                    <a:pt x="70" y="139"/>
                    <a:pt x="75" y="113"/>
                    <a:pt x="97" y="89"/>
                  </a:cubicBezTo>
                  <a:cubicBezTo>
                    <a:pt x="113" y="72"/>
                    <a:pt x="137" y="62"/>
                    <a:pt x="164" y="62"/>
                  </a:cubicBezTo>
                  <a:cubicBezTo>
                    <a:pt x="214" y="62"/>
                    <a:pt x="244" y="94"/>
                    <a:pt x="255" y="139"/>
                  </a:cubicBezTo>
                  <a:lnTo>
                    <a:pt x="325" y="139"/>
                  </a:lnTo>
                  <a:cubicBezTo>
                    <a:pt x="309" y="49"/>
                    <a:pt x="247" y="0"/>
                    <a:pt x="164" y="0"/>
                  </a:cubicBezTo>
                  <a:cubicBezTo>
                    <a:pt x="117" y="0"/>
                    <a:pt x="76" y="18"/>
                    <a:pt x="45" y="49"/>
                  </a:cubicBezTo>
                  <a:cubicBezTo>
                    <a:pt x="0" y="93"/>
                    <a:pt x="1" y="143"/>
                    <a:pt x="1" y="230"/>
                  </a:cubicBezTo>
                  <a:cubicBezTo>
                    <a:pt x="1" y="317"/>
                    <a:pt x="0" y="367"/>
                    <a:pt x="45" y="412"/>
                  </a:cubicBezTo>
                  <a:cubicBezTo>
                    <a:pt x="76" y="443"/>
                    <a:pt x="117" y="460"/>
                    <a:pt x="164" y="460"/>
                  </a:cubicBezTo>
                  <a:cubicBezTo>
                    <a:pt x="245" y="460"/>
                    <a:pt x="310" y="411"/>
                    <a:pt x="325" y="32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 name="Google Shape;18;p1"/>
          <p:cNvSpPr txBox="1"/>
          <p:nvPr>
            <p:ph type="title"/>
          </p:nvPr>
        </p:nvSpPr>
        <p:spPr>
          <a:xfrm>
            <a:off x="432000" y="258480"/>
            <a:ext cx="7774560" cy="108072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 name="Google Shape;19;p1"/>
          <p:cNvSpPr txBox="1"/>
          <p:nvPr>
            <p:ph idx="1" type="body"/>
          </p:nvPr>
        </p:nvSpPr>
        <p:spPr>
          <a:xfrm>
            <a:off x="432000" y="1516320"/>
            <a:ext cx="7776000" cy="37580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8" name="Shape 68"/>
        <p:cNvGrpSpPr/>
        <p:nvPr/>
      </p:nvGrpSpPr>
      <p:grpSpPr>
        <a:xfrm>
          <a:off x="0" y="0"/>
          <a:ext cx="0" cy="0"/>
          <a:chOff x="0" y="0"/>
          <a:chExt cx="0" cy="0"/>
        </a:xfrm>
      </p:grpSpPr>
      <p:sp>
        <p:nvSpPr>
          <p:cNvPr id="69" name="Google Shape;69;p14"/>
          <p:cNvSpPr/>
          <p:nvPr/>
        </p:nvSpPr>
        <p:spPr>
          <a:xfrm>
            <a:off x="0" y="0"/>
            <a:ext cx="8639640" cy="1151280"/>
          </a:xfrm>
          <a:prstGeom prst="rect">
            <a:avLst/>
          </a:prstGeom>
          <a:solidFill>
            <a:srgbClr val="003D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8204040" y="5713560"/>
            <a:ext cx="467280" cy="152640"/>
          </a:xfrm>
          <a:prstGeom prst="rect">
            <a:avLst/>
          </a:prstGeom>
          <a:solidFill>
            <a:srgbClr val="003D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14"/>
          <p:cNvGrpSpPr/>
          <p:nvPr/>
        </p:nvGrpSpPr>
        <p:grpSpPr>
          <a:xfrm>
            <a:off x="6189840" y="179280"/>
            <a:ext cx="2265840" cy="754560"/>
            <a:chOff x="6189840" y="179280"/>
            <a:chExt cx="2265840" cy="754560"/>
          </a:xfrm>
        </p:grpSpPr>
        <p:grpSp>
          <p:nvGrpSpPr>
            <p:cNvPr id="72" name="Google Shape;72;p14"/>
            <p:cNvGrpSpPr/>
            <p:nvPr/>
          </p:nvGrpSpPr>
          <p:grpSpPr>
            <a:xfrm>
              <a:off x="6189840" y="179280"/>
              <a:ext cx="1132200" cy="380160"/>
              <a:chOff x="6189840" y="179280"/>
              <a:chExt cx="1132200" cy="380160"/>
            </a:xfrm>
          </p:grpSpPr>
          <p:sp>
            <p:nvSpPr>
              <p:cNvPr id="73" name="Google Shape;73;p14"/>
              <p:cNvSpPr/>
              <p:nvPr/>
            </p:nvSpPr>
            <p:spPr>
              <a:xfrm>
                <a:off x="6189840" y="179280"/>
                <a:ext cx="1132200" cy="380160"/>
              </a:xfrm>
              <a:custGeom>
                <a:rect b="b" l="l" r="r" t="t"/>
                <a:pathLst>
                  <a:path extrusionOk="0" h="2021" w="6000">
                    <a:moveTo>
                      <a:pt x="0" y="0"/>
                    </a:moveTo>
                    <a:lnTo>
                      <a:pt x="6000" y="0"/>
                    </a:lnTo>
                    <a:lnTo>
                      <a:pt x="6000" y="2021"/>
                    </a:lnTo>
                    <a:lnTo>
                      <a:pt x="0" y="2021"/>
                    </a:lnTo>
                    <a:lnTo>
                      <a:pt x="0" y="0"/>
                    </a:lnTo>
                  </a:path>
                </a:pathLst>
              </a:custGeom>
              <a:solidFill>
                <a:srgbClr val="000000"/>
              </a:solidFill>
              <a:ln>
                <a:noFill/>
              </a:ln>
            </p:spPr>
          </p:sp>
          <p:sp>
            <p:nvSpPr>
              <p:cNvPr id="74" name="Google Shape;74;p14"/>
              <p:cNvSpPr/>
              <p:nvPr/>
            </p:nvSpPr>
            <p:spPr>
              <a:xfrm>
                <a:off x="6938280" y="179280"/>
                <a:ext cx="12960" cy="270360"/>
              </a:xfrm>
              <a:custGeom>
                <a:rect b="b" l="l" r="r" t="t"/>
                <a:pathLst>
                  <a:path extrusionOk="0" h="1440" w="80">
                    <a:moveTo>
                      <a:pt x="0" y="0"/>
                    </a:moveTo>
                    <a:lnTo>
                      <a:pt x="80" y="0"/>
                    </a:lnTo>
                    <a:lnTo>
                      <a:pt x="80" y="1440"/>
                    </a:lnTo>
                    <a:lnTo>
                      <a:pt x="0" y="1440"/>
                    </a:lnTo>
                    <a:lnTo>
                      <a:pt x="0" y="0"/>
                    </a:lnTo>
                  </a:path>
                </a:pathLst>
              </a:custGeom>
              <a:solidFill>
                <a:srgbClr val="FFFFFF"/>
              </a:solidFill>
              <a:ln>
                <a:noFill/>
              </a:ln>
            </p:spPr>
          </p:sp>
          <p:sp>
            <p:nvSpPr>
              <p:cNvPr id="75" name="Google Shape;75;p14"/>
              <p:cNvSpPr/>
              <p:nvPr/>
            </p:nvSpPr>
            <p:spPr>
              <a:xfrm>
                <a:off x="6559560" y="284760"/>
                <a:ext cx="12960" cy="274320"/>
              </a:xfrm>
              <a:custGeom>
                <a:rect b="b" l="l" r="r" t="t"/>
                <a:pathLst>
                  <a:path extrusionOk="0" h="1461" w="80">
                    <a:moveTo>
                      <a:pt x="0" y="0"/>
                    </a:moveTo>
                    <a:lnTo>
                      <a:pt x="80" y="0"/>
                    </a:lnTo>
                    <a:lnTo>
                      <a:pt x="80" y="1461"/>
                    </a:lnTo>
                    <a:lnTo>
                      <a:pt x="0" y="1461"/>
                    </a:lnTo>
                    <a:lnTo>
                      <a:pt x="0" y="0"/>
                    </a:lnTo>
                  </a:path>
                </a:pathLst>
              </a:custGeom>
              <a:solidFill>
                <a:srgbClr val="FFFFFF"/>
              </a:solidFill>
              <a:ln>
                <a:noFill/>
              </a:ln>
            </p:spPr>
          </p:sp>
          <p:sp>
            <p:nvSpPr>
              <p:cNvPr id="76" name="Google Shape;76;p14"/>
              <p:cNvSpPr/>
              <p:nvPr/>
            </p:nvSpPr>
            <p:spPr>
              <a:xfrm>
                <a:off x="6301440" y="282240"/>
                <a:ext cx="151920" cy="168480"/>
              </a:xfrm>
              <a:custGeom>
                <a:rect b="b" l="l" r="r" t="t"/>
                <a:pathLst>
                  <a:path extrusionOk="0" h="901" w="817">
                    <a:moveTo>
                      <a:pt x="452" y="901"/>
                    </a:moveTo>
                    <a:cubicBezTo>
                      <a:pt x="187" y="901"/>
                      <a:pt x="0" y="717"/>
                      <a:pt x="0" y="448"/>
                    </a:cubicBezTo>
                    <a:cubicBezTo>
                      <a:pt x="0" y="190"/>
                      <a:pt x="198" y="0"/>
                      <a:pt x="450" y="0"/>
                    </a:cubicBezTo>
                    <a:cubicBezTo>
                      <a:pt x="574" y="0"/>
                      <a:pt x="704" y="29"/>
                      <a:pt x="785" y="139"/>
                    </a:cubicBezTo>
                    <a:lnTo>
                      <a:pt x="662" y="261"/>
                    </a:lnTo>
                    <a:cubicBezTo>
                      <a:pt x="629" y="209"/>
                      <a:pt x="549" y="172"/>
                      <a:pt x="452" y="172"/>
                    </a:cubicBezTo>
                    <a:cubicBezTo>
                      <a:pt x="316" y="172"/>
                      <a:pt x="195" y="278"/>
                      <a:pt x="195" y="448"/>
                    </a:cubicBezTo>
                    <a:cubicBezTo>
                      <a:pt x="195" y="608"/>
                      <a:pt x="296" y="732"/>
                      <a:pt x="461" y="732"/>
                    </a:cubicBezTo>
                    <a:cubicBezTo>
                      <a:pt x="509" y="732"/>
                      <a:pt x="618" y="722"/>
                      <a:pt x="683" y="604"/>
                    </a:cubicBezTo>
                    <a:lnTo>
                      <a:pt x="817" y="704"/>
                    </a:lnTo>
                    <a:cubicBezTo>
                      <a:pt x="717" y="865"/>
                      <a:pt x="570" y="901"/>
                      <a:pt x="452" y="901"/>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7067160" y="286560"/>
                <a:ext cx="132840" cy="163440"/>
              </a:xfrm>
              <a:custGeom>
                <a:rect b="b" l="l" r="r" t="t"/>
                <a:pathLst>
                  <a:path extrusionOk="0" h="875" w="713">
                    <a:moveTo>
                      <a:pt x="360" y="875"/>
                    </a:moveTo>
                    <a:cubicBezTo>
                      <a:pt x="105" y="875"/>
                      <a:pt x="0" y="718"/>
                      <a:pt x="0" y="522"/>
                    </a:cubicBezTo>
                    <a:lnTo>
                      <a:pt x="0" y="0"/>
                    </a:lnTo>
                    <a:lnTo>
                      <a:pt x="196" y="0"/>
                    </a:lnTo>
                    <a:lnTo>
                      <a:pt x="196" y="507"/>
                    </a:lnTo>
                    <a:cubicBezTo>
                      <a:pt x="196" y="641"/>
                      <a:pt x="243" y="701"/>
                      <a:pt x="362" y="701"/>
                    </a:cubicBezTo>
                    <a:cubicBezTo>
                      <a:pt x="479" y="701"/>
                      <a:pt x="517" y="639"/>
                      <a:pt x="517" y="507"/>
                    </a:cubicBezTo>
                    <a:lnTo>
                      <a:pt x="517" y="0"/>
                    </a:lnTo>
                    <a:lnTo>
                      <a:pt x="713" y="0"/>
                    </a:lnTo>
                    <a:lnTo>
                      <a:pt x="713" y="522"/>
                    </a:lnTo>
                    <a:cubicBezTo>
                      <a:pt x="713" y="707"/>
                      <a:pt x="617" y="875"/>
                      <a:pt x="360" y="875"/>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6674760" y="277200"/>
                <a:ext cx="161280" cy="171000"/>
              </a:xfrm>
              <a:custGeom>
                <a:rect b="b" l="l" r="r" t="t"/>
                <a:pathLst>
                  <a:path extrusionOk="0" h="917" w="863">
                    <a:moveTo>
                      <a:pt x="654" y="917"/>
                    </a:moveTo>
                    <a:lnTo>
                      <a:pt x="564" y="717"/>
                    </a:lnTo>
                    <a:lnTo>
                      <a:pt x="299" y="717"/>
                    </a:lnTo>
                    <a:lnTo>
                      <a:pt x="209" y="917"/>
                    </a:lnTo>
                    <a:lnTo>
                      <a:pt x="0" y="917"/>
                    </a:lnTo>
                    <a:lnTo>
                      <a:pt x="431" y="0"/>
                    </a:lnTo>
                    <a:lnTo>
                      <a:pt x="863" y="917"/>
                    </a:lnTo>
                    <a:lnTo>
                      <a:pt x="654" y="917"/>
                    </a:lnTo>
                    <a:close/>
                    <a:moveTo>
                      <a:pt x="431" y="414"/>
                    </a:moveTo>
                    <a:lnTo>
                      <a:pt x="355" y="576"/>
                    </a:lnTo>
                    <a:lnTo>
                      <a:pt x="508" y="576"/>
                    </a:lnTo>
                    <a:lnTo>
                      <a:pt x="431" y="414"/>
                    </a:lnTo>
                    <a:close/>
                  </a:path>
                </a:pathLst>
              </a:custGeom>
              <a:solidFill>
                <a:srgbClr val="FFFFFF"/>
              </a:solidFill>
              <a:ln>
                <a:noFill/>
              </a:ln>
            </p:spPr>
          </p:sp>
        </p:grpSp>
        <p:sp>
          <p:nvSpPr>
            <p:cNvPr id="79" name="Google Shape;79;p14"/>
            <p:cNvSpPr/>
            <p:nvPr/>
          </p:nvSpPr>
          <p:spPr>
            <a:xfrm>
              <a:off x="6189840" y="557280"/>
              <a:ext cx="2265840" cy="376560"/>
            </a:xfrm>
            <a:custGeom>
              <a:rect b="b" l="l" r="r" t="t"/>
              <a:pathLst>
                <a:path extrusionOk="0" h="2000" w="11999">
                  <a:moveTo>
                    <a:pt x="0" y="0"/>
                  </a:moveTo>
                  <a:lnTo>
                    <a:pt x="11999" y="0"/>
                  </a:lnTo>
                  <a:lnTo>
                    <a:pt x="11999" y="2000"/>
                  </a:lnTo>
                  <a:lnTo>
                    <a:pt x="0" y="2000"/>
                  </a:lnTo>
                  <a:lnTo>
                    <a:pt x="0" y="0"/>
                  </a:lnTo>
                </a:path>
              </a:pathLst>
            </a:custGeom>
            <a:solidFill>
              <a:srgbClr val="FFFFFF"/>
            </a:solidFill>
            <a:ln>
              <a:noFill/>
            </a:ln>
          </p:spPr>
        </p:sp>
        <p:sp>
          <p:nvSpPr>
            <p:cNvPr id="80" name="Google Shape;80;p14"/>
            <p:cNvSpPr/>
            <p:nvPr/>
          </p:nvSpPr>
          <p:spPr>
            <a:xfrm>
              <a:off x="6243480" y="793800"/>
              <a:ext cx="2151720" cy="84600"/>
            </a:xfrm>
            <a:custGeom>
              <a:rect b="b" l="l" r="r" t="t"/>
              <a:pathLst>
                <a:path extrusionOk="0" h="460" w="11399">
                  <a:moveTo>
                    <a:pt x="11399" y="456"/>
                  </a:moveTo>
                  <a:lnTo>
                    <a:pt x="11399" y="401"/>
                  </a:lnTo>
                  <a:lnTo>
                    <a:pt x="11370" y="401"/>
                  </a:lnTo>
                  <a:cubicBezTo>
                    <a:pt x="11344" y="401"/>
                    <a:pt x="11335" y="388"/>
                    <a:pt x="11335" y="364"/>
                  </a:cubicBezTo>
                  <a:lnTo>
                    <a:pt x="11335" y="4"/>
                  </a:lnTo>
                  <a:lnTo>
                    <a:pt x="11271" y="4"/>
                  </a:lnTo>
                  <a:lnTo>
                    <a:pt x="11271" y="367"/>
                  </a:lnTo>
                  <a:cubicBezTo>
                    <a:pt x="11271" y="415"/>
                    <a:pt x="11297" y="456"/>
                    <a:pt x="11359" y="456"/>
                  </a:cubicBezTo>
                  <a:lnTo>
                    <a:pt x="11399" y="456"/>
                  </a:lnTo>
                  <a:close/>
                  <a:moveTo>
                    <a:pt x="11113" y="269"/>
                  </a:moveTo>
                  <a:lnTo>
                    <a:pt x="10968" y="269"/>
                  </a:lnTo>
                  <a:cubicBezTo>
                    <a:pt x="10969" y="249"/>
                    <a:pt x="10970" y="240"/>
                    <a:pt x="10976" y="225"/>
                  </a:cubicBezTo>
                  <a:cubicBezTo>
                    <a:pt x="10987" y="201"/>
                    <a:pt x="11010" y="185"/>
                    <a:pt x="11041" y="185"/>
                  </a:cubicBezTo>
                  <a:cubicBezTo>
                    <a:pt x="11071" y="185"/>
                    <a:pt x="11094" y="201"/>
                    <a:pt x="11104" y="225"/>
                  </a:cubicBezTo>
                  <a:cubicBezTo>
                    <a:pt x="11110" y="240"/>
                    <a:pt x="11112" y="249"/>
                    <a:pt x="11113" y="269"/>
                  </a:cubicBezTo>
                  <a:close/>
                  <a:moveTo>
                    <a:pt x="11177" y="314"/>
                  </a:moveTo>
                  <a:lnTo>
                    <a:pt x="11177" y="286"/>
                  </a:lnTo>
                  <a:cubicBezTo>
                    <a:pt x="11177" y="194"/>
                    <a:pt x="11127" y="131"/>
                    <a:pt x="11041" y="131"/>
                  </a:cubicBezTo>
                  <a:cubicBezTo>
                    <a:pt x="10958" y="131"/>
                    <a:pt x="10904" y="191"/>
                    <a:pt x="10904" y="295"/>
                  </a:cubicBezTo>
                  <a:cubicBezTo>
                    <a:pt x="10904" y="418"/>
                    <a:pt x="10968" y="460"/>
                    <a:pt x="11049" y="460"/>
                  </a:cubicBezTo>
                  <a:cubicBezTo>
                    <a:pt x="11105" y="460"/>
                    <a:pt x="11136" y="443"/>
                    <a:pt x="11169" y="410"/>
                  </a:cubicBezTo>
                  <a:lnTo>
                    <a:pt x="11128" y="371"/>
                  </a:lnTo>
                  <a:cubicBezTo>
                    <a:pt x="11105" y="394"/>
                    <a:pt x="11086" y="404"/>
                    <a:pt x="11050" y="404"/>
                  </a:cubicBezTo>
                  <a:cubicBezTo>
                    <a:pt x="10997" y="404"/>
                    <a:pt x="10968" y="369"/>
                    <a:pt x="10968" y="314"/>
                  </a:cubicBezTo>
                  <a:lnTo>
                    <a:pt x="11177" y="314"/>
                  </a:lnTo>
                  <a:close/>
                  <a:moveTo>
                    <a:pt x="10821" y="134"/>
                  </a:moveTo>
                  <a:lnTo>
                    <a:pt x="10756" y="134"/>
                  </a:lnTo>
                  <a:lnTo>
                    <a:pt x="10756" y="456"/>
                  </a:lnTo>
                  <a:lnTo>
                    <a:pt x="10821" y="456"/>
                  </a:lnTo>
                  <a:lnTo>
                    <a:pt x="10821" y="134"/>
                  </a:lnTo>
                  <a:close/>
                  <a:moveTo>
                    <a:pt x="10823" y="2"/>
                  </a:moveTo>
                  <a:lnTo>
                    <a:pt x="10754" y="2"/>
                  </a:lnTo>
                  <a:lnTo>
                    <a:pt x="10754" y="71"/>
                  </a:lnTo>
                  <a:lnTo>
                    <a:pt x="10823" y="71"/>
                  </a:lnTo>
                  <a:lnTo>
                    <a:pt x="10823" y="2"/>
                  </a:lnTo>
                  <a:close/>
                  <a:moveTo>
                    <a:pt x="10676" y="456"/>
                  </a:moveTo>
                  <a:lnTo>
                    <a:pt x="10514" y="181"/>
                  </a:lnTo>
                  <a:lnTo>
                    <a:pt x="10661" y="4"/>
                  </a:lnTo>
                  <a:lnTo>
                    <a:pt x="10577" y="4"/>
                  </a:lnTo>
                  <a:lnTo>
                    <a:pt x="10392" y="232"/>
                  </a:lnTo>
                  <a:lnTo>
                    <a:pt x="10392" y="4"/>
                  </a:lnTo>
                  <a:lnTo>
                    <a:pt x="10324" y="4"/>
                  </a:lnTo>
                  <a:lnTo>
                    <a:pt x="10324" y="456"/>
                  </a:lnTo>
                  <a:lnTo>
                    <a:pt x="10392" y="456"/>
                  </a:lnTo>
                  <a:lnTo>
                    <a:pt x="10392" y="325"/>
                  </a:lnTo>
                  <a:lnTo>
                    <a:pt x="10468" y="234"/>
                  </a:lnTo>
                  <a:lnTo>
                    <a:pt x="10596" y="456"/>
                  </a:lnTo>
                  <a:lnTo>
                    <a:pt x="10676" y="456"/>
                  </a:lnTo>
                  <a:close/>
                  <a:moveTo>
                    <a:pt x="10059" y="456"/>
                  </a:moveTo>
                  <a:lnTo>
                    <a:pt x="10059" y="134"/>
                  </a:lnTo>
                  <a:lnTo>
                    <a:pt x="9994" y="134"/>
                  </a:lnTo>
                  <a:lnTo>
                    <a:pt x="9994" y="331"/>
                  </a:lnTo>
                  <a:cubicBezTo>
                    <a:pt x="9994" y="380"/>
                    <a:pt x="9963" y="402"/>
                    <a:pt x="9927" y="402"/>
                  </a:cubicBezTo>
                  <a:cubicBezTo>
                    <a:pt x="9891" y="402"/>
                    <a:pt x="9862" y="381"/>
                    <a:pt x="9862" y="331"/>
                  </a:cubicBezTo>
                  <a:lnTo>
                    <a:pt x="9862" y="134"/>
                  </a:lnTo>
                  <a:lnTo>
                    <a:pt x="9798" y="134"/>
                  </a:lnTo>
                  <a:lnTo>
                    <a:pt x="9798" y="340"/>
                  </a:lnTo>
                  <a:cubicBezTo>
                    <a:pt x="9798" y="376"/>
                    <a:pt x="9805" y="407"/>
                    <a:pt x="9830" y="431"/>
                  </a:cubicBezTo>
                  <a:cubicBezTo>
                    <a:pt x="9849" y="449"/>
                    <a:pt x="9876" y="460"/>
                    <a:pt x="9909" y="460"/>
                  </a:cubicBezTo>
                  <a:cubicBezTo>
                    <a:pt x="9942" y="460"/>
                    <a:pt x="9973" y="448"/>
                    <a:pt x="9995" y="424"/>
                  </a:cubicBezTo>
                  <a:lnTo>
                    <a:pt x="9995" y="456"/>
                  </a:lnTo>
                  <a:lnTo>
                    <a:pt x="10059" y="456"/>
                  </a:lnTo>
                  <a:close/>
                  <a:moveTo>
                    <a:pt x="9709" y="456"/>
                  </a:moveTo>
                  <a:lnTo>
                    <a:pt x="9709" y="399"/>
                  </a:lnTo>
                  <a:lnTo>
                    <a:pt x="9548" y="399"/>
                  </a:lnTo>
                  <a:lnTo>
                    <a:pt x="9709" y="186"/>
                  </a:lnTo>
                  <a:lnTo>
                    <a:pt x="9709" y="134"/>
                  </a:lnTo>
                  <a:lnTo>
                    <a:pt x="9478" y="134"/>
                  </a:lnTo>
                  <a:lnTo>
                    <a:pt x="9478" y="192"/>
                  </a:lnTo>
                  <a:lnTo>
                    <a:pt x="9629" y="192"/>
                  </a:lnTo>
                  <a:lnTo>
                    <a:pt x="9469" y="405"/>
                  </a:lnTo>
                  <a:lnTo>
                    <a:pt x="9469" y="456"/>
                  </a:lnTo>
                  <a:lnTo>
                    <a:pt x="9709" y="456"/>
                  </a:lnTo>
                  <a:close/>
                  <a:moveTo>
                    <a:pt x="9269" y="456"/>
                  </a:moveTo>
                  <a:lnTo>
                    <a:pt x="9269" y="401"/>
                  </a:lnTo>
                  <a:lnTo>
                    <a:pt x="9242" y="401"/>
                  </a:lnTo>
                  <a:cubicBezTo>
                    <a:pt x="9218" y="401"/>
                    <a:pt x="9207" y="387"/>
                    <a:pt x="9207" y="364"/>
                  </a:cubicBezTo>
                  <a:lnTo>
                    <a:pt x="9207" y="190"/>
                  </a:lnTo>
                  <a:lnTo>
                    <a:pt x="9269" y="190"/>
                  </a:lnTo>
                  <a:lnTo>
                    <a:pt x="9269" y="140"/>
                  </a:lnTo>
                  <a:lnTo>
                    <a:pt x="9207" y="140"/>
                  </a:lnTo>
                  <a:lnTo>
                    <a:pt x="9207" y="42"/>
                  </a:lnTo>
                  <a:lnTo>
                    <a:pt x="9142" y="42"/>
                  </a:lnTo>
                  <a:lnTo>
                    <a:pt x="9142" y="140"/>
                  </a:lnTo>
                  <a:lnTo>
                    <a:pt x="9105" y="140"/>
                  </a:lnTo>
                  <a:lnTo>
                    <a:pt x="9105" y="190"/>
                  </a:lnTo>
                  <a:lnTo>
                    <a:pt x="9142" y="190"/>
                  </a:lnTo>
                  <a:lnTo>
                    <a:pt x="9142" y="367"/>
                  </a:lnTo>
                  <a:cubicBezTo>
                    <a:pt x="9142" y="413"/>
                    <a:pt x="9170" y="456"/>
                    <a:pt x="9230" y="456"/>
                  </a:cubicBezTo>
                  <a:lnTo>
                    <a:pt x="9269" y="456"/>
                  </a:lnTo>
                  <a:close/>
                  <a:moveTo>
                    <a:pt x="8961" y="340"/>
                  </a:moveTo>
                  <a:cubicBezTo>
                    <a:pt x="8961" y="363"/>
                    <a:pt x="8956" y="378"/>
                    <a:pt x="8947" y="388"/>
                  </a:cubicBezTo>
                  <a:cubicBezTo>
                    <a:pt x="8929" y="404"/>
                    <a:pt x="8911" y="406"/>
                    <a:pt x="8886" y="406"/>
                  </a:cubicBezTo>
                  <a:cubicBezTo>
                    <a:pt x="8846" y="406"/>
                    <a:pt x="8827" y="390"/>
                    <a:pt x="8827" y="361"/>
                  </a:cubicBezTo>
                  <a:cubicBezTo>
                    <a:pt x="8827" y="331"/>
                    <a:pt x="8847" y="314"/>
                    <a:pt x="8885" y="314"/>
                  </a:cubicBezTo>
                  <a:lnTo>
                    <a:pt x="8961" y="314"/>
                  </a:lnTo>
                  <a:lnTo>
                    <a:pt x="8961" y="340"/>
                  </a:lnTo>
                  <a:close/>
                  <a:moveTo>
                    <a:pt x="9025" y="456"/>
                  </a:moveTo>
                  <a:lnTo>
                    <a:pt x="9025" y="241"/>
                  </a:lnTo>
                  <a:cubicBezTo>
                    <a:pt x="9025" y="168"/>
                    <a:pt x="8981" y="131"/>
                    <a:pt x="8893" y="131"/>
                  </a:cubicBezTo>
                  <a:cubicBezTo>
                    <a:pt x="8839" y="131"/>
                    <a:pt x="8807" y="141"/>
                    <a:pt x="8777" y="177"/>
                  </a:cubicBezTo>
                  <a:lnTo>
                    <a:pt x="8820" y="217"/>
                  </a:lnTo>
                  <a:cubicBezTo>
                    <a:pt x="8837" y="194"/>
                    <a:pt x="8854" y="186"/>
                    <a:pt x="8890" y="186"/>
                  </a:cubicBezTo>
                  <a:cubicBezTo>
                    <a:pt x="8940" y="186"/>
                    <a:pt x="8961" y="205"/>
                    <a:pt x="8961" y="246"/>
                  </a:cubicBezTo>
                  <a:lnTo>
                    <a:pt x="8961" y="269"/>
                  </a:lnTo>
                  <a:lnTo>
                    <a:pt x="8875" y="269"/>
                  </a:lnTo>
                  <a:cubicBezTo>
                    <a:pt x="8802" y="269"/>
                    <a:pt x="8764" y="308"/>
                    <a:pt x="8764" y="362"/>
                  </a:cubicBezTo>
                  <a:cubicBezTo>
                    <a:pt x="8764" y="389"/>
                    <a:pt x="8773" y="414"/>
                    <a:pt x="8790" y="431"/>
                  </a:cubicBezTo>
                  <a:cubicBezTo>
                    <a:pt x="8809" y="451"/>
                    <a:pt x="8836" y="460"/>
                    <a:pt x="8876" y="460"/>
                  </a:cubicBezTo>
                  <a:cubicBezTo>
                    <a:pt x="8916" y="460"/>
                    <a:pt x="8938" y="451"/>
                    <a:pt x="8962" y="427"/>
                  </a:cubicBezTo>
                  <a:lnTo>
                    <a:pt x="8962" y="456"/>
                  </a:lnTo>
                  <a:lnTo>
                    <a:pt x="9025" y="456"/>
                  </a:lnTo>
                  <a:close/>
                  <a:moveTo>
                    <a:pt x="8861" y="4"/>
                  </a:moveTo>
                  <a:lnTo>
                    <a:pt x="8802" y="4"/>
                  </a:lnTo>
                  <a:lnTo>
                    <a:pt x="8802" y="73"/>
                  </a:lnTo>
                  <a:lnTo>
                    <a:pt x="8861" y="73"/>
                  </a:lnTo>
                  <a:lnTo>
                    <a:pt x="8861" y="4"/>
                  </a:lnTo>
                  <a:close/>
                  <a:moveTo>
                    <a:pt x="8998" y="4"/>
                  </a:moveTo>
                  <a:lnTo>
                    <a:pt x="8940" y="4"/>
                  </a:lnTo>
                  <a:lnTo>
                    <a:pt x="8940" y="73"/>
                  </a:lnTo>
                  <a:lnTo>
                    <a:pt x="8998" y="73"/>
                  </a:lnTo>
                  <a:lnTo>
                    <a:pt x="8998" y="4"/>
                  </a:lnTo>
                  <a:close/>
                  <a:moveTo>
                    <a:pt x="8684" y="456"/>
                  </a:moveTo>
                  <a:lnTo>
                    <a:pt x="8684" y="401"/>
                  </a:lnTo>
                  <a:lnTo>
                    <a:pt x="8657" y="401"/>
                  </a:lnTo>
                  <a:cubicBezTo>
                    <a:pt x="8633" y="401"/>
                    <a:pt x="8621" y="387"/>
                    <a:pt x="8621" y="364"/>
                  </a:cubicBezTo>
                  <a:lnTo>
                    <a:pt x="8621" y="190"/>
                  </a:lnTo>
                  <a:lnTo>
                    <a:pt x="8684" y="190"/>
                  </a:lnTo>
                  <a:lnTo>
                    <a:pt x="8684" y="140"/>
                  </a:lnTo>
                  <a:lnTo>
                    <a:pt x="8621" y="140"/>
                  </a:lnTo>
                  <a:lnTo>
                    <a:pt x="8621" y="42"/>
                  </a:lnTo>
                  <a:lnTo>
                    <a:pt x="8557" y="42"/>
                  </a:lnTo>
                  <a:lnTo>
                    <a:pt x="8557" y="140"/>
                  </a:lnTo>
                  <a:lnTo>
                    <a:pt x="8520" y="140"/>
                  </a:lnTo>
                  <a:lnTo>
                    <a:pt x="8520" y="190"/>
                  </a:lnTo>
                  <a:lnTo>
                    <a:pt x="8557" y="190"/>
                  </a:lnTo>
                  <a:lnTo>
                    <a:pt x="8557" y="367"/>
                  </a:lnTo>
                  <a:cubicBezTo>
                    <a:pt x="8557" y="413"/>
                    <a:pt x="8585" y="456"/>
                    <a:pt x="8645" y="456"/>
                  </a:cubicBezTo>
                  <a:lnTo>
                    <a:pt x="8684" y="456"/>
                  </a:lnTo>
                  <a:close/>
                  <a:moveTo>
                    <a:pt x="8437" y="134"/>
                  </a:moveTo>
                  <a:lnTo>
                    <a:pt x="8372" y="134"/>
                  </a:lnTo>
                  <a:lnTo>
                    <a:pt x="8372" y="456"/>
                  </a:lnTo>
                  <a:lnTo>
                    <a:pt x="8437" y="456"/>
                  </a:lnTo>
                  <a:lnTo>
                    <a:pt x="8437" y="134"/>
                  </a:lnTo>
                  <a:close/>
                  <a:moveTo>
                    <a:pt x="8439" y="2"/>
                  </a:moveTo>
                  <a:lnTo>
                    <a:pt x="8370" y="2"/>
                  </a:lnTo>
                  <a:lnTo>
                    <a:pt x="8370" y="71"/>
                  </a:lnTo>
                  <a:lnTo>
                    <a:pt x="8439" y="71"/>
                  </a:lnTo>
                  <a:lnTo>
                    <a:pt x="8439" y="2"/>
                  </a:lnTo>
                  <a:close/>
                  <a:moveTo>
                    <a:pt x="8271" y="358"/>
                  </a:moveTo>
                  <a:cubicBezTo>
                    <a:pt x="8271" y="301"/>
                    <a:pt x="8235" y="272"/>
                    <a:pt x="8175" y="267"/>
                  </a:cubicBezTo>
                  <a:lnTo>
                    <a:pt x="8124" y="263"/>
                  </a:lnTo>
                  <a:cubicBezTo>
                    <a:pt x="8090" y="260"/>
                    <a:pt x="8080" y="245"/>
                    <a:pt x="8080" y="226"/>
                  </a:cubicBezTo>
                  <a:cubicBezTo>
                    <a:pt x="8080" y="202"/>
                    <a:pt x="8099" y="185"/>
                    <a:pt x="8138" y="185"/>
                  </a:cubicBezTo>
                  <a:cubicBezTo>
                    <a:pt x="8169" y="185"/>
                    <a:pt x="8197" y="191"/>
                    <a:pt x="8218" y="208"/>
                  </a:cubicBezTo>
                  <a:lnTo>
                    <a:pt x="8258" y="167"/>
                  </a:lnTo>
                  <a:cubicBezTo>
                    <a:pt x="8228" y="141"/>
                    <a:pt x="8187" y="131"/>
                    <a:pt x="8139" y="131"/>
                  </a:cubicBezTo>
                  <a:cubicBezTo>
                    <a:pt x="8072" y="131"/>
                    <a:pt x="8018" y="166"/>
                    <a:pt x="8018" y="229"/>
                  </a:cubicBezTo>
                  <a:cubicBezTo>
                    <a:pt x="8018" y="286"/>
                    <a:pt x="8053" y="313"/>
                    <a:pt x="8113" y="318"/>
                  </a:cubicBezTo>
                  <a:lnTo>
                    <a:pt x="8164" y="322"/>
                  </a:lnTo>
                  <a:cubicBezTo>
                    <a:pt x="8195" y="325"/>
                    <a:pt x="8207" y="339"/>
                    <a:pt x="8207" y="361"/>
                  </a:cubicBezTo>
                  <a:cubicBezTo>
                    <a:pt x="8207" y="391"/>
                    <a:pt x="8176" y="405"/>
                    <a:pt x="8137" y="405"/>
                  </a:cubicBezTo>
                  <a:cubicBezTo>
                    <a:pt x="8105" y="405"/>
                    <a:pt x="8070" y="398"/>
                    <a:pt x="8044" y="371"/>
                  </a:cubicBezTo>
                  <a:lnTo>
                    <a:pt x="8002" y="414"/>
                  </a:lnTo>
                  <a:cubicBezTo>
                    <a:pt x="8040" y="451"/>
                    <a:pt x="8084" y="460"/>
                    <a:pt x="8137" y="460"/>
                  </a:cubicBezTo>
                  <a:cubicBezTo>
                    <a:pt x="8214" y="460"/>
                    <a:pt x="8271" y="425"/>
                    <a:pt x="8271" y="358"/>
                  </a:cubicBezTo>
                  <a:close/>
                  <a:moveTo>
                    <a:pt x="7990" y="161"/>
                  </a:moveTo>
                  <a:cubicBezTo>
                    <a:pt x="7967" y="139"/>
                    <a:pt x="7944" y="131"/>
                    <a:pt x="7913" y="131"/>
                  </a:cubicBezTo>
                  <a:cubicBezTo>
                    <a:pt x="7877" y="131"/>
                    <a:pt x="7844" y="147"/>
                    <a:pt x="7827" y="169"/>
                  </a:cubicBezTo>
                  <a:lnTo>
                    <a:pt x="7827" y="134"/>
                  </a:lnTo>
                  <a:lnTo>
                    <a:pt x="7764" y="134"/>
                  </a:lnTo>
                  <a:lnTo>
                    <a:pt x="7764" y="456"/>
                  </a:lnTo>
                  <a:lnTo>
                    <a:pt x="7828" y="456"/>
                  </a:lnTo>
                  <a:lnTo>
                    <a:pt x="7828" y="261"/>
                  </a:lnTo>
                  <a:cubicBezTo>
                    <a:pt x="7828" y="216"/>
                    <a:pt x="7858" y="188"/>
                    <a:pt x="7892" y="188"/>
                  </a:cubicBezTo>
                  <a:cubicBezTo>
                    <a:pt x="7915" y="188"/>
                    <a:pt x="7926" y="195"/>
                    <a:pt x="7941" y="210"/>
                  </a:cubicBezTo>
                  <a:lnTo>
                    <a:pt x="7990" y="161"/>
                  </a:lnTo>
                  <a:close/>
                  <a:moveTo>
                    <a:pt x="7604" y="269"/>
                  </a:moveTo>
                  <a:lnTo>
                    <a:pt x="7459" y="269"/>
                  </a:lnTo>
                  <a:cubicBezTo>
                    <a:pt x="7460" y="249"/>
                    <a:pt x="7461" y="240"/>
                    <a:pt x="7468" y="225"/>
                  </a:cubicBezTo>
                  <a:cubicBezTo>
                    <a:pt x="7478" y="201"/>
                    <a:pt x="7501" y="185"/>
                    <a:pt x="7532" y="185"/>
                  </a:cubicBezTo>
                  <a:cubicBezTo>
                    <a:pt x="7562" y="185"/>
                    <a:pt x="7585" y="201"/>
                    <a:pt x="7595" y="225"/>
                  </a:cubicBezTo>
                  <a:cubicBezTo>
                    <a:pt x="7602" y="240"/>
                    <a:pt x="7604" y="249"/>
                    <a:pt x="7604" y="269"/>
                  </a:cubicBezTo>
                  <a:close/>
                  <a:moveTo>
                    <a:pt x="7668" y="314"/>
                  </a:moveTo>
                  <a:lnTo>
                    <a:pt x="7668" y="286"/>
                  </a:lnTo>
                  <a:cubicBezTo>
                    <a:pt x="7668" y="194"/>
                    <a:pt x="7618" y="131"/>
                    <a:pt x="7532" y="131"/>
                  </a:cubicBezTo>
                  <a:cubicBezTo>
                    <a:pt x="7449" y="131"/>
                    <a:pt x="7395" y="191"/>
                    <a:pt x="7395" y="295"/>
                  </a:cubicBezTo>
                  <a:cubicBezTo>
                    <a:pt x="7395" y="418"/>
                    <a:pt x="7459" y="460"/>
                    <a:pt x="7540" y="460"/>
                  </a:cubicBezTo>
                  <a:cubicBezTo>
                    <a:pt x="7597" y="460"/>
                    <a:pt x="7628" y="443"/>
                    <a:pt x="7661" y="410"/>
                  </a:cubicBezTo>
                  <a:lnTo>
                    <a:pt x="7619" y="371"/>
                  </a:lnTo>
                  <a:cubicBezTo>
                    <a:pt x="7597" y="394"/>
                    <a:pt x="7577" y="404"/>
                    <a:pt x="7541" y="404"/>
                  </a:cubicBezTo>
                  <a:cubicBezTo>
                    <a:pt x="7489" y="404"/>
                    <a:pt x="7459" y="369"/>
                    <a:pt x="7459" y="314"/>
                  </a:cubicBezTo>
                  <a:lnTo>
                    <a:pt x="7668" y="314"/>
                  </a:lnTo>
                  <a:close/>
                  <a:moveTo>
                    <a:pt x="7352" y="134"/>
                  </a:moveTo>
                  <a:lnTo>
                    <a:pt x="7284" y="134"/>
                  </a:lnTo>
                  <a:lnTo>
                    <a:pt x="7208" y="361"/>
                  </a:lnTo>
                  <a:lnTo>
                    <a:pt x="7132" y="134"/>
                  </a:lnTo>
                  <a:lnTo>
                    <a:pt x="7063" y="134"/>
                  </a:lnTo>
                  <a:lnTo>
                    <a:pt x="7181" y="456"/>
                  </a:lnTo>
                  <a:lnTo>
                    <a:pt x="7234" y="456"/>
                  </a:lnTo>
                  <a:lnTo>
                    <a:pt x="7352" y="134"/>
                  </a:lnTo>
                  <a:close/>
                  <a:moveTo>
                    <a:pt x="6997" y="134"/>
                  </a:moveTo>
                  <a:lnTo>
                    <a:pt x="6932" y="134"/>
                  </a:lnTo>
                  <a:lnTo>
                    <a:pt x="6932" y="456"/>
                  </a:lnTo>
                  <a:lnTo>
                    <a:pt x="6997" y="456"/>
                  </a:lnTo>
                  <a:lnTo>
                    <a:pt x="6997" y="134"/>
                  </a:lnTo>
                  <a:close/>
                  <a:moveTo>
                    <a:pt x="6999" y="2"/>
                  </a:moveTo>
                  <a:lnTo>
                    <a:pt x="6930" y="2"/>
                  </a:lnTo>
                  <a:lnTo>
                    <a:pt x="6930" y="71"/>
                  </a:lnTo>
                  <a:lnTo>
                    <a:pt x="6999" y="71"/>
                  </a:lnTo>
                  <a:lnTo>
                    <a:pt x="6999" y="2"/>
                  </a:lnTo>
                  <a:close/>
                  <a:moveTo>
                    <a:pt x="6823" y="456"/>
                  </a:moveTo>
                  <a:lnTo>
                    <a:pt x="6823" y="251"/>
                  </a:lnTo>
                  <a:cubicBezTo>
                    <a:pt x="6823" y="214"/>
                    <a:pt x="6816" y="184"/>
                    <a:pt x="6791" y="160"/>
                  </a:cubicBezTo>
                  <a:cubicBezTo>
                    <a:pt x="6772" y="141"/>
                    <a:pt x="6745" y="131"/>
                    <a:pt x="6711" y="131"/>
                  </a:cubicBezTo>
                  <a:cubicBezTo>
                    <a:pt x="6679" y="131"/>
                    <a:pt x="6648" y="143"/>
                    <a:pt x="6626" y="167"/>
                  </a:cubicBezTo>
                  <a:lnTo>
                    <a:pt x="6626" y="134"/>
                  </a:lnTo>
                  <a:lnTo>
                    <a:pt x="6562" y="134"/>
                  </a:lnTo>
                  <a:lnTo>
                    <a:pt x="6562" y="456"/>
                  </a:lnTo>
                  <a:lnTo>
                    <a:pt x="6627" y="456"/>
                  </a:lnTo>
                  <a:lnTo>
                    <a:pt x="6627" y="260"/>
                  </a:lnTo>
                  <a:cubicBezTo>
                    <a:pt x="6627" y="211"/>
                    <a:pt x="6657" y="188"/>
                    <a:pt x="6694" y="188"/>
                  </a:cubicBezTo>
                  <a:cubicBezTo>
                    <a:pt x="6730" y="188"/>
                    <a:pt x="6758" y="210"/>
                    <a:pt x="6758" y="260"/>
                  </a:cubicBezTo>
                  <a:lnTo>
                    <a:pt x="6758" y="456"/>
                  </a:lnTo>
                  <a:lnTo>
                    <a:pt x="6823" y="456"/>
                  </a:lnTo>
                  <a:close/>
                  <a:moveTo>
                    <a:pt x="6449" y="304"/>
                  </a:moveTo>
                  <a:lnTo>
                    <a:pt x="6449" y="4"/>
                  </a:lnTo>
                  <a:lnTo>
                    <a:pt x="6381" y="4"/>
                  </a:lnTo>
                  <a:lnTo>
                    <a:pt x="6381" y="301"/>
                  </a:lnTo>
                  <a:cubicBezTo>
                    <a:pt x="6381" y="361"/>
                    <a:pt x="6343" y="399"/>
                    <a:pt x="6287" y="399"/>
                  </a:cubicBezTo>
                  <a:cubicBezTo>
                    <a:pt x="6230" y="399"/>
                    <a:pt x="6193" y="361"/>
                    <a:pt x="6193" y="301"/>
                  </a:cubicBezTo>
                  <a:lnTo>
                    <a:pt x="6193" y="4"/>
                  </a:lnTo>
                  <a:lnTo>
                    <a:pt x="6125" y="4"/>
                  </a:lnTo>
                  <a:lnTo>
                    <a:pt x="6125" y="304"/>
                  </a:lnTo>
                  <a:cubicBezTo>
                    <a:pt x="6125" y="397"/>
                    <a:pt x="6195" y="460"/>
                    <a:pt x="6287" y="460"/>
                  </a:cubicBezTo>
                  <a:cubicBezTo>
                    <a:pt x="6379" y="460"/>
                    <a:pt x="6449" y="397"/>
                    <a:pt x="6449" y="304"/>
                  </a:cubicBezTo>
                  <a:close/>
                  <a:moveTo>
                    <a:pt x="6021" y="250"/>
                  </a:moveTo>
                  <a:lnTo>
                    <a:pt x="5835" y="250"/>
                  </a:lnTo>
                  <a:lnTo>
                    <a:pt x="5835" y="310"/>
                  </a:lnTo>
                  <a:lnTo>
                    <a:pt x="6021" y="310"/>
                  </a:lnTo>
                  <a:lnTo>
                    <a:pt x="6021" y="250"/>
                  </a:lnTo>
                  <a:close/>
                  <a:moveTo>
                    <a:pt x="5743" y="358"/>
                  </a:moveTo>
                  <a:cubicBezTo>
                    <a:pt x="5743" y="301"/>
                    <a:pt x="5707" y="272"/>
                    <a:pt x="5647" y="267"/>
                  </a:cubicBezTo>
                  <a:lnTo>
                    <a:pt x="5596" y="263"/>
                  </a:lnTo>
                  <a:cubicBezTo>
                    <a:pt x="5562" y="260"/>
                    <a:pt x="5552" y="245"/>
                    <a:pt x="5552" y="226"/>
                  </a:cubicBezTo>
                  <a:cubicBezTo>
                    <a:pt x="5552" y="202"/>
                    <a:pt x="5572" y="185"/>
                    <a:pt x="5610" y="185"/>
                  </a:cubicBezTo>
                  <a:cubicBezTo>
                    <a:pt x="5641" y="185"/>
                    <a:pt x="5669" y="191"/>
                    <a:pt x="5690" y="208"/>
                  </a:cubicBezTo>
                  <a:lnTo>
                    <a:pt x="5730" y="167"/>
                  </a:lnTo>
                  <a:cubicBezTo>
                    <a:pt x="5701" y="141"/>
                    <a:pt x="5659" y="131"/>
                    <a:pt x="5611" y="131"/>
                  </a:cubicBezTo>
                  <a:cubicBezTo>
                    <a:pt x="5544" y="131"/>
                    <a:pt x="5490" y="166"/>
                    <a:pt x="5490" y="229"/>
                  </a:cubicBezTo>
                  <a:cubicBezTo>
                    <a:pt x="5490" y="286"/>
                    <a:pt x="5525" y="313"/>
                    <a:pt x="5585" y="318"/>
                  </a:cubicBezTo>
                  <a:lnTo>
                    <a:pt x="5636" y="322"/>
                  </a:lnTo>
                  <a:cubicBezTo>
                    <a:pt x="5668" y="325"/>
                    <a:pt x="5680" y="339"/>
                    <a:pt x="5680" y="361"/>
                  </a:cubicBezTo>
                  <a:cubicBezTo>
                    <a:pt x="5680" y="391"/>
                    <a:pt x="5648" y="405"/>
                    <a:pt x="5609" y="405"/>
                  </a:cubicBezTo>
                  <a:cubicBezTo>
                    <a:pt x="5577" y="405"/>
                    <a:pt x="5542" y="398"/>
                    <a:pt x="5516" y="371"/>
                  </a:cubicBezTo>
                  <a:lnTo>
                    <a:pt x="5474" y="414"/>
                  </a:lnTo>
                  <a:cubicBezTo>
                    <a:pt x="5512" y="451"/>
                    <a:pt x="5556" y="460"/>
                    <a:pt x="5609" y="460"/>
                  </a:cubicBezTo>
                  <a:cubicBezTo>
                    <a:pt x="5686" y="460"/>
                    <a:pt x="5743" y="425"/>
                    <a:pt x="5743" y="358"/>
                  </a:cubicBezTo>
                  <a:close/>
                  <a:moveTo>
                    <a:pt x="5426" y="456"/>
                  </a:moveTo>
                  <a:lnTo>
                    <a:pt x="5426" y="401"/>
                  </a:lnTo>
                  <a:lnTo>
                    <a:pt x="5399" y="401"/>
                  </a:lnTo>
                  <a:cubicBezTo>
                    <a:pt x="5375" y="401"/>
                    <a:pt x="5363" y="387"/>
                    <a:pt x="5363" y="364"/>
                  </a:cubicBezTo>
                  <a:lnTo>
                    <a:pt x="5363" y="190"/>
                  </a:lnTo>
                  <a:lnTo>
                    <a:pt x="5426" y="190"/>
                  </a:lnTo>
                  <a:lnTo>
                    <a:pt x="5426" y="140"/>
                  </a:lnTo>
                  <a:lnTo>
                    <a:pt x="5363" y="140"/>
                  </a:lnTo>
                  <a:lnTo>
                    <a:pt x="5363" y="42"/>
                  </a:lnTo>
                  <a:lnTo>
                    <a:pt x="5299" y="42"/>
                  </a:lnTo>
                  <a:lnTo>
                    <a:pt x="5299" y="140"/>
                  </a:lnTo>
                  <a:lnTo>
                    <a:pt x="5262" y="140"/>
                  </a:lnTo>
                  <a:lnTo>
                    <a:pt x="5262" y="190"/>
                  </a:lnTo>
                  <a:lnTo>
                    <a:pt x="5299" y="190"/>
                  </a:lnTo>
                  <a:lnTo>
                    <a:pt x="5299" y="367"/>
                  </a:lnTo>
                  <a:cubicBezTo>
                    <a:pt x="5299" y="413"/>
                    <a:pt x="5327" y="456"/>
                    <a:pt x="5387" y="456"/>
                  </a:cubicBezTo>
                  <a:lnTo>
                    <a:pt x="5426" y="456"/>
                  </a:lnTo>
                  <a:close/>
                  <a:moveTo>
                    <a:pt x="5182" y="456"/>
                  </a:moveTo>
                  <a:lnTo>
                    <a:pt x="5182" y="249"/>
                  </a:lnTo>
                  <a:cubicBezTo>
                    <a:pt x="5182" y="179"/>
                    <a:pt x="5142" y="131"/>
                    <a:pt x="5070" y="131"/>
                  </a:cubicBezTo>
                  <a:cubicBezTo>
                    <a:pt x="5038" y="131"/>
                    <a:pt x="5009" y="143"/>
                    <a:pt x="4987" y="167"/>
                  </a:cubicBezTo>
                  <a:lnTo>
                    <a:pt x="4987" y="4"/>
                  </a:lnTo>
                  <a:lnTo>
                    <a:pt x="4922" y="4"/>
                  </a:lnTo>
                  <a:lnTo>
                    <a:pt x="4922" y="456"/>
                  </a:lnTo>
                  <a:lnTo>
                    <a:pt x="4987" y="456"/>
                  </a:lnTo>
                  <a:lnTo>
                    <a:pt x="4987" y="259"/>
                  </a:lnTo>
                  <a:cubicBezTo>
                    <a:pt x="4987" y="211"/>
                    <a:pt x="5016" y="188"/>
                    <a:pt x="5052" y="188"/>
                  </a:cubicBezTo>
                  <a:cubicBezTo>
                    <a:pt x="5088" y="188"/>
                    <a:pt x="5117" y="210"/>
                    <a:pt x="5117" y="259"/>
                  </a:cubicBezTo>
                  <a:lnTo>
                    <a:pt x="5117" y="456"/>
                  </a:lnTo>
                  <a:lnTo>
                    <a:pt x="5182" y="456"/>
                  </a:lnTo>
                  <a:close/>
                  <a:moveTo>
                    <a:pt x="4838" y="414"/>
                  </a:moveTo>
                  <a:lnTo>
                    <a:pt x="4793" y="372"/>
                  </a:lnTo>
                  <a:cubicBezTo>
                    <a:pt x="4773" y="394"/>
                    <a:pt x="4757" y="402"/>
                    <a:pt x="4731" y="402"/>
                  </a:cubicBezTo>
                  <a:cubicBezTo>
                    <a:pt x="4707" y="402"/>
                    <a:pt x="4686" y="392"/>
                    <a:pt x="4672" y="374"/>
                  </a:cubicBezTo>
                  <a:cubicBezTo>
                    <a:pt x="4658" y="356"/>
                    <a:pt x="4653" y="333"/>
                    <a:pt x="4653" y="295"/>
                  </a:cubicBezTo>
                  <a:cubicBezTo>
                    <a:pt x="4653" y="258"/>
                    <a:pt x="4658" y="235"/>
                    <a:pt x="4672" y="217"/>
                  </a:cubicBezTo>
                  <a:cubicBezTo>
                    <a:pt x="4686" y="199"/>
                    <a:pt x="4707" y="188"/>
                    <a:pt x="4731" y="188"/>
                  </a:cubicBezTo>
                  <a:cubicBezTo>
                    <a:pt x="4757" y="188"/>
                    <a:pt x="4773" y="197"/>
                    <a:pt x="4793" y="219"/>
                  </a:cubicBezTo>
                  <a:lnTo>
                    <a:pt x="4838" y="176"/>
                  </a:lnTo>
                  <a:cubicBezTo>
                    <a:pt x="4807" y="143"/>
                    <a:pt x="4776" y="131"/>
                    <a:pt x="4731" y="131"/>
                  </a:cubicBezTo>
                  <a:cubicBezTo>
                    <a:pt x="4659" y="131"/>
                    <a:pt x="4588" y="174"/>
                    <a:pt x="4588" y="295"/>
                  </a:cubicBezTo>
                  <a:cubicBezTo>
                    <a:pt x="4588" y="416"/>
                    <a:pt x="4659" y="460"/>
                    <a:pt x="4731" y="460"/>
                  </a:cubicBezTo>
                  <a:cubicBezTo>
                    <a:pt x="4776" y="460"/>
                    <a:pt x="4807" y="447"/>
                    <a:pt x="4838" y="414"/>
                  </a:cubicBezTo>
                  <a:close/>
                  <a:moveTo>
                    <a:pt x="4445" y="269"/>
                  </a:moveTo>
                  <a:lnTo>
                    <a:pt x="4300" y="269"/>
                  </a:lnTo>
                  <a:cubicBezTo>
                    <a:pt x="4301" y="249"/>
                    <a:pt x="4302" y="240"/>
                    <a:pt x="4309" y="225"/>
                  </a:cubicBezTo>
                  <a:cubicBezTo>
                    <a:pt x="4319" y="201"/>
                    <a:pt x="4342" y="185"/>
                    <a:pt x="4373" y="185"/>
                  </a:cubicBezTo>
                  <a:cubicBezTo>
                    <a:pt x="4403" y="185"/>
                    <a:pt x="4426" y="201"/>
                    <a:pt x="4436" y="225"/>
                  </a:cubicBezTo>
                  <a:cubicBezTo>
                    <a:pt x="4443" y="240"/>
                    <a:pt x="4444" y="249"/>
                    <a:pt x="4445" y="269"/>
                  </a:cubicBezTo>
                  <a:close/>
                  <a:moveTo>
                    <a:pt x="4509" y="314"/>
                  </a:moveTo>
                  <a:lnTo>
                    <a:pt x="4509" y="286"/>
                  </a:lnTo>
                  <a:cubicBezTo>
                    <a:pt x="4509" y="194"/>
                    <a:pt x="4459" y="131"/>
                    <a:pt x="4373" y="131"/>
                  </a:cubicBezTo>
                  <a:cubicBezTo>
                    <a:pt x="4290" y="131"/>
                    <a:pt x="4236" y="191"/>
                    <a:pt x="4236" y="295"/>
                  </a:cubicBezTo>
                  <a:cubicBezTo>
                    <a:pt x="4236" y="418"/>
                    <a:pt x="4300" y="460"/>
                    <a:pt x="4381" y="460"/>
                  </a:cubicBezTo>
                  <a:cubicBezTo>
                    <a:pt x="4437" y="460"/>
                    <a:pt x="4469" y="443"/>
                    <a:pt x="4502" y="410"/>
                  </a:cubicBezTo>
                  <a:lnTo>
                    <a:pt x="4460" y="371"/>
                  </a:lnTo>
                  <a:cubicBezTo>
                    <a:pt x="4437" y="394"/>
                    <a:pt x="4418" y="404"/>
                    <a:pt x="4382" y="404"/>
                  </a:cubicBezTo>
                  <a:cubicBezTo>
                    <a:pt x="4330" y="404"/>
                    <a:pt x="4300" y="369"/>
                    <a:pt x="4300" y="314"/>
                  </a:cubicBezTo>
                  <a:lnTo>
                    <a:pt x="4509" y="314"/>
                  </a:lnTo>
                  <a:close/>
                  <a:moveTo>
                    <a:pt x="4211" y="161"/>
                  </a:moveTo>
                  <a:cubicBezTo>
                    <a:pt x="4189" y="139"/>
                    <a:pt x="4165" y="131"/>
                    <a:pt x="4134" y="131"/>
                  </a:cubicBezTo>
                  <a:cubicBezTo>
                    <a:pt x="4098" y="131"/>
                    <a:pt x="4065" y="147"/>
                    <a:pt x="4048" y="169"/>
                  </a:cubicBezTo>
                  <a:lnTo>
                    <a:pt x="4048" y="134"/>
                  </a:lnTo>
                  <a:lnTo>
                    <a:pt x="3985" y="134"/>
                  </a:lnTo>
                  <a:lnTo>
                    <a:pt x="3985" y="456"/>
                  </a:lnTo>
                  <a:lnTo>
                    <a:pt x="4050" y="456"/>
                  </a:lnTo>
                  <a:lnTo>
                    <a:pt x="4050" y="261"/>
                  </a:lnTo>
                  <a:cubicBezTo>
                    <a:pt x="4050" y="216"/>
                    <a:pt x="4079" y="188"/>
                    <a:pt x="4114" y="188"/>
                  </a:cubicBezTo>
                  <a:cubicBezTo>
                    <a:pt x="4136" y="188"/>
                    <a:pt x="4147" y="195"/>
                    <a:pt x="4162" y="210"/>
                  </a:cubicBezTo>
                  <a:lnTo>
                    <a:pt x="4211" y="161"/>
                  </a:lnTo>
                  <a:close/>
                  <a:moveTo>
                    <a:pt x="3823" y="295"/>
                  </a:moveTo>
                  <a:cubicBezTo>
                    <a:pt x="3823" y="352"/>
                    <a:pt x="3815" y="402"/>
                    <a:pt x="3756" y="402"/>
                  </a:cubicBezTo>
                  <a:cubicBezTo>
                    <a:pt x="3698" y="402"/>
                    <a:pt x="3689" y="352"/>
                    <a:pt x="3689" y="295"/>
                  </a:cubicBezTo>
                  <a:cubicBezTo>
                    <a:pt x="3689" y="238"/>
                    <a:pt x="3698" y="188"/>
                    <a:pt x="3756" y="188"/>
                  </a:cubicBezTo>
                  <a:cubicBezTo>
                    <a:pt x="3815" y="188"/>
                    <a:pt x="3823" y="238"/>
                    <a:pt x="3823" y="295"/>
                  </a:cubicBezTo>
                  <a:close/>
                  <a:moveTo>
                    <a:pt x="3888" y="295"/>
                  </a:moveTo>
                  <a:cubicBezTo>
                    <a:pt x="3888" y="246"/>
                    <a:pt x="3884" y="192"/>
                    <a:pt x="3852" y="159"/>
                  </a:cubicBezTo>
                  <a:cubicBezTo>
                    <a:pt x="3834" y="141"/>
                    <a:pt x="3806" y="131"/>
                    <a:pt x="3773" y="131"/>
                  </a:cubicBezTo>
                  <a:cubicBezTo>
                    <a:pt x="3739" y="131"/>
                    <a:pt x="3712" y="139"/>
                    <a:pt x="3689" y="167"/>
                  </a:cubicBezTo>
                  <a:lnTo>
                    <a:pt x="3689" y="4"/>
                  </a:lnTo>
                  <a:lnTo>
                    <a:pt x="3624" y="4"/>
                  </a:lnTo>
                  <a:lnTo>
                    <a:pt x="3624" y="456"/>
                  </a:lnTo>
                  <a:lnTo>
                    <a:pt x="3688" y="456"/>
                  </a:lnTo>
                  <a:lnTo>
                    <a:pt x="3688" y="422"/>
                  </a:lnTo>
                  <a:cubicBezTo>
                    <a:pt x="3712" y="451"/>
                    <a:pt x="3738" y="460"/>
                    <a:pt x="3773" y="460"/>
                  </a:cubicBezTo>
                  <a:cubicBezTo>
                    <a:pt x="3805" y="460"/>
                    <a:pt x="3834" y="449"/>
                    <a:pt x="3852" y="432"/>
                  </a:cubicBezTo>
                  <a:cubicBezTo>
                    <a:pt x="3884" y="399"/>
                    <a:pt x="3888" y="344"/>
                    <a:pt x="3888" y="295"/>
                  </a:cubicBezTo>
                  <a:close/>
                  <a:moveTo>
                    <a:pt x="3544" y="456"/>
                  </a:moveTo>
                  <a:lnTo>
                    <a:pt x="3544" y="401"/>
                  </a:lnTo>
                  <a:lnTo>
                    <a:pt x="3515" y="401"/>
                  </a:lnTo>
                  <a:cubicBezTo>
                    <a:pt x="3489" y="401"/>
                    <a:pt x="3480" y="388"/>
                    <a:pt x="3480" y="364"/>
                  </a:cubicBezTo>
                  <a:lnTo>
                    <a:pt x="3480" y="4"/>
                  </a:lnTo>
                  <a:lnTo>
                    <a:pt x="3415" y="4"/>
                  </a:lnTo>
                  <a:lnTo>
                    <a:pt x="3415" y="367"/>
                  </a:lnTo>
                  <a:cubicBezTo>
                    <a:pt x="3415" y="415"/>
                    <a:pt x="3442" y="456"/>
                    <a:pt x="3504" y="456"/>
                  </a:cubicBezTo>
                  <a:lnTo>
                    <a:pt x="3544" y="456"/>
                  </a:lnTo>
                  <a:close/>
                  <a:moveTo>
                    <a:pt x="3215" y="307"/>
                  </a:moveTo>
                  <a:lnTo>
                    <a:pt x="3076" y="307"/>
                  </a:lnTo>
                  <a:lnTo>
                    <a:pt x="3147" y="107"/>
                  </a:lnTo>
                  <a:lnTo>
                    <a:pt x="3215" y="307"/>
                  </a:lnTo>
                  <a:close/>
                  <a:moveTo>
                    <a:pt x="3339" y="456"/>
                  </a:moveTo>
                  <a:lnTo>
                    <a:pt x="3173" y="4"/>
                  </a:lnTo>
                  <a:lnTo>
                    <a:pt x="3118" y="4"/>
                  </a:lnTo>
                  <a:lnTo>
                    <a:pt x="2952" y="456"/>
                  </a:lnTo>
                  <a:lnTo>
                    <a:pt x="3025" y="456"/>
                  </a:lnTo>
                  <a:lnTo>
                    <a:pt x="3056" y="366"/>
                  </a:lnTo>
                  <a:lnTo>
                    <a:pt x="3234" y="366"/>
                  </a:lnTo>
                  <a:lnTo>
                    <a:pt x="3265" y="456"/>
                  </a:lnTo>
                  <a:lnTo>
                    <a:pt x="3339" y="456"/>
                  </a:lnTo>
                  <a:close/>
                  <a:moveTo>
                    <a:pt x="2895" y="250"/>
                  </a:moveTo>
                  <a:lnTo>
                    <a:pt x="2709" y="250"/>
                  </a:lnTo>
                  <a:lnTo>
                    <a:pt x="2709" y="310"/>
                  </a:lnTo>
                  <a:lnTo>
                    <a:pt x="2895" y="310"/>
                  </a:lnTo>
                  <a:lnTo>
                    <a:pt x="2895" y="250"/>
                  </a:lnTo>
                  <a:close/>
                  <a:moveTo>
                    <a:pt x="2609" y="456"/>
                  </a:moveTo>
                  <a:lnTo>
                    <a:pt x="2609" y="251"/>
                  </a:lnTo>
                  <a:cubicBezTo>
                    <a:pt x="2609" y="214"/>
                    <a:pt x="2601" y="184"/>
                    <a:pt x="2576" y="160"/>
                  </a:cubicBezTo>
                  <a:cubicBezTo>
                    <a:pt x="2557" y="141"/>
                    <a:pt x="2530" y="131"/>
                    <a:pt x="2497" y="131"/>
                  </a:cubicBezTo>
                  <a:cubicBezTo>
                    <a:pt x="2465" y="131"/>
                    <a:pt x="2434" y="143"/>
                    <a:pt x="2411" y="167"/>
                  </a:cubicBezTo>
                  <a:lnTo>
                    <a:pt x="2411" y="134"/>
                  </a:lnTo>
                  <a:lnTo>
                    <a:pt x="2348" y="134"/>
                  </a:lnTo>
                  <a:lnTo>
                    <a:pt x="2348" y="456"/>
                  </a:lnTo>
                  <a:lnTo>
                    <a:pt x="2413" y="456"/>
                  </a:lnTo>
                  <a:lnTo>
                    <a:pt x="2413" y="260"/>
                  </a:lnTo>
                  <a:cubicBezTo>
                    <a:pt x="2413" y="211"/>
                    <a:pt x="2443" y="188"/>
                    <a:pt x="2479" y="188"/>
                  </a:cubicBezTo>
                  <a:cubicBezTo>
                    <a:pt x="2516" y="188"/>
                    <a:pt x="2544" y="210"/>
                    <a:pt x="2544" y="260"/>
                  </a:cubicBezTo>
                  <a:lnTo>
                    <a:pt x="2544" y="456"/>
                  </a:lnTo>
                  <a:lnTo>
                    <a:pt x="2609" y="456"/>
                  </a:lnTo>
                  <a:close/>
                  <a:moveTo>
                    <a:pt x="2187" y="340"/>
                  </a:moveTo>
                  <a:cubicBezTo>
                    <a:pt x="2187" y="363"/>
                    <a:pt x="2182" y="378"/>
                    <a:pt x="2173" y="388"/>
                  </a:cubicBezTo>
                  <a:cubicBezTo>
                    <a:pt x="2156" y="404"/>
                    <a:pt x="2137" y="406"/>
                    <a:pt x="2112" y="406"/>
                  </a:cubicBezTo>
                  <a:cubicBezTo>
                    <a:pt x="2072" y="406"/>
                    <a:pt x="2053" y="390"/>
                    <a:pt x="2053" y="361"/>
                  </a:cubicBezTo>
                  <a:cubicBezTo>
                    <a:pt x="2053" y="331"/>
                    <a:pt x="2073" y="314"/>
                    <a:pt x="2111" y="314"/>
                  </a:cubicBezTo>
                  <a:lnTo>
                    <a:pt x="2187" y="314"/>
                  </a:lnTo>
                  <a:lnTo>
                    <a:pt x="2187" y="340"/>
                  </a:lnTo>
                  <a:close/>
                  <a:moveTo>
                    <a:pt x="2251" y="456"/>
                  </a:moveTo>
                  <a:lnTo>
                    <a:pt x="2251" y="241"/>
                  </a:lnTo>
                  <a:cubicBezTo>
                    <a:pt x="2251" y="168"/>
                    <a:pt x="2207" y="131"/>
                    <a:pt x="2119" y="131"/>
                  </a:cubicBezTo>
                  <a:cubicBezTo>
                    <a:pt x="2065" y="131"/>
                    <a:pt x="2034" y="141"/>
                    <a:pt x="2003" y="177"/>
                  </a:cubicBezTo>
                  <a:lnTo>
                    <a:pt x="2046" y="217"/>
                  </a:lnTo>
                  <a:cubicBezTo>
                    <a:pt x="2063" y="194"/>
                    <a:pt x="2081" y="186"/>
                    <a:pt x="2116" y="186"/>
                  </a:cubicBezTo>
                  <a:cubicBezTo>
                    <a:pt x="2166" y="186"/>
                    <a:pt x="2187" y="205"/>
                    <a:pt x="2187" y="246"/>
                  </a:cubicBezTo>
                  <a:lnTo>
                    <a:pt x="2187" y="269"/>
                  </a:lnTo>
                  <a:lnTo>
                    <a:pt x="2102" y="269"/>
                  </a:lnTo>
                  <a:cubicBezTo>
                    <a:pt x="2028" y="269"/>
                    <a:pt x="1990" y="308"/>
                    <a:pt x="1990" y="362"/>
                  </a:cubicBezTo>
                  <a:cubicBezTo>
                    <a:pt x="1990" y="389"/>
                    <a:pt x="1999" y="414"/>
                    <a:pt x="2016" y="431"/>
                  </a:cubicBezTo>
                  <a:cubicBezTo>
                    <a:pt x="2035" y="451"/>
                    <a:pt x="2062" y="460"/>
                    <a:pt x="2102" y="460"/>
                  </a:cubicBezTo>
                  <a:cubicBezTo>
                    <a:pt x="2142" y="460"/>
                    <a:pt x="2164" y="451"/>
                    <a:pt x="2188" y="427"/>
                  </a:cubicBezTo>
                  <a:lnTo>
                    <a:pt x="2188" y="456"/>
                  </a:lnTo>
                  <a:lnTo>
                    <a:pt x="2251" y="456"/>
                  </a:lnTo>
                  <a:close/>
                  <a:moveTo>
                    <a:pt x="1902" y="134"/>
                  </a:moveTo>
                  <a:lnTo>
                    <a:pt x="1837" y="134"/>
                  </a:lnTo>
                  <a:lnTo>
                    <a:pt x="1837" y="456"/>
                  </a:lnTo>
                  <a:lnTo>
                    <a:pt x="1902" y="456"/>
                  </a:lnTo>
                  <a:lnTo>
                    <a:pt x="1902" y="134"/>
                  </a:lnTo>
                  <a:close/>
                  <a:moveTo>
                    <a:pt x="1904" y="2"/>
                  </a:moveTo>
                  <a:lnTo>
                    <a:pt x="1836" y="2"/>
                  </a:lnTo>
                  <a:lnTo>
                    <a:pt x="1836" y="71"/>
                  </a:lnTo>
                  <a:lnTo>
                    <a:pt x="1904" y="71"/>
                  </a:lnTo>
                  <a:lnTo>
                    <a:pt x="1904" y="2"/>
                  </a:lnTo>
                  <a:close/>
                  <a:moveTo>
                    <a:pt x="1733" y="456"/>
                  </a:moveTo>
                  <a:lnTo>
                    <a:pt x="1733" y="401"/>
                  </a:lnTo>
                  <a:lnTo>
                    <a:pt x="1706" y="401"/>
                  </a:lnTo>
                  <a:cubicBezTo>
                    <a:pt x="1682" y="401"/>
                    <a:pt x="1670" y="387"/>
                    <a:pt x="1670" y="364"/>
                  </a:cubicBezTo>
                  <a:lnTo>
                    <a:pt x="1670" y="190"/>
                  </a:lnTo>
                  <a:lnTo>
                    <a:pt x="1733" y="190"/>
                  </a:lnTo>
                  <a:lnTo>
                    <a:pt x="1733" y="140"/>
                  </a:lnTo>
                  <a:lnTo>
                    <a:pt x="1670" y="140"/>
                  </a:lnTo>
                  <a:lnTo>
                    <a:pt x="1670" y="42"/>
                  </a:lnTo>
                  <a:lnTo>
                    <a:pt x="1606" y="42"/>
                  </a:lnTo>
                  <a:lnTo>
                    <a:pt x="1606" y="140"/>
                  </a:lnTo>
                  <a:lnTo>
                    <a:pt x="1569" y="140"/>
                  </a:lnTo>
                  <a:lnTo>
                    <a:pt x="1569" y="190"/>
                  </a:lnTo>
                  <a:lnTo>
                    <a:pt x="1606" y="190"/>
                  </a:lnTo>
                  <a:lnTo>
                    <a:pt x="1606" y="367"/>
                  </a:lnTo>
                  <a:cubicBezTo>
                    <a:pt x="1606" y="413"/>
                    <a:pt x="1634" y="456"/>
                    <a:pt x="1694" y="456"/>
                  </a:cubicBezTo>
                  <a:lnTo>
                    <a:pt x="1733" y="456"/>
                  </a:lnTo>
                  <a:close/>
                  <a:moveTo>
                    <a:pt x="1503" y="358"/>
                  </a:moveTo>
                  <a:cubicBezTo>
                    <a:pt x="1503" y="301"/>
                    <a:pt x="1468" y="272"/>
                    <a:pt x="1408" y="267"/>
                  </a:cubicBezTo>
                  <a:lnTo>
                    <a:pt x="1357" y="263"/>
                  </a:lnTo>
                  <a:cubicBezTo>
                    <a:pt x="1322" y="260"/>
                    <a:pt x="1312" y="245"/>
                    <a:pt x="1312" y="226"/>
                  </a:cubicBezTo>
                  <a:cubicBezTo>
                    <a:pt x="1312" y="202"/>
                    <a:pt x="1332" y="185"/>
                    <a:pt x="1371" y="185"/>
                  </a:cubicBezTo>
                  <a:cubicBezTo>
                    <a:pt x="1401" y="185"/>
                    <a:pt x="1430" y="191"/>
                    <a:pt x="1450" y="208"/>
                  </a:cubicBezTo>
                  <a:lnTo>
                    <a:pt x="1491" y="167"/>
                  </a:lnTo>
                  <a:cubicBezTo>
                    <a:pt x="1461" y="141"/>
                    <a:pt x="1420" y="131"/>
                    <a:pt x="1371" y="131"/>
                  </a:cubicBezTo>
                  <a:cubicBezTo>
                    <a:pt x="1304" y="131"/>
                    <a:pt x="1250" y="166"/>
                    <a:pt x="1250" y="229"/>
                  </a:cubicBezTo>
                  <a:cubicBezTo>
                    <a:pt x="1250" y="286"/>
                    <a:pt x="1285" y="313"/>
                    <a:pt x="1345" y="318"/>
                  </a:cubicBezTo>
                  <a:lnTo>
                    <a:pt x="1397" y="322"/>
                  </a:lnTo>
                  <a:cubicBezTo>
                    <a:pt x="1428" y="325"/>
                    <a:pt x="1440" y="339"/>
                    <a:pt x="1440" y="361"/>
                  </a:cubicBezTo>
                  <a:cubicBezTo>
                    <a:pt x="1440" y="391"/>
                    <a:pt x="1409" y="405"/>
                    <a:pt x="1369" y="405"/>
                  </a:cubicBezTo>
                  <a:cubicBezTo>
                    <a:pt x="1338" y="405"/>
                    <a:pt x="1303" y="398"/>
                    <a:pt x="1277" y="371"/>
                  </a:cubicBezTo>
                  <a:lnTo>
                    <a:pt x="1234" y="414"/>
                  </a:lnTo>
                  <a:cubicBezTo>
                    <a:pt x="1272" y="451"/>
                    <a:pt x="1317" y="460"/>
                    <a:pt x="1369" y="460"/>
                  </a:cubicBezTo>
                  <a:cubicBezTo>
                    <a:pt x="1446" y="460"/>
                    <a:pt x="1503" y="425"/>
                    <a:pt x="1503" y="358"/>
                  </a:cubicBezTo>
                  <a:close/>
                  <a:moveTo>
                    <a:pt x="1153" y="134"/>
                  </a:moveTo>
                  <a:lnTo>
                    <a:pt x="1088" y="134"/>
                  </a:lnTo>
                  <a:lnTo>
                    <a:pt x="1088" y="456"/>
                  </a:lnTo>
                  <a:lnTo>
                    <a:pt x="1153" y="456"/>
                  </a:lnTo>
                  <a:lnTo>
                    <a:pt x="1153" y="134"/>
                  </a:lnTo>
                  <a:close/>
                  <a:moveTo>
                    <a:pt x="1155" y="2"/>
                  </a:moveTo>
                  <a:lnTo>
                    <a:pt x="1086" y="2"/>
                  </a:lnTo>
                  <a:lnTo>
                    <a:pt x="1086" y="71"/>
                  </a:lnTo>
                  <a:lnTo>
                    <a:pt x="1155" y="71"/>
                  </a:lnTo>
                  <a:lnTo>
                    <a:pt x="1155" y="2"/>
                  </a:lnTo>
                  <a:close/>
                  <a:moveTo>
                    <a:pt x="1026" y="161"/>
                  </a:moveTo>
                  <a:cubicBezTo>
                    <a:pt x="1004" y="139"/>
                    <a:pt x="980" y="131"/>
                    <a:pt x="949" y="131"/>
                  </a:cubicBezTo>
                  <a:cubicBezTo>
                    <a:pt x="913" y="131"/>
                    <a:pt x="880" y="147"/>
                    <a:pt x="863" y="169"/>
                  </a:cubicBezTo>
                  <a:lnTo>
                    <a:pt x="863" y="134"/>
                  </a:lnTo>
                  <a:lnTo>
                    <a:pt x="800" y="134"/>
                  </a:lnTo>
                  <a:lnTo>
                    <a:pt x="800" y="456"/>
                  </a:lnTo>
                  <a:lnTo>
                    <a:pt x="865" y="456"/>
                  </a:lnTo>
                  <a:lnTo>
                    <a:pt x="865" y="261"/>
                  </a:lnTo>
                  <a:cubicBezTo>
                    <a:pt x="865" y="216"/>
                    <a:pt x="894" y="188"/>
                    <a:pt x="929" y="188"/>
                  </a:cubicBezTo>
                  <a:cubicBezTo>
                    <a:pt x="951" y="188"/>
                    <a:pt x="962" y="195"/>
                    <a:pt x="977" y="210"/>
                  </a:cubicBezTo>
                  <a:lnTo>
                    <a:pt x="1026" y="161"/>
                  </a:lnTo>
                  <a:close/>
                  <a:moveTo>
                    <a:pt x="691" y="456"/>
                  </a:moveTo>
                  <a:lnTo>
                    <a:pt x="691" y="249"/>
                  </a:lnTo>
                  <a:cubicBezTo>
                    <a:pt x="691" y="179"/>
                    <a:pt x="651" y="131"/>
                    <a:pt x="579" y="131"/>
                  </a:cubicBezTo>
                  <a:cubicBezTo>
                    <a:pt x="547" y="131"/>
                    <a:pt x="518" y="143"/>
                    <a:pt x="496" y="167"/>
                  </a:cubicBezTo>
                  <a:lnTo>
                    <a:pt x="496" y="4"/>
                  </a:lnTo>
                  <a:lnTo>
                    <a:pt x="431" y="4"/>
                  </a:lnTo>
                  <a:lnTo>
                    <a:pt x="431" y="456"/>
                  </a:lnTo>
                  <a:lnTo>
                    <a:pt x="496" y="456"/>
                  </a:lnTo>
                  <a:lnTo>
                    <a:pt x="496" y="259"/>
                  </a:lnTo>
                  <a:cubicBezTo>
                    <a:pt x="496" y="211"/>
                    <a:pt x="525" y="188"/>
                    <a:pt x="561" y="188"/>
                  </a:cubicBezTo>
                  <a:cubicBezTo>
                    <a:pt x="597" y="188"/>
                    <a:pt x="626" y="210"/>
                    <a:pt x="626" y="259"/>
                  </a:cubicBezTo>
                  <a:lnTo>
                    <a:pt x="626" y="456"/>
                  </a:lnTo>
                  <a:lnTo>
                    <a:pt x="691" y="456"/>
                  </a:lnTo>
                  <a:close/>
                  <a:moveTo>
                    <a:pt x="325" y="321"/>
                  </a:moveTo>
                  <a:lnTo>
                    <a:pt x="256" y="321"/>
                  </a:lnTo>
                  <a:cubicBezTo>
                    <a:pt x="245" y="367"/>
                    <a:pt x="214" y="399"/>
                    <a:pt x="164" y="399"/>
                  </a:cubicBezTo>
                  <a:cubicBezTo>
                    <a:pt x="137" y="399"/>
                    <a:pt x="113" y="388"/>
                    <a:pt x="97" y="371"/>
                  </a:cubicBezTo>
                  <a:cubicBezTo>
                    <a:pt x="75" y="347"/>
                    <a:pt x="70" y="321"/>
                    <a:pt x="70" y="230"/>
                  </a:cubicBezTo>
                  <a:cubicBezTo>
                    <a:pt x="70" y="139"/>
                    <a:pt x="75" y="113"/>
                    <a:pt x="97" y="89"/>
                  </a:cubicBezTo>
                  <a:cubicBezTo>
                    <a:pt x="113" y="72"/>
                    <a:pt x="137" y="62"/>
                    <a:pt x="164" y="62"/>
                  </a:cubicBezTo>
                  <a:cubicBezTo>
                    <a:pt x="214" y="62"/>
                    <a:pt x="244" y="94"/>
                    <a:pt x="255" y="139"/>
                  </a:cubicBezTo>
                  <a:lnTo>
                    <a:pt x="325" y="139"/>
                  </a:lnTo>
                  <a:cubicBezTo>
                    <a:pt x="309" y="49"/>
                    <a:pt x="247" y="0"/>
                    <a:pt x="164" y="0"/>
                  </a:cubicBezTo>
                  <a:cubicBezTo>
                    <a:pt x="117" y="0"/>
                    <a:pt x="76" y="18"/>
                    <a:pt x="45" y="49"/>
                  </a:cubicBezTo>
                  <a:cubicBezTo>
                    <a:pt x="0" y="93"/>
                    <a:pt x="1" y="143"/>
                    <a:pt x="1" y="230"/>
                  </a:cubicBezTo>
                  <a:cubicBezTo>
                    <a:pt x="1" y="317"/>
                    <a:pt x="0" y="367"/>
                    <a:pt x="45" y="412"/>
                  </a:cubicBezTo>
                  <a:cubicBezTo>
                    <a:pt x="76" y="443"/>
                    <a:pt x="117" y="460"/>
                    <a:pt x="164" y="460"/>
                  </a:cubicBezTo>
                  <a:cubicBezTo>
                    <a:pt x="245" y="460"/>
                    <a:pt x="310" y="411"/>
                    <a:pt x="325" y="32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4"/>
          <p:cNvSpPr txBox="1"/>
          <p:nvPr>
            <p:ph type="title"/>
          </p:nvPr>
        </p:nvSpPr>
        <p:spPr>
          <a:xfrm>
            <a:off x="432000" y="258480"/>
            <a:ext cx="7776000" cy="10818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2" name="Google Shape;82;p14"/>
          <p:cNvSpPr txBox="1"/>
          <p:nvPr>
            <p:ph idx="1" type="body"/>
          </p:nvPr>
        </p:nvSpPr>
        <p:spPr>
          <a:xfrm>
            <a:off x="432000" y="1516320"/>
            <a:ext cx="7776000" cy="37580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https://ilearn.informatik.uni-kiel.de/public/assets/82278?style=original&amp;155587782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7"/>
          <p:cNvSpPr/>
          <p:nvPr/>
        </p:nvSpPr>
        <p:spPr>
          <a:xfrm>
            <a:off x="375480" y="1753200"/>
            <a:ext cx="7737120" cy="132336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Concept ranking by context comparison</a:t>
            </a:r>
            <a:endParaRPr b="0" i="0" sz="24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with blended open data for personal names</a:t>
            </a:r>
            <a:endParaRPr b="0" i="0" sz="2400" u="none" cap="none" strike="noStrike">
              <a:latin typeface="Arial"/>
              <a:ea typeface="Arial"/>
              <a:cs typeface="Arial"/>
              <a:sym typeface="Arial"/>
            </a:endParaRPr>
          </a:p>
        </p:txBody>
      </p:sp>
      <p:sp>
        <p:nvSpPr>
          <p:cNvPr id="136" name="Google Shape;136;p27"/>
          <p:cNvSpPr/>
          <p:nvPr/>
        </p:nvSpPr>
        <p:spPr>
          <a:xfrm>
            <a:off x="375480" y="2676600"/>
            <a:ext cx="7737120" cy="94176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i="0" lang="en-US" sz="1800" u="none" cap="none" strike="noStrike">
                <a:solidFill>
                  <a:srgbClr val="333333"/>
                </a:solidFill>
                <a:latin typeface="Arial"/>
                <a:ea typeface="Arial"/>
                <a:cs typeface="Arial"/>
                <a:sym typeface="Arial"/>
              </a:rPr>
              <a:t>Ludger Brechmann, Thorge Petersen, Reem Salous</a:t>
            </a:r>
            <a:endParaRPr b="0" i="0" sz="1800" u="none" cap="none" strike="noStrike">
              <a:latin typeface="Arial"/>
              <a:ea typeface="Arial"/>
              <a:cs typeface="Arial"/>
              <a:sym typeface="Arial"/>
            </a:endParaRPr>
          </a:p>
        </p:txBody>
      </p:sp>
      <p:sp>
        <p:nvSpPr>
          <p:cNvPr id="137" name="Google Shape;137;p27"/>
          <p:cNvSpPr/>
          <p:nvPr/>
        </p:nvSpPr>
        <p:spPr>
          <a:xfrm>
            <a:off x="1987920" y="3619440"/>
            <a:ext cx="4329360" cy="188784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1800" u="none" cap="none" strike="noStrike">
                <a:solidFill>
                  <a:srgbClr val="333333"/>
                </a:solidFill>
                <a:latin typeface="Arial"/>
                <a:ea typeface="Arial"/>
                <a:cs typeface="Arial"/>
                <a:sym typeface="Arial"/>
              </a:rPr>
              <a:t>Department of computer Science</a:t>
            </a:r>
            <a:endParaRPr b="0" i="0" sz="1800" u="none" cap="none" strike="noStrike">
              <a:latin typeface="Arial"/>
              <a:ea typeface="Arial"/>
              <a:cs typeface="Arial"/>
              <a:sym typeface="Arial"/>
            </a:endParaRPr>
          </a:p>
          <a:p>
            <a:pPr indent="0" lvl="0" marL="914400" marR="0" rtl="0" algn="l">
              <a:lnSpc>
                <a:spcPct val="100000"/>
              </a:lnSpc>
              <a:spcBef>
                <a:spcPts val="0"/>
              </a:spcBef>
              <a:spcAft>
                <a:spcPts val="0"/>
              </a:spcAft>
              <a:buNone/>
            </a:pPr>
            <a:r>
              <a:rPr b="1" i="0" lang="en-US" sz="1800" u="none" cap="none" strike="noStrike">
                <a:solidFill>
                  <a:srgbClr val="333333"/>
                </a:solidFill>
                <a:latin typeface="Arial"/>
                <a:ea typeface="Arial"/>
                <a:cs typeface="Arial"/>
                <a:sym typeface="Arial"/>
              </a:rPr>
              <a:t>    CAU University</a:t>
            </a:r>
            <a:endParaRPr b="0" i="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457200" marR="0" rtl="0" algn="l">
              <a:lnSpc>
                <a:spcPct val="115000"/>
              </a:lnSpc>
              <a:spcBef>
                <a:spcPts val="0"/>
              </a:spcBef>
              <a:spcAft>
                <a:spcPts val="0"/>
              </a:spcAft>
              <a:buNone/>
            </a:pPr>
            <a:r>
              <a:rPr b="1" i="0" lang="en-US" sz="1800" u="none" cap="none" strike="noStrike">
                <a:solidFill>
                  <a:srgbClr val="333333"/>
                </a:solidFill>
                <a:latin typeface="Arial"/>
                <a:ea typeface="Arial"/>
                <a:cs typeface="Arial"/>
                <a:sym typeface="Arial"/>
              </a:rPr>
              <a:t>  Data Science Seminar SS2019</a:t>
            </a:r>
            <a:endParaRPr b="0" i="0" sz="1800" u="none" cap="none" strike="noStrike">
              <a:latin typeface="Arial"/>
              <a:ea typeface="Arial"/>
              <a:cs typeface="Arial"/>
              <a:sym typeface="Arial"/>
            </a:endParaRPr>
          </a:p>
          <a:p>
            <a:pPr indent="0" lvl="0" marL="0" marR="0" rtl="0" algn="l">
              <a:lnSpc>
                <a:spcPct val="100000"/>
              </a:lnSpc>
              <a:spcBef>
                <a:spcPts val="799"/>
              </a:spcBef>
              <a:spcAft>
                <a:spcPts val="0"/>
              </a:spcAft>
              <a:buNone/>
            </a:pPr>
            <a:r>
              <a:t/>
            </a:r>
            <a:endParaRPr b="0" i="0" sz="18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3" name="Shape 203"/>
        <p:cNvGrpSpPr/>
        <p:nvPr/>
      </p:nvGrpSpPr>
      <p:grpSpPr>
        <a:xfrm>
          <a:off x="0" y="0"/>
          <a:ext cx="0" cy="0"/>
          <a:chOff x="0" y="0"/>
          <a:chExt cx="0" cy="0"/>
        </a:xfrm>
      </p:grpSpPr>
      <p:sp>
        <p:nvSpPr>
          <p:cNvPr id="204" name="Google Shape;204;p36"/>
          <p:cNvSpPr/>
          <p:nvPr/>
        </p:nvSpPr>
        <p:spPr>
          <a:xfrm>
            <a:off x="287280" y="1461600"/>
            <a:ext cx="8060400" cy="45115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The goal of this part is to extract personal names from a document.</a:t>
            </a:r>
            <a:br>
              <a:rPr b="0" i="0" lang="en-US" sz="1800" u="none" cap="none" strike="noStrike">
                <a:latin typeface="Arial"/>
                <a:ea typeface="Arial"/>
                <a:cs typeface="Arial"/>
                <a:sym typeface="Arial"/>
              </a:rPr>
            </a:b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There are many software libraries and algorithms to extract entities from a document, such as SpaCy, NLTK and Stanford NER. in our project we will use SpaCy Library</a:t>
            </a:r>
            <a:endParaRPr b="0" i="0" sz="1600" u="none" cap="none" strike="noStrike">
              <a:latin typeface="Arial"/>
              <a:ea typeface="Arial"/>
              <a:cs typeface="Arial"/>
              <a:sym typeface="Arial"/>
            </a:endParaRPr>
          </a:p>
          <a:p>
            <a:pPr indent="0" lvl="0" marL="457200" marR="0" rtl="0" algn="l">
              <a:lnSpc>
                <a:spcPct val="100000"/>
              </a:lnSpc>
              <a:spcBef>
                <a:spcPts val="0"/>
              </a:spcBef>
              <a:spcAft>
                <a:spcPts val="0"/>
              </a:spcAft>
              <a:buNone/>
            </a:pPr>
            <a:r>
              <a:t/>
            </a:r>
            <a:endParaRPr b="0" i="0" sz="1600" u="none" cap="none" strike="noStrike">
              <a:latin typeface="Arial"/>
              <a:ea typeface="Arial"/>
              <a:cs typeface="Arial"/>
              <a:sym typeface="Arial"/>
            </a:endParaRPr>
          </a:p>
          <a:p>
            <a:pPr indent="0" lvl="0" marL="45720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SpaCy</a:t>
            </a:r>
            <a:endParaRPr b="0" i="0" sz="1600" u="none" cap="none" strike="noStrike">
              <a:latin typeface="Arial"/>
              <a:ea typeface="Arial"/>
              <a:cs typeface="Arial"/>
              <a:sym typeface="Arial"/>
            </a:endParaRPr>
          </a:p>
          <a:p>
            <a:pPr indent="0" lvl="0" marL="457200" marR="0" rtl="0" algn="l">
              <a:lnSpc>
                <a:spcPct val="100000"/>
              </a:lnSpc>
              <a:spcBef>
                <a:spcPts val="0"/>
              </a:spcBef>
              <a:spcAft>
                <a:spcPts val="0"/>
              </a:spcAft>
              <a:buNone/>
            </a:pPr>
            <a:r>
              <a:t/>
            </a:r>
            <a:endParaRPr b="0" i="0" sz="1600" u="none" cap="none" strike="noStrike">
              <a:latin typeface="Arial"/>
              <a:ea typeface="Arial"/>
              <a:cs typeface="Arial"/>
              <a:sym typeface="Arial"/>
            </a:endParaRPr>
          </a:p>
          <a:p>
            <a:pPr indent="-3168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it's a free open-source library for NLP in Python. </a:t>
            </a:r>
            <a:endParaRPr b="0" i="0" sz="1400" u="none" cap="none" strike="noStrike">
              <a:latin typeface="Arial"/>
              <a:ea typeface="Arial"/>
              <a:cs typeface="Arial"/>
              <a:sym typeface="Arial"/>
            </a:endParaRPr>
          </a:p>
          <a:p>
            <a:pPr indent="0" lvl="0" marL="457200" marR="0" rtl="0" algn="l">
              <a:lnSpc>
                <a:spcPct val="100000"/>
              </a:lnSpc>
              <a:spcBef>
                <a:spcPts val="0"/>
              </a:spcBef>
              <a:spcAft>
                <a:spcPts val="0"/>
              </a:spcAft>
              <a:buNone/>
            </a:pPr>
            <a:r>
              <a:t/>
            </a:r>
            <a:endParaRPr b="0" i="0" sz="1400" u="none" cap="none" strike="noStrike">
              <a:latin typeface="Arial"/>
              <a:ea typeface="Arial"/>
              <a:cs typeface="Arial"/>
              <a:sym typeface="Arial"/>
            </a:endParaRPr>
          </a:p>
          <a:p>
            <a:pPr indent="-3168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SpaCy can recognize various types of named entities in a document like person, nationality,  location and companies. </a:t>
            </a:r>
            <a:endParaRPr b="0" i="0" sz="1400" u="none" cap="none" strike="noStrike">
              <a:latin typeface="Arial"/>
              <a:ea typeface="Arial"/>
              <a:cs typeface="Arial"/>
              <a:sym typeface="Arial"/>
            </a:endParaRPr>
          </a:p>
          <a:p>
            <a:pPr indent="0" lvl="0" marL="457200" marR="0" rtl="0" algn="l">
              <a:lnSpc>
                <a:spcPct val="100000"/>
              </a:lnSpc>
              <a:spcBef>
                <a:spcPts val="0"/>
              </a:spcBef>
              <a:spcAft>
                <a:spcPts val="0"/>
              </a:spcAft>
              <a:buNone/>
            </a:pPr>
            <a:r>
              <a:t/>
            </a:r>
            <a:endParaRPr b="0" i="0" sz="1400" u="none" cap="none" strike="noStrike">
              <a:latin typeface="Arial"/>
              <a:ea typeface="Arial"/>
              <a:cs typeface="Arial"/>
              <a:sym typeface="Arial"/>
            </a:endParaRPr>
          </a:p>
          <a:p>
            <a:pPr indent="-3168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it has trained models and they are statistical and strongly depend on the examples were trained on. so it will give prediction based on the examples that the models have seen during training</a:t>
            </a:r>
            <a:endParaRPr b="0" i="0" sz="1400" u="none" cap="none" strike="noStrike">
              <a:latin typeface="Arial"/>
              <a:ea typeface="Arial"/>
              <a:cs typeface="Arial"/>
              <a:sym typeface="Arial"/>
            </a:endParaRPr>
          </a:p>
          <a:p>
            <a:pPr indent="0" lvl="0" marL="457200" marR="0" rtl="0" algn="l">
              <a:lnSpc>
                <a:spcPct val="100000"/>
              </a:lnSpc>
              <a:spcBef>
                <a:spcPts val="0"/>
              </a:spcBef>
              <a:spcAft>
                <a:spcPts val="0"/>
              </a:spcAft>
              <a:buNone/>
            </a:pPr>
            <a:r>
              <a:t/>
            </a:r>
            <a:endParaRPr b="0" i="0" sz="1400" u="none" cap="none" strike="noStrike">
              <a:latin typeface="Arial"/>
              <a:ea typeface="Arial"/>
              <a:cs typeface="Arial"/>
              <a:sym typeface="Arial"/>
            </a:endParaRPr>
          </a:p>
          <a:p>
            <a:pPr indent="-3168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Training the model by adding more examples of text and the labels we want the model to predict, </a:t>
            </a:r>
            <a:endParaRPr b="0" i="0" sz="1400" u="none" cap="none" strike="noStrike">
              <a:latin typeface="Arial"/>
              <a:ea typeface="Arial"/>
              <a:cs typeface="Arial"/>
              <a:sym typeface="Arial"/>
            </a:endParaRPr>
          </a:p>
          <a:p>
            <a:pPr indent="0" lvl="0" marL="45720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we can check the accuracy of the prediction  from error gradient of the loss function.</a:t>
            </a:r>
            <a:endParaRPr b="0" i="0" sz="1400" u="none" cap="none" strike="noStrike">
              <a:latin typeface="Arial"/>
              <a:ea typeface="Arial"/>
              <a:cs typeface="Arial"/>
              <a:sym typeface="Arial"/>
            </a:endParaRPr>
          </a:p>
        </p:txBody>
      </p:sp>
      <p:sp>
        <p:nvSpPr>
          <p:cNvPr id="205" name="Google Shape;205;p36"/>
          <p:cNvSpPr/>
          <p:nvPr/>
        </p:nvSpPr>
        <p:spPr>
          <a:xfrm>
            <a:off x="287280" y="5973840"/>
            <a:ext cx="8060400" cy="2862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Data Science SS19 (Text Mining) – Group B (Salous, R. / Brechmann, L. / Petersen, T.)</a:t>
            </a:r>
            <a:endParaRPr b="0" i="0" sz="1200" u="none" cap="none" strike="noStrike">
              <a:latin typeface="Arial"/>
              <a:ea typeface="Arial"/>
              <a:cs typeface="Arial"/>
              <a:sym typeface="Arial"/>
            </a:endParaRPr>
          </a:p>
        </p:txBody>
      </p:sp>
      <p:sp>
        <p:nvSpPr>
          <p:cNvPr id="206" name="Google Shape;206;p36"/>
          <p:cNvSpPr/>
          <p:nvPr/>
        </p:nvSpPr>
        <p:spPr>
          <a:xfrm>
            <a:off x="287280" y="144360"/>
            <a:ext cx="5688720" cy="8625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Tahoma"/>
                <a:ea typeface="Tahoma"/>
                <a:cs typeface="Tahoma"/>
                <a:sym typeface="Tahoma"/>
              </a:rPr>
              <a:t>NAMED ENTITY RECOGNITION</a:t>
            </a:r>
            <a:endParaRPr b="0" i="0" sz="2400" u="none" cap="none" strike="noStrik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0" name="Shape 210"/>
        <p:cNvGrpSpPr/>
        <p:nvPr/>
      </p:nvGrpSpPr>
      <p:grpSpPr>
        <a:xfrm>
          <a:off x="0" y="0"/>
          <a:ext cx="0" cy="0"/>
          <a:chOff x="0" y="0"/>
          <a:chExt cx="0" cy="0"/>
        </a:xfrm>
      </p:grpSpPr>
      <p:sp>
        <p:nvSpPr>
          <p:cNvPr id="211" name="Google Shape;211;p37"/>
          <p:cNvSpPr/>
          <p:nvPr/>
        </p:nvSpPr>
        <p:spPr>
          <a:xfrm>
            <a:off x="287280" y="1511280"/>
            <a:ext cx="8060400" cy="44622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Wikidata</a:t>
            </a:r>
            <a:endParaRPr b="0" i="0" sz="1600" u="none" cap="none" strike="noStrike">
              <a:latin typeface="Arial"/>
              <a:ea typeface="Arial"/>
              <a:cs typeface="Arial"/>
              <a:sym typeface="Arial"/>
            </a:endParaRPr>
          </a:p>
          <a:p>
            <a:pPr indent="-329760" lvl="0" marL="45720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project of the Wikimedia Foundation</a:t>
            </a:r>
            <a:endParaRPr b="0" i="0" sz="1600" u="none" cap="none" strike="noStrike">
              <a:latin typeface="Arial"/>
              <a:ea typeface="Arial"/>
              <a:cs typeface="Arial"/>
              <a:sym typeface="Arial"/>
            </a:endParaRPr>
          </a:p>
          <a:p>
            <a:pPr indent="-329760" lvl="0" marL="45720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provides data to Wikipedia</a:t>
            </a:r>
            <a:endParaRPr b="0" i="0" sz="1600" u="none" cap="none" strike="noStrike">
              <a:latin typeface="Arial"/>
              <a:ea typeface="Arial"/>
              <a:cs typeface="Arial"/>
              <a:sym typeface="Arial"/>
            </a:endParaRPr>
          </a:p>
          <a:p>
            <a:pPr indent="-329760" lvl="0" marL="45720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will allow infoboxes to be created</a:t>
            </a:r>
            <a:endParaRPr b="0" i="0" sz="1600" u="none" cap="none" strike="noStrike">
              <a:latin typeface="Arial"/>
              <a:ea typeface="Arial"/>
              <a:cs typeface="Arial"/>
              <a:sym typeface="Arial"/>
            </a:endParaRPr>
          </a:p>
          <a:p>
            <a:pPr indent="-329760" lvl="0" marL="45720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community curated vocabulary as</a:t>
            </a:r>
            <a:br>
              <a:rPr b="0" i="0" lang="en-US" sz="1800" u="none" cap="none" strike="noStrike">
                <a:latin typeface="Arial"/>
                <a:ea typeface="Arial"/>
                <a:cs typeface="Arial"/>
                <a:sym typeface="Arial"/>
              </a:rPr>
            </a:br>
            <a:r>
              <a:rPr b="0" i="0" lang="en-US" sz="1600" u="none" cap="none" strike="noStrike">
                <a:solidFill>
                  <a:srgbClr val="000000"/>
                </a:solidFill>
                <a:latin typeface="Arial"/>
                <a:ea typeface="Arial"/>
                <a:cs typeface="Arial"/>
                <a:sym typeface="Arial"/>
              </a:rPr>
              <a:t>part of data maintained on site</a:t>
            </a:r>
            <a:endParaRPr b="0" i="0" sz="1600" u="none" cap="none" strike="noStrike">
              <a:latin typeface="Arial"/>
              <a:ea typeface="Arial"/>
              <a:cs typeface="Arial"/>
              <a:sym typeface="Arial"/>
            </a:endParaRPr>
          </a:p>
          <a:p>
            <a:pPr indent="-329760" lvl="0" marL="45720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CC-0</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DBpedia</a:t>
            </a:r>
            <a:endParaRPr b="0" i="0" sz="1600" u="none" cap="none" strike="noStrike">
              <a:latin typeface="Arial"/>
              <a:ea typeface="Arial"/>
              <a:cs typeface="Arial"/>
              <a:sym typeface="Arial"/>
            </a:endParaRPr>
          </a:p>
          <a:p>
            <a:pPr indent="-329760" lvl="0" marL="45720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extracts structured data from</a:t>
            </a:r>
            <a:br>
              <a:rPr b="0" i="0" lang="en-US" sz="1800" u="none" cap="none" strike="noStrike">
                <a:latin typeface="Arial"/>
                <a:ea typeface="Arial"/>
                <a:cs typeface="Arial"/>
                <a:sym typeface="Arial"/>
              </a:rPr>
            </a:br>
            <a:r>
              <a:rPr b="0" i="0" lang="en-US" sz="1600" u="none" cap="none" strike="noStrike">
                <a:solidFill>
                  <a:srgbClr val="000000"/>
                </a:solidFill>
                <a:latin typeface="Arial"/>
                <a:ea typeface="Arial"/>
                <a:cs typeface="Arial"/>
                <a:sym typeface="Arial"/>
              </a:rPr>
              <a:t>Wikipedia’s infoboxes</a:t>
            </a:r>
            <a:endParaRPr b="0" i="0" sz="1600" u="none" cap="none" strike="noStrike">
              <a:latin typeface="Arial"/>
              <a:ea typeface="Arial"/>
              <a:cs typeface="Arial"/>
              <a:sym typeface="Arial"/>
            </a:endParaRPr>
          </a:p>
          <a:p>
            <a:pPr indent="-329760" lvl="0" marL="45720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more static vocabulary</a:t>
            </a:r>
            <a:endParaRPr b="0" i="0" sz="1600" u="none" cap="none" strike="noStrike">
              <a:latin typeface="Arial"/>
              <a:ea typeface="Arial"/>
              <a:cs typeface="Arial"/>
              <a:sym typeface="Arial"/>
            </a:endParaRPr>
          </a:p>
          <a:p>
            <a:pPr indent="-329760" lvl="0" marL="45720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full-text search through Virtuoso’s</a:t>
            </a:r>
            <a:endParaRPr b="0" i="0" sz="1600" u="none" cap="none" strike="noStrike">
              <a:latin typeface="Arial"/>
              <a:ea typeface="Arial"/>
              <a:cs typeface="Arial"/>
              <a:sym typeface="Arial"/>
            </a:endParaRPr>
          </a:p>
          <a:p>
            <a:pPr indent="0" lvl="0" marL="45720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indexing of RDF object values</a:t>
            </a:r>
            <a:endParaRPr b="0" i="0" sz="1600" u="none" cap="none" strike="noStrike">
              <a:latin typeface="Arial"/>
              <a:ea typeface="Arial"/>
              <a:cs typeface="Arial"/>
              <a:sym typeface="Arial"/>
            </a:endParaRPr>
          </a:p>
          <a:p>
            <a:pPr indent="-329760" lvl="0" marL="45720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CC-BY-SA</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Both publish RDF data (LOD) and operate SPARQL query service endpoints.</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 Build federated query over </a:t>
            </a:r>
            <a:r>
              <a:rPr b="1" i="1" lang="en-US" sz="1600" u="none" cap="none" strike="noStrike">
                <a:solidFill>
                  <a:srgbClr val="000000"/>
                </a:solidFill>
                <a:latin typeface="Arial"/>
                <a:ea typeface="Arial"/>
                <a:cs typeface="Arial"/>
                <a:sym typeface="Arial"/>
              </a:rPr>
              <a:t>useful</a:t>
            </a:r>
            <a:r>
              <a:rPr b="1" i="0" lang="en-US" sz="1600" u="none" cap="none" strike="noStrike">
                <a:solidFill>
                  <a:srgbClr val="000000"/>
                </a:solidFill>
                <a:latin typeface="Arial"/>
                <a:ea typeface="Arial"/>
                <a:cs typeface="Arial"/>
                <a:sym typeface="Arial"/>
              </a:rPr>
              <a:t> service endpoints and retrieve </a:t>
            </a:r>
            <a:r>
              <a:rPr b="1" i="1" lang="en-US" sz="1600" u="none" cap="none" strike="noStrike">
                <a:solidFill>
                  <a:srgbClr val="000000"/>
                </a:solidFill>
                <a:latin typeface="Arial"/>
                <a:ea typeface="Arial"/>
                <a:cs typeface="Arial"/>
                <a:sym typeface="Arial"/>
              </a:rPr>
              <a:t>useful</a:t>
            </a:r>
            <a:r>
              <a:rPr b="1" i="0" lang="en-US" sz="1600" u="none" cap="none" strike="noStrike">
                <a:solidFill>
                  <a:srgbClr val="000000"/>
                </a:solidFill>
                <a:latin typeface="Arial"/>
                <a:ea typeface="Arial"/>
                <a:cs typeface="Arial"/>
                <a:sym typeface="Arial"/>
              </a:rPr>
              <a:t> data</a:t>
            </a:r>
            <a:endParaRPr b="0" i="0" sz="1600" u="none" cap="none" strike="noStrike">
              <a:latin typeface="Arial"/>
              <a:ea typeface="Arial"/>
              <a:cs typeface="Arial"/>
              <a:sym typeface="Arial"/>
            </a:endParaRPr>
          </a:p>
        </p:txBody>
      </p:sp>
      <p:sp>
        <p:nvSpPr>
          <p:cNvPr id="212" name="Google Shape;212;p37"/>
          <p:cNvSpPr/>
          <p:nvPr/>
        </p:nvSpPr>
        <p:spPr>
          <a:xfrm>
            <a:off x="287280" y="5973840"/>
            <a:ext cx="8060400" cy="2862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Data Science SS19 (Text Mining) – Group B (Salous, R. / Brechmann, L. / Petersen, T.)</a:t>
            </a:r>
            <a:endParaRPr b="0" i="0" sz="1200" u="none" cap="none" strike="noStrike">
              <a:latin typeface="Arial"/>
              <a:ea typeface="Arial"/>
              <a:cs typeface="Arial"/>
              <a:sym typeface="Arial"/>
            </a:endParaRPr>
          </a:p>
        </p:txBody>
      </p:sp>
      <p:sp>
        <p:nvSpPr>
          <p:cNvPr id="213" name="Google Shape;213;p37"/>
          <p:cNvSpPr/>
          <p:nvPr/>
        </p:nvSpPr>
        <p:spPr>
          <a:xfrm>
            <a:off x="287280" y="144360"/>
            <a:ext cx="5688720" cy="8625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Tahoma"/>
                <a:ea typeface="Tahoma"/>
                <a:cs typeface="Tahoma"/>
                <a:sym typeface="Tahoma"/>
              </a:rPr>
              <a:t>QUERY KNOWLEDGE BASE</a:t>
            </a:r>
            <a:endParaRPr b="0" i="0" sz="2400" u="none" cap="none" strike="noStrike">
              <a:latin typeface="Arial"/>
              <a:ea typeface="Arial"/>
              <a:cs typeface="Arial"/>
              <a:sym typeface="Arial"/>
            </a:endParaRPr>
          </a:p>
        </p:txBody>
      </p:sp>
      <p:pic>
        <p:nvPicPr>
          <p:cNvPr id="214" name="Google Shape;214;p37"/>
          <p:cNvPicPr preferRelativeResize="0"/>
          <p:nvPr/>
        </p:nvPicPr>
        <p:blipFill rotWithShape="1">
          <a:blip r:embed="rId3">
            <a:alphaModFix/>
          </a:blip>
          <a:srcRect b="0" l="0" r="0" t="0"/>
          <a:stretch/>
        </p:blipFill>
        <p:spPr>
          <a:xfrm>
            <a:off x="4168080" y="1511280"/>
            <a:ext cx="4144320" cy="2304000"/>
          </a:xfrm>
          <a:prstGeom prst="rect">
            <a:avLst/>
          </a:prstGeom>
          <a:noFill/>
          <a:ln>
            <a:noFill/>
          </a:ln>
          <a:effectLst>
            <a:outerShdw dir="5400000" dist="19080">
              <a:srgbClr val="000000">
                <a:alpha val="49803"/>
              </a:srgbClr>
            </a:outerShdw>
          </a:effectLst>
        </p:spPr>
      </p:pic>
      <p:pic>
        <p:nvPicPr>
          <p:cNvPr id="215" name="Google Shape;215;p37"/>
          <p:cNvPicPr preferRelativeResize="0"/>
          <p:nvPr/>
        </p:nvPicPr>
        <p:blipFill rotWithShape="1">
          <a:blip r:embed="rId4">
            <a:alphaModFix/>
          </a:blip>
          <a:srcRect b="0" l="0" r="0" t="0"/>
          <a:stretch/>
        </p:blipFill>
        <p:spPr>
          <a:xfrm>
            <a:off x="4861080" y="2854080"/>
            <a:ext cx="3602880" cy="2304000"/>
          </a:xfrm>
          <a:prstGeom prst="rect">
            <a:avLst/>
          </a:prstGeom>
          <a:noFill/>
          <a:ln>
            <a:noFill/>
          </a:ln>
          <a:effectLst>
            <a:outerShdw dir="5400000" dist="19080">
              <a:srgbClr val="000000">
                <a:alpha val="49803"/>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9" name="Shape 219"/>
        <p:cNvGrpSpPr/>
        <p:nvPr/>
      </p:nvGrpSpPr>
      <p:grpSpPr>
        <a:xfrm>
          <a:off x="0" y="0"/>
          <a:ext cx="0" cy="0"/>
          <a:chOff x="0" y="0"/>
          <a:chExt cx="0" cy="0"/>
        </a:xfrm>
      </p:grpSpPr>
      <p:sp>
        <p:nvSpPr>
          <p:cNvPr id="220" name="Google Shape;220;p38"/>
          <p:cNvSpPr/>
          <p:nvPr/>
        </p:nvSpPr>
        <p:spPr>
          <a:xfrm>
            <a:off x="287280" y="1511280"/>
            <a:ext cx="8060400" cy="43909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329760" lvl="0" marL="45720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Parsing, filtering and converting the JSON-Data from the name-query into       reduced,weighted differently structured data </a:t>
            </a:r>
            <a:endParaRPr b="0" i="0" sz="1600" u="none" cap="none" strike="noStrike">
              <a:latin typeface="Arial"/>
              <a:ea typeface="Arial"/>
              <a:cs typeface="Arial"/>
              <a:sym typeface="Arial"/>
            </a:endParaRPr>
          </a:p>
          <a:p>
            <a:pPr indent="0" lvl="0" marL="45720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 	different properties mean different ranking-values</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(e.g. place of birth vs. favourite food)</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latin typeface="Arial"/>
              <a:ea typeface="Arial"/>
              <a:cs typeface="Arial"/>
              <a:sym typeface="Arial"/>
            </a:endParaRPr>
          </a:p>
          <a:p>
            <a:pPr indent="-329760" lvl="0" marL="45720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Convert the converted paper into a suiting data type and data structure which is efficient searchable</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latin typeface="Arial"/>
              <a:ea typeface="Arial"/>
              <a:cs typeface="Arial"/>
              <a:sym typeface="Arial"/>
            </a:endParaRPr>
          </a:p>
          <a:p>
            <a:pPr indent="-329760" lvl="0" marL="45720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Necessary because of many comparisons between context data and phrases/words within the converted paper </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 Key-Value-Store based on balanced binary trees (O(log n))</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 Haskell’s Bytestring-library: </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latin typeface="Arial"/>
              <a:ea typeface="Arial"/>
              <a:cs typeface="Arial"/>
              <a:sym typeface="Arial"/>
            </a:endParaRPr>
          </a:p>
          <a:p>
            <a:pPr indent="0" lvl="0" marL="45720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Can often match or exceed the performance and memory footprint of C, while maintaining Haskell's expressivity and conciseness.</a:t>
            </a:r>
            <a:endParaRPr b="0" i="0" sz="1600" u="none" cap="none" strike="noStrike">
              <a:latin typeface="Arial"/>
              <a:ea typeface="Arial"/>
              <a:cs typeface="Arial"/>
              <a:sym typeface="Arial"/>
            </a:endParaRPr>
          </a:p>
        </p:txBody>
      </p:sp>
      <p:sp>
        <p:nvSpPr>
          <p:cNvPr id="221" name="Google Shape;221;p38"/>
          <p:cNvSpPr/>
          <p:nvPr/>
        </p:nvSpPr>
        <p:spPr>
          <a:xfrm>
            <a:off x="287280" y="5973840"/>
            <a:ext cx="8060400" cy="2862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Data Science SS19 (Text Mining) – Group B (Salous, R. / Brechmann, L. / Petersen, T.)</a:t>
            </a:r>
            <a:endParaRPr b="0" i="0" sz="1200" u="none" cap="none" strike="noStrike">
              <a:latin typeface="Arial"/>
              <a:ea typeface="Arial"/>
              <a:cs typeface="Arial"/>
              <a:sym typeface="Arial"/>
            </a:endParaRPr>
          </a:p>
        </p:txBody>
      </p:sp>
      <p:sp>
        <p:nvSpPr>
          <p:cNvPr id="222" name="Google Shape;222;p38"/>
          <p:cNvSpPr/>
          <p:nvPr/>
        </p:nvSpPr>
        <p:spPr>
          <a:xfrm>
            <a:off x="287280" y="144360"/>
            <a:ext cx="5688720" cy="8625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Tahoma"/>
                <a:ea typeface="Tahoma"/>
                <a:cs typeface="Tahoma"/>
                <a:sym typeface="Tahoma"/>
              </a:rPr>
              <a:t>CONTEXT COMPARISON</a:t>
            </a:r>
            <a:endParaRPr b="0" i="0" sz="24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0" st="0"/>
                                            </p:txEl>
                                          </p:spTgt>
                                        </p:tgtEl>
                                        <p:attrNameLst>
                                          <p:attrName>style.visibility</p:attrName>
                                        </p:attrNameLst>
                                      </p:cBhvr>
                                      <p:to>
                                        <p:strVal val="visible"/>
                                      </p:to>
                                    </p:set>
                                    <p:animEffect filter="fade" transition="in">
                                      <p:cBhvr>
                                        <p:cTn dur="1000"/>
                                        <p:tgtEl>
                                          <p:spTgt spid="2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1" st="1"/>
                                            </p:txEl>
                                          </p:spTgt>
                                        </p:tgtEl>
                                        <p:attrNameLst>
                                          <p:attrName>style.visibility</p:attrName>
                                        </p:attrNameLst>
                                      </p:cBhvr>
                                      <p:to>
                                        <p:strVal val="visible"/>
                                      </p:to>
                                    </p:set>
                                    <p:animEffect filter="fade" transition="in">
                                      <p:cBhvr>
                                        <p:cTn dur="1000"/>
                                        <p:tgtEl>
                                          <p:spTgt spid="2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2" st="2"/>
                                            </p:txEl>
                                          </p:spTgt>
                                        </p:tgtEl>
                                        <p:attrNameLst>
                                          <p:attrName>style.visibility</p:attrName>
                                        </p:attrNameLst>
                                      </p:cBhvr>
                                      <p:to>
                                        <p:strVal val="visible"/>
                                      </p:to>
                                    </p:set>
                                    <p:animEffect filter="fade" transition="in">
                                      <p:cBhvr>
                                        <p:cTn dur="1000"/>
                                        <p:tgtEl>
                                          <p:spTgt spid="2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3" st="3"/>
                                            </p:txEl>
                                          </p:spTgt>
                                        </p:tgtEl>
                                        <p:attrNameLst>
                                          <p:attrName>style.visibility</p:attrName>
                                        </p:attrNameLst>
                                      </p:cBhvr>
                                      <p:to>
                                        <p:strVal val="visible"/>
                                      </p:to>
                                    </p:set>
                                    <p:animEffect filter="fade" transition="in">
                                      <p:cBhvr>
                                        <p:cTn dur="1000"/>
                                        <p:tgtEl>
                                          <p:spTgt spid="2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4" st="4"/>
                                            </p:txEl>
                                          </p:spTgt>
                                        </p:tgtEl>
                                        <p:attrNameLst>
                                          <p:attrName>style.visibility</p:attrName>
                                        </p:attrNameLst>
                                      </p:cBhvr>
                                      <p:to>
                                        <p:strVal val="visible"/>
                                      </p:to>
                                    </p:set>
                                    <p:animEffect filter="fade" transition="in">
                                      <p:cBhvr>
                                        <p:cTn dur="1000"/>
                                        <p:tgtEl>
                                          <p:spTgt spid="2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5" st="5"/>
                                            </p:txEl>
                                          </p:spTgt>
                                        </p:tgtEl>
                                        <p:attrNameLst>
                                          <p:attrName>style.visibility</p:attrName>
                                        </p:attrNameLst>
                                      </p:cBhvr>
                                      <p:to>
                                        <p:strVal val="visible"/>
                                      </p:to>
                                    </p:set>
                                    <p:animEffect filter="fade" transition="in">
                                      <p:cBhvr>
                                        <p:cTn dur="1000"/>
                                        <p:tgtEl>
                                          <p:spTgt spid="22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6" st="6"/>
                                            </p:txEl>
                                          </p:spTgt>
                                        </p:tgtEl>
                                        <p:attrNameLst>
                                          <p:attrName>style.visibility</p:attrName>
                                        </p:attrNameLst>
                                      </p:cBhvr>
                                      <p:to>
                                        <p:strVal val="visible"/>
                                      </p:to>
                                    </p:set>
                                    <p:animEffect filter="fade" transition="in">
                                      <p:cBhvr>
                                        <p:cTn dur="1000"/>
                                        <p:tgtEl>
                                          <p:spTgt spid="22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7" st="7"/>
                                            </p:txEl>
                                          </p:spTgt>
                                        </p:tgtEl>
                                        <p:attrNameLst>
                                          <p:attrName>style.visibility</p:attrName>
                                        </p:attrNameLst>
                                      </p:cBhvr>
                                      <p:to>
                                        <p:strVal val="visible"/>
                                      </p:to>
                                    </p:set>
                                    <p:animEffect filter="fade" transition="in">
                                      <p:cBhvr>
                                        <p:cTn dur="1000"/>
                                        <p:tgtEl>
                                          <p:spTgt spid="22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8" st="8"/>
                                            </p:txEl>
                                          </p:spTgt>
                                        </p:tgtEl>
                                        <p:attrNameLst>
                                          <p:attrName>style.visibility</p:attrName>
                                        </p:attrNameLst>
                                      </p:cBhvr>
                                      <p:to>
                                        <p:strVal val="visible"/>
                                      </p:to>
                                    </p:set>
                                    <p:animEffect filter="fade" transition="in">
                                      <p:cBhvr>
                                        <p:cTn dur="1000"/>
                                        <p:tgtEl>
                                          <p:spTgt spid="22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9" st="9"/>
                                            </p:txEl>
                                          </p:spTgt>
                                        </p:tgtEl>
                                        <p:attrNameLst>
                                          <p:attrName>style.visibility</p:attrName>
                                        </p:attrNameLst>
                                      </p:cBhvr>
                                      <p:to>
                                        <p:strVal val="visible"/>
                                      </p:to>
                                    </p:set>
                                    <p:animEffect filter="fade" transition="in">
                                      <p:cBhvr>
                                        <p:cTn dur="1000"/>
                                        <p:tgtEl>
                                          <p:spTgt spid="22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10" st="10"/>
                                            </p:txEl>
                                          </p:spTgt>
                                        </p:tgtEl>
                                        <p:attrNameLst>
                                          <p:attrName>style.visibility</p:attrName>
                                        </p:attrNameLst>
                                      </p:cBhvr>
                                      <p:to>
                                        <p:strVal val="visible"/>
                                      </p:to>
                                    </p:set>
                                    <p:animEffect filter="fade" transition="in">
                                      <p:cBhvr>
                                        <p:cTn dur="1000"/>
                                        <p:tgtEl>
                                          <p:spTgt spid="22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11" st="11"/>
                                            </p:txEl>
                                          </p:spTgt>
                                        </p:tgtEl>
                                        <p:attrNameLst>
                                          <p:attrName>style.visibility</p:attrName>
                                        </p:attrNameLst>
                                      </p:cBhvr>
                                      <p:to>
                                        <p:strVal val="visible"/>
                                      </p:to>
                                    </p:set>
                                    <p:animEffect filter="fade" transition="in">
                                      <p:cBhvr>
                                        <p:cTn dur="1000"/>
                                        <p:tgtEl>
                                          <p:spTgt spid="220">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12" st="12"/>
                                            </p:txEl>
                                          </p:spTgt>
                                        </p:tgtEl>
                                        <p:attrNameLst>
                                          <p:attrName>style.visibility</p:attrName>
                                        </p:attrNameLst>
                                      </p:cBhvr>
                                      <p:to>
                                        <p:strVal val="visible"/>
                                      </p:to>
                                    </p:set>
                                    <p:animEffect filter="fade" transition="in">
                                      <p:cBhvr>
                                        <p:cTn dur="1000"/>
                                        <p:tgtEl>
                                          <p:spTgt spid="220">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6" name="Shape 226"/>
        <p:cNvGrpSpPr/>
        <p:nvPr/>
      </p:nvGrpSpPr>
      <p:grpSpPr>
        <a:xfrm>
          <a:off x="0" y="0"/>
          <a:ext cx="0" cy="0"/>
          <a:chOff x="0" y="0"/>
          <a:chExt cx="0" cy="0"/>
        </a:xfrm>
      </p:grpSpPr>
      <p:sp>
        <p:nvSpPr>
          <p:cNvPr id="227" name="Google Shape;227;p39"/>
          <p:cNvSpPr/>
          <p:nvPr/>
        </p:nvSpPr>
        <p:spPr>
          <a:xfrm>
            <a:off x="287280" y="1511280"/>
            <a:ext cx="8060400" cy="44622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0" lIns="0" spcFirstLastPara="1" rIns="0" wrap="square" tIns="0">
            <a:noAutofit/>
          </a:bodyPr>
          <a:lstStyle/>
          <a:p>
            <a:pPr indent="-329760" lvl="0" marL="457200" marR="0" rtl="0" algn="l">
              <a:lnSpc>
                <a:spcPct val="100000"/>
              </a:lnSpc>
              <a:spcBef>
                <a:spcPts val="0"/>
              </a:spcBef>
              <a:spcAft>
                <a:spcPts val="0"/>
              </a:spcAft>
              <a:buClr>
                <a:srgbClr val="000000"/>
              </a:buClr>
              <a:buSzPts val="1600"/>
              <a:buFont typeface="Arial"/>
              <a:buChar char="●"/>
            </a:pPr>
            <a:r>
              <a:rPr b="1" i="0" lang="en-US" sz="1600" u="none" cap="none" strike="noStrike">
                <a:solidFill>
                  <a:srgbClr val="000000"/>
                </a:solidFill>
                <a:latin typeface="Arial"/>
                <a:ea typeface="Arial"/>
                <a:cs typeface="Arial"/>
                <a:sym typeface="Arial"/>
              </a:rPr>
              <a:t>general idea</a:t>
            </a:r>
            <a:endParaRPr b="0" i="0" sz="1600" u="none" cap="none" strike="noStrike">
              <a:latin typeface="Arial"/>
              <a:ea typeface="Arial"/>
              <a:cs typeface="Arial"/>
              <a:sym typeface="Arial"/>
            </a:endParaRPr>
          </a:p>
          <a:p>
            <a:pPr indent="0" lvl="0" marL="45720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distance between names and context data provide information about a possible content connection</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latin typeface="Arial"/>
              <a:ea typeface="Arial"/>
              <a:cs typeface="Arial"/>
              <a:sym typeface="Arial"/>
            </a:endParaRPr>
          </a:p>
          <a:p>
            <a:pPr indent="-329760" lvl="0" marL="457200" marR="0" rtl="0" algn="l">
              <a:lnSpc>
                <a:spcPct val="100000"/>
              </a:lnSpc>
              <a:spcBef>
                <a:spcPts val="0"/>
              </a:spcBef>
              <a:spcAft>
                <a:spcPts val="0"/>
              </a:spcAft>
              <a:buClr>
                <a:srgbClr val="000000"/>
              </a:buClr>
              <a:buSzPts val="1600"/>
              <a:buFont typeface="Arial"/>
              <a:buChar char="●"/>
            </a:pPr>
            <a:r>
              <a:rPr b="1" i="0" lang="en-US" sz="1600" u="none" cap="none" strike="noStrike">
                <a:solidFill>
                  <a:srgbClr val="000000"/>
                </a:solidFill>
                <a:latin typeface="Arial"/>
                <a:ea typeface="Arial"/>
                <a:cs typeface="Arial"/>
                <a:sym typeface="Arial"/>
              </a:rPr>
              <a:t>Factors, which influence the probability of connection between context data and names</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latin typeface="Arial"/>
              <a:ea typeface="Arial"/>
              <a:cs typeface="Arial"/>
              <a:sym typeface="Arial"/>
            </a:endParaRPr>
          </a:p>
          <a:p>
            <a:pPr indent="0" lvl="0" marL="45720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context data which can be linked locally to more than one name </a:t>
            </a:r>
            <a:endParaRPr b="0" i="0" sz="1600" u="none" cap="none" strike="noStrike">
              <a:latin typeface="Arial"/>
              <a:ea typeface="Arial"/>
              <a:cs typeface="Arial"/>
              <a:sym typeface="Arial"/>
            </a:endParaRPr>
          </a:p>
          <a:p>
            <a:pPr indent="0" lvl="0" marL="457200" marR="0" rtl="0" algn="l">
              <a:lnSpc>
                <a:spcPct val="100000"/>
              </a:lnSpc>
              <a:spcBef>
                <a:spcPts val="0"/>
              </a:spcBef>
              <a:spcAft>
                <a:spcPts val="0"/>
              </a:spcAft>
              <a:buNone/>
            </a:pPr>
            <a:r>
              <a:t/>
            </a:r>
            <a:endParaRPr b="0" i="0" sz="1600" u="none" cap="none" strike="noStrike">
              <a:latin typeface="Arial"/>
              <a:ea typeface="Arial"/>
              <a:cs typeface="Arial"/>
              <a:sym typeface="Arial"/>
            </a:endParaRPr>
          </a:p>
          <a:p>
            <a:pPr indent="0" lvl="0" marL="45720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different weighting of properties of the context data</a:t>
            </a:r>
            <a:endParaRPr b="0" i="0" sz="1600" u="none" cap="none" strike="noStrike">
              <a:latin typeface="Arial"/>
              <a:ea typeface="Arial"/>
              <a:cs typeface="Arial"/>
              <a:sym typeface="Arial"/>
            </a:endParaRPr>
          </a:p>
          <a:p>
            <a:pPr indent="0" lvl="0" marL="457200" marR="0" rtl="0" algn="l">
              <a:lnSpc>
                <a:spcPct val="100000"/>
              </a:lnSpc>
              <a:spcBef>
                <a:spcPts val="0"/>
              </a:spcBef>
              <a:spcAft>
                <a:spcPts val="0"/>
              </a:spcAft>
              <a:buNone/>
            </a:pPr>
            <a:r>
              <a:t/>
            </a:r>
            <a:endParaRPr b="0" i="0" sz="1600" u="none" cap="none" strike="noStrike">
              <a:latin typeface="Arial"/>
              <a:ea typeface="Arial"/>
              <a:cs typeface="Arial"/>
              <a:sym typeface="Arial"/>
            </a:endParaRPr>
          </a:p>
          <a:p>
            <a:pPr indent="0" lvl="0" marL="45720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amount of linked context data and names </a:t>
            </a:r>
            <a:endParaRPr b="0" i="0" sz="1600" u="none" cap="none" strike="noStrike">
              <a:latin typeface="Arial"/>
              <a:ea typeface="Arial"/>
              <a:cs typeface="Arial"/>
              <a:sym typeface="Arial"/>
            </a:endParaRPr>
          </a:p>
          <a:p>
            <a:pPr indent="0" lvl="0" marL="457200" marR="0" rtl="0" algn="l">
              <a:lnSpc>
                <a:spcPct val="100000"/>
              </a:lnSpc>
              <a:spcBef>
                <a:spcPts val="0"/>
              </a:spcBef>
              <a:spcAft>
                <a:spcPts val="0"/>
              </a:spcAft>
              <a:buNone/>
            </a:pPr>
            <a:r>
              <a:t/>
            </a:r>
            <a:endParaRPr b="0" i="0" sz="1600" u="none" cap="none" strike="noStrike">
              <a:latin typeface="Arial"/>
              <a:ea typeface="Arial"/>
              <a:cs typeface="Arial"/>
              <a:sym typeface="Arial"/>
            </a:endParaRPr>
          </a:p>
          <a:p>
            <a:pPr indent="0" lvl="0" marL="45720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negligibility of links between context data and names, where the context data is most likely already linked to another name </a:t>
            </a:r>
            <a:endParaRPr b="0" i="0" sz="1600" u="none" cap="none" strike="noStrike">
              <a:latin typeface="Arial"/>
              <a:ea typeface="Arial"/>
              <a:cs typeface="Arial"/>
              <a:sym typeface="Arial"/>
            </a:endParaRPr>
          </a:p>
        </p:txBody>
      </p:sp>
      <p:sp>
        <p:nvSpPr>
          <p:cNvPr id="228" name="Google Shape;228;p39"/>
          <p:cNvSpPr/>
          <p:nvPr/>
        </p:nvSpPr>
        <p:spPr>
          <a:xfrm>
            <a:off x="287280" y="5973840"/>
            <a:ext cx="8060400" cy="2862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Data Science SS19 (Text Mining) – Group B (Salous, R. / Brechmann, L. / Petersen, T.)</a:t>
            </a:r>
            <a:endParaRPr b="0" i="0" sz="1200" u="none" cap="none" strike="noStrike">
              <a:latin typeface="Arial"/>
              <a:ea typeface="Arial"/>
              <a:cs typeface="Arial"/>
              <a:sym typeface="Arial"/>
            </a:endParaRPr>
          </a:p>
        </p:txBody>
      </p:sp>
      <p:sp>
        <p:nvSpPr>
          <p:cNvPr id="229" name="Google Shape;229;p39"/>
          <p:cNvSpPr/>
          <p:nvPr/>
        </p:nvSpPr>
        <p:spPr>
          <a:xfrm>
            <a:off x="287280" y="144360"/>
            <a:ext cx="5688720" cy="8625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Tahoma"/>
                <a:ea typeface="Tahoma"/>
                <a:cs typeface="Tahoma"/>
                <a:sym typeface="Tahoma"/>
              </a:rPr>
              <a:t>RANKING</a:t>
            </a:r>
            <a:endParaRPr b="0" i="0" sz="24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1" name="Shape 141"/>
        <p:cNvGrpSpPr/>
        <p:nvPr/>
      </p:nvGrpSpPr>
      <p:grpSpPr>
        <a:xfrm>
          <a:off x="0" y="0"/>
          <a:ext cx="0" cy="0"/>
          <a:chOff x="0" y="0"/>
          <a:chExt cx="0" cy="0"/>
        </a:xfrm>
      </p:grpSpPr>
      <p:sp>
        <p:nvSpPr>
          <p:cNvPr id="142" name="Google Shape;142;p28"/>
          <p:cNvSpPr/>
          <p:nvPr/>
        </p:nvSpPr>
        <p:spPr>
          <a:xfrm>
            <a:off x="287280" y="1511280"/>
            <a:ext cx="8060400" cy="420084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0" lIns="0" spcFirstLastPara="1" rIns="0" wrap="square" tIns="0">
            <a:noAutofit/>
          </a:bodyPr>
          <a:lstStyle/>
          <a:p>
            <a:pPr indent="-342000" lvl="0" marL="45720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Related Paper</a:t>
            </a:r>
            <a:endParaRPr b="0" i="0" sz="1800" u="none" cap="none" strike="noStrike">
              <a:latin typeface="Arial"/>
              <a:ea typeface="Arial"/>
              <a:cs typeface="Arial"/>
              <a:sym typeface="Arial"/>
            </a:endParaRPr>
          </a:p>
          <a:p>
            <a:pPr indent="0" lvl="0" marL="45720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342000" lvl="0" marL="45720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The Idea of the project</a:t>
            </a:r>
            <a:endParaRPr b="0" i="0" sz="1800" u="none" cap="none" strike="noStrike">
              <a:latin typeface="Arial"/>
              <a:ea typeface="Arial"/>
              <a:cs typeface="Arial"/>
              <a:sym typeface="Arial"/>
            </a:endParaRPr>
          </a:p>
          <a:p>
            <a:pPr indent="0" lvl="0" marL="45720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342720" lvl="0" marL="45720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The Use </a:t>
            </a:r>
            <a:endParaRPr b="0" i="0" sz="1800" u="none" cap="none" strike="noStrike">
              <a:latin typeface="Arial"/>
              <a:ea typeface="Arial"/>
              <a:cs typeface="Arial"/>
              <a:sym typeface="Arial"/>
            </a:endParaRPr>
          </a:p>
          <a:p>
            <a:pPr indent="0" lvl="0" marL="45720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342000" lvl="0" marL="45720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Our approach </a:t>
            </a:r>
            <a:endParaRPr b="0" i="0" sz="1800" u="none" cap="none" strike="noStrike">
              <a:latin typeface="Arial"/>
              <a:ea typeface="Arial"/>
              <a:cs typeface="Arial"/>
              <a:sym typeface="Arial"/>
            </a:endParaRPr>
          </a:p>
          <a:p>
            <a:pPr indent="0" lvl="0" marL="45720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342000" lvl="1" marL="91440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Named Entity Recognition</a:t>
            </a:r>
            <a:endParaRPr b="0" i="0" sz="1800" u="none" cap="none" strike="noStrike">
              <a:latin typeface="Arial"/>
              <a:ea typeface="Arial"/>
              <a:cs typeface="Arial"/>
              <a:sym typeface="Arial"/>
            </a:endParaRPr>
          </a:p>
          <a:p>
            <a:pPr indent="0" lvl="0" marL="91440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342000" lvl="1" marL="91440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Query Knowledge base</a:t>
            </a:r>
            <a:endParaRPr b="0" i="0" sz="1800" u="none" cap="none" strike="noStrike">
              <a:latin typeface="Arial"/>
              <a:ea typeface="Arial"/>
              <a:cs typeface="Arial"/>
              <a:sym typeface="Arial"/>
            </a:endParaRPr>
          </a:p>
          <a:p>
            <a:pPr indent="0" lvl="0" marL="91440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342000" lvl="1" marL="91440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Context comparison</a:t>
            </a:r>
            <a:endParaRPr b="0" i="0" sz="1800" u="none" cap="none" strike="noStrike">
              <a:latin typeface="Arial"/>
              <a:ea typeface="Arial"/>
              <a:cs typeface="Arial"/>
              <a:sym typeface="Arial"/>
            </a:endParaRPr>
          </a:p>
          <a:p>
            <a:pPr indent="0" lvl="0" marL="91440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342000" lvl="1" marL="91440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Ranking</a:t>
            </a:r>
            <a:endParaRPr b="0" i="0" sz="1800" u="none" cap="none" strike="noStrike">
              <a:latin typeface="Arial"/>
              <a:ea typeface="Arial"/>
              <a:cs typeface="Arial"/>
              <a:sym typeface="Arial"/>
            </a:endParaRPr>
          </a:p>
          <a:p>
            <a:pPr indent="0" lvl="0" marL="45720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45720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45720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p:txBody>
      </p:sp>
      <p:sp>
        <p:nvSpPr>
          <p:cNvPr id="143" name="Google Shape;143;p28"/>
          <p:cNvSpPr/>
          <p:nvPr/>
        </p:nvSpPr>
        <p:spPr>
          <a:xfrm>
            <a:off x="287280" y="5973840"/>
            <a:ext cx="8060400" cy="2862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Data Science SS19 (Text Mining) – Group B (Salous, R. / Brechmann, L. / Petersen, T.)</a:t>
            </a:r>
            <a:endParaRPr b="0" i="0" sz="1200" u="none" cap="none" strike="noStrike">
              <a:latin typeface="Arial"/>
              <a:ea typeface="Arial"/>
              <a:cs typeface="Arial"/>
              <a:sym typeface="Arial"/>
            </a:endParaRPr>
          </a:p>
        </p:txBody>
      </p:sp>
      <p:sp>
        <p:nvSpPr>
          <p:cNvPr id="144" name="Google Shape;144;p28"/>
          <p:cNvSpPr/>
          <p:nvPr/>
        </p:nvSpPr>
        <p:spPr>
          <a:xfrm>
            <a:off x="287280" y="144360"/>
            <a:ext cx="5688720" cy="8625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Tahoma"/>
                <a:ea typeface="Tahoma"/>
                <a:cs typeface="Tahoma"/>
                <a:sym typeface="Tahoma"/>
              </a:rPr>
              <a:t>Outline</a:t>
            </a:r>
            <a:endParaRPr b="0" i="0" sz="2400" u="none" cap="none"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8" name="Shape 148"/>
        <p:cNvGrpSpPr/>
        <p:nvPr/>
      </p:nvGrpSpPr>
      <p:grpSpPr>
        <a:xfrm>
          <a:off x="0" y="0"/>
          <a:ext cx="0" cy="0"/>
          <a:chOff x="0" y="0"/>
          <a:chExt cx="0" cy="0"/>
        </a:xfrm>
      </p:grpSpPr>
      <p:sp>
        <p:nvSpPr>
          <p:cNvPr id="149" name="Google Shape;149;p29"/>
          <p:cNvSpPr/>
          <p:nvPr/>
        </p:nvSpPr>
        <p:spPr>
          <a:xfrm>
            <a:off x="287280" y="1167480"/>
            <a:ext cx="8060400" cy="53118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TextTruth: An Unsupervised Approach to Discover Trustworthy Information from Multi-Sourced Text Data</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it’s about  a novel truth discovery method for unstructured data (raw text data), which aims to ranking the answers for each question based on estimated trustworthiness of factors</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Estimate trustworthiness of factors done by groups the keywords extracted from the answers of a specific question into multiple interpretable factors then infer the trustworthiness of answer factors and answer providers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Using unsupervised learning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latin typeface="Arial"/>
                <a:ea typeface="Arial"/>
                <a:cs typeface="Arial"/>
                <a:sym typeface="Arial"/>
              </a:rPr>
            </a:br>
            <a:r>
              <a:rPr b="0" i="0" lang="en-US" sz="1800" u="none" cap="none" strike="noStrike">
                <a:solidFill>
                  <a:srgbClr val="000000"/>
                </a:solidFill>
                <a:latin typeface="Arial"/>
                <a:ea typeface="Arial"/>
                <a:cs typeface="Arial"/>
                <a:sym typeface="Arial"/>
              </a:rPr>
              <a:t>source:</a:t>
            </a:r>
            <a:r>
              <a:rPr b="1" i="0" lang="en-US" sz="1800" u="none" cap="none" strike="noStrike">
                <a:solidFill>
                  <a:srgbClr val="000000"/>
                </a:solidFill>
                <a:latin typeface="Arial"/>
                <a:ea typeface="Arial"/>
                <a:cs typeface="Arial"/>
                <a:sym typeface="Arial"/>
              </a:rPr>
              <a:t>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200" u="sng" cap="none" strike="noStrike">
                <a:solidFill>
                  <a:schemeClr val="hlink"/>
                </a:solidFill>
                <a:latin typeface="Arial"/>
                <a:ea typeface="Arial"/>
                <a:cs typeface="Arial"/>
                <a:sym typeface="Arial"/>
                <a:hlinkClick r:id="rId3"/>
              </a:rPr>
              <a:t>TextTruth _-_ An_Unsupervised_Approach_to_Discover_TrustworthyInformation_from_Multi-Sourced_Text_Data</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latin typeface="Arial"/>
              <a:ea typeface="Arial"/>
              <a:cs typeface="Arial"/>
              <a:sym typeface="Arial"/>
            </a:endParaRPr>
          </a:p>
        </p:txBody>
      </p:sp>
      <p:sp>
        <p:nvSpPr>
          <p:cNvPr id="150" name="Google Shape;150;p29"/>
          <p:cNvSpPr/>
          <p:nvPr/>
        </p:nvSpPr>
        <p:spPr>
          <a:xfrm>
            <a:off x="287280" y="5973840"/>
            <a:ext cx="8060400" cy="2862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Data Science SS19 (Text Mining) – Group B (Salous, R. / Brechmann, L. / Petersen, T.)</a:t>
            </a:r>
            <a:endParaRPr b="0" i="0" sz="1200" u="none" cap="none" strike="noStrike">
              <a:latin typeface="Arial"/>
              <a:ea typeface="Arial"/>
              <a:cs typeface="Arial"/>
              <a:sym typeface="Arial"/>
            </a:endParaRPr>
          </a:p>
        </p:txBody>
      </p:sp>
      <p:sp>
        <p:nvSpPr>
          <p:cNvPr id="151" name="Google Shape;151;p29"/>
          <p:cNvSpPr/>
          <p:nvPr/>
        </p:nvSpPr>
        <p:spPr>
          <a:xfrm>
            <a:off x="287280" y="144360"/>
            <a:ext cx="5688720" cy="8625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Tahoma"/>
                <a:ea typeface="Tahoma"/>
                <a:cs typeface="Tahoma"/>
                <a:sym typeface="Tahoma"/>
              </a:rPr>
              <a:t>Related Paper</a:t>
            </a:r>
            <a:endParaRPr b="0" i="0" sz="2400" u="none" cap="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5" name="Shape 155"/>
        <p:cNvGrpSpPr/>
        <p:nvPr/>
      </p:nvGrpSpPr>
      <p:grpSpPr>
        <a:xfrm>
          <a:off x="0" y="0"/>
          <a:ext cx="0" cy="0"/>
          <a:chOff x="0" y="0"/>
          <a:chExt cx="0" cy="0"/>
        </a:xfrm>
      </p:grpSpPr>
      <p:sp>
        <p:nvSpPr>
          <p:cNvPr id="156" name="Google Shape;156;p30"/>
          <p:cNvSpPr/>
          <p:nvPr/>
        </p:nvSpPr>
        <p:spPr>
          <a:xfrm>
            <a:off x="287280" y="1511280"/>
            <a:ext cx="8060400" cy="44622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0" lIns="0" spcFirstLastPara="1" rIns="0" wrap="square" tIns="0">
            <a:noAutofit/>
          </a:bodyPr>
          <a:lstStyle/>
          <a:p>
            <a:pPr indent="-380520" lvl="0" marL="457200" marR="0" rtl="0" algn="l">
              <a:lnSpc>
                <a:spcPct val="100000"/>
              </a:lnSpc>
              <a:spcBef>
                <a:spcPts val="0"/>
              </a:spcBef>
              <a:spcAft>
                <a:spcPts val="0"/>
              </a:spcAft>
              <a:buClr>
                <a:srgbClr val="000000"/>
              </a:buClr>
              <a:buSzPts val="2400"/>
              <a:buFont typeface="Arial"/>
              <a:buChar char="●"/>
            </a:pPr>
            <a:r>
              <a:rPr b="1" i="0" lang="en-US" sz="2400" u="none" cap="none" strike="noStrike">
                <a:solidFill>
                  <a:srgbClr val="000000"/>
                </a:solidFill>
                <a:latin typeface="Arial"/>
                <a:ea typeface="Arial"/>
                <a:cs typeface="Arial"/>
                <a:sym typeface="Arial"/>
              </a:rPr>
              <a:t>The first idea:</a:t>
            </a:r>
            <a:br>
              <a:rPr b="0" i="0" lang="en-US" sz="1800" u="none" cap="none" strike="noStrike">
                <a:latin typeface="Arial"/>
                <a:ea typeface="Arial"/>
                <a:cs typeface="Arial"/>
                <a:sym typeface="Arial"/>
              </a:rPr>
            </a:br>
            <a:r>
              <a:rPr b="1" i="0" lang="en-US" sz="2400" u="none" cap="none" strike="noStrike">
                <a:solidFill>
                  <a:srgbClr val="000000"/>
                </a:solidFill>
                <a:latin typeface="Arial"/>
                <a:ea typeface="Arial"/>
                <a:cs typeface="Arial"/>
                <a:sym typeface="Arial"/>
              </a:rPr>
              <a:t> </a:t>
            </a:r>
            <a:endParaRPr b="0" i="0" sz="2400" u="none" cap="none" strike="noStrike">
              <a:latin typeface="Arial"/>
              <a:ea typeface="Arial"/>
              <a:cs typeface="Arial"/>
              <a:sym typeface="Arial"/>
            </a:endParaRPr>
          </a:p>
          <a:p>
            <a:pPr indent="0" lvl="0" marL="45720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Discover Trustworthy Concepts from Text by Context Information and Multi-Sourced Linked Open Data (Blended Data)</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latin typeface="Arial"/>
              <a:ea typeface="Arial"/>
              <a:cs typeface="Arial"/>
              <a:sym typeface="Arial"/>
            </a:endParaRPr>
          </a:p>
          <a:p>
            <a:pPr indent="-380520" lvl="0" marL="457200" marR="0" rtl="0" algn="l">
              <a:lnSpc>
                <a:spcPct val="100000"/>
              </a:lnSpc>
              <a:spcBef>
                <a:spcPts val="0"/>
              </a:spcBef>
              <a:spcAft>
                <a:spcPts val="0"/>
              </a:spcAft>
              <a:buClr>
                <a:srgbClr val="000000"/>
              </a:buClr>
              <a:buSzPts val="2400"/>
              <a:buFont typeface="Arial"/>
              <a:buChar char="●"/>
            </a:pPr>
            <a:r>
              <a:rPr b="1" i="0" lang="en-US" sz="2400" u="none" cap="none" strike="noStrike">
                <a:solidFill>
                  <a:srgbClr val="000000"/>
                </a:solidFill>
                <a:latin typeface="Arial"/>
                <a:ea typeface="Arial"/>
                <a:cs typeface="Arial"/>
                <a:sym typeface="Arial"/>
              </a:rPr>
              <a:t>Or what we did:</a:t>
            </a:r>
            <a:br>
              <a:rPr b="0" i="0" lang="en-US" sz="1800" u="none" cap="none" strike="noStrike">
                <a:latin typeface="Arial"/>
                <a:ea typeface="Arial"/>
                <a:cs typeface="Arial"/>
                <a:sym typeface="Arial"/>
              </a:rPr>
            </a:br>
            <a:r>
              <a:rPr b="1" i="0" lang="en-US" sz="2400" u="none" cap="none" strike="noStrike">
                <a:solidFill>
                  <a:srgbClr val="000000"/>
                </a:solidFill>
                <a:latin typeface="Arial"/>
                <a:ea typeface="Arial"/>
                <a:cs typeface="Arial"/>
                <a:sym typeface="Arial"/>
              </a:rPr>
              <a:t> </a:t>
            </a:r>
            <a:endParaRPr b="0" i="0" sz="2400" u="none" cap="none" strike="noStrike">
              <a:latin typeface="Arial"/>
              <a:ea typeface="Arial"/>
              <a:cs typeface="Arial"/>
              <a:sym typeface="Arial"/>
            </a:endParaRPr>
          </a:p>
          <a:p>
            <a:pPr indent="0" lvl="0" marL="45720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Concept ranking by context comparison with blended open data for personal names</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latin typeface="Arial"/>
              <a:ea typeface="Arial"/>
              <a:cs typeface="Arial"/>
              <a:sym typeface="Arial"/>
            </a:endParaRPr>
          </a:p>
        </p:txBody>
      </p:sp>
      <p:sp>
        <p:nvSpPr>
          <p:cNvPr id="157" name="Google Shape;157;p30"/>
          <p:cNvSpPr/>
          <p:nvPr/>
        </p:nvSpPr>
        <p:spPr>
          <a:xfrm>
            <a:off x="287280" y="5973840"/>
            <a:ext cx="8060400" cy="2862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Data Science SS19 (Text Mining) – Group B (Salous, R. / Brechmann, L. / Petersen, T.)</a:t>
            </a:r>
            <a:endParaRPr b="0" i="0" sz="1200" u="none" cap="none" strike="noStrike">
              <a:latin typeface="Arial"/>
              <a:ea typeface="Arial"/>
              <a:cs typeface="Arial"/>
              <a:sym typeface="Arial"/>
            </a:endParaRPr>
          </a:p>
        </p:txBody>
      </p:sp>
      <p:sp>
        <p:nvSpPr>
          <p:cNvPr id="158" name="Google Shape;158;p30"/>
          <p:cNvSpPr/>
          <p:nvPr/>
        </p:nvSpPr>
        <p:spPr>
          <a:xfrm>
            <a:off x="287280" y="144360"/>
            <a:ext cx="5688720" cy="8625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Tahoma"/>
                <a:ea typeface="Tahoma"/>
                <a:cs typeface="Tahoma"/>
                <a:sym typeface="Tahoma"/>
              </a:rPr>
              <a:t>THE IDEA</a:t>
            </a:r>
            <a:endParaRPr b="0" i="0" sz="2400" u="none" cap="none"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2" name="Shape 162"/>
        <p:cNvGrpSpPr/>
        <p:nvPr/>
      </p:nvGrpSpPr>
      <p:grpSpPr>
        <a:xfrm>
          <a:off x="0" y="0"/>
          <a:ext cx="0" cy="0"/>
          <a:chOff x="0" y="0"/>
          <a:chExt cx="0" cy="0"/>
        </a:xfrm>
      </p:grpSpPr>
      <p:pic>
        <p:nvPicPr>
          <p:cNvPr id="163" name="Google Shape;163;p31"/>
          <p:cNvPicPr preferRelativeResize="0"/>
          <p:nvPr/>
        </p:nvPicPr>
        <p:blipFill rotWithShape="1">
          <a:blip r:embed="rId3">
            <a:alphaModFix/>
          </a:blip>
          <a:srcRect b="0" l="0" r="0" t="0"/>
          <a:stretch/>
        </p:blipFill>
        <p:spPr>
          <a:xfrm>
            <a:off x="0" y="1791000"/>
            <a:ext cx="8638560" cy="3823920"/>
          </a:xfrm>
          <a:prstGeom prst="rect">
            <a:avLst/>
          </a:prstGeom>
          <a:noFill/>
          <a:ln>
            <a:noFill/>
          </a:ln>
        </p:spPr>
      </p:pic>
      <p:sp>
        <p:nvSpPr>
          <p:cNvPr id="164" name="Google Shape;164;p31"/>
          <p:cNvSpPr/>
          <p:nvPr/>
        </p:nvSpPr>
        <p:spPr>
          <a:xfrm>
            <a:off x="287280" y="1511280"/>
            <a:ext cx="8060400" cy="456264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(1) Concept Mining</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Extract concept candidates from text</a:t>
            </a:r>
            <a:br>
              <a:rPr b="0" i="0" lang="en-US" sz="1800" u="none" cap="none" strike="noStrike">
                <a:latin typeface="Arial"/>
                <a:ea typeface="Arial"/>
                <a:cs typeface="Arial"/>
                <a:sym typeface="Arial"/>
              </a:rPr>
            </a:br>
            <a:r>
              <a:rPr b="0" i="0" lang="en-US" sz="1600" u="none" cap="none" strike="noStrike">
                <a:solidFill>
                  <a:srgbClr val="000000"/>
                </a:solidFill>
                <a:latin typeface="Arial"/>
                <a:ea typeface="Arial"/>
                <a:cs typeface="Arial"/>
                <a:sym typeface="Arial"/>
              </a:rPr>
              <a:t> </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1" lang="en-US" sz="1400" u="none" cap="none" strike="noStrike">
                <a:solidFill>
                  <a:srgbClr val="000000"/>
                </a:solidFill>
                <a:latin typeface="Arial"/>
                <a:ea typeface="Arial"/>
                <a:cs typeface="Arial"/>
                <a:sym typeface="Arial"/>
              </a:rPr>
              <a:t>* To keep things simple, we focused on named entity recognition algorithms to</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1" lang="en-US" sz="1400" u="none" cap="none" strike="noStrike">
                <a:solidFill>
                  <a:srgbClr val="000000"/>
                </a:solidFill>
                <a:latin typeface="Arial"/>
                <a:ea typeface="Arial"/>
                <a:cs typeface="Arial"/>
                <a:sym typeface="Arial"/>
              </a:rPr>
              <a:t>  find person names instead of extracting all possible concept candidates.</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latin typeface="Arial"/>
              <a:ea typeface="Arial"/>
              <a:cs typeface="Arial"/>
              <a:sym typeface="Arial"/>
            </a:endParaRPr>
          </a:p>
        </p:txBody>
      </p:sp>
      <p:sp>
        <p:nvSpPr>
          <p:cNvPr id="165" name="Google Shape;165;p31"/>
          <p:cNvSpPr/>
          <p:nvPr/>
        </p:nvSpPr>
        <p:spPr>
          <a:xfrm>
            <a:off x="287280" y="5973840"/>
            <a:ext cx="8060400" cy="2862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Data Science SS19 (Text Mining) – Group B (Salous, R. / Brechmann, L. / Petersen, T.)</a:t>
            </a:r>
            <a:endParaRPr b="0" i="0" sz="1200" u="none" cap="none" strike="noStrike">
              <a:latin typeface="Arial"/>
              <a:ea typeface="Arial"/>
              <a:cs typeface="Arial"/>
              <a:sym typeface="Arial"/>
            </a:endParaRPr>
          </a:p>
        </p:txBody>
      </p:sp>
      <p:sp>
        <p:nvSpPr>
          <p:cNvPr id="166" name="Google Shape;166;p31"/>
          <p:cNvSpPr/>
          <p:nvPr/>
        </p:nvSpPr>
        <p:spPr>
          <a:xfrm>
            <a:off x="287280" y="144360"/>
            <a:ext cx="5688720" cy="8625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Tahoma"/>
                <a:ea typeface="Tahoma"/>
                <a:cs typeface="Tahoma"/>
                <a:sym typeface="Tahoma"/>
              </a:rPr>
              <a:t>THE IDEA</a:t>
            </a:r>
            <a:endParaRPr b="0" i="0" sz="2400" u="none" cap="none"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0" name="Shape 170"/>
        <p:cNvGrpSpPr/>
        <p:nvPr/>
      </p:nvGrpSpPr>
      <p:grpSpPr>
        <a:xfrm>
          <a:off x="0" y="0"/>
          <a:ext cx="0" cy="0"/>
          <a:chOff x="0" y="0"/>
          <a:chExt cx="0" cy="0"/>
        </a:xfrm>
      </p:grpSpPr>
      <p:pic>
        <p:nvPicPr>
          <p:cNvPr id="171" name="Google Shape;171;p32"/>
          <p:cNvPicPr preferRelativeResize="0"/>
          <p:nvPr/>
        </p:nvPicPr>
        <p:blipFill rotWithShape="1">
          <a:blip r:embed="rId3">
            <a:alphaModFix/>
          </a:blip>
          <a:srcRect b="0" l="0" r="0" t="0"/>
          <a:stretch/>
        </p:blipFill>
        <p:spPr>
          <a:xfrm>
            <a:off x="0" y="1791000"/>
            <a:ext cx="8638560" cy="3823920"/>
          </a:xfrm>
          <a:prstGeom prst="rect">
            <a:avLst/>
          </a:prstGeom>
          <a:noFill/>
          <a:ln>
            <a:noFill/>
          </a:ln>
        </p:spPr>
      </p:pic>
      <p:sp>
        <p:nvSpPr>
          <p:cNvPr id="172" name="Google Shape;172;p32"/>
          <p:cNvSpPr/>
          <p:nvPr/>
        </p:nvSpPr>
        <p:spPr>
          <a:xfrm>
            <a:off x="287280" y="1511280"/>
            <a:ext cx="8060400" cy="7293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(2) Find concept candidates</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 </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Query Knowledge Base (e.g. Wikidata, DBpedia)</a:t>
            </a:r>
            <a:endParaRPr b="0" i="0" sz="1600" u="none" cap="none" strike="noStrike">
              <a:latin typeface="Arial"/>
              <a:ea typeface="Arial"/>
              <a:cs typeface="Arial"/>
              <a:sym typeface="Arial"/>
            </a:endParaRPr>
          </a:p>
        </p:txBody>
      </p:sp>
      <p:sp>
        <p:nvSpPr>
          <p:cNvPr id="173" name="Google Shape;173;p32"/>
          <p:cNvSpPr/>
          <p:nvPr/>
        </p:nvSpPr>
        <p:spPr>
          <a:xfrm>
            <a:off x="287280" y="5973840"/>
            <a:ext cx="8060400" cy="2862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Data Science SS19 (Text Mining) – Group B (Salous, R. / Brechmann, L. / Petersen, T.)</a:t>
            </a:r>
            <a:endParaRPr b="0" i="0" sz="1200" u="none" cap="none" strike="noStrike">
              <a:latin typeface="Arial"/>
              <a:ea typeface="Arial"/>
              <a:cs typeface="Arial"/>
              <a:sym typeface="Arial"/>
            </a:endParaRPr>
          </a:p>
        </p:txBody>
      </p:sp>
      <p:sp>
        <p:nvSpPr>
          <p:cNvPr id="174" name="Google Shape;174;p32"/>
          <p:cNvSpPr/>
          <p:nvPr/>
        </p:nvSpPr>
        <p:spPr>
          <a:xfrm>
            <a:off x="287280" y="144360"/>
            <a:ext cx="5688720" cy="8625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Tahoma"/>
                <a:ea typeface="Tahoma"/>
                <a:cs typeface="Tahoma"/>
                <a:sym typeface="Tahoma"/>
              </a:rPr>
              <a:t>THE IDEA</a:t>
            </a:r>
            <a:endParaRPr b="0" i="0" sz="2400" u="none" cap="none" strike="noStrike">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8" name="Shape 178"/>
        <p:cNvGrpSpPr/>
        <p:nvPr/>
      </p:nvGrpSpPr>
      <p:grpSpPr>
        <a:xfrm>
          <a:off x="0" y="0"/>
          <a:ext cx="0" cy="0"/>
          <a:chOff x="0" y="0"/>
          <a:chExt cx="0" cy="0"/>
        </a:xfrm>
      </p:grpSpPr>
      <p:pic>
        <p:nvPicPr>
          <p:cNvPr id="179" name="Google Shape;179;p33"/>
          <p:cNvPicPr preferRelativeResize="0"/>
          <p:nvPr/>
        </p:nvPicPr>
        <p:blipFill rotWithShape="1">
          <a:blip r:embed="rId3">
            <a:alphaModFix/>
          </a:blip>
          <a:srcRect b="0" l="0" r="0" t="0"/>
          <a:stretch/>
        </p:blipFill>
        <p:spPr>
          <a:xfrm>
            <a:off x="0" y="1791000"/>
            <a:ext cx="8638560" cy="3823920"/>
          </a:xfrm>
          <a:prstGeom prst="rect">
            <a:avLst/>
          </a:prstGeom>
          <a:noFill/>
          <a:ln>
            <a:noFill/>
          </a:ln>
        </p:spPr>
      </p:pic>
      <p:sp>
        <p:nvSpPr>
          <p:cNvPr id="180" name="Google Shape;180;p33"/>
          <p:cNvSpPr/>
          <p:nvPr/>
        </p:nvSpPr>
        <p:spPr>
          <a:xfrm>
            <a:off x="287280" y="1511280"/>
            <a:ext cx="8060400" cy="7293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(3) Disambiguation</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latin typeface="Arial"/>
                <a:ea typeface="Arial"/>
                <a:cs typeface="Arial"/>
                <a:sym typeface="Arial"/>
              </a:rPr>
            </a:br>
            <a:r>
              <a:rPr b="0" i="0" lang="en-US" sz="1600" u="none" cap="none" strike="noStrike">
                <a:solidFill>
                  <a:srgbClr val="000000"/>
                </a:solidFill>
                <a:latin typeface="Arial"/>
                <a:ea typeface="Arial"/>
                <a:cs typeface="Arial"/>
                <a:sym typeface="Arial"/>
              </a:rPr>
              <a:t>→ Rank candidates by context data</a:t>
            </a:r>
            <a:endParaRPr b="0" i="0" sz="1600" u="none" cap="none" strike="noStrike">
              <a:latin typeface="Arial"/>
              <a:ea typeface="Arial"/>
              <a:cs typeface="Arial"/>
              <a:sym typeface="Arial"/>
            </a:endParaRPr>
          </a:p>
        </p:txBody>
      </p:sp>
      <p:sp>
        <p:nvSpPr>
          <p:cNvPr id="181" name="Google Shape;181;p33"/>
          <p:cNvSpPr/>
          <p:nvPr/>
        </p:nvSpPr>
        <p:spPr>
          <a:xfrm>
            <a:off x="287280" y="5973840"/>
            <a:ext cx="8060400" cy="2862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Data Science SS19 (Text Mining) – Group B (Salous, R. / Brechmann, L. / Petersen, T.)</a:t>
            </a:r>
            <a:endParaRPr b="0" i="0" sz="1200" u="none" cap="none" strike="noStrike">
              <a:latin typeface="Arial"/>
              <a:ea typeface="Arial"/>
              <a:cs typeface="Arial"/>
              <a:sym typeface="Arial"/>
            </a:endParaRPr>
          </a:p>
        </p:txBody>
      </p:sp>
      <p:sp>
        <p:nvSpPr>
          <p:cNvPr id="182" name="Google Shape;182;p33"/>
          <p:cNvSpPr/>
          <p:nvPr/>
        </p:nvSpPr>
        <p:spPr>
          <a:xfrm>
            <a:off x="287280" y="144360"/>
            <a:ext cx="5688720" cy="8625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Tahoma"/>
                <a:ea typeface="Tahoma"/>
                <a:cs typeface="Tahoma"/>
                <a:sym typeface="Tahoma"/>
              </a:rPr>
              <a:t>THE IDEA</a:t>
            </a:r>
            <a:endParaRPr b="0" i="0" sz="2400" u="none" cap="none" strike="noStrik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6" name="Shape 186"/>
        <p:cNvGrpSpPr/>
        <p:nvPr/>
      </p:nvGrpSpPr>
      <p:grpSpPr>
        <a:xfrm>
          <a:off x="0" y="0"/>
          <a:ext cx="0" cy="0"/>
          <a:chOff x="0" y="0"/>
          <a:chExt cx="0" cy="0"/>
        </a:xfrm>
      </p:grpSpPr>
      <p:sp>
        <p:nvSpPr>
          <p:cNvPr id="187" name="Google Shape;187;p34"/>
          <p:cNvSpPr/>
          <p:nvPr/>
        </p:nvSpPr>
        <p:spPr>
          <a:xfrm>
            <a:off x="3253680" y="1769040"/>
            <a:ext cx="5236200" cy="2311920"/>
          </a:xfrm>
          <a:prstGeom prst="rect">
            <a:avLst/>
          </a:prstGeom>
          <a:solidFill>
            <a:srgbClr val="FFFFFF"/>
          </a:solidFill>
          <a:ln cap="flat" cmpd="sng" w="9525">
            <a:solidFill>
              <a:srgbClr val="1F497D"/>
            </a:solidFill>
            <a:prstDash val="solid"/>
            <a:round/>
            <a:headEnd len="sm" w="sm" type="none"/>
            <a:tailEnd len="sm" w="sm" type="none"/>
          </a:ln>
          <a:effectLst>
            <a:outerShdw dir="5400000" dist="1908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4"/>
          <p:cNvSpPr/>
          <p:nvPr/>
        </p:nvSpPr>
        <p:spPr>
          <a:xfrm>
            <a:off x="287280" y="1511280"/>
            <a:ext cx="8060400" cy="339624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What is it good for?</a:t>
            </a:r>
            <a:endParaRPr b="0" i="0" sz="1600" u="none" cap="none" strike="noStrike">
              <a:latin typeface="Arial"/>
              <a:ea typeface="Arial"/>
              <a:cs typeface="Arial"/>
              <a:sym typeface="Arial"/>
            </a:endParaRPr>
          </a:p>
          <a:p>
            <a:pPr indent="0" lvl="0" marL="0" marR="0" rtl="0" algn="l">
              <a:lnSpc>
                <a:spcPct val="100000"/>
              </a:lnSpc>
              <a:spcBef>
                <a:spcPts val="567"/>
              </a:spcBef>
              <a:spcAft>
                <a:spcPts val="0"/>
              </a:spcAft>
              <a:buNone/>
            </a:pPr>
            <a:r>
              <a:rPr b="1" i="0" lang="en-US" sz="1600" u="none" cap="none" strike="noStrike">
                <a:solidFill>
                  <a:srgbClr val="000000"/>
                </a:solidFill>
                <a:latin typeface="Arial"/>
                <a:ea typeface="Arial"/>
                <a:cs typeface="Arial"/>
                <a:sym typeface="Arial"/>
              </a:rPr>
              <a:t> </a:t>
            </a:r>
            <a:endParaRPr b="0" i="0" sz="1600" u="none" cap="none" strike="noStrike">
              <a:latin typeface="Arial"/>
              <a:ea typeface="Arial"/>
              <a:cs typeface="Arial"/>
              <a:sym typeface="Arial"/>
            </a:endParaRPr>
          </a:p>
          <a:p>
            <a:pPr indent="-214920" lvl="0" marL="216000" marR="0" rtl="0" algn="l">
              <a:lnSpc>
                <a:spcPct val="100000"/>
              </a:lnSpc>
              <a:spcBef>
                <a:spcPts val="567"/>
              </a:spcBef>
              <a:spcAft>
                <a:spcPts val="0"/>
              </a:spcAft>
              <a:buClr>
                <a:srgbClr val="000000"/>
              </a:buClr>
              <a:buSzPts val="1600"/>
              <a:buFont typeface="Noto Sans Symbols"/>
              <a:buChar char="●"/>
            </a:pPr>
            <a:r>
              <a:rPr b="0" i="0" lang="en-US" sz="1600" u="none" cap="none" strike="noStrike">
                <a:solidFill>
                  <a:srgbClr val="000000"/>
                </a:solidFill>
                <a:latin typeface="Arial"/>
                <a:ea typeface="Arial"/>
                <a:cs typeface="Arial"/>
                <a:sym typeface="Arial"/>
              </a:rPr>
              <a:t>Structured data (!)</a:t>
            </a:r>
            <a:endParaRPr b="0" i="0" sz="1600" u="none" cap="none" strike="noStrike">
              <a:latin typeface="Arial"/>
              <a:ea typeface="Arial"/>
              <a:cs typeface="Arial"/>
              <a:sym typeface="Arial"/>
            </a:endParaRPr>
          </a:p>
          <a:p>
            <a:pPr indent="-214920" lvl="0" marL="216000" marR="0" rtl="0" algn="l">
              <a:lnSpc>
                <a:spcPct val="100000"/>
              </a:lnSpc>
              <a:spcBef>
                <a:spcPts val="567"/>
              </a:spcBef>
              <a:spcAft>
                <a:spcPts val="0"/>
              </a:spcAft>
              <a:buClr>
                <a:srgbClr val="000000"/>
              </a:buClr>
              <a:buSzPts val="1600"/>
              <a:buFont typeface="Noto Sans Symbols"/>
              <a:buChar char="●"/>
            </a:pPr>
            <a:r>
              <a:rPr b="0" i="0" lang="en-US" sz="1600" u="none" cap="none" strike="noStrike">
                <a:solidFill>
                  <a:srgbClr val="000000"/>
                </a:solidFill>
                <a:latin typeface="Arial"/>
                <a:ea typeface="Arial"/>
                <a:cs typeface="Arial"/>
                <a:sym typeface="Arial"/>
              </a:rPr>
              <a:t>→ data interlinkage</a:t>
            </a:r>
            <a:endParaRPr b="0" i="0" sz="1600" u="none" cap="none" strike="noStrike">
              <a:latin typeface="Arial"/>
              <a:ea typeface="Arial"/>
              <a:cs typeface="Arial"/>
              <a:sym typeface="Arial"/>
            </a:endParaRPr>
          </a:p>
          <a:p>
            <a:pPr indent="-214920" lvl="0" marL="216000" marR="0" rtl="0" algn="l">
              <a:lnSpc>
                <a:spcPct val="100000"/>
              </a:lnSpc>
              <a:spcBef>
                <a:spcPts val="567"/>
              </a:spcBef>
              <a:spcAft>
                <a:spcPts val="0"/>
              </a:spcAft>
              <a:buClr>
                <a:srgbClr val="000000"/>
              </a:buClr>
              <a:buSzPts val="1600"/>
              <a:buFont typeface="Noto Sans Symbols"/>
              <a:buChar char="●"/>
            </a:pPr>
            <a:r>
              <a:rPr b="0" i="0" lang="en-US" sz="1600" u="none" cap="none" strike="noStrike">
                <a:solidFill>
                  <a:srgbClr val="000000"/>
                </a:solidFill>
                <a:latin typeface="Arial"/>
                <a:ea typeface="Arial"/>
                <a:cs typeface="Arial"/>
                <a:sym typeface="Arial"/>
              </a:rPr>
              <a:t>→ machine-readability</a:t>
            </a:r>
            <a:endParaRPr b="0" i="0" sz="1600" u="none" cap="none" strike="noStrike">
              <a:latin typeface="Arial"/>
              <a:ea typeface="Arial"/>
              <a:cs typeface="Arial"/>
              <a:sym typeface="Arial"/>
            </a:endParaRPr>
          </a:p>
          <a:p>
            <a:pPr indent="0" lvl="0" marL="0" marR="0" rtl="0" algn="l">
              <a:lnSpc>
                <a:spcPct val="100000"/>
              </a:lnSpc>
              <a:spcBef>
                <a:spcPts val="567"/>
              </a:spcBef>
              <a:spcAft>
                <a:spcPts val="0"/>
              </a:spcAft>
              <a:buNone/>
            </a:pPr>
            <a:r>
              <a:rPr b="0" i="0" lang="en-US" sz="1600" u="none" cap="none" strike="noStrike">
                <a:solidFill>
                  <a:srgbClr val="000000"/>
                </a:solidFill>
                <a:latin typeface="Arial"/>
                <a:ea typeface="Arial"/>
                <a:cs typeface="Arial"/>
                <a:sym typeface="Arial"/>
              </a:rPr>
              <a:t> </a:t>
            </a:r>
            <a:endParaRPr b="0" i="0" sz="1600" u="none" cap="none" strike="noStrike">
              <a:latin typeface="Arial"/>
              <a:ea typeface="Arial"/>
              <a:cs typeface="Arial"/>
              <a:sym typeface="Arial"/>
            </a:endParaRPr>
          </a:p>
          <a:p>
            <a:pPr indent="0" lvl="0" marL="0" marR="0" rtl="0" algn="l">
              <a:lnSpc>
                <a:spcPct val="100000"/>
              </a:lnSpc>
              <a:spcBef>
                <a:spcPts val="567"/>
              </a:spcBef>
              <a:spcAft>
                <a:spcPts val="0"/>
              </a:spcAft>
              <a:buNone/>
            </a:pPr>
            <a:r>
              <a:t/>
            </a:r>
            <a:endParaRPr b="0" i="0" sz="1600" u="none" cap="none" strike="noStrike">
              <a:latin typeface="Arial"/>
              <a:ea typeface="Arial"/>
              <a:cs typeface="Arial"/>
              <a:sym typeface="Arial"/>
            </a:endParaRPr>
          </a:p>
          <a:p>
            <a:pPr indent="0" lvl="0" marL="0" marR="0" rtl="0" algn="l">
              <a:lnSpc>
                <a:spcPct val="100000"/>
              </a:lnSpc>
              <a:spcBef>
                <a:spcPts val="567"/>
              </a:spcBef>
              <a:spcAft>
                <a:spcPts val="0"/>
              </a:spcAft>
              <a:buNone/>
            </a:pPr>
            <a:r>
              <a:rPr b="1" i="0" lang="en-US" sz="1600" u="none" cap="none" strike="noStrike">
                <a:solidFill>
                  <a:srgbClr val="000000"/>
                </a:solidFill>
                <a:latin typeface="Arial"/>
                <a:ea typeface="Arial"/>
                <a:cs typeface="Arial"/>
                <a:sym typeface="Arial"/>
              </a:rPr>
              <a:t>What can we do with it?</a:t>
            </a:r>
            <a:endParaRPr b="0" i="0" sz="1600" u="none" cap="none" strike="noStrike">
              <a:latin typeface="Arial"/>
              <a:ea typeface="Arial"/>
              <a:cs typeface="Arial"/>
              <a:sym typeface="Arial"/>
            </a:endParaRPr>
          </a:p>
          <a:p>
            <a:pPr indent="0" lvl="0" marL="0" marR="0" rtl="0" algn="l">
              <a:lnSpc>
                <a:spcPct val="100000"/>
              </a:lnSpc>
              <a:spcBef>
                <a:spcPts val="567"/>
              </a:spcBef>
              <a:spcAft>
                <a:spcPts val="0"/>
              </a:spcAft>
              <a:buNone/>
            </a:pPr>
            <a:r>
              <a:rPr b="1" i="0" lang="en-US" sz="1600" u="none" cap="none" strike="noStrike">
                <a:solidFill>
                  <a:srgbClr val="000000"/>
                </a:solidFill>
                <a:latin typeface="Arial"/>
                <a:ea typeface="Arial"/>
                <a:cs typeface="Arial"/>
                <a:sym typeface="Arial"/>
              </a:rPr>
              <a:t> </a:t>
            </a:r>
            <a:endParaRPr b="0" i="0" sz="1600" u="none" cap="none" strike="noStrike">
              <a:latin typeface="Arial"/>
              <a:ea typeface="Arial"/>
              <a:cs typeface="Arial"/>
              <a:sym typeface="Arial"/>
            </a:endParaRPr>
          </a:p>
          <a:p>
            <a:pPr indent="-214920" lvl="0" marL="216000" marR="0" rtl="0" algn="l">
              <a:lnSpc>
                <a:spcPct val="100000"/>
              </a:lnSpc>
              <a:spcBef>
                <a:spcPts val="567"/>
              </a:spcBef>
              <a:spcAft>
                <a:spcPts val="0"/>
              </a:spcAft>
              <a:buClr>
                <a:srgbClr val="000000"/>
              </a:buClr>
              <a:buSzPts val="1600"/>
              <a:buFont typeface="Noto Sans Symbols"/>
              <a:buChar char="●"/>
            </a:pPr>
            <a:r>
              <a:rPr b="0" i="0" lang="en-US" sz="1600" u="none" cap="none" strike="noStrike">
                <a:solidFill>
                  <a:srgbClr val="000000"/>
                </a:solidFill>
                <a:latin typeface="Arial"/>
                <a:ea typeface="Arial"/>
                <a:cs typeface="Arial"/>
                <a:sym typeface="Arial"/>
              </a:rPr>
              <a:t>Improve data access, discovery, and re-use</a:t>
            </a:r>
            <a:endParaRPr b="0" i="0" sz="1600" u="none" cap="none" strike="noStrike">
              <a:latin typeface="Arial"/>
              <a:ea typeface="Arial"/>
              <a:cs typeface="Arial"/>
              <a:sym typeface="Arial"/>
            </a:endParaRPr>
          </a:p>
          <a:p>
            <a:pPr indent="-214920" lvl="0" marL="216000" marR="0" rtl="0" algn="l">
              <a:lnSpc>
                <a:spcPct val="100000"/>
              </a:lnSpc>
              <a:spcBef>
                <a:spcPts val="567"/>
              </a:spcBef>
              <a:spcAft>
                <a:spcPts val="0"/>
              </a:spcAft>
              <a:buClr>
                <a:srgbClr val="000000"/>
              </a:buClr>
              <a:buSzPts val="1600"/>
              <a:buFont typeface="Noto Sans Symbols"/>
              <a:buChar char="●"/>
            </a:pPr>
            <a:r>
              <a:rPr b="0" i="0" lang="en-US" sz="1600" u="none" cap="none" strike="noStrike">
                <a:solidFill>
                  <a:srgbClr val="000000"/>
                </a:solidFill>
                <a:latin typeface="Arial"/>
                <a:ea typeface="Arial"/>
                <a:cs typeface="Arial"/>
                <a:sym typeface="Arial"/>
              </a:rPr>
              <a:t>automatically annotate text (→ generate TEI attributes)</a:t>
            </a:r>
            <a:endParaRPr b="0" i="0" sz="1600" u="none" cap="none" strike="noStrike">
              <a:latin typeface="Arial"/>
              <a:ea typeface="Arial"/>
              <a:cs typeface="Arial"/>
              <a:sym typeface="Arial"/>
            </a:endParaRPr>
          </a:p>
          <a:p>
            <a:pPr indent="-214920" lvl="0" marL="216000" marR="0" rtl="0" algn="l">
              <a:lnSpc>
                <a:spcPct val="100000"/>
              </a:lnSpc>
              <a:spcBef>
                <a:spcPts val="567"/>
              </a:spcBef>
              <a:spcAft>
                <a:spcPts val="0"/>
              </a:spcAft>
              <a:buClr>
                <a:srgbClr val="000000"/>
              </a:buClr>
              <a:buSzPts val="1600"/>
              <a:buFont typeface="Noto Sans Symbols"/>
              <a:buChar char="●"/>
            </a:pPr>
            <a:r>
              <a:rPr b="0" i="0" lang="en-US" sz="1600" u="none" cap="none" strike="noStrike">
                <a:solidFill>
                  <a:srgbClr val="000000"/>
                </a:solidFill>
                <a:latin typeface="Arial"/>
                <a:ea typeface="Arial"/>
                <a:cs typeface="Arial"/>
                <a:sym typeface="Arial"/>
              </a:rPr>
              <a:t>cluster documents by found concepts</a:t>
            </a:r>
            <a:endParaRPr b="0" i="0" sz="1600" u="none" cap="none" strike="noStrike">
              <a:latin typeface="Arial"/>
              <a:ea typeface="Arial"/>
              <a:cs typeface="Arial"/>
              <a:sym typeface="Arial"/>
            </a:endParaRPr>
          </a:p>
        </p:txBody>
      </p:sp>
      <p:sp>
        <p:nvSpPr>
          <p:cNvPr id="189" name="Google Shape;189;p34"/>
          <p:cNvSpPr/>
          <p:nvPr/>
        </p:nvSpPr>
        <p:spPr>
          <a:xfrm>
            <a:off x="287280" y="5973840"/>
            <a:ext cx="8060400" cy="2862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Data Science SS19 (Text Mining) – Group B (Salous, R. / Brechmann, L. / Petersen, T.)</a:t>
            </a:r>
            <a:endParaRPr b="0" i="0" sz="1200" u="none" cap="none" strike="noStrike">
              <a:latin typeface="Arial"/>
              <a:ea typeface="Arial"/>
              <a:cs typeface="Arial"/>
              <a:sym typeface="Arial"/>
            </a:endParaRPr>
          </a:p>
        </p:txBody>
      </p:sp>
      <p:sp>
        <p:nvSpPr>
          <p:cNvPr id="190" name="Google Shape;190;p34"/>
          <p:cNvSpPr/>
          <p:nvPr/>
        </p:nvSpPr>
        <p:spPr>
          <a:xfrm>
            <a:off x="287280" y="144360"/>
            <a:ext cx="5688720" cy="8625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Tahoma"/>
                <a:ea typeface="Tahoma"/>
                <a:cs typeface="Tahoma"/>
                <a:sym typeface="Tahoma"/>
              </a:rPr>
              <a:t>THE USE</a:t>
            </a:r>
            <a:endParaRPr b="0" i="0" sz="2400" u="none" cap="none" strike="noStrike">
              <a:latin typeface="Arial"/>
              <a:ea typeface="Arial"/>
              <a:cs typeface="Arial"/>
              <a:sym typeface="Arial"/>
            </a:endParaRPr>
          </a:p>
        </p:txBody>
      </p:sp>
      <p:sp>
        <p:nvSpPr>
          <p:cNvPr id="191" name="Google Shape;191;p34"/>
          <p:cNvSpPr/>
          <p:nvPr/>
        </p:nvSpPr>
        <p:spPr>
          <a:xfrm>
            <a:off x="3253680" y="1769040"/>
            <a:ext cx="5236200" cy="22474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rgbClr val="A65700"/>
                </a:solidFill>
                <a:latin typeface="Courier New"/>
                <a:ea typeface="Courier New"/>
                <a:cs typeface="Courier New"/>
                <a:sym typeface="Courier New"/>
              </a:rPr>
              <a:t>&lt;</a:t>
            </a:r>
            <a:r>
              <a:rPr b="0" i="0" lang="en-US" sz="1000" u="none" cap="none" strike="noStrike">
                <a:solidFill>
                  <a:srgbClr val="5F5035"/>
                </a:solidFill>
                <a:latin typeface="Courier New"/>
                <a:ea typeface="Courier New"/>
                <a:cs typeface="Courier New"/>
                <a:sym typeface="Courier New"/>
              </a:rPr>
              <a:t>particDesc</a:t>
            </a:r>
            <a:r>
              <a:rPr b="0" i="0" lang="en-US" sz="1000" u="none" cap="none" strike="noStrike">
                <a:solidFill>
                  <a:srgbClr val="A65700"/>
                </a:solidFill>
                <a:latin typeface="Courier New"/>
                <a:ea typeface="Courier New"/>
                <a:cs typeface="Courier New"/>
                <a:sym typeface="Courier New"/>
              </a:rPr>
              <a:t>&gt;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000" u="none" cap="none" strike="noStrike">
                <a:solidFill>
                  <a:srgbClr val="000000"/>
                </a:solidFill>
                <a:latin typeface="Courier New"/>
                <a:ea typeface="Courier New"/>
                <a:cs typeface="Courier New"/>
                <a:sym typeface="Courier New"/>
              </a:rPr>
              <a:t>  </a:t>
            </a:r>
            <a:r>
              <a:rPr b="0" i="0" lang="en-US" sz="1000" u="none" cap="none" strike="noStrike">
                <a:solidFill>
                  <a:srgbClr val="A65700"/>
                </a:solidFill>
                <a:latin typeface="Courier New"/>
                <a:ea typeface="Courier New"/>
                <a:cs typeface="Courier New"/>
                <a:sym typeface="Courier New"/>
              </a:rPr>
              <a:t>&lt;</a:t>
            </a:r>
            <a:r>
              <a:rPr b="0" i="0" lang="en-US" sz="1000" u="none" cap="none" strike="noStrike">
                <a:solidFill>
                  <a:srgbClr val="5F5035"/>
                </a:solidFill>
                <a:latin typeface="Courier New"/>
                <a:ea typeface="Courier New"/>
                <a:cs typeface="Courier New"/>
                <a:sym typeface="Courier New"/>
              </a:rPr>
              <a:t>listPerson</a:t>
            </a:r>
            <a:r>
              <a:rPr b="0" i="0" lang="en-US" sz="1000" u="none" cap="none" strike="noStrike">
                <a:solidFill>
                  <a:srgbClr val="A65700"/>
                </a:solidFill>
                <a:latin typeface="Courier New"/>
                <a:ea typeface="Courier New"/>
                <a:cs typeface="Courier New"/>
                <a:sym typeface="Courier New"/>
              </a:rPr>
              <a:t>&gt;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000" u="none" cap="none" strike="noStrike">
                <a:solidFill>
                  <a:srgbClr val="000000"/>
                </a:solidFill>
                <a:latin typeface="Courier New"/>
                <a:ea typeface="Courier New"/>
                <a:cs typeface="Courier New"/>
                <a:sym typeface="Courier New"/>
              </a:rPr>
              <a:t>    </a:t>
            </a:r>
            <a:r>
              <a:rPr b="0" i="0" lang="en-US" sz="1000" u="none" cap="none" strike="noStrike">
                <a:solidFill>
                  <a:srgbClr val="A65700"/>
                </a:solidFill>
                <a:latin typeface="Courier New"/>
                <a:ea typeface="Courier New"/>
                <a:cs typeface="Courier New"/>
                <a:sym typeface="Courier New"/>
              </a:rPr>
              <a:t>&lt;</a:t>
            </a:r>
            <a:r>
              <a:rPr b="0" i="0" lang="en-US" sz="1000" u="none" cap="none" strike="noStrike">
                <a:solidFill>
                  <a:srgbClr val="5F5035"/>
                </a:solidFill>
                <a:latin typeface="Courier New"/>
                <a:ea typeface="Courier New"/>
                <a:cs typeface="Courier New"/>
                <a:sym typeface="Courier New"/>
              </a:rPr>
              <a:t>person</a:t>
            </a:r>
            <a:r>
              <a:rPr b="0" i="0" lang="en-US" sz="1000" u="none" cap="none" strike="noStrike">
                <a:solidFill>
                  <a:srgbClr val="A65700"/>
                </a:solidFill>
                <a:latin typeface="Courier New"/>
                <a:ea typeface="Courier New"/>
                <a:cs typeface="Courier New"/>
                <a:sym typeface="Courier New"/>
              </a:rPr>
              <a:t>&gt;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000" u="none" cap="none" strike="noStrike">
                <a:solidFill>
                  <a:srgbClr val="000000"/>
                </a:solidFill>
                <a:latin typeface="Courier New"/>
                <a:ea typeface="Courier New"/>
                <a:cs typeface="Courier New"/>
                <a:sym typeface="Courier New"/>
              </a:rPr>
              <a:t>      </a:t>
            </a:r>
            <a:r>
              <a:rPr b="0" i="0" lang="en-US" sz="1000" u="none" cap="none" strike="noStrike">
                <a:solidFill>
                  <a:srgbClr val="A65700"/>
                </a:solidFill>
                <a:latin typeface="Courier New"/>
                <a:ea typeface="Courier New"/>
                <a:cs typeface="Courier New"/>
                <a:sym typeface="Courier New"/>
              </a:rPr>
              <a:t>&lt;</a:t>
            </a:r>
            <a:r>
              <a:rPr b="0" i="0" lang="en-US" sz="1000" u="none" cap="none" strike="noStrike">
                <a:solidFill>
                  <a:srgbClr val="5F5035"/>
                </a:solidFill>
                <a:latin typeface="Courier New"/>
                <a:ea typeface="Courier New"/>
                <a:cs typeface="Courier New"/>
                <a:sym typeface="Courier New"/>
              </a:rPr>
              <a:t>persName</a:t>
            </a:r>
            <a:r>
              <a:rPr b="0" i="0" lang="en-US" sz="1000" u="none" cap="none" strike="noStrike">
                <a:solidFill>
                  <a:srgbClr val="A65700"/>
                </a:solidFill>
                <a:latin typeface="Courier New"/>
                <a:ea typeface="Courier New"/>
                <a:cs typeface="Courier New"/>
                <a:sym typeface="Courier New"/>
              </a:rPr>
              <a:t>&gt;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000" u="none" cap="none" strike="noStrike">
                <a:solidFill>
                  <a:srgbClr val="000000"/>
                </a:solidFill>
                <a:latin typeface="Courier New"/>
                <a:ea typeface="Courier New"/>
                <a:cs typeface="Courier New"/>
                <a:sym typeface="Courier New"/>
              </a:rPr>
              <a:t>        </a:t>
            </a:r>
            <a:r>
              <a:rPr b="0" i="0" lang="en-US" sz="1000" u="none" cap="none" strike="noStrike">
                <a:solidFill>
                  <a:srgbClr val="A65700"/>
                </a:solidFill>
                <a:latin typeface="Courier New"/>
                <a:ea typeface="Courier New"/>
                <a:cs typeface="Courier New"/>
                <a:sym typeface="Courier New"/>
              </a:rPr>
              <a:t>&lt;</a:t>
            </a:r>
            <a:r>
              <a:rPr b="0" i="0" lang="en-US" sz="1000" u="none" cap="none" strike="noStrike">
                <a:solidFill>
                  <a:srgbClr val="5F5035"/>
                </a:solidFill>
                <a:latin typeface="Courier New"/>
                <a:ea typeface="Courier New"/>
                <a:cs typeface="Courier New"/>
                <a:sym typeface="Courier New"/>
              </a:rPr>
              <a:t>forename</a:t>
            </a:r>
            <a:r>
              <a:rPr b="0" i="0" lang="en-US" sz="1000" u="none" cap="none" strike="noStrike">
                <a:solidFill>
                  <a:srgbClr val="A65700"/>
                </a:solidFill>
                <a:latin typeface="Courier New"/>
                <a:ea typeface="Courier New"/>
                <a:cs typeface="Courier New"/>
                <a:sym typeface="Courier New"/>
              </a:rPr>
              <a:t>&gt;</a:t>
            </a:r>
            <a:r>
              <a:rPr b="0" i="0" lang="en-US" sz="1000" u="none" cap="none" strike="noStrike">
                <a:solidFill>
                  <a:srgbClr val="000000"/>
                </a:solidFill>
                <a:latin typeface="Courier New"/>
                <a:ea typeface="Courier New"/>
                <a:cs typeface="Courier New"/>
                <a:sym typeface="Courier New"/>
              </a:rPr>
              <a:t>Max</a:t>
            </a:r>
            <a:r>
              <a:rPr b="0" i="0" lang="en-US" sz="1000" u="none" cap="none" strike="noStrike">
                <a:solidFill>
                  <a:srgbClr val="A65700"/>
                </a:solidFill>
                <a:latin typeface="Courier New"/>
                <a:ea typeface="Courier New"/>
                <a:cs typeface="Courier New"/>
                <a:sym typeface="Courier New"/>
              </a:rPr>
              <a:t>&lt;/</a:t>
            </a:r>
            <a:r>
              <a:rPr b="0" i="0" lang="en-US" sz="1000" u="none" cap="none" strike="noStrike">
                <a:solidFill>
                  <a:srgbClr val="5F5035"/>
                </a:solidFill>
                <a:latin typeface="Courier New"/>
                <a:ea typeface="Courier New"/>
                <a:cs typeface="Courier New"/>
                <a:sym typeface="Courier New"/>
              </a:rPr>
              <a:t>forename</a:t>
            </a:r>
            <a:r>
              <a:rPr b="0" i="0" lang="en-US" sz="1000" u="none" cap="none" strike="noStrike">
                <a:solidFill>
                  <a:srgbClr val="A65700"/>
                </a:solidFill>
                <a:latin typeface="Courier New"/>
                <a:ea typeface="Courier New"/>
                <a:cs typeface="Courier New"/>
                <a:sym typeface="Courier New"/>
              </a:rPr>
              <a:t>&gt;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000" u="none" cap="none" strike="noStrike">
                <a:solidFill>
                  <a:srgbClr val="000000"/>
                </a:solidFill>
                <a:latin typeface="Courier New"/>
                <a:ea typeface="Courier New"/>
                <a:cs typeface="Courier New"/>
                <a:sym typeface="Courier New"/>
              </a:rPr>
              <a:t>        </a:t>
            </a:r>
            <a:r>
              <a:rPr b="0" i="0" lang="en-US" sz="1000" u="none" cap="none" strike="noStrike">
                <a:solidFill>
                  <a:srgbClr val="A65700"/>
                </a:solidFill>
                <a:latin typeface="Courier New"/>
                <a:ea typeface="Courier New"/>
                <a:cs typeface="Courier New"/>
                <a:sym typeface="Courier New"/>
              </a:rPr>
              <a:t>&lt;</a:t>
            </a:r>
            <a:r>
              <a:rPr b="0" i="0" lang="en-US" sz="1000" u="none" cap="none" strike="noStrike">
                <a:solidFill>
                  <a:srgbClr val="5F5035"/>
                </a:solidFill>
                <a:latin typeface="Courier New"/>
                <a:ea typeface="Courier New"/>
                <a:cs typeface="Courier New"/>
                <a:sym typeface="Courier New"/>
              </a:rPr>
              <a:t>surname</a:t>
            </a:r>
            <a:r>
              <a:rPr b="0" i="0" lang="en-US" sz="1000" u="none" cap="none" strike="noStrike">
                <a:solidFill>
                  <a:srgbClr val="A65700"/>
                </a:solidFill>
                <a:latin typeface="Courier New"/>
                <a:ea typeface="Courier New"/>
                <a:cs typeface="Courier New"/>
                <a:sym typeface="Courier New"/>
              </a:rPr>
              <a:t>&gt;</a:t>
            </a:r>
            <a:r>
              <a:rPr b="0" i="0" lang="en-US" sz="1000" u="none" cap="none" strike="noStrike">
                <a:solidFill>
                  <a:srgbClr val="000000"/>
                </a:solidFill>
                <a:latin typeface="Courier New"/>
                <a:ea typeface="Courier New"/>
                <a:cs typeface="Courier New"/>
                <a:sym typeface="Courier New"/>
              </a:rPr>
              <a:t>Planck</a:t>
            </a:r>
            <a:r>
              <a:rPr b="0" i="0" lang="en-US" sz="1000" u="none" cap="none" strike="noStrike">
                <a:solidFill>
                  <a:srgbClr val="A65700"/>
                </a:solidFill>
                <a:latin typeface="Courier New"/>
                <a:ea typeface="Courier New"/>
                <a:cs typeface="Courier New"/>
                <a:sym typeface="Courier New"/>
              </a:rPr>
              <a:t>&lt;/</a:t>
            </a:r>
            <a:r>
              <a:rPr b="0" i="0" lang="en-US" sz="1000" u="none" cap="none" strike="noStrike">
                <a:solidFill>
                  <a:srgbClr val="5F5035"/>
                </a:solidFill>
                <a:latin typeface="Courier New"/>
                <a:ea typeface="Courier New"/>
                <a:cs typeface="Courier New"/>
                <a:sym typeface="Courier New"/>
              </a:rPr>
              <a:t>surname</a:t>
            </a:r>
            <a:r>
              <a:rPr b="0" i="0" lang="en-US" sz="1000" u="none" cap="none" strike="noStrike">
                <a:solidFill>
                  <a:srgbClr val="A65700"/>
                </a:solidFill>
                <a:latin typeface="Courier New"/>
                <a:ea typeface="Courier New"/>
                <a:cs typeface="Courier New"/>
                <a:sym typeface="Courier New"/>
              </a:rPr>
              <a:t>&gt;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000" u="none" cap="none" strike="noStrike">
                <a:solidFill>
                  <a:srgbClr val="000000"/>
                </a:solidFill>
                <a:latin typeface="Courier New"/>
                <a:ea typeface="Courier New"/>
                <a:cs typeface="Courier New"/>
                <a:sym typeface="Courier New"/>
              </a:rPr>
              <a:t>      </a:t>
            </a:r>
            <a:r>
              <a:rPr b="0" i="0" lang="en-US" sz="1000" u="none" cap="none" strike="noStrike">
                <a:solidFill>
                  <a:srgbClr val="A65700"/>
                </a:solidFill>
                <a:latin typeface="Courier New"/>
                <a:ea typeface="Courier New"/>
                <a:cs typeface="Courier New"/>
                <a:sym typeface="Courier New"/>
              </a:rPr>
              <a:t>&lt;/</a:t>
            </a:r>
            <a:r>
              <a:rPr b="0" i="0" lang="en-US" sz="1000" u="none" cap="none" strike="noStrike">
                <a:solidFill>
                  <a:srgbClr val="5F5035"/>
                </a:solidFill>
                <a:latin typeface="Courier New"/>
                <a:ea typeface="Courier New"/>
                <a:cs typeface="Courier New"/>
                <a:sym typeface="Courier New"/>
              </a:rPr>
              <a:t>persName</a:t>
            </a:r>
            <a:r>
              <a:rPr b="0" i="0" lang="en-US" sz="1000" u="none" cap="none" strike="noStrike">
                <a:solidFill>
                  <a:srgbClr val="A65700"/>
                </a:solidFill>
                <a:latin typeface="Courier New"/>
                <a:ea typeface="Courier New"/>
                <a:cs typeface="Courier New"/>
                <a:sym typeface="Courier New"/>
              </a:rPr>
              <a:t>&gt;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000" u="none" cap="none" strike="noStrike">
                <a:solidFill>
                  <a:srgbClr val="000000"/>
                </a:solidFill>
                <a:latin typeface="Courier New"/>
                <a:ea typeface="Courier New"/>
                <a:cs typeface="Courier New"/>
                <a:sym typeface="Courier New"/>
              </a:rPr>
              <a:t>      </a:t>
            </a:r>
            <a:r>
              <a:rPr b="0" i="0" lang="en-US" sz="1000" u="none" cap="none" strike="noStrike">
                <a:solidFill>
                  <a:srgbClr val="A65700"/>
                </a:solidFill>
                <a:latin typeface="Courier New"/>
                <a:ea typeface="Courier New"/>
                <a:cs typeface="Courier New"/>
                <a:sym typeface="Courier New"/>
              </a:rPr>
              <a:t>&lt;</a:t>
            </a:r>
            <a:r>
              <a:rPr b="0" i="0" lang="en-US" sz="1000" u="none" cap="none" strike="noStrike">
                <a:solidFill>
                  <a:srgbClr val="5F5035"/>
                </a:solidFill>
                <a:latin typeface="Courier New"/>
                <a:ea typeface="Courier New"/>
                <a:cs typeface="Courier New"/>
                <a:sym typeface="Courier New"/>
              </a:rPr>
              <a:t>idno</a:t>
            </a:r>
            <a:r>
              <a:rPr b="0" i="0" lang="en-US" sz="1000" u="none" cap="none" strike="noStrike">
                <a:solidFill>
                  <a:srgbClr val="000000"/>
                </a:solidFill>
                <a:latin typeface="Courier New"/>
                <a:ea typeface="Courier New"/>
                <a:cs typeface="Courier New"/>
                <a:sym typeface="Courier New"/>
              </a:rPr>
              <a:t> </a:t>
            </a:r>
            <a:r>
              <a:rPr b="0" i="0" lang="en-US" sz="1000" u="none" cap="none" strike="noStrike">
                <a:solidFill>
                  <a:srgbClr val="274796"/>
                </a:solidFill>
                <a:latin typeface="Courier New"/>
                <a:ea typeface="Courier New"/>
                <a:cs typeface="Courier New"/>
                <a:sym typeface="Courier New"/>
              </a:rPr>
              <a:t>type</a:t>
            </a:r>
            <a:r>
              <a:rPr b="0" i="0" lang="en-US" sz="1000" u="none" cap="none" strike="noStrike">
                <a:solidFill>
                  <a:srgbClr val="808030"/>
                </a:solidFill>
                <a:latin typeface="Courier New"/>
                <a:ea typeface="Courier New"/>
                <a:cs typeface="Courier New"/>
                <a:sym typeface="Courier New"/>
              </a:rPr>
              <a:t>=</a:t>
            </a:r>
            <a:r>
              <a:rPr b="0" i="0" lang="en-US" sz="1000" u="none" cap="none" strike="noStrike">
                <a:solidFill>
                  <a:srgbClr val="800000"/>
                </a:solidFill>
                <a:latin typeface="Courier New"/>
                <a:ea typeface="Courier New"/>
                <a:cs typeface="Courier New"/>
                <a:sym typeface="Courier New"/>
              </a:rPr>
              <a:t>"</a:t>
            </a:r>
            <a:r>
              <a:rPr b="0" i="0" lang="en-US" sz="1000" u="none" cap="none" strike="noStrike">
                <a:solidFill>
                  <a:srgbClr val="0000E6"/>
                </a:solidFill>
                <a:latin typeface="Courier New"/>
                <a:ea typeface="Courier New"/>
                <a:cs typeface="Courier New"/>
                <a:sym typeface="Courier New"/>
              </a:rPr>
              <a:t>URI</a:t>
            </a:r>
            <a:r>
              <a:rPr b="0" i="0" lang="en-US" sz="1000" u="none" cap="none" strike="noStrike">
                <a:solidFill>
                  <a:srgbClr val="800000"/>
                </a:solidFill>
                <a:latin typeface="Courier New"/>
                <a:ea typeface="Courier New"/>
                <a:cs typeface="Courier New"/>
                <a:sym typeface="Courier New"/>
              </a:rPr>
              <a:t>"</a:t>
            </a:r>
            <a:r>
              <a:rPr b="0" i="0" lang="en-US" sz="1000" u="none" cap="none" strike="noStrike">
                <a:solidFill>
                  <a:srgbClr val="A65700"/>
                </a:solidFill>
                <a:latin typeface="Courier New"/>
                <a:ea typeface="Courier New"/>
                <a:cs typeface="Courier New"/>
                <a:sym typeface="Courier New"/>
              </a:rPr>
              <a:t>&gt;</a:t>
            </a:r>
            <a:r>
              <a:rPr b="0" i="0" lang="en-US" sz="1000" u="none" cap="none" strike="noStrike">
                <a:solidFill>
                  <a:srgbClr val="000000"/>
                </a:solidFill>
                <a:latin typeface="Courier New"/>
                <a:ea typeface="Courier New"/>
                <a:cs typeface="Courier New"/>
                <a:sym typeface="Courier New"/>
              </a:rPr>
              <a:t>http://www.wikidata.org/entity/Q9021</a:t>
            </a:r>
            <a:r>
              <a:rPr b="0" i="0" lang="en-US" sz="1000" u="none" cap="none" strike="noStrike">
                <a:solidFill>
                  <a:srgbClr val="A65700"/>
                </a:solidFill>
                <a:latin typeface="Courier New"/>
                <a:ea typeface="Courier New"/>
                <a:cs typeface="Courier New"/>
                <a:sym typeface="Courier New"/>
              </a:rPr>
              <a:t>&lt;/</a:t>
            </a:r>
            <a:r>
              <a:rPr b="0" i="0" lang="en-US" sz="1000" u="none" cap="none" strike="noStrike">
                <a:solidFill>
                  <a:srgbClr val="5F5035"/>
                </a:solidFill>
                <a:latin typeface="Courier New"/>
                <a:ea typeface="Courier New"/>
                <a:cs typeface="Courier New"/>
                <a:sym typeface="Courier New"/>
              </a:rPr>
              <a:t>idno</a:t>
            </a:r>
            <a:r>
              <a:rPr b="0" i="0" lang="en-US" sz="1000" u="none" cap="none" strike="noStrike">
                <a:solidFill>
                  <a:srgbClr val="A65700"/>
                </a:solidFill>
                <a:latin typeface="Courier New"/>
                <a:ea typeface="Courier New"/>
                <a:cs typeface="Courier New"/>
                <a:sym typeface="Courier New"/>
              </a:rPr>
              <a:t>&gt;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000" u="none" cap="none" strike="noStrike">
                <a:solidFill>
                  <a:srgbClr val="000000"/>
                </a:solidFill>
                <a:latin typeface="Courier New"/>
                <a:ea typeface="Courier New"/>
                <a:cs typeface="Courier New"/>
                <a:sym typeface="Courier New"/>
              </a:rPr>
              <a:t>    </a:t>
            </a:r>
            <a:r>
              <a:rPr b="0" i="0" lang="en-US" sz="1000" u="none" cap="none" strike="noStrike">
                <a:solidFill>
                  <a:srgbClr val="A65700"/>
                </a:solidFill>
                <a:latin typeface="Courier New"/>
                <a:ea typeface="Courier New"/>
                <a:cs typeface="Courier New"/>
                <a:sym typeface="Courier New"/>
              </a:rPr>
              <a:t>&lt;/</a:t>
            </a:r>
            <a:r>
              <a:rPr b="0" i="0" lang="en-US" sz="1000" u="none" cap="none" strike="noStrike">
                <a:solidFill>
                  <a:srgbClr val="5F5035"/>
                </a:solidFill>
                <a:latin typeface="Courier New"/>
                <a:ea typeface="Courier New"/>
                <a:cs typeface="Courier New"/>
                <a:sym typeface="Courier New"/>
              </a:rPr>
              <a:t>person</a:t>
            </a:r>
            <a:r>
              <a:rPr b="0" i="0" lang="en-US" sz="1000" u="none" cap="none" strike="noStrike">
                <a:solidFill>
                  <a:srgbClr val="A65700"/>
                </a:solidFill>
                <a:latin typeface="Courier New"/>
                <a:ea typeface="Courier New"/>
                <a:cs typeface="Courier New"/>
                <a:sym typeface="Courier New"/>
              </a:rPr>
              <a:t>&gt;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000" u="none" cap="none" strike="noStrike">
                <a:solidFill>
                  <a:srgbClr val="000000"/>
                </a:solidFill>
                <a:latin typeface="Courier New"/>
                <a:ea typeface="Courier New"/>
                <a:cs typeface="Courier New"/>
                <a:sym typeface="Courier New"/>
              </a:rPr>
              <a:t>  </a:t>
            </a:r>
            <a:r>
              <a:rPr b="0" i="0" lang="en-US" sz="1000" u="none" cap="none" strike="noStrike">
                <a:solidFill>
                  <a:srgbClr val="A65700"/>
                </a:solidFill>
                <a:latin typeface="Courier New"/>
                <a:ea typeface="Courier New"/>
                <a:cs typeface="Courier New"/>
                <a:sym typeface="Courier New"/>
              </a:rPr>
              <a:t>&lt;/</a:t>
            </a:r>
            <a:r>
              <a:rPr b="0" i="0" lang="en-US" sz="1000" u="none" cap="none" strike="noStrike">
                <a:solidFill>
                  <a:srgbClr val="5F5035"/>
                </a:solidFill>
                <a:latin typeface="Courier New"/>
                <a:ea typeface="Courier New"/>
                <a:cs typeface="Courier New"/>
                <a:sym typeface="Courier New"/>
              </a:rPr>
              <a:t>listPerson</a:t>
            </a:r>
            <a:r>
              <a:rPr b="0" i="0" lang="en-US" sz="1000" u="none" cap="none" strike="noStrike">
                <a:solidFill>
                  <a:srgbClr val="A65700"/>
                </a:solidFill>
                <a:latin typeface="Courier New"/>
                <a:ea typeface="Courier New"/>
                <a:cs typeface="Courier New"/>
                <a:sym typeface="Courier New"/>
              </a:rPr>
              <a:t>&gt;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000" u="none" cap="none" strike="noStrike">
                <a:solidFill>
                  <a:srgbClr val="A65700"/>
                </a:solidFill>
                <a:latin typeface="Courier New"/>
                <a:ea typeface="Courier New"/>
                <a:cs typeface="Courier New"/>
                <a:sym typeface="Courier New"/>
              </a:rPr>
              <a:t>&lt;/</a:t>
            </a:r>
            <a:r>
              <a:rPr b="0" i="0" lang="en-US" sz="1000" u="none" cap="none" strike="noStrike">
                <a:solidFill>
                  <a:srgbClr val="5F5035"/>
                </a:solidFill>
                <a:latin typeface="Courier New"/>
                <a:ea typeface="Courier New"/>
                <a:cs typeface="Courier New"/>
                <a:sym typeface="Courier New"/>
              </a:rPr>
              <a:t>particDesc</a:t>
            </a:r>
            <a:r>
              <a:rPr b="0" i="0" lang="en-US" sz="1000" u="none" cap="none" strike="noStrike">
                <a:solidFill>
                  <a:srgbClr val="A65700"/>
                </a:solidFill>
                <a:latin typeface="Courier New"/>
                <a:ea typeface="Courier New"/>
                <a:cs typeface="Courier New"/>
                <a:sym typeface="Courier New"/>
              </a:rPr>
              <a:t>&gt;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000" u="none" cap="none" strike="noStrike">
                <a:solidFill>
                  <a:srgbClr val="000000"/>
                </a:solidFill>
                <a:latin typeface="Courier New"/>
                <a:ea typeface="Courier New"/>
                <a:cs typeface="Courier New"/>
                <a:sym typeface="Courier New"/>
              </a:rPr>
              <a: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000" u="none" cap="none" strike="noStrike">
                <a:solidFill>
                  <a:srgbClr val="A65700"/>
                </a:solidFill>
                <a:latin typeface="Courier New"/>
                <a:ea typeface="Courier New"/>
                <a:cs typeface="Courier New"/>
                <a:sym typeface="Courier New"/>
              </a:rPr>
              <a:t>&lt;</a:t>
            </a:r>
            <a:r>
              <a:rPr b="0" i="0" lang="en-US" sz="1000" u="none" cap="none" strike="noStrike">
                <a:solidFill>
                  <a:srgbClr val="5F5035"/>
                </a:solidFill>
                <a:latin typeface="Courier New"/>
                <a:ea typeface="Courier New"/>
                <a:cs typeface="Courier New"/>
                <a:sym typeface="Courier New"/>
              </a:rPr>
              <a:t>name</a:t>
            </a:r>
            <a:r>
              <a:rPr b="0" i="0" lang="en-US" sz="1000" u="none" cap="none" strike="noStrike">
                <a:solidFill>
                  <a:srgbClr val="000000"/>
                </a:solidFill>
                <a:latin typeface="Courier New"/>
                <a:ea typeface="Courier New"/>
                <a:cs typeface="Courier New"/>
                <a:sym typeface="Courier New"/>
              </a:rPr>
              <a:t> </a:t>
            </a:r>
            <a:r>
              <a:rPr b="0" i="0" lang="en-US" sz="1000" u="none" cap="none" strike="noStrike">
                <a:solidFill>
                  <a:srgbClr val="274796"/>
                </a:solidFill>
                <a:latin typeface="Courier New"/>
                <a:ea typeface="Courier New"/>
                <a:cs typeface="Courier New"/>
                <a:sym typeface="Courier New"/>
              </a:rPr>
              <a:t>type</a:t>
            </a:r>
            <a:r>
              <a:rPr b="0" i="0" lang="en-US" sz="1000" u="none" cap="none" strike="noStrike">
                <a:solidFill>
                  <a:srgbClr val="808030"/>
                </a:solidFill>
                <a:latin typeface="Courier New"/>
                <a:ea typeface="Courier New"/>
                <a:cs typeface="Courier New"/>
                <a:sym typeface="Courier New"/>
              </a:rPr>
              <a:t>=</a:t>
            </a:r>
            <a:r>
              <a:rPr b="0" i="0" lang="en-US" sz="1000" u="none" cap="none" strike="noStrike">
                <a:solidFill>
                  <a:srgbClr val="800000"/>
                </a:solidFill>
                <a:latin typeface="Courier New"/>
                <a:ea typeface="Courier New"/>
                <a:cs typeface="Courier New"/>
                <a:sym typeface="Courier New"/>
              </a:rPr>
              <a:t>"</a:t>
            </a:r>
            <a:r>
              <a:rPr b="0" i="0" lang="en-US" sz="1000" u="none" cap="none" strike="noStrike">
                <a:solidFill>
                  <a:srgbClr val="0000E6"/>
                </a:solidFill>
                <a:latin typeface="Courier New"/>
                <a:ea typeface="Courier New"/>
                <a:cs typeface="Courier New"/>
                <a:sym typeface="Courier New"/>
              </a:rPr>
              <a:t>pname</a:t>
            </a:r>
            <a:r>
              <a:rPr b="0" i="0" lang="en-US" sz="1000" u="none" cap="none" strike="noStrike">
                <a:solidFill>
                  <a:srgbClr val="800000"/>
                </a:solidFill>
                <a:latin typeface="Courier New"/>
                <a:ea typeface="Courier New"/>
                <a:cs typeface="Courier New"/>
                <a:sym typeface="Courier New"/>
              </a:rPr>
              <a:t>"</a:t>
            </a:r>
            <a:r>
              <a:rPr b="0" i="0" lang="en-US" sz="1000" u="none" cap="none" strike="noStrike">
                <a:solidFill>
                  <a:srgbClr val="000000"/>
                </a:solidFill>
                <a:latin typeface="Courier New"/>
                <a:ea typeface="Courier New"/>
                <a:cs typeface="Courier New"/>
                <a:sym typeface="Courier New"/>
              </a:rPr>
              <a:t> </a:t>
            </a:r>
            <a:r>
              <a:rPr b="0" i="0" lang="en-US" sz="1000" u="none" cap="none" strike="noStrike">
                <a:solidFill>
                  <a:srgbClr val="274796"/>
                </a:solidFill>
                <a:latin typeface="Courier New"/>
                <a:ea typeface="Courier New"/>
                <a:cs typeface="Courier New"/>
                <a:sym typeface="Courier New"/>
              </a:rPr>
              <a:t>corresp</a:t>
            </a:r>
            <a:r>
              <a:rPr b="0" i="0" lang="en-US" sz="1000" u="none" cap="none" strike="noStrike">
                <a:solidFill>
                  <a:srgbClr val="808030"/>
                </a:solidFill>
                <a:latin typeface="Courier New"/>
                <a:ea typeface="Courier New"/>
                <a:cs typeface="Courier New"/>
                <a:sym typeface="Courier New"/>
              </a:rPr>
              <a:t>=</a:t>
            </a:r>
            <a:r>
              <a:rPr b="0" i="0" lang="en-US" sz="1000" u="none" cap="none" strike="noStrike">
                <a:solidFill>
                  <a:srgbClr val="800000"/>
                </a:solidFill>
                <a:latin typeface="Courier New"/>
                <a:ea typeface="Courier New"/>
                <a:cs typeface="Courier New"/>
                <a:sym typeface="Courier New"/>
              </a:rPr>
              <a:t>"</a:t>
            </a:r>
            <a:r>
              <a:rPr b="0" i="0" lang="en-US" sz="1000" u="none" cap="none" strike="noStrike">
                <a:solidFill>
                  <a:srgbClr val="0000E6"/>
                </a:solidFill>
                <a:latin typeface="Courier New"/>
                <a:ea typeface="Courier New"/>
                <a:cs typeface="Courier New"/>
                <a:sym typeface="Courier New"/>
              </a:rPr>
              <a:t>#planck</a:t>
            </a:r>
            <a:r>
              <a:rPr b="0" i="0" lang="en-US" sz="1000" u="none" cap="none" strike="noStrike">
                <a:solidFill>
                  <a:srgbClr val="800000"/>
                </a:solidFill>
                <a:latin typeface="Courier New"/>
                <a:ea typeface="Courier New"/>
                <a:cs typeface="Courier New"/>
                <a:sym typeface="Courier New"/>
              </a:rPr>
              <a:t>"</a:t>
            </a:r>
            <a:r>
              <a:rPr b="0" i="0" lang="en-US" sz="1000" u="none" cap="none" strike="noStrike">
                <a:solidFill>
                  <a:srgbClr val="A65700"/>
                </a:solidFill>
                <a:latin typeface="Courier New"/>
                <a:ea typeface="Courier New"/>
                <a:cs typeface="Courier New"/>
                <a:sym typeface="Courier New"/>
              </a:rPr>
              <a:t>&gt;</a:t>
            </a:r>
            <a:r>
              <a:rPr b="0" i="0" lang="en-US" sz="1000" u="none" cap="none" strike="noStrike">
                <a:solidFill>
                  <a:srgbClr val="000000"/>
                </a:solidFill>
                <a:latin typeface="Courier New"/>
                <a:ea typeface="Courier New"/>
                <a:cs typeface="Courier New"/>
                <a:sym typeface="Courier New"/>
              </a:rPr>
              <a:t>Max Planck</a:t>
            </a:r>
            <a:r>
              <a:rPr b="0" i="0" lang="en-US" sz="1000" u="none" cap="none" strike="noStrike">
                <a:solidFill>
                  <a:srgbClr val="A65700"/>
                </a:solidFill>
                <a:latin typeface="Courier New"/>
                <a:ea typeface="Courier New"/>
                <a:cs typeface="Courier New"/>
                <a:sym typeface="Courier New"/>
              </a:rPr>
              <a:t>&lt;/</a:t>
            </a:r>
            <a:r>
              <a:rPr b="0" i="0" lang="en-US" sz="1000" u="none" cap="none" strike="noStrike">
                <a:solidFill>
                  <a:srgbClr val="5F5035"/>
                </a:solidFill>
                <a:latin typeface="Courier New"/>
                <a:ea typeface="Courier New"/>
                <a:cs typeface="Courier New"/>
                <a:sym typeface="Courier New"/>
              </a:rPr>
              <a:t>name</a:t>
            </a:r>
            <a:r>
              <a:rPr b="0" i="0" lang="en-US" sz="1000" u="none" cap="none" strike="noStrike">
                <a:solidFill>
                  <a:srgbClr val="A65700"/>
                </a:solidFill>
                <a:latin typeface="Courier New"/>
                <a:ea typeface="Courier New"/>
                <a:cs typeface="Courier New"/>
                <a:sym typeface="Courier New"/>
              </a:rPr>
              <a:t>&gt;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000" u="none" cap="none"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5" name="Shape 195"/>
        <p:cNvGrpSpPr/>
        <p:nvPr/>
      </p:nvGrpSpPr>
      <p:grpSpPr>
        <a:xfrm>
          <a:off x="0" y="0"/>
          <a:ext cx="0" cy="0"/>
          <a:chOff x="0" y="0"/>
          <a:chExt cx="0" cy="0"/>
        </a:xfrm>
      </p:grpSpPr>
      <p:pic>
        <p:nvPicPr>
          <p:cNvPr id="196" name="Google Shape;196;p35"/>
          <p:cNvPicPr preferRelativeResize="0"/>
          <p:nvPr/>
        </p:nvPicPr>
        <p:blipFill rotWithShape="1">
          <a:blip r:embed="rId3">
            <a:alphaModFix/>
          </a:blip>
          <a:srcRect b="0" l="0" r="0" t="0"/>
          <a:stretch/>
        </p:blipFill>
        <p:spPr>
          <a:xfrm>
            <a:off x="3312000" y="1584000"/>
            <a:ext cx="4926240" cy="4163760"/>
          </a:xfrm>
          <a:prstGeom prst="rect">
            <a:avLst/>
          </a:prstGeom>
          <a:noFill/>
          <a:ln>
            <a:noFill/>
          </a:ln>
        </p:spPr>
      </p:pic>
      <p:sp>
        <p:nvSpPr>
          <p:cNvPr id="197" name="Google Shape;197;p35"/>
          <p:cNvSpPr/>
          <p:nvPr/>
        </p:nvSpPr>
        <p:spPr>
          <a:xfrm>
            <a:off x="287280" y="1511280"/>
            <a:ext cx="8060400" cy="389304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Our simplified approach</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a:t>
            </a:r>
            <a:endParaRPr b="0" i="0" sz="1600" u="none" cap="none" strike="noStrike">
              <a:latin typeface="Arial"/>
              <a:ea typeface="Arial"/>
              <a:cs typeface="Arial"/>
              <a:sym typeface="Arial"/>
            </a:endParaRPr>
          </a:p>
          <a:p>
            <a:pPr indent="-214920" lvl="0" marL="216000" marR="0" rtl="0" algn="l">
              <a:lnSpc>
                <a:spcPct val="10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Arial"/>
                <a:ea typeface="Arial"/>
                <a:cs typeface="Arial"/>
                <a:sym typeface="Arial"/>
              </a:rPr>
              <a:t>Only extract personal names</a:t>
            </a:r>
            <a:br>
              <a:rPr b="0" i="0" lang="en-US" sz="1800" u="none" cap="none" strike="noStrike">
                <a:latin typeface="Arial"/>
                <a:ea typeface="Arial"/>
                <a:cs typeface="Arial"/>
                <a:sym typeface="Arial"/>
              </a:rPr>
            </a:br>
            <a:r>
              <a:rPr b="0" i="0" lang="en-US" sz="1600" u="none" cap="none" strike="noStrike">
                <a:solidFill>
                  <a:srgbClr val="000000"/>
                </a:solidFill>
                <a:latin typeface="Arial"/>
                <a:ea typeface="Arial"/>
                <a:cs typeface="Arial"/>
                <a:sym typeface="Arial"/>
              </a:rPr>
              <a:t> </a:t>
            </a:r>
            <a:endParaRPr b="0" i="0" sz="1600" u="none" cap="none" strike="noStrike">
              <a:latin typeface="Arial"/>
              <a:ea typeface="Arial"/>
              <a:cs typeface="Arial"/>
              <a:sym typeface="Arial"/>
            </a:endParaRPr>
          </a:p>
          <a:p>
            <a:pPr indent="-214920" lvl="0" marL="216000" marR="0" rtl="0" algn="l">
              <a:lnSpc>
                <a:spcPct val="10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Arial"/>
                <a:ea typeface="Arial"/>
                <a:cs typeface="Arial"/>
                <a:sym typeface="Arial"/>
              </a:rPr>
              <a:t>Simple AND query for</a:t>
            </a:r>
            <a:br>
              <a:rPr b="0" i="0" lang="en-US" sz="1800" u="none" cap="none" strike="noStrike">
                <a:latin typeface="Arial"/>
                <a:ea typeface="Arial"/>
                <a:cs typeface="Arial"/>
                <a:sym typeface="Arial"/>
              </a:rPr>
            </a:br>
            <a:r>
              <a:rPr b="0" i="0" lang="en-US" sz="1600" u="none" cap="none" strike="noStrike">
                <a:solidFill>
                  <a:srgbClr val="000000"/>
                </a:solidFill>
                <a:latin typeface="Arial"/>
                <a:ea typeface="Arial"/>
                <a:cs typeface="Arial"/>
                <a:sym typeface="Arial"/>
              </a:rPr>
              <a:t>personal names using</a:t>
            </a:r>
            <a:br>
              <a:rPr b="0" i="0" lang="en-US" sz="1800" u="none" cap="none" strike="noStrike">
                <a:latin typeface="Arial"/>
                <a:ea typeface="Arial"/>
                <a:cs typeface="Arial"/>
                <a:sym typeface="Arial"/>
              </a:rPr>
            </a:br>
            <a:r>
              <a:rPr b="0" i="0" lang="en-US" sz="1600" u="none" cap="none" strike="noStrike">
                <a:solidFill>
                  <a:srgbClr val="000000"/>
                </a:solidFill>
                <a:latin typeface="Arial"/>
                <a:ea typeface="Arial"/>
                <a:cs typeface="Arial"/>
                <a:sym typeface="Arial"/>
              </a:rPr>
              <a:t>DBpedia‘s property</a:t>
            </a:r>
            <a:br>
              <a:rPr b="0" i="0" lang="en-US" sz="1800" u="none" cap="none" strike="noStrike">
                <a:latin typeface="Arial"/>
                <a:ea typeface="Arial"/>
                <a:cs typeface="Arial"/>
                <a:sym typeface="Arial"/>
              </a:rPr>
            </a:br>
            <a:r>
              <a:rPr b="0" i="0" lang="en-US" sz="1600" u="none" cap="none" strike="noStrike">
                <a:solidFill>
                  <a:srgbClr val="000000"/>
                </a:solidFill>
                <a:latin typeface="Arial"/>
                <a:ea typeface="Arial"/>
                <a:cs typeface="Arial"/>
                <a:sym typeface="Arial"/>
              </a:rPr>
              <a:t>bif:contains</a:t>
            </a:r>
            <a:endParaRPr b="0" i="0" sz="1600" u="none" cap="none" strike="noStrike">
              <a:latin typeface="Arial"/>
              <a:ea typeface="Arial"/>
              <a:cs typeface="Arial"/>
              <a:sym typeface="Arial"/>
            </a:endParaRPr>
          </a:p>
          <a:p>
            <a:pPr indent="-169199" lvl="0" marL="216000" marR="0" rtl="0" algn="l">
              <a:lnSpc>
                <a:spcPct val="100000"/>
              </a:lnSpc>
              <a:spcBef>
                <a:spcPts val="0"/>
              </a:spcBef>
              <a:spcAft>
                <a:spcPts val="0"/>
              </a:spcAft>
              <a:buNone/>
            </a:pPr>
            <a:r>
              <a:t/>
            </a:r>
            <a:endParaRPr b="0" i="0" sz="1600" u="none" cap="none" strike="noStrike">
              <a:latin typeface="Arial"/>
              <a:ea typeface="Arial"/>
              <a:cs typeface="Arial"/>
              <a:sym typeface="Arial"/>
            </a:endParaRPr>
          </a:p>
          <a:p>
            <a:pPr indent="-214920" lvl="0" marL="216000" marR="0" rtl="0" algn="l">
              <a:lnSpc>
                <a:spcPct val="10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Arial"/>
                <a:ea typeface="Arial"/>
                <a:cs typeface="Arial"/>
                <a:sym typeface="Arial"/>
              </a:rPr>
              <a:t>Focus on specific topics</a:t>
            </a:r>
            <a:br>
              <a:rPr b="0" i="0" lang="en-US" sz="1800" u="none" cap="none" strike="noStrike">
                <a:latin typeface="Arial"/>
                <a:ea typeface="Arial"/>
                <a:cs typeface="Arial"/>
                <a:sym typeface="Arial"/>
              </a:rPr>
            </a:br>
            <a:r>
              <a:rPr b="0" i="0" lang="en-US" sz="1600" u="none" cap="none" strike="noStrike">
                <a:solidFill>
                  <a:srgbClr val="000000"/>
                </a:solidFill>
                <a:latin typeface="Arial"/>
                <a:ea typeface="Arial"/>
                <a:cs typeface="Arial"/>
                <a:sym typeface="Arial"/>
              </a:rPr>
              <a:t>(e.g. scientific texts, news, …)</a:t>
            </a:r>
            <a:endParaRPr b="0" i="0" sz="1600" u="none" cap="none" strike="noStrike">
              <a:latin typeface="Arial"/>
              <a:ea typeface="Arial"/>
              <a:cs typeface="Arial"/>
              <a:sym typeface="Arial"/>
            </a:endParaRPr>
          </a:p>
          <a:p>
            <a:pPr indent="-169199" lvl="0" marL="216000" marR="0" rtl="0" algn="l">
              <a:lnSpc>
                <a:spcPct val="100000"/>
              </a:lnSpc>
              <a:spcBef>
                <a:spcPts val="0"/>
              </a:spcBef>
              <a:spcAft>
                <a:spcPts val="0"/>
              </a:spcAft>
              <a:buNone/>
            </a:pPr>
            <a:r>
              <a:t/>
            </a:r>
            <a:endParaRPr b="0" i="0" sz="1600" u="none" cap="none" strike="noStrike">
              <a:latin typeface="Arial"/>
              <a:ea typeface="Arial"/>
              <a:cs typeface="Arial"/>
              <a:sym typeface="Arial"/>
            </a:endParaRPr>
          </a:p>
          <a:p>
            <a:pPr indent="-214920" lvl="0" marL="216000" marR="0" rtl="0" algn="l">
              <a:lnSpc>
                <a:spcPct val="10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Arial"/>
                <a:ea typeface="Arial"/>
                <a:cs typeface="Arial"/>
                <a:sym typeface="Arial"/>
              </a:rPr>
              <a:t>Ingest predefined selection</a:t>
            </a:r>
            <a:br>
              <a:rPr b="0" i="0" lang="en-US" sz="1800" u="none" cap="none" strike="noStrike">
                <a:latin typeface="Arial"/>
                <a:ea typeface="Arial"/>
                <a:cs typeface="Arial"/>
                <a:sym typeface="Arial"/>
              </a:rPr>
            </a:br>
            <a:r>
              <a:rPr b="0" i="0" lang="en-US" sz="1600" u="none" cap="none" strike="noStrike">
                <a:solidFill>
                  <a:srgbClr val="000000"/>
                </a:solidFill>
                <a:latin typeface="Arial"/>
                <a:ea typeface="Arial"/>
                <a:cs typeface="Arial"/>
                <a:sym typeface="Arial"/>
              </a:rPr>
              <a:t>of Wikidata properties</a:t>
            </a:r>
            <a:endParaRPr b="0" i="0" sz="1600" u="none" cap="none" strike="noStrike">
              <a:latin typeface="Arial"/>
              <a:ea typeface="Arial"/>
              <a:cs typeface="Arial"/>
              <a:sym typeface="Arial"/>
            </a:endParaRPr>
          </a:p>
          <a:p>
            <a:pPr indent="-169199" lvl="0" marL="216000" marR="0" rtl="0" algn="l">
              <a:lnSpc>
                <a:spcPct val="100000"/>
              </a:lnSpc>
              <a:spcBef>
                <a:spcPts val="0"/>
              </a:spcBef>
              <a:spcAft>
                <a:spcPts val="0"/>
              </a:spcAft>
              <a:buNone/>
            </a:pPr>
            <a:r>
              <a:t/>
            </a:r>
            <a:endParaRPr b="0" i="0" sz="1600" u="none" cap="none" strike="noStrike">
              <a:latin typeface="Arial"/>
              <a:ea typeface="Arial"/>
              <a:cs typeface="Arial"/>
              <a:sym typeface="Arial"/>
            </a:endParaRPr>
          </a:p>
          <a:p>
            <a:pPr indent="-214920" lvl="0" marL="216000" marR="0" rtl="0" algn="l">
              <a:lnSpc>
                <a:spcPct val="10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Arial"/>
                <a:ea typeface="Arial"/>
                <a:cs typeface="Arial"/>
                <a:sym typeface="Arial"/>
              </a:rPr>
              <a:t>...</a:t>
            </a:r>
            <a:endParaRPr b="0" i="0" sz="1600" u="none" cap="none" strike="noStrike">
              <a:latin typeface="Arial"/>
              <a:ea typeface="Arial"/>
              <a:cs typeface="Arial"/>
              <a:sym typeface="Arial"/>
            </a:endParaRPr>
          </a:p>
        </p:txBody>
      </p:sp>
      <p:sp>
        <p:nvSpPr>
          <p:cNvPr id="198" name="Google Shape;198;p35"/>
          <p:cNvSpPr/>
          <p:nvPr/>
        </p:nvSpPr>
        <p:spPr>
          <a:xfrm>
            <a:off x="287280" y="5973840"/>
            <a:ext cx="8060400" cy="2862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Data Science SS19 (Text Mining) – Group B (Salous, R. / Brechmann, L. / Petersen, T.)</a:t>
            </a:r>
            <a:endParaRPr b="0" i="0" sz="1200" u="none" cap="none" strike="noStrike">
              <a:latin typeface="Arial"/>
              <a:ea typeface="Arial"/>
              <a:cs typeface="Arial"/>
              <a:sym typeface="Arial"/>
            </a:endParaRPr>
          </a:p>
        </p:txBody>
      </p:sp>
      <p:sp>
        <p:nvSpPr>
          <p:cNvPr id="199" name="Google Shape;199;p35"/>
          <p:cNvSpPr/>
          <p:nvPr/>
        </p:nvSpPr>
        <p:spPr>
          <a:xfrm>
            <a:off x="287280" y="144360"/>
            <a:ext cx="5688720" cy="8625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Tahoma"/>
                <a:ea typeface="Tahoma"/>
                <a:cs typeface="Tahoma"/>
                <a:sym typeface="Tahoma"/>
              </a:rPr>
              <a:t>Our approach</a:t>
            </a:r>
            <a:endParaRPr b="0" i="0" sz="2400" u="none" cap="none"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