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7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6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1745-C236-428D-9F98-14EB1C260F7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BB94-E21E-4E1D-BD10-17F1827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land.com/datacentral/2016/12/median_family_income_household.html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CB48-72AC-41A6-A95A-A1FC5859C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029" y="0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Finding a Good Location for Gourmet Pizza Places in Cuyahoga 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903C-92F6-47DC-AB82-0FB76945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824798"/>
            <a:ext cx="9001462" cy="1147762"/>
          </a:xfrm>
        </p:spPr>
        <p:txBody>
          <a:bodyPr/>
          <a:lstStyle/>
          <a:p>
            <a:r>
              <a:rPr lang="en-US" dirty="0"/>
              <a:t>IBM Data Science Professional Capstone Project</a:t>
            </a:r>
          </a:p>
          <a:p>
            <a:r>
              <a:rPr lang="en-US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428459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415E-A3C5-4789-9BC9-FB8CDE89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521"/>
            <a:ext cx="10353761" cy="73152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C6C8-97AC-4B68-A65F-387A5D36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110544"/>
            <a:ext cx="10353762" cy="504896"/>
          </a:xfrm>
        </p:spPr>
        <p:txBody>
          <a:bodyPr/>
          <a:lstStyle/>
          <a:p>
            <a:r>
              <a:rPr lang="en-US" dirty="0">
                <a:effectLst/>
              </a:rPr>
              <a:t>Below are the resulting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and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34A5C-5B48-42D2-9F17-122B751A7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445" y="1781103"/>
            <a:ext cx="5534025" cy="4619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DD75D3-1B08-468F-9379-0317876E5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02144"/>
              </p:ext>
            </p:extLst>
          </p:nvPr>
        </p:nvGraphicFramePr>
        <p:xfrm>
          <a:off x="6999582" y="1781103"/>
          <a:ext cx="4775857" cy="461963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0168">
                  <a:extLst>
                    <a:ext uri="{9D8B030D-6E8A-4147-A177-3AD203B41FA5}">
                      <a16:colId xmlns:a16="http://schemas.microsoft.com/office/drawing/2014/main" val="849610771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701642013"/>
                    </a:ext>
                  </a:extLst>
                </a:gridCol>
                <a:gridCol w="1013827">
                  <a:extLst>
                    <a:ext uri="{9D8B030D-6E8A-4147-A177-3AD203B41FA5}">
                      <a16:colId xmlns:a16="http://schemas.microsoft.com/office/drawing/2014/main" val="306742340"/>
                    </a:ext>
                  </a:extLst>
                </a:gridCol>
                <a:gridCol w="1228728">
                  <a:extLst>
                    <a:ext uri="{9D8B030D-6E8A-4147-A177-3AD203B41FA5}">
                      <a16:colId xmlns:a16="http://schemas.microsoft.com/office/drawing/2014/main" val="2007965732"/>
                    </a:ext>
                  </a:extLst>
                </a:gridCol>
                <a:gridCol w="1137711">
                  <a:extLst>
                    <a:ext uri="{9D8B030D-6E8A-4147-A177-3AD203B41FA5}">
                      <a16:colId xmlns:a16="http://schemas.microsoft.com/office/drawing/2014/main" val="2429870281"/>
                    </a:ext>
                  </a:extLst>
                </a:gridCol>
              </a:tblGrid>
              <a:tr h="236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Cluster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1st Most Common Venue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2nd Most Common Venue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3rd Most Common Venue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971002382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University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Furniture / Home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500890651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Lakewood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Salon / Barbershop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Mobile Phone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621115314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Shaker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Light Rail Station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Football Stadium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677857982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Bedford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Home Service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Rest Area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Intersection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516031797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Strongsville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American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Shoe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Bank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4144766111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Cleveland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Pub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Molecular Gastronomy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Bus Station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25912374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Lyndhurst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American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Shipping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584125087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Cleveland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ATM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Pool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034156228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Parma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Convenience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Golf Course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161260953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Seven Hills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Baseball Field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Pool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238614969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Middleburg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Automotive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American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Community Center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542244708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Mayfield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4247579061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South Euclid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Ice Cream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Flower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056518015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Euclid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Pet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Convenience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89485939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Maple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Convenience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Deli / Bodega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918853247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Garfield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Pharmacy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Fast Food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520197317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North Olmsted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American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Fast Food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042121498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Olmsted Falls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Flower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Hot Dog Joint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607874698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Bay Village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Soccer Field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Gym / Fitness Center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Italian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584629884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Brooklyn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Football Stadium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Soccer Field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822039732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Berea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Ice Cream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992494051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Brook Park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Beach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Convenience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Deli / Bodega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925875668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Broadview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Gym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Food Truck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70961392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Bedford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Hot Dog Joint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CafÃ©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105834993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Beachwood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Intersection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Bakery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Women's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104092133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Parma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Chinese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3257240789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East Cleveland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Mobile Phone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Mattress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American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600074355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Warrensville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Gym / Fitness Center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Discount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Fast Food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675373725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North Royalton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Pool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Gym / Fitness Center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965185156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Rocky River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Gym / Fitness Center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Pub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Playground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194596243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Highland Heights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Concert Hall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Hot Dog Joint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Cosmetics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284516650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Independence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Theater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Art Gallery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473514972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Solon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Pizza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Grocery Store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Sandwich Place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1360590751"/>
                  </a:ext>
                </a:extLst>
              </a:tr>
              <a:tr h="118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Fairview Park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Ice Cream 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Italian Restaurant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Donut Shop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41" marR="39641" marT="0" marB="0" anchor="b"/>
                </a:tc>
                <a:extLst>
                  <a:ext uri="{0D108BD9-81ED-4DB2-BD59-A6C34878D82A}">
                    <a16:rowId xmlns:a16="http://schemas.microsoft.com/office/drawing/2014/main" val="290067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415E-A3C5-4789-9BC9-FB8CDE89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521"/>
            <a:ext cx="10353761" cy="73152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C6C8-97AC-4B68-A65F-387A5D36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53" y="998785"/>
            <a:ext cx="4034127" cy="5493456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We have an interesting finding. </a:t>
            </a:r>
          </a:p>
          <a:p>
            <a:r>
              <a:rPr lang="en-US" dirty="0">
                <a:effectLst/>
              </a:rPr>
              <a:t>Category 0 has the most members it's members appear to have more pizza places and other restaurants. </a:t>
            </a:r>
          </a:p>
          <a:p>
            <a:r>
              <a:rPr lang="en-US" dirty="0">
                <a:effectLst/>
              </a:rPr>
              <a:t>Remove category 0 and merge with median income data. </a:t>
            </a:r>
          </a:p>
          <a:p>
            <a:r>
              <a:rPr lang="en-US" dirty="0">
                <a:effectLst/>
              </a:rPr>
              <a:t>This is the dataset from which we will pick the 2 new locations.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05388-94B2-438B-A20D-48031D70D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81279"/>
              </p:ext>
            </p:extLst>
          </p:nvPr>
        </p:nvGraphicFramePr>
        <p:xfrm>
          <a:off x="4697845" y="1191824"/>
          <a:ext cx="7078204" cy="521914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31468">
                  <a:extLst>
                    <a:ext uri="{9D8B030D-6E8A-4147-A177-3AD203B41FA5}">
                      <a16:colId xmlns:a16="http://schemas.microsoft.com/office/drawing/2014/main" val="2570424259"/>
                    </a:ext>
                  </a:extLst>
                </a:gridCol>
                <a:gridCol w="752564">
                  <a:extLst>
                    <a:ext uri="{9D8B030D-6E8A-4147-A177-3AD203B41FA5}">
                      <a16:colId xmlns:a16="http://schemas.microsoft.com/office/drawing/2014/main" val="3423274190"/>
                    </a:ext>
                  </a:extLst>
                </a:gridCol>
                <a:gridCol w="1080955">
                  <a:extLst>
                    <a:ext uri="{9D8B030D-6E8A-4147-A177-3AD203B41FA5}">
                      <a16:colId xmlns:a16="http://schemas.microsoft.com/office/drawing/2014/main" val="2962658495"/>
                    </a:ext>
                  </a:extLst>
                </a:gridCol>
                <a:gridCol w="506270">
                  <a:extLst>
                    <a:ext uri="{9D8B030D-6E8A-4147-A177-3AD203B41FA5}">
                      <a16:colId xmlns:a16="http://schemas.microsoft.com/office/drawing/2014/main" val="2516002737"/>
                    </a:ext>
                  </a:extLst>
                </a:gridCol>
                <a:gridCol w="1185630">
                  <a:extLst>
                    <a:ext uri="{9D8B030D-6E8A-4147-A177-3AD203B41FA5}">
                      <a16:colId xmlns:a16="http://schemas.microsoft.com/office/drawing/2014/main" val="1028252319"/>
                    </a:ext>
                  </a:extLst>
                </a:gridCol>
                <a:gridCol w="1185630">
                  <a:extLst>
                    <a:ext uri="{9D8B030D-6E8A-4147-A177-3AD203B41FA5}">
                      <a16:colId xmlns:a16="http://schemas.microsoft.com/office/drawing/2014/main" val="2775468396"/>
                    </a:ext>
                  </a:extLst>
                </a:gridCol>
                <a:gridCol w="1135687">
                  <a:extLst>
                    <a:ext uri="{9D8B030D-6E8A-4147-A177-3AD203B41FA5}">
                      <a16:colId xmlns:a16="http://schemas.microsoft.com/office/drawing/2014/main" val="306432459"/>
                    </a:ext>
                  </a:extLst>
                </a:gridCol>
              </a:tblGrid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population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median_income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4058689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Brook Park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18691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60571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Convenience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 / Bodega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9990737"/>
                  </a:ext>
                </a:extLst>
              </a:tr>
              <a:tr h="207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Olmsted Falls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79699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Flower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Women's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Hot Dog Joint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9002635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Highland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114792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Concert Hall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Hot Dog Joint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Cosmetics Shop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8853224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Shaker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107938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Light Rail Station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Women's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Football Stadium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664881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Broadview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Gym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Women's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Food Truck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990869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49668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Pet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Women's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Convenience Store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001052"/>
                  </a:ext>
                </a:extLst>
              </a:tr>
              <a:tr h="207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Seven Hills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92235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Baseball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Women's Store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31571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Bedford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51591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 Service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2829900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 Royalton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Gym / Fitness 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4898868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 Village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109673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Soccer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Gym / Fitness 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Italian Restaurant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4894613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Brooklyn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Football Stadium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Soccer 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28214007"/>
                  </a:ext>
                </a:extLst>
              </a:tr>
              <a:tr h="399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Rocky River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Gym / Fitness 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Playground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252517"/>
                  </a:ext>
                </a:extLst>
              </a:tr>
              <a:tr h="207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Independence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Sandwich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Art Gallery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3888008"/>
                  </a:ext>
                </a:extLst>
              </a:tr>
              <a:tr h="207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Beachwood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115536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Bakery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Women's Store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71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1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00B1-85A1-483C-BC64-A63C83D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112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FAD-B658-48B7-A9F6-5E4136B4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15344"/>
            <a:ext cx="10353762" cy="25267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Based on population, median income, and the amount of competition, it looks like Rocky River and Shaker Heights are good locations for our 2 gourmet pizza places. </a:t>
            </a:r>
          </a:p>
          <a:p>
            <a:r>
              <a:rPr lang="en-US" dirty="0">
                <a:effectLst/>
              </a:rPr>
              <a:t>This is based on selecting the 2 cities with over $100k median income and then the highest population among those. </a:t>
            </a:r>
          </a:p>
          <a:p>
            <a:r>
              <a:rPr lang="en-US" dirty="0">
                <a:effectLst/>
              </a:rPr>
              <a:t>Both population and median incomes are well above the mean for Cuyahoga county and close to the 75 percentile.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A26881-C788-4873-B7F7-657852EB7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91818"/>
              </p:ext>
            </p:extLst>
          </p:nvPr>
        </p:nvGraphicFramePr>
        <p:xfrm>
          <a:off x="1322704" y="4161154"/>
          <a:ext cx="6591935" cy="228028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9985">
                  <a:extLst>
                    <a:ext uri="{9D8B030D-6E8A-4147-A177-3AD203B41FA5}">
                      <a16:colId xmlns:a16="http://schemas.microsoft.com/office/drawing/2014/main" val="4115246243"/>
                    </a:ext>
                  </a:extLst>
                </a:gridCol>
                <a:gridCol w="1049985">
                  <a:extLst>
                    <a:ext uri="{9D8B030D-6E8A-4147-A177-3AD203B41FA5}">
                      <a16:colId xmlns:a16="http://schemas.microsoft.com/office/drawing/2014/main" val="1409046490"/>
                    </a:ext>
                  </a:extLst>
                </a:gridCol>
                <a:gridCol w="1203108">
                  <a:extLst>
                    <a:ext uri="{9D8B030D-6E8A-4147-A177-3AD203B41FA5}">
                      <a16:colId xmlns:a16="http://schemas.microsoft.com/office/drawing/2014/main" val="2582325189"/>
                    </a:ext>
                  </a:extLst>
                </a:gridCol>
                <a:gridCol w="1443728">
                  <a:extLst>
                    <a:ext uri="{9D8B030D-6E8A-4147-A177-3AD203B41FA5}">
                      <a16:colId xmlns:a16="http://schemas.microsoft.com/office/drawing/2014/main" val="40230560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424887361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median_income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88456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647592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-81.6611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67026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80272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960899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277729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30601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7921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41.3079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-81.9315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30466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430402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-81.8115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58253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69759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41.4356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-81.6289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18711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76733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66702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41.4844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-81.5228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27791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102063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57096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41.5904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-81.4401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1731637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186765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123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9C0C-51CA-4BBE-906D-C12DF4FE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C175-D67D-4CFE-97D9-1E2C133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</a:rPr>
              <a:t>Basilico</a:t>
            </a:r>
            <a:r>
              <a:rPr lang="en-US" sz="2400" dirty="0">
                <a:effectLst/>
              </a:rPr>
              <a:t> Pizzeria, a local gourmet pizza chain in the Cleveland, Ohio area, wants to open 2 new restaurants. </a:t>
            </a:r>
          </a:p>
          <a:p>
            <a:r>
              <a:rPr lang="en-US" sz="2400" dirty="0">
                <a:effectLst/>
              </a:rPr>
              <a:t>Need to choose cities without a lot of competition and where the population and median income are high enough to support the business. </a:t>
            </a:r>
          </a:p>
          <a:p>
            <a:r>
              <a:rPr lang="en-US" sz="2400" dirty="0">
                <a:effectLst/>
              </a:rPr>
              <a:t>The restaurant business is very competitive, so the owners want to base their 2 new ventures on some solid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86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18CC-1FB0-4FB2-BE17-009BA6D7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1429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76AD-4533-48D4-BCE9-A98F8BCC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35" y="1191824"/>
            <a:ext cx="10353762" cy="1326321"/>
          </a:xfrm>
        </p:spPr>
        <p:txBody>
          <a:bodyPr/>
          <a:lstStyle/>
          <a:p>
            <a:r>
              <a:rPr lang="en-US" dirty="0"/>
              <a:t>Data for latitude and longitude for all US cities was downloaded from: </a:t>
            </a:r>
            <a:r>
              <a:rPr lang="en-US" dirty="0">
                <a:hlinkClick r:id="rId2"/>
              </a:rPr>
              <a:t>https://simplemaps.com/data/us-cities</a:t>
            </a:r>
            <a:r>
              <a:rPr lang="en-US" dirty="0"/>
              <a:t>.  Removed the non-Ohio locations and uploaded the CSV. See header below.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5BC83-B061-4366-BBBB-FA0181355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929"/>
              </p:ext>
            </p:extLst>
          </p:nvPr>
        </p:nvGraphicFramePr>
        <p:xfrm>
          <a:off x="1403033" y="2518145"/>
          <a:ext cx="7801929" cy="130225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6950">
                  <a:extLst>
                    <a:ext uri="{9D8B030D-6E8A-4147-A177-3AD203B41FA5}">
                      <a16:colId xmlns:a16="http://schemas.microsoft.com/office/drawing/2014/main" val="2295230691"/>
                    </a:ext>
                  </a:extLst>
                </a:gridCol>
                <a:gridCol w="1567981">
                  <a:extLst>
                    <a:ext uri="{9D8B030D-6E8A-4147-A177-3AD203B41FA5}">
                      <a16:colId xmlns:a16="http://schemas.microsoft.com/office/drawing/2014/main" val="251357891"/>
                    </a:ext>
                  </a:extLst>
                </a:gridCol>
                <a:gridCol w="1347483">
                  <a:extLst>
                    <a:ext uri="{9D8B030D-6E8A-4147-A177-3AD203B41FA5}">
                      <a16:colId xmlns:a16="http://schemas.microsoft.com/office/drawing/2014/main" val="2025839821"/>
                    </a:ext>
                  </a:extLst>
                </a:gridCol>
                <a:gridCol w="1347483">
                  <a:extLst>
                    <a:ext uri="{9D8B030D-6E8A-4147-A177-3AD203B41FA5}">
                      <a16:colId xmlns:a16="http://schemas.microsoft.com/office/drawing/2014/main" val="114126540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377335252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8906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Dunkinsville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38.8559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-83.4713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9582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Cherry Fork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Adams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38.8862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-83.6146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49715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Peebles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38.9463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-83.4094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2397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West Union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Adams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38.7917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-83.5441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9789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Manchester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38.6902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-83.6053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06711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8763637-73B5-4A63-BE50-55454FA9FCE2}"/>
              </a:ext>
            </a:extLst>
          </p:cNvPr>
          <p:cNvSpPr/>
          <p:nvPr/>
        </p:nvSpPr>
        <p:spPr>
          <a:xfrm>
            <a:off x="1005235" y="4039362"/>
            <a:ext cx="9661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Ohio median income data from </a:t>
            </a:r>
            <a:r>
              <a:rPr lang="en-US" u="sng" dirty="0">
                <a:hlinkClick r:id="rId3"/>
              </a:rPr>
              <a:t>https://www.cleveland.com/datacentral/2016/12/median_family_income_household.html</a:t>
            </a:r>
            <a:r>
              <a:rPr lang="en-US" dirty="0"/>
              <a:t> and converted it to a CSV and uploaded it. See header below.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205CBD-7204-44E0-A24D-8A967623F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30702"/>
              </p:ext>
            </p:extLst>
          </p:nvPr>
        </p:nvGraphicFramePr>
        <p:xfrm>
          <a:off x="1403033" y="5166107"/>
          <a:ext cx="4012247" cy="130225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00194">
                  <a:extLst>
                    <a:ext uri="{9D8B030D-6E8A-4147-A177-3AD203B41FA5}">
                      <a16:colId xmlns:a16="http://schemas.microsoft.com/office/drawing/2014/main" val="2489858999"/>
                    </a:ext>
                  </a:extLst>
                </a:gridCol>
                <a:gridCol w="1912053">
                  <a:extLst>
                    <a:ext uri="{9D8B030D-6E8A-4147-A177-3AD203B41FA5}">
                      <a16:colId xmlns:a16="http://schemas.microsoft.com/office/drawing/2014/main" val="241566709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median_income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2539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New Albany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$214,850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2582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Indian Hill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$211,795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624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Pepper Pike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$186,765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062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$146,442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0872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Dublin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$144,005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220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AA4-BA1B-4718-9BD8-0DD49EB4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Data acquisition and cleaning (</a:t>
            </a:r>
            <a:r>
              <a:rPr lang="en-US" dirty="0" err="1">
                <a:effectLst/>
              </a:rPr>
              <a:t>con’t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4407-9017-4975-9870-C72B3945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8" y="970721"/>
            <a:ext cx="10353762" cy="870656"/>
          </a:xfrm>
        </p:spPr>
        <p:txBody>
          <a:bodyPr/>
          <a:lstStyle/>
          <a:p>
            <a:r>
              <a:rPr lang="en-US" dirty="0">
                <a:effectLst/>
              </a:rPr>
              <a:t>Next, merge the </a:t>
            </a:r>
            <a:r>
              <a:rPr lang="en-US" dirty="0" err="1">
                <a:effectLst/>
              </a:rPr>
              <a:t>dataframes</a:t>
            </a:r>
            <a:r>
              <a:rPr lang="en-US" dirty="0">
                <a:effectLst/>
              </a:rPr>
              <a:t> and filter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to include only cities in Cuyahoga County. See header below.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4F04D1-BB11-46CE-8333-A2902CF8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8190"/>
              </p:ext>
            </p:extLst>
          </p:nvPr>
        </p:nvGraphicFramePr>
        <p:xfrm>
          <a:off x="965082" y="1841377"/>
          <a:ext cx="8300839" cy="130225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67745">
                  <a:extLst>
                    <a:ext uri="{9D8B030D-6E8A-4147-A177-3AD203B41FA5}">
                      <a16:colId xmlns:a16="http://schemas.microsoft.com/office/drawing/2014/main" val="2620559019"/>
                    </a:ext>
                  </a:extLst>
                </a:gridCol>
                <a:gridCol w="1384389">
                  <a:extLst>
                    <a:ext uri="{9D8B030D-6E8A-4147-A177-3AD203B41FA5}">
                      <a16:colId xmlns:a16="http://schemas.microsoft.com/office/drawing/2014/main" val="1604203991"/>
                    </a:ext>
                  </a:extLst>
                </a:gridCol>
                <a:gridCol w="1483273">
                  <a:extLst>
                    <a:ext uri="{9D8B030D-6E8A-4147-A177-3AD203B41FA5}">
                      <a16:colId xmlns:a16="http://schemas.microsoft.com/office/drawing/2014/main" val="4132223355"/>
                    </a:ext>
                  </a:extLst>
                </a:gridCol>
                <a:gridCol w="1285504">
                  <a:extLst>
                    <a:ext uri="{9D8B030D-6E8A-4147-A177-3AD203B41FA5}">
                      <a16:colId xmlns:a16="http://schemas.microsoft.com/office/drawing/2014/main" val="3718084989"/>
                    </a:ext>
                  </a:extLst>
                </a:gridCol>
                <a:gridCol w="1779928">
                  <a:extLst>
                    <a:ext uri="{9D8B030D-6E8A-4147-A177-3AD203B41FA5}">
                      <a16:colId xmlns:a16="http://schemas.microsoft.com/office/drawing/2014/main" val="3715913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median_income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84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-81.5348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13126.0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84594.0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16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Lakewood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41.4824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-81.8008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50279.0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70448.0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59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Richmond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41.5589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-81.5029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10421.0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63029.0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92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Shaker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41.4744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-81.5496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27448.0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107938.0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4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Brecksville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41.3079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-81.6193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13425.0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121974.0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8819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B3CC239-3A06-46AF-A26F-789F7D306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4065" y="3714366"/>
            <a:ext cx="4101855" cy="2869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6C3F6-9756-411D-9AF3-8A8D2505F12D}"/>
              </a:ext>
            </a:extLst>
          </p:cNvPr>
          <p:cNvSpPr txBox="1"/>
          <p:nvPr/>
        </p:nvSpPr>
        <p:spPr>
          <a:xfrm>
            <a:off x="585628" y="3715457"/>
            <a:ext cx="426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right is a map of our dataset.</a:t>
            </a:r>
          </a:p>
        </p:txBody>
      </p:sp>
    </p:spTree>
    <p:extLst>
      <p:ext uri="{BB962C8B-B14F-4D97-AF65-F5344CB8AC3E}">
        <p14:creationId xmlns:p14="http://schemas.microsoft.com/office/powerpoint/2010/main" val="180825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8B9-2840-476D-A358-44A8689E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74321"/>
            <a:ext cx="10353761" cy="87376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6F-6CE0-42BF-841A-530B88E4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694408"/>
          </a:xfrm>
        </p:spPr>
        <p:txBody>
          <a:bodyPr/>
          <a:lstStyle/>
          <a:p>
            <a:r>
              <a:rPr lang="en-US" dirty="0">
                <a:effectLst/>
              </a:rPr>
              <a:t>Let’s begin by looking at the summary statistics.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FD6E2-51E5-4347-B824-F90A4F82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26519"/>
              </p:ext>
            </p:extLst>
          </p:nvPr>
        </p:nvGraphicFramePr>
        <p:xfrm>
          <a:off x="1282065" y="2275840"/>
          <a:ext cx="6073776" cy="195338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7451">
                  <a:extLst>
                    <a:ext uri="{9D8B030D-6E8A-4147-A177-3AD203B41FA5}">
                      <a16:colId xmlns:a16="http://schemas.microsoft.com/office/drawing/2014/main" val="1832742322"/>
                    </a:ext>
                  </a:extLst>
                </a:gridCol>
                <a:gridCol w="967451">
                  <a:extLst>
                    <a:ext uri="{9D8B030D-6E8A-4147-A177-3AD203B41FA5}">
                      <a16:colId xmlns:a16="http://schemas.microsoft.com/office/drawing/2014/main" val="3521167393"/>
                    </a:ext>
                  </a:extLst>
                </a:gridCol>
                <a:gridCol w="1108537">
                  <a:extLst>
                    <a:ext uri="{9D8B030D-6E8A-4147-A177-3AD203B41FA5}">
                      <a16:colId xmlns:a16="http://schemas.microsoft.com/office/drawing/2014/main" val="3785482126"/>
                    </a:ext>
                  </a:extLst>
                </a:gridCol>
                <a:gridCol w="1330245">
                  <a:extLst>
                    <a:ext uri="{9D8B030D-6E8A-4147-A177-3AD203B41FA5}">
                      <a16:colId xmlns:a16="http://schemas.microsoft.com/office/drawing/2014/main" val="1646437353"/>
                    </a:ext>
                  </a:extLst>
                </a:gridCol>
                <a:gridCol w="1700092">
                  <a:extLst>
                    <a:ext uri="{9D8B030D-6E8A-4147-A177-3AD203B41FA5}">
                      <a16:colId xmlns:a16="http://schemas.microsoft.com/office/drawing/2014/main" val="9994830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median_income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4138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672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-81.6611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67026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80272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027854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277729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30601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91375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41.3079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-81.9315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30466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29506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-81.8115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58253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40410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41.4356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-81.6289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18711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76733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09329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41.4844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-81.5228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27791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102063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3350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41.5904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-81.4401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1731637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186765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42499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024385-B457-48A2-9064-D8442C198A1E}"/>
              </a:ext>
            </a:extLst>
          </p:cNvPr>
          <p:cNvSpPr/>
          <p:nvPr/>
        </p:nvSpPr>
        <p:spPr>
          <a:xfrm>
            <a:off x="913795" y="4907236"/>
            <a:ext cx="9081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the population and median income statistics as a factor in our decision making.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CE335-AF65-475E-B788-395BD87994A4}"/>
              </a:ext>
            </a:extLst>
          </p:cNvPr>
          <p:cNvSpPr/>
          <p:nvPr/>
        </p:nvSpPr>
        <p:spPr>
          <a:xfrm>
            <a:off x="913796" y="5677578"/>
            <a:ext cx="986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Particularly we will be looking for population and median income near the 75 percentile.</a:t>
            </a:r>
          </a:p>
        </p:txBody>
      </p:sp>
    </p:spTree>
    <p:extLst>
      <p:ext uri="{BB962C8B-B14F-4D97-AF65-F5344CB8AC3E}">
        <p14:creationId xmlns:p14="http://schemas.microsoft.com/office/powerpoint/2010/main" val="349392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E05B-EA61-4C44-8ED7-D7BF7459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56" y="243841"/>
            <a:ext cx="10353761" cy="90424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643E-522B-4706-8ACC-DFFA5BC4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56" y="1286792"/>
            <a:ext cx="10353762" cy="129384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Remove population and median income before clustering.</a:t>
            </a:r>
          </a:p>
          <a:p>
            <a:r>
              <a:rPr lang="en-US" dirty="0">
                <a:effectLst/>
              </a:rPr>
              <a:t>Below is the header of the dataset we will use for clustering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CBEFD9-B435-4BD9-BE7F-AC9C383C0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97250"/>
              </p:ext>
            </p:extLst>
          </p:nvPr>
        </p:nvGraphicFramePr>
        <p:xfrm>
          <a:off x="1310640" y="2985488"/>
          <a:ext cx="6268721" cy="16992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17250">
                  <a:extLst>
                    <a:ext uri="{9D8B030D-6E8A-4147-A177-3AD203B41FA5}">
                      <a16:colId xmlns:a16="http://schemas.microsoft.com/office/drawing/2014/main" val="3934505735"/>
                    </a:ext>
                  </a:extLst>
                </a:gridCol>
                <a:gridCol w="1141655">
                  <a:extLst>
                    <a:ext uri="{9D8B030D-6E8A-4147-A177-3AD203B41FA5}">
                      <a16:colId xmlns:a16="http://schemas.microsoft.com/office/drawing/2014/main" val="3207582848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1747996652"/>
                    </a:ext>
                  </a:extLst>
                </a:gridCol>
                <a:gridCol w="1639831">
                  <a:extLst>
                    <a:ext uri="{9D8B030D-6E8A-4147-A177-3AD203B41FA5}">
                      <a16:colId xmlns:a16="http://schemas.microsoft.com/office/drawing/2014/main" val="598988796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043965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Cuyahoga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-81.5348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697516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Lakewood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Cuyahoga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41.4824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-81.8008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8590528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Richmond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Cuyahoga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41.5589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265946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Shaker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Cuyahoga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41.4744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1453887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Brecksville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Cuyahoga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41.3079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-81.6193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400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00B1-85A1-483C-BC64-A63C83D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1120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FAD-B658-48B7-A9F6-5E4136B4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1104"/>
            <a:ext cx="10353762" cy="1774896"/>
          </a:xfrm>
        </p:spPr>
        <p:txBody>
          <a:bodyPr/>
          <a:lstStyle/>
          <a:p>
            <a:r>
              <a:rPr lang="en-US" dirty="0">
                <a:effectLst/>
              </a:rPr>
              <a:t>Next we need to look at the competition. </a:t>
            </a:r>
          </a:p>
          <a:p>
            <a:r>
              <a:rPr lang="en-US" dirty="0">
                <a:effectLst/>
              </a:rPr>
              <a:t>We’ll use Foursquare to get venues in our cities. </a:t>
            </a:r>
          </a:p>
          <a:p>
            <a:r>
              <a:rPr lang="en-US" dirty="0">
                <a:effectLst/>
              </a:rPr>
              <a:t>Our query returned 417 venues and 129 unique categories. Below is the header.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26808C-AC02-480D-BCE7-B749DB32E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04824"/>
              </p:ext>
            </p:extLst>
          </p:nvPr>
        </p:nvGraphicFramePr>
        <p:xfrm>
          <a:off x="1286192" y="3663156"/>
          <a:ext cx="8121967" cy="209756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80520">
                  <a:extLst>
                    <a:ext uri="{9D8B030D-6E8A-4147-A177-3AD203B41FA5}">
                      <a16:colId xmlns:a16="http://schemas.microsoft.com/office/drawing/2014/main" val="4100971574"/>
                    </a:ext>
                  </a:extLst>
                </a:gridCol>
                <a:gridCol w="1936936">
                  <a:extLst>
                    <a:ext uri="{9D8B030D-6E8A-4147-A177-3AD203B41FA5}">
                      <a16:colId xmlns:a16="http://schemas.microsoft.com/office/drawing/2014/main" val="473638910"/>
                    </a:ext>
                  </a:extLst>
                </a:gridCol>
                <a:gridCol w="1004198">
                  <a:extLst>
                    <a:ext uri="{9D8B030D-6E8A-4147-A177-3AD203B41FA5}">
                      <a16:colId xmlns:a16="http://schemas.microsoft.com/office/drawing/2014/main" val="3276670213"/>
                    </a:ext>
                  </a:extLst>
                </a:gridCol>
                <a:gridCol w="1059673">
                  <a:extLst>
                    <a:ext uri="{9D8B030D-6E8A-4147-A177-3AD203B41FA5}">
                      <a16:colId xmlns:a16="http://schemas.microsoft.com/office/drawing/2014/main" val="1046753586"/>
                    </a:ext>
                  </a:extLst>
                </a:gridCol>
                <a:gridCol w="2240640">
                  <a:extLst>
                    <a:ext uri="{9D8B030D-6E8A-4147-A177-3AD203B41FA5}">
                      <a16:colId xmlns:a16="http://schemas.microsoft.com/office/drawing/2014/main" val="3341863657"/>
                    </a:ext>
                  </a:extLst>
                </a:gridCol>
              </a:tblGrid>
              <a:tr h="61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 Latitude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 Longitude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Venue Category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6870438"/>
                  </a:ext>
                </a:extLst>
              </a:tr>
              <a:tr h="29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Bialy's Bagels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-81.5360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Bagel Shop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4772602"/>
                  </a:ext>
                </a:extLst>
              </a:tr>
              <a:tr h="29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Geraci's 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-81.5368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4717488"/>
                  </a:ext>
                </a:extLst>
              </a:tr>
              <a:tr h="29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HomeGoods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41.4985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-81.5363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Furniture / Home Store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1819570"/>
                  </a:ext>
                </a:extLst>
              </a:tr>
              <a:tr h="29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Peter's Tailor Shop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-81.5361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Tailor Shop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7374660"/>
                  </a:ext>
                </a:extLst>
              </a:tr>
              <a:tr h="29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University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Quagmire's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41.4934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-81.5402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144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58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C6B6-8671-4BD9-A709-D8385D33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5441"/>
            <a:ext cx="10353761" cy="97536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24D2-F6BA-49EA-AB4D-5C082FBC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20801"/>
            <a:ext cx="10353762" cy="504896"/>
          </a:xfrm>
        </p:spPr>
        <p:txBody>
          <a:bodyPr/>
          <a:lstStyle/>
          <a:p>
            <a:r>
              <a:rPr lang="en-US" dirty="0">
                <a:effectLst/>
              </a:rPr>
              <a:t>Next let’s filter the data frame to look at only pizza places. Below is the result.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41289-DC06-4682-9EF3-35C96BC9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16605"/>
              </p:ext>
            </p:extLst>
          </p:nvPr>
        </p:nvGraphicFramePr>
        <p:xfrm>
          <a:off x="1259841" y="1920989"/>
          <a:ext cx="8981440" cy="472889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03095">
                  <a:extLst>
                    <a:ext uri="{9D8B030D-6E8A-4147-A177-3AD203B41FA5}">
                      <a16:colId xmlns:a16="http://schemas.microsoft.com/office/drawing/2014/main" val="575746974"/>
                    </a:ext>
                  </a:extLst>
                </a:gridCol>
                <a:gridCol w="2569061">
                  <a:extLst>
                    <a:ext uri="{9D8B030D-6E8A-4147-A177-3AD203B41FA5}">
                      <a16:colId xmlns:a16="http://schemas.microsoft.com/office/drawing/2014/main" val="2647201387"/>
                    </a:ext>
                  </a:extLst>
                </a:gridCol>
                <a:gridCol w="1520884">
                  <a:extLst>
                    <a:ext uri="{9D8B030D-6E8A-4147-A177-3AD203B41FA5}">
                      <a16:colId xmlns:a16="http://schemas.microsoft.com/office/drawing/2014/main" val="1729684332"/>
                    </a:ext>
                  </a:extLst>
                </a:gridCol>
                <a:gridCol w="1685305">
                  <a:extLst>
                    <a:ext uri="{9D8B030D-6E8A-4147-A177-3AD203B41FA5}">
                      <a16:colId xmlns:a16="http://schemas.microsoft.com/office/drawing/2014/main" val="1014528147"/>
                    </a:ext>
                  </a:extLst>
                </a:gridCol>
                <a:gridCol w="1603095">
                  <a:extLst>
                    <a:ext uri="{9D8B030D-6E8A-4147-A177-3AD203B41FA5}">
                      <a16:colId xmlns:a16="http://schemas.microsoft.com/office/drawing/2014/main" val="2154664747"/>
                    </a:ext>
                  </a:extLst>
                </a:gridCol>
              </a:tblGrid>
              <a:tr h="38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 Latitude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 Longitude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Venue Category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175194104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Strongsville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Pizza Hut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41.3121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-81.8346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155452369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Lyndhurst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Tasty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41.5199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-81.4956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837764588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Lyndhurst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Vicinato Pizzeria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41.5194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-81.4969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3923560414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Garfield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Papa John's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41.4164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-81.6059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145222903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Garfield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41.4214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-81.6091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88797690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 Olmsted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Little Caesars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41.4180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-81.9192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030945634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Marco's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41.3716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-81.8689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202546836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Romeo's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41.3725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-81.8680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1142196909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Parma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Hut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-81.7690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3236242881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Parma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Godmother's Pizza &amp; Subs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-81.7611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3345680941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East Cleveland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Happy's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41.5292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-81.5826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2983872122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 Royalton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Marco's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41.3135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-81.7492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3873347073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Domino's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-81.4394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3883806201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Papa John's Pizza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-81.4415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510469123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Hut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-81.4364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1039820125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Antonio's Pizza 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41.3840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-81.4362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Pizza Place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185687801"/>
                  </a:ext>
                </a:extLst>
              </a:tr>
              <a:tr h="200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Fairview Park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Domino's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41.4460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-81.8550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Pizza Place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0" marR="61100" marT="0" marB="0" anchor="b"/>
                </a:tc>
                <a:extLst>
                  <a:ext uri="{0D108BD9-81ED-4DB2-BD59-A6C34878D82A}">
                    <a16:rowId xmlns:a16="http://schemas.microsoft.com/office/drawing/2014/main" val="44339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766-5F5C-4431-8923-AC4203A6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93040"/>
            <a:ext cx="10353761" cy="873760"/>
          </a:xfrm>
        </p:spPr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A940-8395-4FB0-9E76-2FC43208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15" y="1222304"/>
            <a:ext cx="10353762" cy="687776"/>
          </a:xfrm>
        </p:spPr>
        <p:txBody>
          <a:bodyPr/>
          <a:lstStyle/>
          <a:p>
            <a:r>
              <a:rPr lang="en-US" dirty="0">
                <a:effectLst/>
              </a:rPr>
              <a:t>Next, let’s get the counts by city with the </a:t>
            </a:r>
            <a:r>
              <a:rPr lang="en-US" dirty="0" err="1">
                <a:effectLst/>
              </a:rPr>
              <a:t>groupby</a:t>
            </a:r>
            <a:r>
              <a:rPr lang="en-US" dirty="0">
                <a:effectLst/>
              </a:rPr>
              <a:t> function. Below is the result.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289C98-5394-4078-A970-C50253D7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17337"/>
              </p:ext>
            </p:extLst>
          </p:nvPr>
        </p:nvGraphicFramePr>
        <p:xfrm>
          <a:off x="1176336" y="1829116"/>
          <a:ext cx="3395664" cy="4307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02077">
                  <a:extLst>
                    <a:ext uri="{9D8B030D-6E8A-4147-A177-3AD203B41FA5}">
                      <a16:colId xmlns:a16="http://schemas.microsoft.com/office/drawing/2014/main" val="912229262"/>
                    </a:ext>
                  </a:extLst>
                </a:gridCol>
                <a:gridCol w="1293587">
                  <a:extLst>
                    <a:ext uri="{9D8B030D-6E8A-4147-A177-3AD203B41FA5}">
                      <a16:colId xmlns:a16="http://schemas.microsoft.com/office/drawing/2014/main" val="3758604456"/>
                    </a:ext>
                  </a:extLst>
                </a:gridCol>
              </a:tblGrid>
              <a:tr h="262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1719167"/>
                  </a:ext>
                </a:extLst>
              </a:tr>
              <a:tr h="262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9084320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East Cleveland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0390187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Fairview Park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0357444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Garfield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44754"/>
                  </a:ext>
                </a:extLst>
              </a:tr>
              <a:tr h="262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Lyndhurst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465975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 Olmsted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2533942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 Royalton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7700585"/>
                  </a:ext>
                </a:extLst>
              </a:tr>
              <a:tr h="499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Parma Heights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0869046"/>
                  </a:ext>
                </a:extLst>
              </a:tr>
              <a:tr h="262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901302"/>
                  </a:ext>
                </a:extLst>
              </a:tr>
              <a:tr h="262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Strongsville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44206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7E9781-086C-47F8-A924-8B767558FCC6}"/>
              </a:ext>
            </a:extLst>
          </p:cNvPr>
          <p:cNvSpPr txBox="1"/>
          <p:nvPr/>
        </p:nvSpPr>
        <p:spPr>
          <a:xfrm>
            <a:off x="5242560" y="2245360"/>
            <a:ext cx="6746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I'm surprised there aren't more pizza places listed. 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I'm sure they have a lot of chain and carryout pizza places that aren't reported as much on Foursquare, but that's not our market anyway.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does tell us we don't want to open up our pizza place in Solon!</a:t>
            </a:r>
          </a:p>
        </p:txBody>
      </p:sp>
    </p:spTree>
    <p:extLst>
      <p:ext uri="{BB962C8B-B14F-4D97-AF65-F5344CB8AC3E}">
        <p14:creationId xmlns:p14="http://schemas.microsoft.com/office/powerpoint/2010/main" val="3041957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</TotalTime>
  <Words>1454</Words>
  <Application>Microsoft Office PowerPoint</Application>
  <PresentationFormat>Widescreen</PresentationFormat>
  <Paragraphs>651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Finding a Good Location for Gourmet Pizza Places in Cuyahoga County</vt:lpstr>
      <vt:lpstr>Objective</vt:lpstr>
      <vt:lpstr>Data acquisition and cleaning</vt:lpstr>
      <vt:lpstr>Data acquisition and cleaning (con’t)</vt:lpstr>
      <vt:lpstr>Data Analysis</vt:lpstr>
      <vt:lpstr>Data Analysis (con’t)</vt:lpstr>
      <vt:lpstr>Data Analysis (con’t)</vt:lpstr>
      <vt:lpstr>Data Analysis (con’t)</vt:lpstr>
      <vt:lpstr>Data Analysis (con’t)</vt:lpstr>
      <vt:lpstr>Data Analysis (con’t)</vt:lpstr>
      <vt:lpstr>Data Analysis (con’t)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Good Location for Gourmet Pizza Places in Cuyahoga County</dc:title>
  <dc:creator>Jim Johnson</dc:creator>
  <cp:lastModifiedBy>Jim Johnson</cp:lastModifiedBy>
  <cp:revision>15</cp:revision>
  <dcterms:created xsi:type="dcterms:W3CDTF">2019-03-29T19:05:24Z</dcterms:created>
  <dcterms:modified xsi:type="dcterms:W3CDTF">2019-03-30T13:49:30Z</dcterms:modified>
</cp:coreProperties>
</file>