
<file path=[Content_Types].xml><?xml version="1.0" encoding="utf-8"?>
<Types xmlns="http://schemas.openxmlformats.org/package/2006/content-types">
  <Default ContentType="application/x-fontdata" Extension="fntdata"/>
  <Default ContentType="image/jpeg" Extension="jpe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Lst>
  <p:sldSz cx="18288000" cy="10287000"/>
  <p:notesSz cx="6858000" cy="9144000"/>
  <p:embeddedFontLst>
    <p:embeddedFont>
      <p:font typeface="Montserrat Bold" charset="1" panose="00000800000000000000"/>
      <p:regular r:id="rId13"/>
    </p:embeddedFont>
    <p:embeddedFont>
      <p:font typeface="Canva Sans Bold" charset="1" panose="020B0803030501040103"/>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fonts/font13.fntdata" Type="http://schemas.openxmlformats.org/officeDocument/2006/relationships/font"/><Relationship Id="rId14" Target="fonts/font14.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33333" t="0" r="-33333" b="0"/>
            </a:stretch>
          </a:blipFill>
        </p:spPr>
      </p:sp>
      <p:sp>
        <p:nvSpPr>
          <p:cNvPr name="AutoShape 3" id="3"/>
          <p:cNvSpPr/>
          <p:nvPr/>
        </p:nvSpPr>
        <p:spPr>
          <a:xfrm rot="0">
            <a:off x="1411815" y="6585624"/>
            <a:ext cx="12114058" cy="0"/>
          </a:xfrm>
          <a:prstGeom prst="line">
            <a:avLst/>
          </a:prstGeom>
          <a:ln cap="flat" w="66675">
            <a:solidFill>
              <a:srgbClr val="2254C5"/>
            </a:solidFill>
            <a:prstDash val="solid"/>
            <a:headEnd type="none" len="sm" w="sm"/>
            <a:tailEnd type="none" len="sm" w="sm"/>
          </a:ln>
        </p:spPr>
      </p:sp>
      <p:sp>
        <p:nvSpPr>
          <p:cNvPr name="TextBox 4" id="4"/>
          <p:cNvSpPr txBox="true"/>
          <p:nvPr/>
        </p:nvSpPr>
        <p:spPr>
          <a:xfrm rot="0">
            <a:off x="1257123" y="2987001"/>
            <a:ext cx="16002177" cy="2880485"/>
          </a:xfrm>
          <a:prstGeom prst="rect">
            <a:avLst/>
          </a:prstGeom>
        </p:spPr>
        <p:txBody>
          <a:bodyPr anchor="t" rtlCol="false" tIns="0" lIns="0" bIns="0" rIns="0">
            <a:spAutoFit/>
          </a:bodyPr>
          <a:lstStyle/>
          <a:p>
            <a:pPr algn="l">
              <a:lnSpc>
                <a:spcPts val="23549"/>
              </a:lnSpc>
            </a:pPr>
            <a:r>
              <a:rPr lang="en-US" sz="16820">
                <a:solidFill>
                  <a:srgbClr val="2254C5"/>
                </a:solidFill>
                <a:latin typeface="Montserrat Bold"/>
              </a:rPr>
              <a:t>UAS</a:t>
            </a:r>
          </a:p>
        </p:txBody>
      </p:sp>
      <p:sp>
        <p:nvSpPr>
          <p:cNvPr name="TextBox 5" id="5"/>
          <p:cNvSpPr txBox="true"/>
          <p:nvPr/>
        </p:nvSpPr>
        <p:spPr>
          <a:xfrm rot="0">
            <a:off x="1411815" y="6428462"/>
            <a:ext cx="12413145" cy="1689275"/>
          </a:xfrm>
          <a:prstGeom prst="rect">
            <a:avLst/>
          </a:prstGeom>
        </p:spPr>
        <p:txBody>
          <a:bodyPr anchor="t" rtlCol="false" tIns="0" lIns="0" bIns="0" rIns="0">
            <a:spAutoFit/>
          </a:bodyPr>
          <a:lstStyle/>
          <a:p>
            <a:pPr algn="l">
              <a:lnSpc>
                <a:spcPts val="13805"/>
              </a:lnSpc>
            </a:pPr>
            <a:r>
              <a:rPr lang="en-US" sz="9860">
                <a:solidFill>
                  <a:srgbClr val="2254C5"/>
                </a:solidFill>
                <a:latin typeface="Montserrat Bold"/>
              </a:rPr>
              <a:t>M. Thoriq B. Q.</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33333" t="0" r="-33333" b="0"/>
            </a:stretch>
          </a:blipFill>
        </p:spPr>
      </p:sp>
      <p:sp>
        <p:nvSpPr>
          <p:cNvPr name="TextBox 3" id="3"/>
          <p:cNvSpPr txBox="true"/>
          <p:nvPr/>
        </p:nvSpPr>
        <p:spPr>
          <a:xfrm rot="0">
            <a:off x="269565" y="2074632"/>
            <a:ext cx="17748871" cy="5680488"/>
          </a:xfrm>
          <a:prstGeom prst="rect">
            <a:avLst/>
          </a:prstGeom>
        </p:spPr>
        <p:txBody>
          <a:bodyPr anchor="t" rtlCol="false" tIns="0" lIns="0" bIns="0" rIns="0">
            <a:spAutoFit/>
          </a:bodyPr>
          <a:lstStyle/>
          <a:p>
            <a:pPr algn="just">
              <a:lnSpc>
                <a:spcPts val="3477"/>
              </a:lnSpc>
            </a:pPr>
            <a:r>
              <a:rPr lang="en-US" sz="2483">
                <a:solidFill>
                  <a:srgbClr val="000000"/>
                </a:solidFill>
                <a:latin typeface="Canva Sans Bold"/>
              </a:rPr>
              <a:t>1. </a:t>
            </a:r>
            <a:r>
              <a:rPr lang="en-US" sz="2483">
                <a:solidFill>
                  <a:srgbClr val="000000"/>
                </a:solidFill>
                <a:latin typeface="Canva Sans Bold"/>
              </a:rPr>
              <a:t>Tujuan dari metode penelitian adalah untuk memberikan langkah-langkah yang sistematis dan terorganisir </a:t>
            </a:r>
            <a:r>
              <a:rPr lang="en-US" sz="2483">
                <a:solidFill>
                  <a:srgbClr val="000000"/>
                </a:solidFill>
                <a:latin typeface="Canva Sans Bold"/>
              </a:rPr>
              <a:t>dalam mengumpulkan, menganalisis, dan menginterpretasikan data guna mencapai tujuan penelitian yang ditetapkan. Metode penelitian membantu peneliti memastikan validitas, reliabilitas, dan objektivitas hasil penelitian.</a:t>
            </a:r>
          </a:p>
          <a:p>
            <a:pPr algn="just">
              <a:lnSpc>
                <a:spcPts val="3477"/>
              </a:lnSpc>
            </a:pPr>
            <a:r>
              <a:rPr lang="en-US" sz="2483">
                <a:solidFill>
                  <a:srgbClr val="000000"/>
                </a:solidFill>
                <a:latin typeface="Canva Sans Bold"/>
              </a:rPr>
              <a:t>Konten dalam Metode Penelitian:</a:t>
            </a:r>
          </a:p>
          <a:p>
            <a:pPr algn="just" marL="536241" indent="-268120" lvl="1">
              <a:lnSpc>
                <a:spcPts val="3477"/>
              </a:lnSpc>
              <a:buFont typeface="Arial"/>
              <a:buChar char="•"/>
            </a:pPr>
            <a:r>
              <a:rPr lang="en-US" sz="2483">
                <a:solidFill>
                  <a:srgbClr val="000000"/>
                </a:solidFill>
                <a:latin typeface="Canva Sans Bold"/>
              </a:rPr>
              <a:t>Desain Penelitian: Menjelaskan jenis penelitian (kualitatif, kuantitatif, atau campuran) dan desain yang dipilih.</a:t>
            </a:r>
          </a:p>
          <a:p>
            <a:pPr algn="just" marL="536241" indent="-268120" lvl="1">
              <a:lnSpc>
                <a:spcPts val="3477"/>
              </a:lnSpc>
              <a:buFont typeface="Arial"/>
              <a:buChar char="•"/>
            </a:pPr>
            <a:r>
              <a:rPr lang="en-US" sz="2483">
                <a:solidFill>
                  <a:srgbClr val="000000"/>
                </a:solidFill>
                <a:latin typeface="Canva Sans Bold"/>
              </a:rPr>
              <a:t>Populasi dan Sampel: Mengidentifikasi populasi target dan metode sampling yang digunakan untuk memilih sampel.</a:t>
            </a:r>
          </a:p>
          <a:p>
            <a:pPr algn="just" marL="536241" indent="-268120" lvl="1">
              <a:lnSpc>
                <a:spcPts val="3477"/>
              </a:lnSpc>
              <a:buFont typeface="Arial"/>
              <a:buChar char="•"/>
            </a:pPr>
            <a:r>
              <a:rPr lang="en-US" sz="2483">
                <a:solidFill>
                  <a:srgbClr val="000000"/>
                </a:solidFill>
                <a:latin typeface="Canva Sans Bold"/>
              </a:rPr>
              <a:t>Instrumen Penelitian: Menjelaskan alat atau teknik yang digunakan untuk mengumpulkan data, seperti kuesioner, wawancara, observasi, atau eksperimen.</a:t>
            </a:r>
          </a:p>
          <a:p>
            <a:pPr algn="just" marL="536241" indent="-268120" lvl="1">
              <a:lnSpc>
                <a:spcPts val="3477"/>
              </a:lnSpc>
              <a:buFont typeface="Arial"/>
              <a:buChar char="•"/>
            </a:pPr>
            <a:r>
              <a:rPr lang="en-US" sz="2483">
                <a:solidFill>
                  <a:srgbClr val="000000"/>
                </a:solidFill>
                <a:latin typeface="Canva Sans Bold"/>
              </a:rPr>
              <a:t>Prosedur Pengumpulan Data: Menyajikan langkah-langkah dalam pengumpulan data secara rinci.</a:t>
            </a:r>
          </a:p>
          <a:p>
            <a:pPr algn="just" marL="536241" indent="-268120" lvl="1">
              <a:lnSpc>
                <a:spcPts val="3477"/>
              </a:lnSpc>
              <a:buFont typeface="Arial"/>
              <a:buChar char="•"/>
            </a:pPr>
            <a:r>
              <a:rPr lang="en-US" sz="2483">
                <a:solidFill>
                  <a:srgbClr val="000000"/>
                </a:solidFill>
                <a:latin typeface="Canva Sans Bold"/>
              </a:rPr>
              <a:t>Analisis Data: Metode dan teknik yang digunakan untuk menganalisis data yang terkumpul.</a:t>
            </a:r>
          </a:p>
          <a:p>
            <a:pPr algn="just" marL="536241" indent="-268120" lvl="1">
              <a:lnSpc>
                <a:spcPts val="3477"/>
              </a:lnSpc>
              <a:buFont typeface="Arial"/>
              <a:buChar char="•"/>
            </a:pPr>
            <a:r>
              <a:rPr lang="en-US" sz="2483">
                <a:solidFill>
                  <a:srgbClr val="000000"/>
                </a:solidFill>
                <a:latin typeface="Canva Sans Bold"/>
              </a:rPr>
              <a:t>Etika Penelitian: Pertimbangan etis yang diambil untuk melindungi subjek penelitian.</a:t>
            </a:r>
          </a:p>
          <a:p>
            <a:pPr algn="ctr">
              <a:lnSpc>
                <a:spcPts val="3477"/>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33333" t="0" r="-33333" b="0"/>
            </a:stretch>
          </a:blipFill>
        </p:spPr>
      </p:sp>
      <p:sp>
        <p:nvSpPr>
          <p:cNvPr name="TextBox 3" id="3"/>
          <p:cNvSpPr txBox="true"/>
          <p:nvPr/>
        </p:nvSpPr>
        <p:spPr>
          <a:xfrm rot="0">
            <a:off x="269565" y="3155744"/>
            <a:ext cx="17748871" cy="3927888"/>
          </a:xfrm>
          <a:prstGeom prst="rect">
            <a:avLst/>
          </a:prstGeom>
        </p:spPr>
        <p:txBody>
          <a:bodyPr anchor="t" rtlCol="false" tIns="0" lIns="0" bIns="0" rIns="0">
            <a:spAutoFit/>
          </a:bodyPr>
          <a:lstStyle/>
          <a:p>
            <a:pPr algn="just">
              <a:lnSpc>
                <a:spcPts val="3477"/>
              </a:lnSpc>
            </a:pPr>
            <a:r>
              <a:rPr lang="en-US" sz="2483">
                <a:solidFill>
                  <a:srgbClr val="000000"/>
                </a:solidFill>
                <a:latin typeface="Canva Sans Bold"/>
              </a:rPr>
              <a:t>2. Abstrak dari Hasil Proyek Akhir yang Diharapkan</a:t>
            </a:r>
          </a:p>
          <a:p>
            <a:pPr algn="just">
              <a:lnSpc>
                <a:spcPts val="3477"/>
              </a:lnSpc>
            </a:pPr>
            <a:r>
              <a:rPr lang="en-US" sz="2483">
                <a:solidFill>
                  <a:srgbClr val="000000"/>
                </a:solidFill>
                <a:latin typeface="Canva Sans Bold"/>
              </a:rPr>
              <a:t>Abstrak: Penelitian ini bertujuan untuk mengembangkan sistem pengelolaan inventaris berbasis web untuk meningkatkan efisiensi manajemen stok pada perusahaan retail. (Problem) Sistem yang ada saat ini tidak mampu memberikan data stok yang real-time dan sering terjadi kesalahan dalam pencatatan barang. (Interesting) Dengan menggunakan teknologi web terbaru dan basis data terdistribusi, sistem ini diharapkan dapat menyediakan informasi stok secara real-time dan mengurangi kesalahan pencatatan. (Solution) Pengujian menunjukkan bahwa sistem ini mampu mengurangi kesalahan pencatatan hingga 90% dan mempercepat proses pengambilan keputusan terkait stok barang. (Performance)</a:t>
            </a:r>
          </a:p>
          <a:p>
            <a:pPr algn="ctr">
              <a:lnSpc>
                <a:spcPts val="3477"/>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33333" t="0" r="-33333" b="0"/>
            </a:stretch>
          </a:blipFill>
        </p:spPr>
      </p:sp>
      <p:sp>
        <p:nvSpPr>
          <p:cNvPr name="TextBox 3" id="3"/>
          <p:cNvSpPr txBox="true"/>
          <p:nvPr/>
        </p:nvSpPr>
        <p:spPr>
          <a:xfrm rot="0">
            <a:off x="269565" y="3155744"/>
            <a:ext cx="17748871" cy="3927888"/>
          </a:xfrm>
          <a:prstGeom prst="rect">
            <a:avLst/>
          </a:prstGeom>
        </p:spPr>
        <p:txBody>
          <a:bodyPr anchor="t" rtlCol="false" tIns="0" lIns="0" bIns="0" rIns="0">
            <a:spAutoFit/>
          </a:bodyPr>
          <a:lstStyle/>
          <a:p>
            <a:pPr algn="just">
              <a:lnSpc>
                <a:spcPts val="3477"/>
              </a:lnSpc>
            </a:pPr>
            <a:r>
              <a:rPr lang="en-US" sz="2483">
                <a:solidFill>
                  <a:srgbClr val="000000"/>
                </a:solidFill>
                <a:latin typeface="Canva Sans Bold"/>
              </a:rPr>
              <a:t>3. Bagian-Bagian Penting dalam Se</a:t>
            </a:r>
            <a:r>
              <a:rPr lang="en-US" sz="2483">
                <a:solidFill>
                  <a:srgbClr val="000000"/>
                </a:solidFill>
                <a:latin typeface="Canva Sans Bold"/>
              </a:rPr>
              <a:t>buah Presentasi</a:t>
            </a:r>
          </a:p>
          <a:p>
            <a:pPr algn="just" marL="536241" indent="-268120" lvl="1">
              <a:lnSpc>
                <a:spcPts val="3477"/>
              </a:lnSpc>
              <a:buFont typeface="Arial"/>
              <a:buChar char="•"/>
            </a:pPr>
            <a:r>
              <a:rPr lang="en-US" sz="2483">
                <a:solidFill>
                  <a:srgbClr val="000000"/>
                </a:solidFill>
                <a:latin typeface="Canva Sans Bold"/>
              </a:rPr>
              <a:t>Pendahuluan: Pengenalan topik, tujuan presentasi, dan penjelasan tentang pentingnya topik tersebut.</a:t>
            </a:r>
          </a:p>
          <a:p>
            <a:pPr algn="just" marL="536241" indent="-268120" lvl="1">
              <a:lnSpc>
                <a:spcPts val="3477"/>
              </a:lnSpc>
              <a:buFont typeface="Arial"/>
              <a:buChar char="•"/>
            </a:pPr>
            <a:r>
              <a:rPr lang="en-US" sz="2483">
                <a:solidFill>
                  <a:srgbClr val="000000"/>
                </a:solidFill>
                <a:latin typeface="Canva Sans Bold"/>
              </a:rPr>
              <a:t>Isi Utama: Pembahasan detail mengenai materi utama presentasi, termasuk data, analisis, dan temuan.</a:t>
            </a:r>
          </a:p>
          <a:p>
            <a:pPr algn="just" marL="536241" indent="-268120" lvl="1">
              <a:lnSpc>
                <a:spcPts val="3477"/>
              </a:lnSpc>
              <a:buFont typeface="Arial"/>
              <a:buChar char="•"/>
            </a:pPr>
            <a:r>
              <a:rPr lang="en-US" sz="2483">
                <a:solidFill>
                  <a:srgbClr val="000000"/>
                </a:solidFill>
                <a:latin typeface="Canva Sans Bold"/>
              </a:rPr>
              <a:t>Visualisasi: Penggunaan slide, grafik, tabel, atau media visual lainnya untuk memperjelas dan memperkuat poin-poin utama.</a:t>
            </a:r>
          </a:p>
          <a:p>
            <a:pPr algn="just" marL="536241" indent="-268120" lvl="1">
              <a:lnSpc>
                <a:spcPts val="3477"/>
              </a:lnSpc>
              <a:buFont typeface="Arial"/>
              <a:buChar char="•"/>
            </a:pPr>
            <a:r>
              <a:rPr lang="en-US" sz="2483">
                <a:solidFill>
                  <a:srgbClr val="000000"/>
                </a:solidFill>
                <a:latin typeface="Canva Sans Bold"/>
              </a:rPr>
              <a:t>Kesimpulan: Ringkasan dari poin-poin penting yang telah disampaikan dan penekanan pada temuan utama.</a:t>
            </a:r>
          </a:p>
          <a:p>
            <a:pPr algn="just" marL="536241" indent="-268120" lvl="1">
              <a:lnSpc>
                <a:spcPts val="3477"/>
              </a:lnSpc>
              <a:buFont typeface="Arial"/>
              <a:buChar char="•"/>
            </a:pPr>
            <a:r>
              <a:rPr lang="en-US" sz="2483">
                <a:solidFill>
                  <a:srgbClr val="000000"/>
                </a:solidFill>
                <a:latin typeface="Canva Sans Bold"/>
              </a:rPr>
              <a:t>Tanya Jawab: Sesi interaktif di mana audiens dapat mengajukan pertanyaan dan mendapatkan klarifikasi lebih lanjut.</a:t>
            </a:r>
          </a:p>
          <a:p>
            <a:pPr algn="ctr">
              <a:lnSpc>
                <a:spcPts val="3477"/>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33333" t="0" r="-33333" b="0"/>
            </a:stretch>
          </a:blipFill>
        </p:spPr>
      </p:sp>
      <p:sp>
        <p:nvSpPr>
          <p:cNvPr name="TextBox 3" id="3"/>
          <p:cNvSpPr txBox="true"/>
          <p:nvPr/>
        </p:nvSpPr>
        <p:spPr>
          <a:xfrm rot="0">
            <a:off x="269565" y="2263362"/>
            <a:ext cx="15862172" cy="6994938"/>
          </a:xfrm>
          <a:prstGeom prst="rect">
            <a:avLst/>
          </a:prstGeom>
        </p:spPr>
        <p:txBody>
          <a:bodyPr anchor="t" rtlCol="false" tIns="0" lIns="0" bIns="0" rIns="0">
            <a:spAutoFit/>
          </a:bodyPr>
          <a:lstStyle/>
          <a:p>
            <a:pPr algn="just">
              <a:lnSpc>
                <a:spcPts val="3477"/>
              </a:lnSpc>
            </a:pPr>
            <a:r>
              <a:rPr lang="en-US" sz="2483">
                <a:solidFill>
                  <a:srgbClr val="000000"/>
                </a:solidFill>
                <a:latin typeface="Canva Sans Bold"/>
              </a:rPr>
              <a:t>4. Alur Se</a:t>
            </a:r>
            <a:r>
              <a:rPr lang="en-US" sz="2483">
                <a:solidFill>
                  <a:srgbClr val="000000"/>
                </a:solidFill>
                <a:latin typeface="Canva Sans Bold"/>
              </a:rPr>
              <a:t>buah Presentasi Secara Umum</a:t>
            </a:r>
          </a:p>
          <a:p>
            <a:pPr algn="just" marL="536241" indent="-268120" lvl="1">
              <a:lnSpc>
                <a:spcPts val="3477"/>
              </a:lnSpc>
              <a:buAutoNum type="arabicPeriod" startAt="1"/>
            </a:pPr>
            <a:r>
              <a:rPr lang="en-US" sz="2483">
                <a:solidFill>
                  <a:srgbClr val="000000"/>
                </a:solidFill>
                <a:latin typeface="Canva Sans Bold"/>
              </a:rPr>
              <a:t>Pembukaan:</a:t>
            </a:r>
          </a:p>
          <a:p>
            <a:pPr algn="just" marL="1072481" indent="-357494" lvl="2">
              <a:lnSpc>
                <a:spcPts val="3477"/>
              </a:lnSpc>
              <a:buFont typeface="Arial"/>
              <a:buChar char="⚬"/>
            </a:pPr>
            <a:r>
              <a:rPr lang="en-US" sz="2483">
                <a:solidFill>
                  <a:srgbClr val="000000"/>
                </a:solidFill>
                <a:latin typeface="Canva Sans Bold"/>
              </a:rPr>
              <a:t>Sapaan dan perkenalan diri.</a:t>
            </a:r>
          </a:p>
          <a:p>
            <a:pPr algn="just" marL="1072481" indent="-357494" lvl="2">
              <a:lnSpc>
                <a:spcPts val="3477"/>
              </a:lnSpc>
              <a:buFont typeface="Arial"/>
              <a:buChar char="⚬"/>
            </a:pPr>
            <a:r>
              <a:rPr lang="en-US" sz="2483">
                <a:solidFill>
                  <a:srgbClr val="000000"/>
                </a:solidFill>
                <a:latin typeface="Canva Sans Bold"/>
              </a:rPr>
              <a:t>Menjelaskan tujuan presentasi.</a:t>
            </a:r>
          </a:p>
          <a:p>
            <a:pPr algn="just" marL="1072481" indent="-357494" lvl="2">
              <a:lnSpc>
                <a:spcPts val="3477"/>
              </a:lnSpc>
              <a:buFont typeface="Arial"/>
              <a:buChar char="⚬"/>
            </a:pPr>
            <a:r>
              <a:rPr lang="en-US" sz="2483">
                <a:solidFill>
                  <a:srgbClr val="000000"/>
                </a:solidFill>
                <a:latin typeface="Canva Sans Bold"/>
              </a:rPr>
              <a:t>Menyampaikan agenda atau garis besar presentasi.</a:t>
            </a:r>
          </a:p>
          <a:p>
            <a:pPr algn="just" marL="536241" indent="-268120" lvl="1">
              <a:lnSpc>
                <a:spcPts val="3477"/>
              </a:lnSpc>
              <a:buAutoNum type="arabicPeriod" startAt="1"/>
            </a:pPr>
            <a:r>
              <a:rPr lang="en-US" sz="2483">
                <a:solidFill>
                  <a:srgbClr val="000000"/>
                </a:solidFill>
                <a:latin typeface="Canva Sans Bold"/>
              </a:rPr>
              <a:t>Penyampaian Materi:</a:t>
            </a:r>
          </a:p>
          <a:p>
            <a:pPr algn="just" marL="1072481" indent="-357494" lvl="2">
              <a:lnSpc>
                <a:spcPts val="3477"/>
              </a:lnSpc>
              <a:buFont typeface="Arial"/>
              <a:buChar char="⚬"/>
            </a:pPr>
            <a:r>
              <a:rPr lang="en-US" sz="2483">
                <a:solidFill>
                  <a:srgbClr val="000000"/>
                </a:solidFill>
                <a:latin typeface="Canva Sans Bold"/>
              </a:rPr>
              <a:t>Menguraikan masalah atau latar belakang topik.</a:t>
            </a:r>
          </a:p>
          <a:p>
            <a:pPr algn="just" marL="1072481" indent="-357494" lvl="2">
              <a:lnSpc>
                <a:spcPts val="3477"/>
              </a:lnSpc>
              <a:buFont typeface="Arial"/>
              <a:buChar char="⚬"/>
            </a:pPr>
            <a:r>
              <a:rPr lang="en-US" sz="2483">
                <a:solidFill>
                  <a:srgbClr val="000000"/>
                </a:solidFill>
                <a:latin typeface="Canva Sans Bold"/>
              </a:rPr>
              <a:t>Menjelaskan metode atau pendekatan yang digunakan.</a:t>
            </a:r>
          </a:p>
          <a:p>
            <a:pPr algn="just" marL="1072481" indent="-357494" lvl="2">
              <a:lnSpc>
                <a:spcPts val="3477"/>
              </a:lnSpc>
              <a:buFont typeface="Arial"/>
              <a:buChar char="⚬"/>
            </a:pPr>
            <a:r>
              <a:rPr lang="en-US" sz="2483">
                <a:solidFill>
                  <a:srgbClr val="000000"/>
                </a:solidFill>
                <a:latin typeface="Canva Sans Bold"/>
              </a:rPr>
              <a:t>Menyajikan data dan hasil penelitian atau temuan utama.</a:t>
            </a:r>
          </a:p>
          <a:p>
            <a:pPr algn="just" marL="1072481" indent="-357494" lvl="2">
              <a:lnSpc>
                <a:spcPts val="3477"/>
              </a:lnSpc>
              <a:buFont typeface="Arial"/>
              <a:buChar char="⚬"/>
            </a:pPr>
            <a:r>
              <a:rPr lang="en-US" sz="2483">
                <a:solidFill>
                  <a:srgbClr val="000000"/>
                </a:solidFill>
                <a:latin typeface="Canva Sans Bold"/>
              </a:rPr>
              <a:t>Diskusi </a:t>
            </a:r>
            <a:r>
              <a:rPr lang="en-US" sz="2483">
                <a:solidFill>
                  <a:srgbClr val="000000"/>
                </a:solidFill>
                <a:latin typeface="Canva Sans Bold"/>
              </a:rPr>
              <a:t>atau analisis hasil.</a:t>
            </a:r>
          </a:p>
          <a:p>
            <a:pPr algn="just" marL="536241" indent="-268120" lvl="1">
              <a:lnSpc>
                <a:spcPts val="3477"/>
              </a:lnSpc>
              <a:buAutoNum type="arabicPeriod" startAt="1"/>
            </a:pPr>
            <a:r>
              <a:rPr lang="en-US" sz="2483">
                <a:solidFill>
                  <a:srgbClr val="000000"/>
                </a:solidFill>
                <a:latin typeface="Canva Sans Bold"/>
              </a:rPr>
              <a:t>Penutup:</a:t>
            </a:r>
          </a:p>
          <a:p>
            <a:pPr algn="just" marL="1072481" indent="-357494" lvl="2">
              <a:lnSpc>
                <a:spcPts val="3477"/>
              </a:lnSpc>
              <a:buFont typeface="Arial"/>
              <a:buChar char="⚬"/>
            </a:pPr>
            <a:r>
              <a:rPr lang="en-US" sz="2483">
                <a:solidFill>
                  <a:srgbClr val="000000"/>
                </a:solidFill>
                <a:latin typeface="Canva Sans Bold"/>
              </a:rPr>
              <a:t>Menyimpulkan poin-poin utama.</a:t>
            </a:r>
          </a:p>
          <a:p>
            <a:pPr algn="just" marL="1072481" indent="-357494" lvl="2">
              <a:lnSpc>
                <a:spcPts val="3477"/>
              </a:lnSpc>
              <a:buFont typeface="Arial"/>
              <a:buChar char="⚬"/>
            </a:pPr>
            <a:r>
              <a:rPr lang="en-US" sz="2483">
                <a:solidFill>
                  <a:srgbClr val="000000"/>
                </a:solidFill>
                <a:latin typeface="Canva Sans Bold"/>
              </a:rPr>
              <a:t>Memberikan rekomendasi atau implikasi praktis.</a:t>
            </a:r>
          </a:p>
          <a:p>
            <a:pPr algn="just" marL="1072481" indent="-357494" lvl="2">
              <a:lnSpc>
                <a:spcPts val="3477"/>
              </a:lnSpc>
              <a:buFont typeface="Arial"/>
              <a:buChar char="⚬"/>
            </a:pPr>
            <a:r>
              <a:rPr lang="en-US" sz="2483">
                <a:solidFill>
                  <a:srgbClr val="000000"/>
                </a:solidFill>
                <a:latin typeface="Canva Sans Bold"/>
              </a:rPr>
              <a:t>Menyampaikan ucapan terima kasih.</a:t>
            </a:r>
          </a:p>
          <a:p>
            <a:pPr algn="just" marL="1072481" indent="-357494" lvl="2">
              <a:lnSpc>
                <a:spcPts val="3477"/>
              </a:lnSpc>
              <a:buFont typeface="Arial"/>
              <a:buChar char="⚬"/>
            </a:pPr>
            <a:r>
              <a:rPr lang="en-US" sz="2483">
                <a:solidFill>
                  <a:srgbClr val="000000"/>
                </a:solidFill>
                <a:latin typeface="Canva Sans Bold"/>
              </a:rPr>
              <a:t>Membuka sesi tanya jawab.</a:t>
            </a:r>
          </a:p>
          <a:p>
            <a:pPr algn="ctr">
              <a:lnSpc>
                <a:spcPts val="3477"/>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33333" t="0" r="-33333" b="0"/>
            </a:stretch>
          </a:blipFill>
        </p:spPr>
      </p:sp>
      <p:sp>
        <p:nvSpPr>
          <p:cNvPr name="TextBox 3" id="3"/>
          <p:cNvSpPr txBox="true"/>
          <p:nvPr/>
        </p:nvSpPr>
        <p:spPr>
          <a:xfrm rot="0">
            <a:off x="269565" y="2263362"/>
            <a:ext cx="15862172" cy="5242338"/>
          </a:xfrm>
          <a:prstGeom prst="rect">
            <a:avLst/>
          </a:prstGeom>
        </p:spPr>
        <p:txBody>
          <a:bodyPr anchor="t" rtlCol="false" tIns="0" lIns="0" bIns="0" rIns="0">
            <a:spAutoFit/>
          </a:bodyPr>
          <a:lstStyle/>
          <a:p>
            <a:pPr algn="just">
              <a:lnSpc>
                <a:spcPts val="3477"/>
              </a:lnSpc>
            </a:pPr>
            <a:r>
              <a:rPr lang="en-US" sz="2483">
                <a:solidFill>
                  <a:srgbClr val="000000"/>
                </a:solidFill>
                <a:latin typeface="Canva Sans Bold"/>
              </a:rPr>
              <a:t>5. Struktur Penulisan Se</a:t>
            </a:r>
            <a:r>
              <a:rPr lang="en-US" sz="2483">
                <a:solidFill>
                  <a:srgbClr val="000000"/>
                </a:solidFill>
                <a:latin typeface="Canva Sans Bold"/>
              </a:rPr>
              <a:t>buah Makalah</a:t>
            </a:r>
          </a:p>
          <a:p>
            <a:pPr algn="just" marL="536241" indent="-268120" lvl="1">
              <a:lnSpc>
                <a:spcPts val="3477"/>
              </a:lnSpc>
              <a:buFont typeface="Arial"/>
              <a:buChar char="•"/>
            </a:pPr>
            <a:r>
              <a:rPr lang="en-US" sz="2483">
                <a:solidFill>
                  <a:srgbClr val="000000"/>
                </a:solidFill>
                <a:latin typeface="Canva Sans Bold"/>
              </a:rPr>
              <a:t>Judul: Menyatakan topik utama makalah.</a:t>
            </a:r>
          </a:p>
          <a:p>
            <a:pPr algn="just" marL="536241" indent="-268120" lvl="1">
              <a:lnSpc>
                <a:spcPts val="3477"/>
              </a:lnSpc>
              <a:buFont typeface="Arial"/>
              <a:buChar char="•"/>
            </a:pPr>
            <a:r>
              <a:rPr lang="en-US" sz="2483">
                <a:solidFill>
                  <a:srgbClr val="000000"/>
                </a:solidFill>
                <a:latin typeface="Canva Sans Bold"/>
              </a:rPr>
              <a:t>A</a:t>
            </a:r>
            <a:r>
              <a:rPr lang="en-US" sz="2483">
                <a:solidFill>
                  <a:srgbClr val="000000"/>
                </a:solidFill>
                <a:latin typeface="Canva Sans Bold"/>
              </a:rPr>
              <a:t>bstrak: Ringkasan singkat tentang tujuan, metode, hasil, dan kesimpulan penelitian.</a:t>
            </a:r>
          </a:p>
          <a:p>
            <a:pPr algn="just" marL="536241" indent="-268120" lvl="1">
              <a:lnSpc>
                <a:spcPts val="3477"/>
              </a:lnSpc>
              <a:buFont typeface="Arial"/>
              <a:buChar char="•"/>
            </a:pPr>
            <a:r>
              <a:rPr lang="en-US" sz="2483">
                <a:solidFill>
                  <a:srgbClr val="000000"/>
                </a:solidFill>
                <a:latin typeface="Canva Sans Bold"/>
              </a:rPr>
              <a:t>P</a:t>
            </a:r>
            <a:r>
              <a:rPr lang="en-US" sz="2483">
                <a:solidFill>
                  <a:srgbClr val="000000"/>
                </a:solidFill>
                <a:latin typeface="Canva Sans Bold"/>
              </a:rPr>
              <a:t>endahuluan: Latar belakang masalah, tujuan penelitian, dan pertanyaan penelitian.</a:t>
            </a:r>
          </a:p>
          <a:p>
            <a:pPr algn="just" marL="536241" indent="-268120" lvl="1">
              <a:lnSpc>
                <a:spcPts val="3477"/>
              </a:lnSpc>
              <a:buFont typeface="Arial"/>
              <a:buChar char="•"/>
            </a:pPr>
            <a:r>
              <a:rPr lang="en-US" sz="2483">
                <a:solidFill>
                  <a:srgbClr val="000000"/>
                </a:solidFill>
                <a:latin typeface="Canva Sans Bold"/>
              </a:rPr>
              <a:t>Ti</a:t>
            </a:r>
            <a:r>
              <a:rPr lang="en-US" sz="2483">
                <a:solidFill>
                  <a:srgbClr val="000000"/>
                </a:solidFill>
                <a:latin typeface="Canva Sans Bold"/>
              </a:rPr>
              <a:t>njauan Pustaka: Ulasan literatur yang relevan dengan topik penelitian.</a:t>
            </a:r>
          </a:p>
          <a:p>
            <a:pPr algn="just" marL="536241" indent="-268120" lvl="1">
              <a:lnSpc>
                <a:spcPts val="3477"/>
              </a:lnSpc>
              <a:buFont typeface="Arial"/>
              <a:buChar char="•"/>
            </a:pPr>
            <a:r>
              <a:rPr lang="en-US" sz="2483">
                <a:solidFill>
                  <a:srgbClr val="000000"/>
                </a:solidFill>
                <a:latin typeface="Canva Sans Bold"/>
              </a:rPr>
              <a:t>Metode Penelitian: Deskripsi rinci tentang desain penelitian, metode pengumpulan data, dan analisis data.</a:t>
            </a:r>
          </a:p>
          <a:p>
            <a:pPr algn="just" marL="536241" indent="-268120" lvl="1">
              <a:lnSpc>
                <a:spcPts val="3477"/>
              </a:lnSpc>
              <a:buFont typeface="Arial"/>
              <a:buChar char="•"/>
            </a:pPr>
            <a:r>
              <a:rPr lang="en-US" sz="2483">
                <a:solidFill>
                  <a:srgbClr val="000000"/>
                </a:solidFill>
                <a:latin typeface="Canva Sans Bold"/>
              </a:rPr>
              <a:t>Hasil Penelitian: Penyajian temuan penelitian </a:t>
            </a:r>
            <a:r>
              <a:rPr lang="en-US" sz="2483">
                <a:solidFill>
                  <a:srgbClr val="000000"/>
                </a:solidFill>
                <a:latin typeface="Canva Sans Bold"/>
              </a:rPr>
              <a:t>secara sistem</a:t>
            </a:r>
            <a:r>
              <a:rPr lang="en-US" sz="2483">
                <a:solidFill>
                  <a:srgbClr val="000000"/>
                </a:solidFill>
                <a:latin typeface="Canva Sans Bold"/>
              </a:rPr>
              <a:t>atis.</a:t>
            </a:r>
          </a:p>
          <a:p>
            <a:pPr algn="just" marL="536241" indent="-268120" lvl="1">
              <a:lnSpc>
                <a:spcPts val="3477"/>
              </a:lnSpc>
              <a:buFont typeface="Arial"/>
              <a:buChar char="•"/>
            </a:pPr>
            <a:r>
              <a:rPr lang="en-US" sz="2483">
                <a:solidFill>
                  <a:srgbClr val="000000"/>
                </a:solidFill>
                <a:latin typeface="Canva Sans Bold"/>
              </a:rPr>
              <a:t>Pembahasan: Analisis dan interpretasi hasil penelitian.</a:t>
            </a:r>
          </a:p>
          <a:p>
            <a:pPr algn="just" marL="536241" indent="-268120" lvl="1">
              <a:lnSpc>
                <a:spcPts val="3477"/>
              </a:lnSpc>
              <a:buFont typeface="Arial"/>
              <a:buChar char="•"/>
            </a:pPr>
            <a:r>
              <a:rPr lang="en-US" sz="2483">
                <a:solidFill>
                  <a:srgbClr val="000000"/>
                </a:solidFill>
                <a:latin typeface="Canva Sans Bold"/>
              </a:rPr>
              <a:t>K</a:t>
            </a:r>
            <a:r>
              <a:rPr lang="en-US" sz="2483">
                <a:solidFill>
                  <a:srgbClr val="000000"/>
                </a:solidFill>
                <a:latin typeface="Canva Sans Bold"/>
              </a:rPr>
              <a:t>esimpulan: Ringkasan temuan utama dan implikasi penelitian.</a:t>
            </a:r>
          </a:p>
          <a:p>
            <a:pPr algn="just" marL="536241" indent="-268120" lvl="1">
              <a:lnSpc>
                <a:spcPts val="3477"/>
              </a:lnSpc>
              <a:buFont typeface="Arial"/>
              <a:buChar char="•"/>
            </a:pPr>
            <a:r>
              <a:rPr lang="en-US" sz="2483">
                <a:solidFill>
                  <a:srgbClr val="000000"/>
                </a:solidFill>
                <a:latin typeface="Canva Sans Bold"/>
              </a:rPr>
              <a:t>D</a:t>
            </a:r>
            <a:r>
              <a:rPr lang="en-US" sz="2483">
                <a:solidFill>
                  <a:srgbClr val="000000"/>
                </a:solidFill>
                <a:latin typeface="Canva Sans Bold"/>
              </a:rPr>
              <a:t>aftar Pustaka: Daftar referensi yang digunakan dalam penelitian.</a:t>
            </a:r>
          </a:p>
          <a:p>
            <a:pPr algn="ctr">
              <a:lnSpc>
                <a:spcPts val="3477"/>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33333" t="0" r="-33333" b="0"/>
            </a:stretch>
          </a:blipFill>
        </p:spPr>
      </p:sp>
      <p:sp>
        <p:nvSpPr>
          <p:cNvPr name="TextBox 3" id="3"/>
          <p:cNvSpPr txBox="true"/>
          <p:nvPr/>
        </p:nvSpPr>
        <p:spPr>
          <a:xfrm rot="0">
            <a:off x="336947" y="3004565"/>
            <a:ext cx="17681489" cy="5680488"/>
          </a:xfrm>
          <a:prstGeom prst="rect">
            <a:avLst/>
          </a:prstGeom>
        </p:spPr>
        <p:txBody>
          <a:bodyPr anchor="t" rtlCol="false" tIns="0" lIns="0" bIns="0" rIns="0">
            <a:spAutoFit/>
          </a:bodyPr>
          <a:lstStyle/>
          <a:p>
            <a:pPr algn="just">
              <a:lnSpc>
                <a:spcPts val="3477"/>
              </a:lnSpc>
            </a:pPr>
            <a:r>
              <a:rPr lang="en-US" sz="2483">
                <a:solidFill>
                  <a:srgbClr val="000000"/>
                </a:solidFill>
                <a:latin typeface="Canva Sans Bold"/>
              </a:rPr>
              <a:t>6. Bagian-Bagian dari Penulisan 'Pen</a:t>
            </a:r>
            <a:r>
              <a:rPr lang="en-US" sz="2483">
                <a:solidFill>
                  <a:srgbClr val="000000"/>
                </a:solidFill>
                <a:latin typeface="Canva Sans Bold"/>
              </a:rPr>
              <a:t>utup' Karya Ilmiah</a:t>
            </a:r>
          </a:p>
          <a:p>
            <a:pPr algn="just" marL="536241" indent="-268120" lvl="1">
              <a:lnSpc>
                <a:spcPts val="3477"/>
              </a:lnSpc>
              <a:buFont typeface="Arial"/>
              <a:buChar char="•"/>
            </a:pPr>
            <a:r>
              <a:rPr lang="en-US" sz="2483">
                <a:solidFill>
                  <a:srgbClr val="000000"/>
                </a:solidFill>
                <a:latin typeface="Canva Sans Bold"/>
              </a:rPr>
              <a:t>Ringkasan: Rekapitulasi singkat dari tujuan, metode, dan hasil penelitian.</a:t>
            </a:r>
          </a:p>
          <a:p>
            <a:pPr algn="just" marL="536241" indent="-268120" lvl="1">
              <a:lnSpc>
                <a:spcPts val="3477"/>
              </a:lnSpc>
              <a:buFont typeface="Arial"/>
              <a:buChar char="•"/>
            </a:pPr>
            <a:r>
              <a:rPr lang="en-US" sz="2483">
                <a:solidFill>
                  <a:srgbClr val="000000"/>
                </a:solidFill>
                <a:latin typeface="Canva Sans Bold"/>
              </a:rPr>
              <a:t>K</a:t>
            </a:r>
            <a:r>
              <a:rPr lang="en-US" sz="2483">
                <a:solidFill>
                  <a:srgbClr val="000000"/>
                </a:solidFill>
                <a:latin typeface="Canva Sans Bold"/>
              </a:rPr>
              <a:t>esimpulan: Temuan utama dan kontribusi penelitian terhadap bidang studi.</a:t>
            </a:r>
          </a:p>
          <a:p>
            <a:pPr algn="just" marL="536241" indent="-268120" lvl="1">
              <a:lnSpc>
                <a:spcPts val="3477"/>
              </a:lnSpc>
              <a:buFont typeface="Arial"/>
              <a:buChar char="•"/>
            </a:pPr>
            <a:r>
              <a:rPr lang="en-US" sz="2483">
                <a:solidFill>
                  <a:srgbClr val="000000"/>
                </a:solidFill>
                <a:latin typeface="Canva Sans Bold"/>
              </a:rPr>
              <a:t>R</a:t>
            </a:r>
            <a:r>
              <a:rPr lang="en-US" sz="2483">
                <a:solidFill>
                  <a:srgbClr val="000000"/>
                </a:solidFill>
                <a:latin typeface="Canva Sans Bold"/>
              </a:rPr>
              <a:t>ekomendasi: Saran untuk penelitian lebih lanjut atau aplikasi praktis.</a:t>
            </a:r>
          </a:p>
          <a:p>
            <a:pPr algn="just" marL="536241" indent="-268120" lvl="1">
              <a:lnSpc>
                <a:spcPts val="3477"/>
              </a:lnSpc>
              <a:buFont typeface="Arial"/>
              <a:buChar char="•"/>
            </a:pPr>
            <a:r>
              <a:rPr lang="en-US" sz="2483">
                <a:solidFill>
                  <a:srgbClr val="000000"/>
                </a:solidFill>
                <a:latin typeface="Canva Sans Bold"/>
              </a:rPr>
              <a:t>Implik</a:t>
            </a:r>
            <a:r>
              <a:rPr lang="en-US" sz="2483">
                <a:solidFill>
                  <a:srgbClr val="000000"/>
                </a:solidFill>
                <a:latin typeface="Canva Sans Bold"/>
              </a:rPr>
              <a:t>asi: Pengaruh atau manfaat hasil penelitian b</a:t>
            </a:r>
            <a:r>
              <a:rPr lang="en-US" sz="2483">
                <a:solidFill>
                  <a:srgbClr val="000000"/>
                </a:solidFill>
                <a:latin typeface="Canva Sans Bold"/>
              </a:rPr>
              <a:t>agi pihak terk</a:t>
            </a:r>
            <a:r>
              <a:rPr lang="en-US" sz="2483">
                <a:solidFill>
                  <a:srgbClr val="000000"/>
                </a:solidFill>
                <a:latin typeface="Canva Sans Bold"/>
              </a:rPr>
              <a:t>ait.</a:t>
            </a:r>
          </a:p>
          <a:p>
            <a:pPr algn="just" marL="536241" indent="-268120" lvl="1">
              <a:lnSpc>
                <a:spcPts val="3477"/>
              </a:lnSpc>
              <a:buFont typeface="Arial"/>
              <a:buChar char="•"/>
            </a:pPr>
            <a:r>
              <a:rPr lang="en-US" sz="2483">
                <a:solidFill>
                  <a:srgbClr val="000000"/>
                </a:solidFill>
                <a:latin typeface="Canva Sans Bold"/>
              </a:rPr>
              <a:t>Ket</a:t>
            </a:r>
            <a:r>
              <a:rPr lang="en-US" sz="2483">
                <a:solidFill>
                  <a:srgbClr val="000000"/>
                </a:solidFill>
                <a:latin typeface="Canva Sans Bold"/>
              </a:rPr>
              <a:t>erbatasan: Penjelasan tentang keterbatasan penelitian yang mungkin mempengaruhi hasil.</a:t>
            </a:r>
          </a:p>
          <a:p>
            <a:pPr algn="just">
              <a:lnSpc>
                <a:spcPts val="3477"/>
              </a:lnSpc>
            </a:pPr>
            <a:r>
              <a:rPr lang="en-US" sz="2483">
                <a:solidFill>
                  <a:srgbClr val="000000"/>
                </a:solidFill>
                <a:latin typeface="Canva Sans Bold"/>
              </a:rPr>
              <a:t>Penutup dari Hasil Proyek Akhir yang Diharapkan: Penelitian ini berhasil mengembangkan sistem pengelolaan inventaris berbasis web yang efektif untuk perusahaan retail. Sistem ini memberikan informasi stok secara real-time dan mampu mengurangi kesalahan pencatatan barang hingga 90%. Dengan demikian, sistem ini diharapkan dapat meningkatkan efisiensi operasional dan membantu pengambilan keputusan yang lebih baik. Penelitian selanjutnya dapat fokus pada pengujian sistem ini di berbagai jenis perusahaan dan integrasi dengan teknologi lain untuk peningkatan lebih lanjut.</a:t>
            </a:r>
          </a:p>
          <a:p>
            <a:pPr algn="ctr">
              <a:lnSpc>
                <a:spcPts val="3477"/>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DAGGtLfwjTI</dc:identifier>
  <dcterms:modified xsi:type="dcterms:W3CDTF">2011-08-01T06:04:30Z</dcterms:modified>
  <cp:revision>1</cp:revision>
  <dc:title>Pitch Deck</dc:title>
</cp:coreProperties>
</file>