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Nunito Sans" charset="1" panose="00000500000000000000"/>
      <p:regular r:id="rId10"/>
    </p:embeddedFont>
    <p:embeddedFont>
      <p:font typeface="Nunito Sans Bold" charset="1" panose="00000800000000000000"/>
      <p:regular r:id="rId11"/>
    </p:embeddedFont>
    <p:embeddedFont>
      <p:font typeface="Nunito Sans Italics" charset="1" panose="00000500000000000000"/>
      <p:regular r:id="rId12"/>
    </p:embeddedFont>
    <p:embeddedFont>
      <p:font typeface="Nunito Sans Bold Italics" charset="1" panose="00000800000000000000"/>
      <p:regular r:id="rId13"/>
    </p:embeddedFont>
    <p:embeddedFont>
      <p:font typeface="Nunito Sans Extra-Light" charset="1" panose="00000300000000000000"/>
      <p:regular r:id="rId14"/>
    </p:embeddedFont>
    <p:embeddedFont>
      <p:font typeface="Nunito Sans Extra-Light Italics" charset="1" panose="00000300000000000000"/>
      <p:regular r:id="rId15"/>
    </p:embeddedFont>
    <p:embeddedFont>
      <p:font typeface="Nunito Sans Light" charset="1" panose="00000400000000000000"/>
      <p:regular r:id="rId16"/>
    </p:embeddedFont>
    <p:embeddedFont>
      <p:font typeface="Nunito Sans Light Italics" charset="1" panose="00000400000000000000"/>
      <p:regular r:id="rId17"/>
    </p:embeddedFont>
    <p:embeddedFont>
      <p:font typeface="Nunito Sans Semi-Bold" charset="1" panose="00000700000000000000"/>
      <p:regular r:id="rId18"/>
    </p:embeddedFont>
    <p:embeddedFont>
      <p:font typeface="Nunito Sans Semi-Bold Italics" charset="1" panose="00000700000000000000"/>
      <p:regular r:id="rId19"/>
    </p:embeddedFont>
    <p:embeddedFont>
      <p:font typeface="Nunito Sans Ultra-Bold" charset="1" panose="00000900000000000000"/>
      <p:regular r:id="rId20"/>
    </p:embeddedFont>
    <p:embeddedFont>
      <p:font typeface="Nunito Sans Ultra-Bold Italics" charset="1" panose="00000900000000000000"/>
      <p:regular r:id="rId21"/>
    </p:embeddedFont>
    <p:embeddedFont>
      <p:font typeface="Nunito Sans Heavy" charset="1" panose="00000A00000000000000"/>
      <p:regular r:id="rId22"/>
    </p:embeddedFont>
    <p:embeddedFont>
      <p:font typeface="Nunito Sans Heavy Italics" charset="1" panose="00000A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33" Target="slides/slide1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987551"/>
            <a:ext cx="18288000" cy="12262103"/>
            <a:chOff x="0" y="0"/>
            <a:chExt cx="24384000" cy="163494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8103568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8107869" y="0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8107869" y="8103568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6185542" y="47445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6185542" y="8151013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8764060" y="2072577"/>
            <a:ext cx="1779577" cy="1161174"/>
          </a:xfrm>
          <a:custGeom>
            <a:avLst/>
            <a:gdLst/>
            <a:ahLst/>
            <a:cxnLst/>
            <a:rect r="r" b="b" t="t" l="l"/>
            <a:pathLst>
              <a:path h="1161174" w="1779577">
                <a:moveTo>
                  <a:pt x="0" y="0"/>
                </a:moveTo>
                <a:lnTo>
                  <a:pt x="1779577" y="0"/>
                </a:lnTo>
                <a:lnTo>
                  <a:pt x="1779577" y="1161174"/>
                </a:lnTo>
                <a:lnTo>
                  <a:pt x="0" y="11611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153874" y="4009485"/>
            <a:ext cx="13283002" cy="1576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42"/>
              </a:lnSpc>
            </a:pPr>
            <a:r>
              <a:rPr lang="en-US" sz="9173">
                <a:solidFill>
                  <a:srgbClr val="004AAD"/>
                </a:solidFill>
                <a:latin typeface="Nunito Sans Heavy"/>
              </a:rPr>
              <a:t>Prinsip-Prinsip Gestalt</a:t>
            </a:r>
          </a:p>
        </p:txBody>
      </p:sp>
      <p:sp>
        <p:nvSpPr>
          <p:cNvPr name="Freeform 11" id="11"/>
          <p:cNvSpPr/>
          <p:nvPr/>
        </p:nvSpPr>
        <p:spPr>
          <a:xfrm flipH="true" flipV="false" rot="0">
            <a:off x="0" y="8618398"/>
            <a:ext cx="5173960" cy="1668602"/>
          </a:xfrm>
          <a:custGeom>
            <a:avLst/>
            <a:gdLst/>
            <a:ahLst/>
            <a:cxnLst/>
            <a:rect r="r" b="b" t="t" l="l"/>
            <a:pathLst>
              <a:path h="1668602" w="5173960">
                <a:moveTo>
                  <a:pt x="5173960" y="0"/>
                </a:moveTo>
                <a:lnTo>
                  <a:pt x="0" y="0"/>
                </a:lnTo>
                <a:lnTo>
                  <a:pt x="0" y="1668602"/>
                </a:lnTo>
                <a:lnTo>
                  <a:pt x="5173960" y="1668602"/>
                </a:lnTo>
                <a:lnTo>
                  <a:pt x="51739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082669" y="6008687"/>
            <a:ext cx="10122662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Nunito Sans"/>
              </a:rPr>
              <a:t>Presentation by M. Thoriq B. Q.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520117" y="3450685"/>
            <a:ext cx="2267463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4AAD"/>
                </a:solidFill>
                <a:latin typeface="Nunito Sans"/>
              </a:rPr>
              <a:t>Fauget University</a:t>
            </a:r>
          </a:p>
        </p:txBody>
      </p:sp>
      <p:sp>
        <p:nvSpPr>
          <p:cNvPr name="Freeform 14" id="14"/>
          <p:cNvSpPr/>
          <p:nvPr/>
        </p:nvSpPr>
        <p:spPr>
          <a:xfrm flipH="false" flipV="true" rot="0">
            <a:off x="13114040" y="0"/>
            <a:ext cx="5173960" cy="1668602"/>
          </a:xfrm>
          <a:custGeom>
            <a:avLst/>
            <a:gdLst/>
            <a:ahLst/>
            <a:cxnLst/>
            <a:rect r="r" b="b" t="t" l="l"/>
            <a:pathLst>
              <a:path h="1668602" w="5173960">
                <a:moveTo>
                  <a:pt x="0" y="1668602"/>
                </a:moveTo>
                <a:lnTo>
                  <a:pt x="5173960" y="1668602"/>
                </a:lnTo>
                <a:lnTo>
                  <a:pt x="5173960" y="0"/>
                </a:lnTo>
                <a:lnTo>
                  <a:pt x="0" y="0"/>
                </a:lnTo>
                <a:lnTo>
                  <a:pt x="0" y="166860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987551"/>
            <a:ext cx="18288000" cy="12262103"/>
            <a:chOff x="0" y="0"/>
            <a:chExt cx="24384000" cy="163494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8103568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8107869" y="0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8107869" y="8103568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6185542" y="47445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6185542" y="8151013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2431862" y="2687546"/>
            <a:ext cx="11265740" cy="962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11"/>
              </a:lnSpc>
            </a:pPr>
            <a:r>
              <a:rPr lang="en-US" sz="5579">
                <a:solidFill>
                  <a:srgbClr val="004AAD"/>
                </a:solidFill>
                <a:latin typeface="Nunito Sans Heavy"/>
              </a:rPr>
              <a:t>Common Fate (Tujuan Bersama)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74692" y="3968568"/>
            <a:ext cx="14356125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 Sans"/>
              </a:rPr>
              <a:t>Manusia cenderung mengelompokkan objek-objek yang bergerak dalam arah yang sama sebagai bagian dari satu kelompok atau kesatuan.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03902" y="5273493"/>
            <a:ext cx="1155512" cy="1035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>
                <a:solidFill>
                  <a:srgbClr val="004AAD"/>
                </a:solidFill>
                <a:latin typeface="Nunito Sans Semi-Bold"/>
              </a:rPr>
              <a:t>01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03902" y="7121343"/>
            <a:ext cx="1155512" cy="1035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>
                <a:solidFill>
                  <a:srgbClr val="004AAD"/>
                </a:solidFill>
                <a:latin typeface="Nunito Sans Semi-Bold"/>
              </a:rPr>
              <a:t>02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31862" y="7178493"/>
            <a:ext cx="14356125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 Sans"/>
              </a:rPr>
              <a:t>Pada pertunjukan kembang api yang membentuk pola-pola tertentu saat meledak, manusia cenderung melihat pola-pola tersebut sebagai satu kesatuan yang harmonis karena pergerakan yang seragam.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517522" y="5330643"/>
            <a:ext cx="14270465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 Sans"/>
              </a:rPr>
              <a:t>Dalam animasi yang menampilkan kumpulan titik-titik yang bergerak ke atas, manusia cenderung melihat semua titik tersebut sebagai bagian dari satu gerakan yang sama.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-2038330" y="-2073710"/>
            <a:ext cx="5041299" cy="5041299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411934" y="502681"/>
            <a:ext cx="1939447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FFFFFF"/>
                </a:solidFill>
                <a:latin typeface="Nunito Sans Heavy"/>
              </a:rPr>
              <a:t>08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987551"/>
            <a:ext cx="18288000" cy="12262103"/>
            <a:chOff x="0" y="0"/>
            <a:chExt cx="24384000" cy="163494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8103568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8107869" y="0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8107869" y="8103568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6185542" y="47445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6185542" y="8151013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-2038330" y="-2073710"/>
            <a:ext cx="5041299" cy="5041299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11934" y="502681"/>
            <a:ext cx="1939447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FFFFFF"/>
                </a:solidFill>
                <a:latin typeface="Nunito Sans Heavy"/>
              </a:rPr>
              <a:t>01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972755" y="1718706"/>
            <a:ext cx="8342491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04AAD"/>
                </a:solidFill>
                <a:latin typeface="Nunito Sans Heavy"/>
              </a:rPr>
              <a:t>Definisi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81658" y="3974086"/>
            <a:ext cx="15524685" cy="207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Nunito Sans"/>
              </a:rPr>
              <a:t>Prinsip-prinsip Gestalt adalah serangkaian aturan yang digunakan untuk menjelaskan cara manusia mengorganisasikan informasi visual menjadi pola atau kesatuan yang bermakna.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987551"/>
            <a:ext cx="18288000" cy="12262103"/>
            <a:chOff x="0" y="0"/>
            <a:chExt cx="24384000" cy="163494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8103568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8107869" y="0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8107869" y="8103568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6185542" y="47445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6185542" y="8151013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2431862" y="2687546"/>
            <a:ext cx="8641621" cy="1066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72"/>
              </a:lnSpc>
            </a:pPr>
            <a:r>
              <a:rPr lang="en-US" sz="6265">
                <a:solidFill>
                  <a:srgbClr val="004AAD"/>
                </a:solidFill>
                <a:latin typeface="Nunito Sans Heavy"/>
              </a:rPr>
              <a:t>Proximity (Kedekatan)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31862" y="3927171"/>
            <a:ext cx="14356125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 Sans"/>
              </a:rPr>
              <a:t>Manusia cenderung mengelompokkan objek-objek yang berdekatan satu sama lain menjadi kelompok atau kesatuan yang berbeda dari objek-objek yang lebih jauh.</a:t>
            </a:r>
          </a:p>
          <a:p>
            <a:pPr algn="just">
              <a:lnSpc>
                <a:spcPts val="420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803902" y="5394021"/>
            <a:ext cx="1155512" cy="1035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>
                <a:solidFill>
                  <a:srgbClr val="004AAD"/>
                </a:solidFill>
                <a:latin typeface="Nunito Sans Semi-Bold"/>
              </a:rPr>
              <a:t>01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03902" y="7171760"/>
            <a:ext cx="1155512" cy="1035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>
                <a:solidFill>
                  <a:srgbClr val="004AAD"/>
                </a:solidFill>
                <a:latin typeface="Nunito Sans Semi-Bold"/>
              </a:rPr>
              <a:t>02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31862" y="7159695"/>
            <a:ext cx="14356125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 Sans"/>
              </a:rPr>
              <a:t>Pada layout halaman web, tombol-tombol yang terletak dekat satu sama lain lebih mungkin dianggap sebagai bagian dari satu grup fungsional.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517522" y="5451171"/>
            <a:ext cx="14270465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 Sans"/>
              </a:rPr>
              <a:t>Dalam sebuah baris yang terdiri dari titik-titik yang tersebar, titik-titik yang berdekatan satu sama lain akan dilihat sebagai kelompok-kelompok terpisah.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-2038330" y="-2073710"/>
            <a:ext cx="5041299" cy="5041299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411934" y="502681"/>
            <a:ext cx="1939447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FFFFFF"/>
                </a:solidFill>
                <a:latin typeface="Nunito Sans Heavy"/>
              </a:rPr>
              <a:t>02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987551"/>
            <a:ext cx="18288000" cy="12262103"/>
            <a:chOff x="0" y="0"/>
            <a:chExt cx="24384000" cy="163494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8103568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8107869" y="0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8107869" y="8103568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6185542" y="47445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6185542" y="8151013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2431862" y="2687546"/>
            <a:ext cx="8641621" cy="1066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72"/>
              </a:lnSpc>
            </a:pPr>
            <a:r>
              <a:rPr lang="en-US" sz="6265">
                <a:solidFill>
                  <a:srgbClr val="004AAD"/>
                </a:solidFill>
                <a:latin typeface="Nunito Sans Heavy"/>
              </a:rPr>
              <a:t>Closure (Penutupan)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31862" y="3927171"/>
            <a:ext cx="14356125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 Sans"/>
              </a:rPr>
              <a:t>Manusia cenderung mengisi ruang kosong antara objek-objek untuk membentuk pola atau bentuk yang lebih dikenali atau berarti.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03902" y="5394021"/>
            <a:ext cx="1155512" cy="1035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>
                <a:solidFill>
                  <a:srgbClr val="004AAD"/>
                </a:solidFill>
                <a:latin typeface="Nunito Sans Semi-Bold"/>
              </a:rPr>
              <a:t>01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03902" y="7171760"/>
            <a:ext cx="1155512" cy="1035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>
                <a:solidFill>
                  <a:srgbClr val="004AAD"/>
                </a:solidFill>
                <a:latin typeface="Nunito Sans Semi-Bold"/>
              </a:rPr>
              <a:t>02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31862" y="7159695"/>
            <a:ext cx="14356125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 Sans"/>
              </a:rPr>
              <a:t>Ketika ada garis-garis yang terputus dalam suatu gambar, manusia cenderung melihat garis-garis tersebut sebagai bagian dari suatu bentuk yang lebih besar.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517522" y="5451171"/>
            <a:ext cx="14270465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 Sans"/>
              </a:rPr>
              <a:t>Dalam gambar-gambar yang hanya menunjukkan sebagian dari suatu bentuk, manusia cenderung melengkapi bentuk tersebut secara mental.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-2038330" y="-2073710"/>
            <a:ext cx="5041299" cy="5041299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411934" y="502681"/>
            <a:ext cx="1939447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FFFFFF"/>
                </a:solidFill>
                <a:latin typeface="Nunito Sans Heavy"/>
              </a:rPr>
              <a:t>03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987551"/>
            <a:ext cx="18288000" cy="12262103"/>
            <a:chOff x="0" y="0"/>
            <a:chExt cx="24384000" cy="163494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8103568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8107869" y="0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8107869" y="8103568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6185542" y="47445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6185542" y="8151013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2431862" y="2687546"/>
            <a:ext cx="8641621" cy="1066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72"/>
              </a:lnSpc>
            </a:pPr>
            <a:r>
              <a:rPr lang="en-US" sz="6265">
                <a:solidFill>
                  <a:srgbClr val="004AAD"/>
                </a:solidFill>
                <a:latin typeface="Nunito Sans Heavy"/>
              </a:rPr>
              <a:t>Similarity (Kesamaan)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31862" y="3927171"/>
            <a:ext cx="14356125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 Sans"/>
              </a:rPr>
              <a:t>Manusia cenderung mengelompokkan objek-objek yang memiliki atribut atau karakteristik yang serupa ke dalam kelompok yang sama.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03902" y="5394021"/>
            <a:ext cx="1155512" cy="1035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>
                <a:solidFill>
                  <a:srgbClr val="004AAD"/>
                </a:solidFill>
                <a:latin typeface="Nunito Sans Semi-Bold"/>
              </a:rPr>
              <a:t>01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03902" y="7171760"/>
            <a:ext cx="1155512" cy="1035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>
                <a:solidFill>
                  <a:srgbClr val="004AAD"/>
                </a:solidFill>
                <a:latin typeface="Nunito Sans Semi-Bold"/>
              </a:rPr>
              <a:t>02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31862" y="7159695"/>
            <a:ext cx="14356125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 Sans"/>
              </a:rPr>
              <a:t>Pada suatu kumpulan bentuk geometris yang terdiri dari lingkaran dan segitiga, manusia cenderung mengelompokkan bentuk-bentuk yang memiliki bentuk yang sama bersama-sama.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517522" y="5451171"/>
            <a:ext cx="14270465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 Sans"/>
              </a:rPr>
              <a:t>Dalam suatu himpunan titik-titik berwarna, titik-titik yang memiliki warna yang serupa akan dikelompokkan bersama-sama.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-2038330" y="-2073710"/>
            <a:ext cx="5041299" cy="5041299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411934" y="502681"/>
            <a:ext cx="1939447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FFFFFF"/>
                </a:solidFill>
                <a:latin typeface="Nunito Sans Heavy"/>
              </a:rPr>
              <a:t>04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987551"/>
            <a:ext cx="18288000" cy="12262103"/>
            <a:chOff x="0" y="0"/>
            <a:chExt cx="24384000" cy="163494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8103568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8107869" y="0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8107869" y="8103568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6185542" y="47445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6185542" y="8151013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2431862" y="2687546"/>
            <a:ext cx="13961056" cy="1066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72"/>
              </a:lnSpc>
            </a:pPr>
            <a:r>
              <a:rPr lang="en-US" sz="6265">
                <a:solidFill>
                  <a:srgbClr val="004AAD"/>
                </a:solidFill>
                <a:latin typeface="Nunito Sans Heavy"/>
              </a:rPr>
              <a:t>Common Region (Wilayah Bersama)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31862" y="3927171"/>
            <a:ext cx="14356125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 Sans"/>
              </a:rPr>
              <a:t>Manusia cenderung mengelompokkan objek-objek yang terletak dalam wilayah yang sama sebagai bagian dari satu kesatuan yang lebih besar.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03902" y="5394021"/>
            <a:ext cx="1155512" cy="1035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>
                <a:solidFill>
                  <a:srgbClr val="004AAD"/>
                </a:solidFill>
                <a:latin typeface="Nunito Sans Semi-Bold"/>
              </a:rPr>
              <a:t>01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03902" y="7171760"/>
            <a:ext cx="1155512" cy="1035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>
                <a:solidFill>
                  <a:srgbClr val="004AAD"/>
                </a:solidFill>
                <a:latin typeface="Nunito Sans Semi-Bold"/>
              </a:rPr>
              <a:t>02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31862" y="7159695"/>
            <a:ext cx="14356125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 Sans"/>
              </a:rPr>
              <a:t>Pada tata letak halaman majalah, foto-foto dan teks-teks yang terletak dalam kotak yang sama akan dilihat sebagai bagian dari satu artikel atau topik tertentu.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517522" y="5451171"/>
            <a:ext cx="14270465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 Sans"/>
              </a:rPr>
              <a:t>Dalam sebuah lukisan pemandangan, objek-objek yang terletak dalam satu bagian tertentu dari gambar akan dilihat sebagai bagian dari satu wilayah yang sama.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-2038330" y="-2073710"/>
            <a:ext cx="5041299" cy="5041299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411934" y="502681"/>
            <a:ext cx="1939447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FFFFFF"/>
                </a:solidFill>
                <a:latin typeface="Nunito Sans Heavy"/>
              </a:rPr>
              <a:t>05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987551"/>
            <a:ext cx="18288000" cy="12262103"/>
            <a:chOff x="0" y="0"/>
            <a:chExt cx="24384000" cy="163494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8103568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8107869" y="0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8107869" y="8103568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6185542" y="47445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6185542" y="8151013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2431862" y="2687546"/>
            <a:ext cx="8827905" cy="1066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72"/>
              </a:lnSpc>
            </a:pPr>
            <a:r>
              <a:rPr lang="en-US" sz="6265">
                <a:solidFill>
                  <a:srgbClr val="004AAD"/>
                </a:solidFill>
                <a:latin typeface="Nunito Sans Heavy"/>
              </a:rPr>
              <a:t>Continuity (Ketegaran)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31862" y="3927171"/>
            <a:ext cx="14356125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 Sans"/>
              </a:rPr>
              <a:t>Manusia cenderung melihat objek-objek yang membentuk garis atau kurva yang halus sebagai satu kesatuan yang berkelanjutan, daripada objek-objek yang terpisah.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03902" y="5622621"/>
            <a:ext cx="1155512" cy="1035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>
                <a:solidFill>
                  <a:srgbClr val="004AAD"/>
                </a:solidFill>
                <a:latin typeface="Nunito Sans Semi-Bold"/>
              </a:rPr>
              <a:t>01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03902" y="7171760"/>
            <a:ext cx="1155512" cy="1035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>
                <a:solidFill>
                  <a:srgbClr val="004AAD"/>
                </a:solidFill>
                <a:latin typeface="Nunito Sans Semi-Bold"/>
              </a:rPr>
              <a:t>02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31862" y="7159695"/>
            <a:ext cx="14356125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 Sans"/>
              </a:rPr>
              <a:t>Pada logo yang memiliki garis-garis yang mengalir, kesinambungan garis-garis tersebut membantu membentuk kesan visual yang kohesif.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517522" y="5679771"/>
            <a:ext cx="14270465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 Sans"/>
              </a:rPr>
              <a:t>Dalam sebuah gambar yang menampilkan garis-garis yang melengkung, manusia cenderung melihat garis-garis tersebut sebagai satu jalur yang kontinu.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-2038330" y="-2073710"/>
            <a:ext cx="5041299" cy="5041299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411934" y="502681"/>
            <a:ext cx="1939447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FFFFFF"/>
                </a:solidFill>
                <a:latin typeface="Nunito Sans Heavy"/>
              </a:rPr>
              <a:t>06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987551"/>
            <a:ext cx="18288000" cy="12262103"/>
            <a:chOff x="0" y="0"/>
            <a:chExt cx="24384000" cy="163494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8103568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8107869" y="0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8107869" y="8103568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6185542" y="47445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6185542" y="8151013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2431862" y="2687546"/>
            <a:ext cx="14827438" cy="962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11"/>
              </a:lnSpc>
            </a:pPr>
            <a:r>
              <a:rPr lang="en-US" sz="5579">
                <a:solidFill>
                  <a:srgbClr val="004AAD"/>
                </a:solidFill>
                <a:latin typeface="Nunito Sans Heavy"/>
              </a:rPr>
              <a:t>Figure &amp; Ground (Bentuk &amp; Latar Belakang)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74692" y="3968568"/>
            <a:ext cx="14356125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 Sans"/>
              </a:rPr>
              <a:t>Manusia cenderung memisahkan objek-objek yang terlihat menjadi objek yang menonjol (bentuk) dan latar belakang di mana objek tersebut ditempatkan.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03902" y="5622621"/>
            <a:ext cx="1155512" cy="1035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>
                <a:solidFill>
                  <a:srgbClr val="004AAD"/>
                </a:solidFill>
                <a:latin typeface="Nunito Sans Semi-Bold"/>
              </a:rPr>
              <a:t>01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03902" y="7171760"/>
            <a:ext cx="1155512" cy="1035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>
                <a:solidFill>
                  <a:srgbClr val="004AAD"/>
                </a:solidFill>
                <a:latin typeface="Nunito Sans Semi-Bold"/>
              </a:rPr>
              <a:t>02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31862" y="7228910"/>
            <a:ext cx="14356125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 Sans"/>
              </a:rPr>
              <a:t>Pada desain poster yang menampilkan teks pada latar belakang yang rumit, teks tersebut mungkin menjadi kurang mudah dibaca karena tidak membedakan antara bentuk dan latar belakang dengan jelas.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517522" y="5679771"/>
            <a:ext cx="14270465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 Sans"/>
              </a:rPr>
              <a:t>Dalam gambar yang menampilkan wajah manusia, manusia cenderung melihat wajah sebagai objek yang menonjol dan latar belakang sebagai latar belakang.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-2038330" y="-2073710"/>
            <a:ext cx="5041299" cy="5041299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411934" y="502681"/>
            <a:ext cx="1939447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FFFFFF"/>
                </a:solidFill>
                <a:latin typeface="Nunito Sans Heavy"/>
              </a:rPr>
              <a:t>07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987551"/>
            <a:ext cx="18288000" cy="12262103"/>
            <a:chOff x="0" y="0"/>
            <a:chExt cx="24384000" cy="163494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8103568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8107869" y="0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8107869" y="8103568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6185542" y="47445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6185542" y="8151013"/>
              <a:ext cx="8198458" cy="8198458"/>
            </a:xfrm>
            <a:custGeom>
              <a:avLst/>
              <a:gdLst/>
              <a:ahLst/>
              <a:cxnLst/>
              <a:rect r="r" b="b" t="t" l="l"/>
              <a:pathLst>
                <a:path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2431862" y="2687546"/>
            <a:ext cx="6712138" cy="962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11"/>
              </a:lnSpc>
            </a:pPr>
            <a:r>
              <a:rPr lang="en-US" sz="5579">
                <a:solidFill>
                  <a:srgbClr val="004AAD"/>
                </a:solidFill>
                <a:latin typeface="Nunito Sans Heavy"/>
              </a:rPr>
              <a:t>Symmetry (Simetri)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74692" y="3968568"/>
            <a:ext cx="14356125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 Sans"/>
              </a:rPr>
              <a:t>Manusia cenderung melihat objek-objek yang simetris sebagai satu kesatuan yang lebih harmonis atau seimbang.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03902" y="5273493"/>
            <a:ext cx="1155512" cy="1035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>
                <a:solidFill>
                  <a:srgbClr val="004AAD"/>
                </a:solidFill>
                <a:latin typeface="Nunito Sans Semi-Bold"/>
              </a:rPr>
              <a:t>01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03902" y="6635568"/>
            <a:ext cx="1155512" cy="1035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>
                <a:solidFill>
                  <a:srgbClr val="004AAD"/>
                </a:solidFill>
                <a:latin typeface="Nunito Sans Semi-Bold"/>
              </a:rPr>
              <a:t>02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31862" y="6692718"/>
            <a:ext cx="14356125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 Sans"/>
              </a:rPr>
              <a:t>Dalam lukisan yang menampilkan simetri bilateral, manusia cenderung melihat gambar tersebut sebagai satu kesatuan yang seimbang dan menyenangkan secara visual.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517522" y="5330643"/>
            <a:ext cx="14270465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 Sans"/>
              </a:rPr>
              <a:t>Dalam desain logo yang simetris, kesimetrian membantu menciptakan kesan visual yang estetis dan profesional.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-2038330" y="-2073710"/>
            <a:ext cx="5041299" cy="5041299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411934" y="502681"/>
            <a:ext cx="1939447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FFFFFF"/>
                </a:solidFill>
                <a:latin typeface="Nunito Sans Heavy"/>
              </a:rPr>
              <a:t>08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DAGEjclIKdU</dc:identifier>
  <dcterms:modified xsi:type="dcterms:W3CDTF">2011-08-01T06:04:30Z</dcterms:modified>
  <cp:revision>1</cp:revision>
  <dc:title>Thesis Defense</dc:title>
</cp:coreProperties>
</file>