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11"/>
  </p:notesMasterIdLst>
  <p:handoutMasterIdLst>
    <p:handoutMasterId r:id="rId12"/>
  </p:handoutMasterIdLst>
  <p:sldIdLst>
    <p:sldId id="304" r:id="rId3"/>
    <p:sldId id="305" r:id="rId4"/>
    <p:sldId id="306" r:id="rId5"/>
    <p:sldId id="307" r:id="rId6"/>
    <p:sldId id="308" r:id="rId7"/>
    <p:sldId id="309" r:id="rId8"/>
    <p:sldId id="310" r:id="rId9"/>
    <p:sldId id="311" r:id="rId10"/>
  </p:sldIdLst>
  <p:sldSz cx="9144000" cy="6858000" type="screen4x3"/>
  <p:notesSz cx="7102475" cy="102330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  <p15:guide id="5" pos="2880">
          <p15:clr>
            <a:srgbClr val="A4A3A4"/>
          </p15:clr>
        </p15:guide>
        <p15:guide id="6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824" autoAdjust="0"/>
    <p:restoredTop sz="89911" autoAdjust="0"/>
  </p:normalViewPr>
  <p:slideViewPr>
    <p:cSldViewPr snapToGrid="0">
      <p:cViewPr varScale="1">
        <p:scale>
          <a:sx n="83" d="100"/>
          <a:sy n="83" d="100"/>
        </p:scale>
        <p:origin x="858" y="84"/>
      </p:cViewPr>
      <p:guideLst>
        <p:guide orient="horz" pos="2160"/>
        <p:guide pos="3840"/>
        <p:guide pos="7296"/>
        <p:guide orient="horz" pos="4128"/>
        <p:guide pos="2880"/>
        <p:guide pos="547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86"/>
    </p:cViewPr>
  </p:sorterViewPr>
  <p:notesViewPr>
    <p:cSldViewPr snapToGrid="0" showGuides="1">
      <p:cViewPr>
        <p:scale>
          <a:sx n="200" d="100"/>
          <a:sy n="200" d="100"/>
        </p:scale>
        <p:origin x="276" y="-19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68796EA6-6F25-4F19-87BA-7ADCC16DAEFF}" type="datetimeFigureOut">
              <a:rPr lang="en-US" smtClean="0"/>
              <a:t>19/12/2022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C39C172E-A8B5-46F6-B05C-DFA3E2E0F207}" type="datetimeFigureOut">
              <a:rPr lang="en-US" smtClean="0"/>
              <a:t>19/12/2022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3750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3750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073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hcmut.edu.vn/~anhpham" TargetMode="External"/><Relationship Id="rId2" Type="http://schemas.openxmlformats.org/officeDocument/2006/relationships/hyperlink" Target="mailto:anhpham@cse.hcmut.edu.vn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4" y="3810004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5410202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5410202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2" y="3675531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49495" y="3889662"/>
            <a:ext cx="4953000" cy="1752600"/>
          </a:xfrm>
        </p:spPr>
        <p:txBody>
          <a:bodyPr/>
          <a:lstStyle>
            <a:lvl1pPr marL="64006" indent="0" algn="l"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</a:lvl2pPr>
            <a:lvl3pPr marL="914377" indent="0" algn="ctr">
              <a:buNone/>
            </a:lvl3pPr>
            <a:lvl4pPr marL="1371566" indent="0" algn="ctr">
              <a:buNone/>
            </a:lvl4pPr>
            <a:lvl5pPr marL="1828754" indent="0" algn="ctr">
              <a:buNone/>
            </a:lvl5pPr>
            <a:lvl6pPr marL="2285943" indent="0" algn="ctr">
              <a:buNone/>
            </a:lvl6pPr>
            <a:lvl7pPr marL="2743131" indent="0" algn="ctr">
              <a:buNone/>
            </a:lvl7pPr>
            <a:lvl8pPr marL="3200320" indent="0" algn="ctr">
              <a:buNone/>
            </a:lvl8pPr>
            <a:lvl9pPr marL="3657509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6378" y="2401891"/>
            <a:ext cx="8458200" cy="1081307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19/12/2022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19/12/2022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483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483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529" y="1283517"/>
            <a:ext cx="9010221" cy="5436758"/>
          </a:xfrm>
        </p:spPr>
        <p:txBody>
          <a:bodyPr>
            <a:normAutofit/>
          </a:bodyPr>
          <a:lstStyle>
            <a:lvl1pPr marL="365751" indent="-256026">
              <a:buFont typeface="Wingdings" panose="05000000000000000000" pitchFamily="2" charset="2"/>
              <a:buChar char="§"/>
              <a:defRPr sz="260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algn="just">
              <a:defRPr sz="240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General Information</a:t>
            </a:r>
          </a:p>
          <a:p>
            <a:pPr lvl="1" eaLnBrk="1" latinLnBrk="0" hangingPunct="1"/>
            <a:r>
              <a:rPr lang="en-US" dirty="0"/>
              <a:t>CSE 504003</a:t>
            </a:r>
          </a:p>
          <a:p>
            <a:pPr lvl="1" eaLnBrk="1" latinLnBrk="0" hangingPunct="1"/>
            <a:r>
              <a:rPr lang="en-US" dirty="0"/>
              <a:t>3 credits</a:t>
            </a:r>
          </a:p>
          <a:p>
            <a:pPr lvl="1" eaLnBrk="1" latinLnBrk="0" hangingPunct="1"/>
            <a:endParaRPr lang="en-US" dirty="0"/>
          </a:p>
          <a:p>
            <a:pPr lvl="0" eaLnBrk="1" latinLnBrk="0" hangingPunct="1"/>
            <a:r>
              <a:rPr lang="en-US" dirty="0"/>
              <a:t>Coordinator </a:t>
            </a:r>
          </a:p>
          <a:p>
            <a:pPr lvl="1"/>
            <a:r>
              <a:rPr lang="en-US" dirty="0"/>
              <a:t>Pham Hoang </a:t>
            </a:r>
            <a:r>
              <a:rPr lang="en-US" dirty="0" err="1"/>
              <a:t>Anh</a:t>
            </a:r>
            <a:endParaRPr lang="en-US" dirty="0"/>
          </a:p>
          <a:p>
            <a:pPr lvl="1"/>
            <a:r>
              <a:rPr lang="en-US" dirty="0"/>
              <a:t>Dept. Computer Engineering, Faculty of Computer Science and Engineering, HCMC Uni. Of Technology </a:t>
            </a:r>
          </a:p>
          <a:p>
            <a:pPr lvl="1"/>
            <a:r>
              <a:rPr lang="en-US" dirty="0"/>
              <a:t>Email: </a:t>
            </a:r>
            <a:r>
              <a:rPr lang="en-US" dirty="0">
                <a:hlinkClick r:id="rId2"/>
              </a:rPr>
              <a:t>anhpham@cse.hcmut.edu.vn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Phone: (08)38647256 (Ext. 5843)</a:t>
            </a:r>
          </a:p>
          <a:p>
            <a:pPr lvl="1"/>
            <a:r>
              <a:rPr lang="en-US" dirty="0"/>
              <a:t>Homepage: </a:t>
            </a:r>
            <a:r>
              <a:rPr lang="en-US" dirty="0">
                <a:hlinkClick r:id="rId3"/>
              </a:rPr>
              <a:t>www.cse.hcmut.edu.vn/~anhpham</a:t>
            </a:r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29" y="475180"/>
            <a:ext cx="9010222" cy="749614"/>
          </a:xfrm>
        </p:spPr>
        <p:txBody>
          <a:bodyPr/>
          <a:lstStyle>
            <a:lvl1pPr>
              <a:defRPr b="1">
                <a:solidFill>
                  <a:srgbClr val="002060"/>
                </a:solidFill>
                <a:latin typeface="Century Gothic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8810625" y="6591300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40262010-AD51-4252-9881-6947E88E89FD}" type="slidenum"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pPr algn="ctr"/>
              <a:t>‹#›</a:t>
            </a:fld>
            <a:endParaRPr lang="en-US" sz="1200" b="1" dirty="0">
              <a:solidFill>
                <a:schemeClr val="accent6">
                  <a:lumMod val="75000"/>
                </a:schemeClr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19/12/2022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19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4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19/12/2022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8"/>
            <a:ext cx="40386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8"/>
            <a:ext cx="40386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19/12/2022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6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7" y="2244970"/>
            <a:ext cx="4041775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19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19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19/12/2022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19/12/2022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19/12/2022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90"/>
            <a:ext cx="5102352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30"/>
            <a:ext cx="338328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19/12/2022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12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6" y="1109162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22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2" y="308280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184" y="36025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2" y="440116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7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19/12/2022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51" indent="-256026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52" indent="-246882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21" indent="-219451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47" indent="-201163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53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04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754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17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24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edestrian_scrambl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988" y="535715"/>
            <a:ext cx="8650783" cy="251164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Assignment Project</a:t>
            </a:r>
            <a:br>
              <a:rPr lang="en-US" dirty="0"/>
            </a:br>
            <a:r>
              <a:rPr lang="en-US" dirty="0"/>
              <a:t>Traffic Light using STM32F103RB</a:t>
            </a:r>
          </a:p>
        </p:txBody>
      </p:sp>
    </p:spTree>
    <p:extLst>
      <p:ext uri="{BB962C8B-B14F-4D97-AF65-F5344CB8AC3E}">
        <p14:creationId xmlns:p14="http://schemas.microsoft.com/office/powerpoint/2010/main" val="414854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29" y="1224795"/>
            <a:ext cx="9010221" cy="5495480"/>
          </a:xfrm>
        </p:spPr>
        <p:txBody>
          <a:bodyPr>
            <a:normAutofit/>
          </a:bodyPr>
          <a:lstStyle/>
          <a:p>
            <a:r>
              <a:rPr lang="en-US" dirty="0"/>
              <a:t>In this project, the STM32F103RB is used to simulate the 2-way traffic light system, having some main features:</a:t>
            </a:r>
          </a:p>
          <a:p>
            <a:pPr lvl="1"/>
            <a:r>
              <a:rPr lang="en-US" dirty="0"/>
              <a:t>Automatic mode: The system operates as normal. The  light colors are red, yellow, and green.</a:t>
            </a:r>
          </a:p>
          <a:p>
            <a:pPr lvl="1"/>
            <a:r>
              <a:rPr lang="en-US" dirty="0"/>
              <a:t>Manual mode: A button is used to switch the light colors in this mode</a:t>
            </a:r>
          </a:p>
          <a:p>
            <a:pPr lvl="1"/>
            <a:r>
              <a:rPr lang="en-US" dirty="0"/>
              <a:t>Tuning mode: This mode is used to modify the light timing length</a:t>
            </a:r>
          </a:p>
          <a:p>
            <a:pPr lvl="1"/>
            <a:r>
              <a:rPr lang="en-US" dirty="0">
                <a:hlinkClick r:id="rId2" tooltip="Pedestrian scramble"/>
              </a:rPr>
              <a:t>Pedestrian scramble</a:t>
            </a:r>
            <a:r>
              <a:rPr lang="en-US" dirty="0"/>
              <a:t>: when the button for pedestrian is pressed, its light is turned on and operates reversely to the light of vehicles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4052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421497" y="1224795"/>
            <a:ext cx="1335868" cy="18971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Traffic Light 1</a:t>
            </a:r>
          </a:p>
          <a:p>
            <a:pPr algn="ctr"/>
            <a:r>
              <a:rPr lang="en-US" dirty="0"/>
              <a:t>(D2 – PA10</a:t>
            </a:r>
          </a:p>
          <a:p>
            <a:pPr algn="ctr"/>
            <a:r>
              <a:rPr lang="en-US" dirty="0"/>
              <a:t>D3 – PB3)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335753" y="1224794"/>
            <a:ext cx="1404233" cy="18971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Traffic Light 2</a:t>
            </a:r>
          </a:p>
          <a:p>
            <a:pPr algn="ctr"/>
            <a:r>
              <a:rPr lang="en-US" dirty="0"/>
              <a:t>(D4 – PB5</a:t>
            </a:r>
          </a:p>
          <a:p>
            <a:pPr algn="ctr"/>
            <a:r>
              <a:rPr lang="en-US" dirty="0"/>
              <a:t>D5 – PB4)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034788" y="769115"/>
            <a:ext cx="1404233" cy="18971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Pedestrian Light</a:t>
            </a:r>
          </a:p>
          <a:p>
            <a:pPr algn="ctr"/>
            <a:r>
              <a:rPr lang="en-US" dirty="0"/>
              <a:t>(D6 – PB10</a:t>
            </a:r>
          </a:p>
          <a:p>
            <a:pPr algn="ctr"/>
            <a:r>
              <a:rPr lang="en-US" dirty="0"/>
              <a:t>D7 – PA8)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034788" y="2818731"/>
            <a:ext cx="1404233" cy="18971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Pedestrian Buzzer</a:t>
            </a:r>
          </a:p>
          <a:p>
            <a:pPr algn="ctr"/>
            <a:r>
              <a:rPr lang="en-US" dirty="0"/>
              <a:t>(D12 – PA6</a:t>
            </a:r>
          </a:p>
          <a:p>
            <a:pPr algn="ctr"/>
            <a:r>
              <a:rPr lang="en-US" dirty="0"/>
              <a:t>TIM3-CH1)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034789" y="4868347"/>
            <a:ext cx="1404233" cy="18971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Pedestrian Button</a:t>
            </a:r>
          </a:p>
          <a:p>
            <a:pPr algn="ctr"/>
            <a:r>
              <a:rPr lang="en-US" dirty="0"/>
              <a:t>(A0 – PA0)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443618" y="5467977"/>
            <a:ext cx="1404233" cy="12975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0" i="0">
                <a:solidFill>
                  <a:srgbClr val="24292F"/>
                </a:solidFill>
                <a:effectLst/>
                <a:latin typeface="-apple-system"/>
              </a:rPr>
              <a:t>SELECT</a:t>
            </a:r>
          </a:p>
          <a:p>
            <a:pPr algn="ctr"/>
            <a:r>
              <a:rPr lang="vi-VN">
                <a:solidFill>
                  <a:srgbClr val="24292F"/>
                </a:solidFill>
                <a:latin typeface="-apple-system"/>
              </a:rPr>
              <a:t>Button</a:t>
            </a:r>
            <a:endParaRPr lang="en-US"/>
          </a:p>
          <a:p>
            <a:pPr algn="ctr"/>
            <a:r>
              <a:rPr lang="en-US"/>
              <a:t>(</a:t>
            </a:r>
            <a:r>
              <a:rPr lang="en-US" dirty="0"/>
              <a:t>A1 – PA1)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153017" y="5467977"/>
            <a:ext cx="1404233" cy="12975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0" i="0">
                <a:solidFill>
                  <a:srgbClr val="24292F"/>
                </a:solidFill>
                <a:effectLst/>
                <a:latin typeface="-apple-system"/>
              </a:rPr>
              <a:t>MODIFY</a:t>
            </a:r>
          </a:p>
          <a:p>
            <a:pPr algn="ctr"/>
            <a:r>
              <a:rPr lang="vi-VN">
                <a:solidFill>
                  <a:srgbClr val="24292F"/>
                </a:solidFill>
                <a:latin typeface="-apple-system"/>
              </a:rPr>
              <a:t>Button</a:t>
            </a:r>
            <a:endParaRPr lang="en-US" b="0" i="0">
              <a:solidFill>
                <a:srgbClr val="24292F"/>
              </a:solidFill>
              <a:effectLst/>
              <a:latin typeface="-apple-system"/>
            </a:endParaRPr>
          </a:p>
          <a:p>
            <a:pPr algn="ctr"/>
            <a:r>
              <a:rPr lang="en-US"/>
              <a:t>(</a:t>
            </a:r>
            <a:r>
              <a:rPr lang="en-US" dirty="0"/>
              <a:t>A2 – PA4)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862416" y="5467977"/>
            <a:ext cx="1404233" cy="12975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0" i="0">
                <a:solidFill>
                  <a:srgbClr val="24292F"/>
                </a:solidFill>
                <a:effectLst/>
                <a:latin typeface="-apple-system"/>
              </a:rPr>
              <a:t>SET</a:t>
            </a:r>
          </a:p>
          <a:p>
            <a:pPr algn="ctr"/>
            <a:r>
              <a:rPr lang="vi-VN">
                <a:solidFill>
                  <a:srgbClr val="24292F"/>
                </a:solidFill>
                <a:latin typeface="-apple-system"/>
              </a:rPr>
              <a:t>Button</a:t>
            </a:r>
            <a:endParaRPr lang="vi-VN" b="0" i="0">
              <a:solidFill>
                <a:srgbClr val="24292F"/>
              </a:solidFill>
              <a:effectLst/>
              <a:latin typeface="-apple-system"/>
            </a:endParaRPr>
          </a:p>
          <a:p>
            <a:pPr algn="ctr"/>
            <a:r>
              <a:rPr lang="en-US"/>
              <a:t>(</a:t>
            </a:r>
            <a:r>
              <a:rPr lang="en-US" dirty="0"/>
              <a:t>A3 – PB0)</a:t>
            </a:r>
          </a:p>
        </p:txBody>
      </p:sp>
      <p:pic>
        <p:nvPicPr>
          <p:cNvPr id="1026" name="Picture 2" descr="STM32 Nucleo Ban Đầu NUCLEO F103RB # STM32F1 STM32F103 STM32 Ban Có Nhúng  ST LINK|board carton|board armboard test - AliExpres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7" t="17706" r="20353" b="15520"/>
          <a:stretch/>
        </p:blipFill>
        <p:spPr bwMode="auto">
          <a:xfrm rot="10800000">
            <a:off x="2710266" y="3180821"/>
            <a:ext cx="2626968" cy="222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droid, Smart Phone Icon PNG Transparent Background, Free Download #3073 -  FreeIcons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02" r="20065"/>
          <a:stretch/>
        </p:blipFill>
        <p:spPr bwMode="auto">
          <a:xfrm>
            <a:off x="146061" y="1560886"/>
            <a:ext cx="1733298" cy="297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Elbow Connector 12"/>
          <p:cNvCxnSpPr>
            <a:stCxn id="1026" idx="3"/>
            <a:endCxn id="1028" idx="2"/>
          </p:cNvCxnSpPr>
          <p:nvPr/>
        </p:nvCxnSpPr>
        <p:spPr>
          <a:xfrm rot="10800000" flipV="1">
            <a:off x="1012710" y="4294967"/>
            <a:ext cx="1697556" cy="237287"/>
          </a:xfrm>
          <a:prstGeom prst="bentConnector4">
            <a:avLst>
              <a:gd name="adj1" fmla="val 24474"/>
              <a:gd name="adj2" fmla="val 29184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24392" y="4630783"/>
            <a:ext cx="921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USART2</a:t>
            </a:r>
          </a:p>
        </p:txBody>
      </p:sp>
    </p:spTree>
    <p:extLst>
      <p:ext uri="{BB962C8B-B14F-4D97-AF65-F5344CB8AC3E}">
        <p14:creationId xmlns:p14="http://schemas.microsoft.com/office/powerpoint/2010/main" val="421662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Clock: 64MHz</a:t>
            </a:r>
          </a:p>
          <a:p>
            <a:r>
              <a:rPr lang="en-US"/>
              <a:t>TIM2: PSC = 7999, ARR = 79 =&gt; 100Hz clock</a:t>
            </a:r>
          </a:p>
          <a:p>
            <a:r>
              <a:rPr lang="en-US"/>
              <a:t>TIM3 - PWM: PSC = 63, ARR = 999 =&gt; 1kHz clock</a:t>
            </a:r>
          </a:p>
          <a:p>
            <a:r>
              <a:rPr lang="en-US"/>
              <a:t>USART2, baud rate: 9600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68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B1F3E6-2280-897F-B5C3-AB8E52BC2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28B04D-6AE3-FE43-14FC-6CD94644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0829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DCD4C9E-60AF-2F06-C369-F78BFCFE9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0AD95F-86AF-5C0D-1391-A6BDA080F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578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B215CCA-4BFC-6F3A-6AC6-1110E98F9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C24834-22B9-0D9B-1547-C88FF7006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7339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B6FA80-EB52-01EF-729C-1DDBC2306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B3535F-B034-4A35-1A98-AEC89FCE6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8706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209</Words>
  <Application>Microsoft Office PowerPoint</Application>
  <PresentationFormat>On-screen Show (4:3)</PresentationFormat>
  <Paragraphs>38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-apple-system</vt:lpstr>
      <vt:lpstr>Arial</vt:lpstr>
      <vt:lpstr>Calibri</vt:lpstr>
      <vt:lpstr>Century Gothic</vt:lpstr>
      <vt:lpstr>Georgia</vt:lpstr>
      <vt:lpstr>Impact</vt:lpstr>
      <vt:lpstr>Tahoma</vt:lpstr>
      <vt:lpstr>Wingdings</vt:lpstr>
      <vt:lpstr>Wingdings 2</vt:lpstr>
      <vt:lpstr>Training presentation</vt:lpstr>
      <vt:lpstr>Assignment Project Traffic Light using STM32F103RB</vt:lpstr>
      <vt:lpstr>Introduction</vt:lpstr>
      <vt:lpstr>Block Diagram</vt:lpstr>
      <vt:lpstr>Configuration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2014-07-29T03:47:45Z</dcterms:created>
  <dcterms:modified xsi:type="dcterms:W3CDTF">2022-12-19T17:20:00Z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