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8" r:id="rId30"/>
    <p:sldId id="289" r:id="rId31"/>
    <p:sldId id="290" r:id="rId32"/>
    <p:sldId id="291" r:id="rId33"/>
    <p:sldId id="292" r:id="rId34"/>
    <p:sldId id="295" r:id="rId35"/>
    <p:sldId id="296" r:id="rId36"/>
    <p:sldId id="297" r:id="rId37"/>
    <p:sldId id="298" r:id="rId38"/>
    <p:sldId id="285" r:id="rId39"/>
    <p:sldId id="286" r:id="rId40"/>
    <p:sldId id="287" r:id="rId41"/>
    <p:sldId id="293" r:id="rId42"/>
    <p:sldId id="299" r:id="rId43"/>
    <p:sldId id="300" r:id="rId44"/>
    <p:sldId id="301" r:id="rId45"/>
    <p:sldId id="303" r:id="rId46"/>
    <p:sldId id="304" r:id="rId47"/>
    <p:sldId id="305" r:id="rId48"/>
    <p:sldId id="306" r:id="rId49"/>
    <p:sldId id="307" r:id="rId50"/>
    <p:sldId id="308" r:id="rId51"/>
    <p:sldId id="309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30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7002D-221F-4B9A-A1BA-61A4B19B842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8DF9-B933-476F-8816-0196C85DE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04583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7002D-221F-4B9A-A1BA-61A4B19B842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8DF9-B933-476F-8816-0196C85DE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51861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7002D-221F-4B9A-A1BA-61A4B19B842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8DF9-B933-476F-8816-0196C85DE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13101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7002D-221F-4B9A-A1BA-61A4B19B842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8DF9-B933-476F-8816-0196C85DE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98878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7002D-221F-4B9A-A1BA-61A4B19B842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8DF9-B933-476F-8816-0196C85DE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93785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7002D-221F-4B9A-A1BA-61A4B19B842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8DF9-B933-476F-8816-0196C85DE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76566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7002D-221F-4B9A-A1BA-61A4B19B842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8DF9-B933-476F-8816-0196C85DE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13795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7002D-221F-4B9A-A1BA-61A4B19B842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8DF9-B933-476F-8816-0196C85DE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67750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7002D-221F-4B9A-A1BA-61A4B19B842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8DF9-B933-476F-8816-0196C85DE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86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7002D-221F-4B9A-A1BA-61A4B19B842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8DF9-B933-476F-8816-0196C85DE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02458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7002D-221F-4B9A-A1BA-61A4B19B842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8DF9-B933-476F-8816-0196C85DE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4188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7002D-221F-4B9A-A1BA-61A4B19B842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A8DF9-B933-476F-8816-0196C85DE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7788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3945" y="2112135"/>
            <a:ext cx="11037194" cy="108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800" b="1" dirty="0">
                <a:solidFill>
                  <a:srgbClr val="00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Cleaning and Preparation: </a:t>
            </a:r>
            <a:r>
              <a:rPr lang="en-US" sz="2800" dirty="0">
                <a:solidFill>
                  <a:srgbClr val="00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Handling Missing Data, Data Transformation, String Manipulation.</a:t>
            </a:r>
            <a:endParaRPr lang="en-US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7702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8640"/>
            <a:ext cx="10515600" cy="562832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In [31]: </a:t>
            </a:r>
            <a:r>
              <a:rPr lang="en-IN" dirty="0" err="1"/>
              <a:t>df.dropna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Out[31]:</a:t>
            </a:r>
          </a:p>
          <a:p>
            <a:pPr marL="0" indent="0">
              <a:buNone/>
            </a:pPr>
            <a:r>
              <a:rPr lang="en-IN" dirty="0" smtClean="0"/>
              <a:t>	0 		1 		2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4 </a:t>
            </a:r>
            <a:r>
              <a:rPr lang="en-IN" dirty="0" smtClean="0"/>
              <a:t>	0.274992 	0.228913 	1.352917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5 </a:t>
            </a:r>
            <a:r>
              <a:rPr lang="en-IN" dirty="0" smtClean="0"/>
              <a:t>	0.886429 	-</a:t>
            </a:r>
            <a:r>
              <a:rPr lang="en-IN" dirty="0"/>
              <a:t>2.001637 </a:t>
            </a:r>
            <a:r>
              <a:rPr lang="en-IN" dirty="0" smtClean="0"/>
              <a:t>	-</a:t>
            </a:r>
            <a:r>
              <a:rPr lang="en-IN" dirty="0"/>
              <a:t>0.371843</a:t>
            </a:r>
          </a:p>
          <a:p>
            <a:pPr marL="0" indent="0">
              <a:buNone/>
            </a:pPr>
            <a:r>
              <a:rPr lang="en-IN" dirty="0"/>
              <a:t>6 </a:t>
            </a:r>
            <a:r>
              <a:rPr lang="en-IN" dirty="0" smtClean="0"/>
              <a:t>	1.669025 	-</a:t>
            </a:r>
            <a:r>
              <a:rPr lang="en-IN" dirty="0"/>
              <a:t>0.438570 </a:t>
            </a:r>
            <a:r>
              <a:rPr lang="en-IN" dirty="0" smtClean="0"/>
              <a:t>	-0.539741</a:t>
            </a:r>
          </a:p>
          <a:p>
            <a:pPr marL="0" indent="0">
              <a:buNone/>
            </a:pPr>
            <a:r>
              <a:rPr lang="en-IN" dirty="0"/>
              <a:t>In [32]: </a:t>
            </a:r>
            <a:r>
              <a:rPr lang="en-IN" dirty="0" err="1"/>
              <a:t>df.dropna</a:t>
            </a:r>
            <a:r>
              <a:rPr lang="en-IN" dirty="0"/>
              <a:t>(thresh=2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/>
              <a:t>Out[32]:</a:t>
            </a:r>
          </a:p>
          <a:p>
            <a:pPr marL="0" indent="0">
              <a:buNone/>
            </a:pPr>
            <a:r>
              <a:rPr lang="en-IN" dirty="0" smtClean="0"/>
              <a:t>	0 		1 		2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2 </a:t>
            </a:r>
            <a:r>
              <a:rPr lang="en-IN" dirty="0" smtClean="0"/>
              <a:t>	0.092908 	</a:t>
            </a:r>
            <a:r>
              <a:rPr lang="en-IN" dirty="0" err="1" smtClean="0"/>
              <a:t>NaN</a:t>
            </a:r>
            <a:r>
              <a:rPr lang="en-IN" dirty="0" smtClean="0"/>
              <a:t> 		0.769023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3 </a:t>
            </a:r>
            <a:r>
              <a:rPr lang="en-IN" dirty="0" smtClean="0"/>
              <a:t>	1.246435 	</a:t>
            </a:r>
            <a:r>
              <a:rPr lang="en-IN" dirty="0" err="1" smtClean="0"/>
              <a:t>NaN</a:t>
            </a:r>
            <a:r>
              <a:rPr lang="en-IN" dirty="0" smtClean="0"/>
              <a:t> 		-</a:t>
            </a:r>
            <a:r>
              <a:rPr lang="en-IN" dirty="0"/>
              <a:t>1.296221</a:t>
            </a:r>
          </a:p>
          <a:p>
            <a:pPr marL="0" indent="0">
              <a:buNone/>
            </a:pPr>
            <a:r>
              <a:rPr lang="en-IN" dirty="0"/>
              <a:t>4 </a:t>
            </a:r>
            <a:r>
              <a:rPr lang="en-IN" dirty="0" smtClean="0"/>
              <a:t>	0.274992 	0.228913 	1.352917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5 </a:t>
            </a:r>
            <a:r>
              <a:rPr lang="en-IN" dirty="0" smtClean="0"/>
              <a:t>	0.886429 	-</a:t>
            </a:r>
            <a:r>
              <a:rPr lang="en-IN" dirty="0"/>
              <a:t>2.001637 </a:t>
            </a:r>
            <a:r>
              <a:rPr lang="en-IN" dirty="0" smtClean="0"/>
              <a:t>	-</a:t>
            </a:r>
            <a:r>
              <a:rPr lang="en-IN" dirty="0"/>
              <a:t>0.371843</a:t>
            </a:r>
          </a:p>
          <a:p>
            <a:pPr marL="0" indent="0">
              <a:buNone/>
            </a:pPr>
            <a:r>
              <a:rPr lang="en-IN" dirty="0"/>
              <a:t>6 </a:t>
            </a:r>
            <a:r>
              <a:rPr lang="en-IN" dirty="0" smtClean="0"/>
              <a:t>	1.669025 	-</a:t>
            </a:r>
            <a:r>
              <a:rPr lang="en-IN" dirty="0"/>
              <a:t>0.438570 </a:t>
            </a:r>
            <a:r>
              <a:rPr lang="en-IN" dirty="0" smtClean="0"/>
              <a:t>	-</a:t>
            </a:r>
            <a:r>
              <a:rPr lang="en-IN" dirty="0"/>
              <a:t>0.539741</a:t>
            </a:r>
          </a:p>
        </p:txBody>
      </p:sp>
    </p:spTree>
    <p:extLst>
      <p:ext uri="{BB962C8B-B14F-4D97-AF65-F5344CB8AC3E}">
        <p14:creationId xmlns="" xmlns:p14="http://schemas.microsoft.com/office/powerpoint/2010/main" val="198212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8194"/>
            <a:ext cx="10515600" cy="592876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Filling In Missing </a:t>
            </a:r>
            <a:r>
              <a:rPr lang="en-IN" dirty="0" smtClean="0">
                <a:solidFill>
                  <a:srgbClr val="FF0000"/>
                </a:solidFill>
              </a:rPr>
              <a:t>Data</a:t>
            </a:r>
          </a:p>
          <a:p>
            <a:r>
              <a:rPr lang="en-IN" dirty="0"/>
              <a:t>Rather than filtering out missing data (and potentially discarding other data </a:t>
            </a:r>
            <a:r>
              <a:rPr lang="en-IN" dirty="0" smtClean="0"/>
              <a:t>along with </a:t>
            </a:r>
            <a:r>
              <a:rPr lang="en-IN" dirty="0"/>
              <a:t>it), </a:t>
            </a:r>
            <a:r>
              <a:rPr lang="en-IN" dirty="0" smtClean="0"/>
              <a:t>we </a:t>
            </a:r>
            <a:r>
              <a:rPr lang="en-IN" dirty="0"/>
              <a:t>may want to fill in the “holes” in any number of ways. </a:t>
            </a:r>
            <a:endParaRPr lang="en-IN" dirty="0" smtClean="0"/>
          </a:p>
          <a:p>
            <a:r>
              <a:rPr lang="en-IN" dirty="0" smtClean="0"/>
              <a:t>For </a:t>
            </a:r>
            <a:r>
              <a:rPr lang="en-IN" dirty="0"/>
              <a:t>most purposes</a:t>
            </a:r>
            <a:r>
              <a:rPr lang="en-IN" dirty="0" smtClean="0"/>
              <a:t>, the </a:t>
            </a:r>
            <a:r>
              <a:rPr lang="en-IN" dirty="0" err="1"/>
              <a:t>fillna</a:t>
            </a:r>
            <a:r>
              <a:rPr lang="en-IN" dirty="0"/>
              <a:t> method is the workhorse function to use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/>
              <a:t>In [33]: </a:t>
            </a:r>
            <a:r>
              <a:rPr lang="en-IN" dirty="0" err="1"/>
              <a:t>df.fillna</a:t>
            </a:r>
            <a:r>
              <a:rPr lang="en-IN" dirty="0"/>
              <a:t>(0)</a:t>
            </a:r>
          </a:p>
          <a:p>
            <a:pPr marL="0" indent="0">
              <a:buNone/>
            </a:pPr>
            <a:r>
              <a:rPr lang="en-IN" dirty="0"/>
              <a:t>Out[33]:</a:t>
            </a:r>
          </a:p>
          <a:p>
            <a:pPr marL="0" indent="0">
              <a:buNone/>
            </a:pPr>
            <a:r>
              <a:rPr lang="en-IN" dirty="0" smtClean="0"/>
              <a:t>	0 		1 		2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0 </a:t>
            </a:r>
            <a:r>
              <a:rPr lang="en-IN" dirty="0" smtClean="0"/>
              <a:t>	-</a:t>
            </a:r>
            <a:r>
              <a:rPr lang="en-IN" dirty="0"/>
              <a:t>0.204708 </a:t>
            </a:r>
            <a:r>
              <a:rPr lang="en-IN" dirty="0" smtClean="0"/>
              <a:t>	0.000000 	0.000000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1 </a:t>
            </a:r>
            <a:r>
              <a:rPr lang="en-IN" dirty="0" smtClean="0"/>
              <a:t>	-</a:t>
            </a:r>
            <a:r>
              <a:rPr lang="en-IN" dirty="0"/>
              <a:t>0.555730 </a:t>
            </a:r>
            <a:r>
              <a:rPr lang="en-IN" dirty="0" smtClean="0"/>
              <a:t>	0.000000 	0.000000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2 </a:t>
            </a:r>
            <a:r>
              <a:rPr lang="en-IN" dirty="0" smtClean="0"/>
              <a:t>	0.092908 	0.000000 	0.769023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3 </a:t>
            </a:r>
            <a:r>
              <a:rPr lang="en-IN" dirty="0" smtClean="0"/>
              <a:t>	1.246435 	0.000000 	-</a:t>
            </a:r>
            <a:r>
              <a:rPr lang="en-IN" dirty="0"/>
              <a:t>1.296221</a:t>
            </a:r>
          </a:p>
          <a:p>
            <a:pPr marL="0" indent="0">
              <a:buNone/>
            </a:pPr>
            <a:r>
              <a:rPr lang="en-IN" dirty="0"/>
              <a:t>4 </a:t>
            </a:r>
            <a:r>
              <a:rPr lang="en-IN" dirty="0" smtClean="0"/>
              <a:t>	0.274992 	0.228913 	1.352917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5 </a:t>
            </a:r>
            <a:r>
              <a:rPr lang="en-IN" dirty="0" smtClean="0"/>
              <a:t>	0.886429 	-</a:t>
            </a:r>
            <a:r>
              <a:rPr lang="en-IN" dirty="0"/>
              <a:t>2.001637 </a:t>
            </a:r>
            <a:r>
              <a:rPr lang="en-IN" dirty="0" smtClean="0"/>
              <a:t>	-</a:t>
            </a:r>
            <a:r>
              <a:rPr lang="en-IN" dirty="0"/>
              <a:t>0.371843</a:t>
            </a:r>
          </a:p>
          <a:p>
            <a:pPr marL="0" indent="0">
              <a:buNone/>
            </a:pPr>
            <a:r>
              <a:rPr lang="en-IN" dirty="0"/>
              <a:t>6 </a:t>
            </a:r>
            <a:r>
              <a:rPr lang="en-IN" dirty="0" smtClean="0"/>
              <a:t>	1.669025 	-</a:t>
            </a:r>
            <a:r>
              <a:rPr lang="en-IN" dirty="0"/>
              <a:t>0.438570 </a:t>
            </a:r>
            <a:r>
              <a:rPr lang="en-IN" dirty="0" smtClean="0"/>
              <a:t>	-</a:t>
            </a:r>
            <a:r>
              <a:rPr lang="en-IN" dirty="0"/>
              <a:t>0.539741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1376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4949"/>
            <a:ext cx="10515600" cy="57720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Calling </a:t>
            </a:r>
            <a:r>
              <a:rPr lang="en-IN" dirty="0" err="1"/>
              <a:t>fillna</a:t>
            </a:r>
            <a:r>
              <a:rPr lang="en-IN" dirty="0"/>
              <a:t> with a </a:t>
            </a:r>
            <a:r>
              <a:rPr lang="en-IN" dirty="0" err="1" smtClean="0"/>
              <a:t>dict,we</a:t>
            </a:r>
            <a:r>
              <a:rPr lang="en-IN" dirty="0" smtClean="0"/>
              <a:t> can </a:t>
            </a:r>
            <a:r>
              <a:rPr lang="en-IN" dirty="0"/>
              <a:t>use a different fill value for each column:</a:t>
            </a:r>
          </a:p>
          <a:p>
            <a:pPr marL="457200" lvl="1" indent="0">
              <a:buNone/>
            </a:pPr>
            <a:r>
              <a:rPr lang="en-IN" dirty="0"/>
              <a:t>In [34]: </a:t>
            </a:r>
            <a:r>
              <a:rPr lang="en-IN" dirty="0" err="1"/>
              <a:t>df.fillna</a:t>
            </a:r>
            <a:r>
              <a:rPr lang="en-IN" dirty="0"/>
              <a:t>({1: 0.5, 2: 0})</a:t>
            </a:r>
          </a:p>
          <a:p>
            <a:pPr marL="457200" lvl="1" indent="0">
              <a:buNone/>
            </a:pPr>
            <a:r>
              <a:rPr lang="en-IN" dirty="0"/>
              <a:t>Out[34]:</a:t>
            </a:r>
          </a:p>
          <a:p>
            <a:pPr marL="457200" lvl="1" indent="0">
              <a:buNone/>
            </a:pPr>
            <a:r>
              <a:rPr lang="en-IN" dirty="0" smtClean="0"/>
              <a:t>	0 		1 		2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0 </a:t>
            </a:r>
            <a:r>
              <a:rPr lang="en-IN" dirty="0" smtClean="0"/>
              <a:t>	-</a:t>
            </a:r>
            <a:r>
              <a:rPr lang="en-IN" dirty="0"/>
              <a:t>0.204708 </a:t>
            </a:r>
            <a:r>
              <a:rPr lang="en-IN" dirty="0" smtClean="0"/>
              <a:t>	0.500000 	0.000000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1 </a:t>
            </a:r>
            <a:r>
              <a:rPr lang="en-IN" dirty="0" smtClean="0"/>
              <a:t>	-</a:t>
            </a:r>
            <a:r>
              <a:rPr lang="en-IN" dirty="0"/>
              <a:t>0.555730 </a:t>
            </a:r>
            <a:r>
              <a:rPr lang="en-IN" dirty="0" smtClean="0"/>
              <a:t>	0.500000 	0.000000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2 </a:t>
            </a:r>
            <a:r>
              <a:rPr lang="en-IN" dirty="0" smtClean="0"/>
              <a:t>	0.092908 	0.500000 	0.769023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3 </a:t>
            </a:r>
            <a:r>
              <a:rPr lang="en-IN" dirty="0" smtClean="0"/>
              <a:t>	1.246435 	0.500000 	-</a:t>
            </a:r>
            <a:r>
              <a:rPr lang="en-IN" dirty="0"/>
              <a:t>1.296221</a:t>
            </a:r>
          </a:p>
          <a:p>
            <a:pPr marL="457200" lvl="1" indent="0">
              <a:buNone/>
            </a:pPr>
            <a:r>
              <a:rPr lang="en-IN" dirty="0"/>
              <a:t>4 </a:t>
            </a:r>
            <a:r>
              <a:rPr lang="en-IN" dirty="0" smtClean="0"/>
              <a:t>	0.274992 	0.228913 	1.352917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5 </a:t>
            </a:r>
            <a:r>
              <a:rPr lang="en-IN" dirty="0" smtClean="0"/>
              <a:t>	0.886429 	-</a:t>
            </a:r>
            <a:r>
              <a:rPr lang="en-IN" dirty="0"/>
              <a:t>2.001637 </a:t>
            </a:r>
            <a:r>
              <a:rPr lang="en-IN" dirty="0" smtClean="0"/>
              <a:t>	-</a:t>
            </a:r>
            <a:r>
              <a:rPr lang="en-IN" dirty="0"/>
              <a:t>0.371843</a:t>
            </a:r>
          </a:p>
          <a:p>
            <a:pPr marL="457200" lvl="1" indent="0">
              <a:buNone/>
            </a:pPr>
            <a:r>
              <a:rPr lang="en-IN" dirty="0"/>
              <a:t>6 </a:t>
            </a:r>
            <a:r>
              <a:rPr lang="en-IN" dirty="0" smtClean="0"/>
              <a:t>	1.669025 	-</a:t>
            </a:r>
            <a:r>
              <a:rPr lang="en-IN" dirty="0"/>
              <a:t>0.438570 </a:t>
            </a:r>
            <a:r>
              <a:rPr lang="en-IN" dirty="0" smtClean="0"/>
              <a:t>	-</a:t>
            </a:r>
            <a:r>
              <a:rPr lang="en-IN" dirty="0"/>
              <a:t>0.539741</a:t>
            </a:r>
          </a:p>
        </p:txBody>
      </p:sp>
    </p:spTree>
    <p:extLst>
      <p:ext uri="{BB962C8B-B14F-4D97-AF65-F5344CB8AC3E}">
        <p14:creationId xmlns="" xmlns:p14="http://schemas.microsoft.com/office/powerpoint/2010/main" val="223260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9451"/>
            <a:ext cx="10515600" cy="5667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err="1"/>
              <a:t>fillna</a:t>
            </a:r>
            <a:r>
              <a:rPr lang="en-IN" dirty="0"/>
              <a:t> returns a new object, but </a:t>
            </a:r>
            <a:r>
              <a:rPr lang="en-IN" dirty="0" smtClean="0"/>
              <a:t>we </a:t>
            </a:r>
            <a:r>
              <a:rPr lang="en-IN" dirty="0"/>
              <a:t>can modify the existing object in-place:</a:t>
            </a:r>
          </a:p>
          <a:p>
            <a:pPr marL="457200" lvl="1" indent="0">
              <a:buNone/>
            </a:pPr>
            <a:r>
              <a:rPr lang="en-IN" dirty="0"/>
              <a:t>In [35]: _ = </a:t>
            </a:r>
            <a:r>
              <a:rPr lang="en-IN" dirty="0" err="1"/>
              <a:t>df.fillna</a:t>
            </a:r>
            <a:r>
              <a:rPr lang="en-IN" dirty="0"/>
              <a:t>(0, </a:t>
            </a:r>
            <a:r>
              <a:rPr lang="en-IN" dirty="0" err="1"/>
              <a:t>inplace</a:t>
            </a:r>
            <a:r>
              <a:rPr lang="en-IN" dirty="0"/>
              <a:t>=True)</a:t>
            </a:r>
          </a:p>
          <a:p>
            <a:pPr marL="457200" lvl="1" indent="0">
              <a:buNone/>
            </a:pPr>
            <a:r>
              <a:rPr lang="en-IN" dirty="0"/>
              <a:t>In [36]: </a:t>
            </a:r>
            <a:r>
              <a:rPr lang="en-IN" dirty="0" err="1"/>
              <a:t>df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Out[36]:</a:t>
            </a:r>
          </a:p>
          <a:p>
            <a:pPr marL="457200" lvl="1" indent="0">
              <a:buNone/>
            </a:pPr>
            <a:r>
              <a:rPr lang="en-IN" dirty="0" smtClean="0"/>
              <a:t>	0 		1 		2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0 </a:t>
            </a:r>
            <a:r>
              <a:rPr lang="en-IN" dirty="0" smtClean="0"/>
              <a:t>	-</a:t>
            </a:r>
            <a:r>
              <a:rPr lang="en-IN" dirty="0"/>
              <a:t>0.204708 </a:t>
            </a:r>
            <a:r>
              <a:rPr lang="en-IN" dirty="0" smtClean="0"/>
              <a:t>	0.000000 	0.000000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1 </a:t>
            </a:r>
            <a:r>
              <a:rPr lang="en-IN" dirty="0" smtClean="0"/>
              <a:t>	-</a:t>
            </a:r>
            <a:r>
              <a:rPr lang="en-IN" dirty="0"/>
              <a:t>0.555730 </a:t>
            </a:r>
            <a:r>
              <a:rPr lang="en-IN" dirty="0" smtClean="0"/>
              <a:t>	0.000000 	0.000000</a:t>
            </a:r>
            <a:endParaRPr lang="en-IN" dirty="0"/>
          </a:p>
          <a:p>
            <a:pPr marL="457200" lvl="1" indent="0">
              <a:buNone/>
            </a:pPr>
            <a:r>
              <a:rPr lang="en-IN" dirty="0" smtClean="0"/>
              <a:t>2	 </a:t>
            </a:r>
            <a:r>
              <a:rPr lang="en-IN" dirty="0"/>
              <a:t>0.092908 </a:t>
            </a:r>
            <a:r>
              <a:rPr lang="en-IN" dirty="0" smtClean="0"/>
              <a:t>	0.000000 	0.769023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3 </a:t>
            </a:r>
            <a:r>
              <a:rPr lang="en-IN" dirty="0" smtClean="0"/>
              <a:t>	1.246435 	0.000000 	-</a:t>
            </a:r>
            <a:r>
              <a:rPr lang="en-IN" dirty="0"/>
              <a:t>1.296221</a:t>
            </a:r>
          </a:p>
          <a:p>
            <a:pPr marL="457200" lvl="1" indent="0">
              <a:buNone/>
            </a:pPr>
            <a:r>
              <a:rPr lang="en-IN" dirty="0"/>
              <a:t>4 </a:t>
            </a:r>
            <a:r>
              <a:rPr lang="en-IN" dirty="0" smtClean="0"/>
              <a:t>	0.274992 	0.228913 	1.352917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5 </a:t>
            </a:r>
            <a:r>
              <a:rPr lang="en-IN" dirty="0" smtClean="0"/>
              <a:t>	0.886429 	-</a:t>
            </a:r>
            <a:r>
              <a:rPr lang="en-IN" dirty="0"/>
              <a:t>2.001637 </a:t>
            </a:r>
            <a:r>
              <a:rPr lang="en-IN" dirty="0" smtClean="0"/>
              <a:t>	-</a:t>
            </a:r>
            <a:r>
              <a:rPr lang="en-IN" dirty="0"/>
              <a:t>0.371843</a:t>
            </a:r>
          </a:p>
          <a:p>
            <a:pPr marL="457200" lvl="1" indent="0">
              <a:buNone/>
            </a:pPr>
            <a:r>
              <a:rPr lang="en-IN" dirty="0"/>
              <a:t>6 </a:t>
            </a:r>
            <a:r>
              <a:rPr lang="en-IN" dirty="0" smtClean="0"/>
              <a:t>	1.669025 	-</a:t>
            </a:r>
            <a:r>
              <a:rPr lang="en-IN" dirty="0"/>
              <a:t>0.438570 </a:t>
            </a:r>
            <a:r>
              <a:rPr lang="en-IN" dirty="0" smtClean="0"/>
              <a:t>	-</a:t>
            </a:r>
            <a:r>
              <a:rPr lang="en-IN" dirty="0"/>
              <a:t>0.539741</a:t>
            </a:r>
          </a:p>
        </p:txBody>
      </p:sp>
    </p:spTree>
    <p:extLst>
      <p:ext uri="{BB962C8B-B14F-4D97-AF65-F5344CB8AC3E}">
        <p14:creationId xmlns="" xmlns:p14="http://schemas.microsoft.com/office/powerpoint/2010/main" val="159245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The same interpolation methods available for </a:t>
            </a:r>
            <a:r>
              <a:rPr lang="en-IN" dirty="0" err="1"/>
              <a:t>reindexing</a:t>
            </a:r>
            <a:r>
              <a:rPr lang="en-IN" dirty="0"/>
              <a:t> can be used with </a:t>
            </a:r>
            <a:r>
              <a:rPr lang="en-IN" dirty="0" err="1"/>
              <a:t>fillna</a:t>
            </a:r>
            <a:r>
              <a:rPr lang="en-IN" dirty="0"/>
              <a:t>:</a:t>
            </a:r>
          </a:p>
          <a:p>
            <a:pPr marL="457200" lvl="1" indent="0">
              <a:buNone/>
            </a:pPr>
            <a:r>
              <a:rPr lang="en-IN" dirty="0"/>
              <a:t>In [37]: </a:t>
            </a:r>
            <a:r>
              <a:rPr lang="en-IN" dirty="0" err="1"/>
              <a:t>df</a:t>
            </a:r>
            <a:r>
              <a:rPr lang="en-IN" dirty="0"/>
              <a:t> = </a:t>
            </a:r>
            <a:r>
              <a:rPr lang="en-IN" dirty="0" err="1"/>
              <a:t>pd.DataFrame</a:t>
            </a:r>
            <a:r>
              <a:rPr lang="en-IN" dirty="0"/>
              <a:t>(</a:t>
            </a:r>
            <a:r>
              <a:rPr lang="en-IN" dirty="0" err="1"/>
              <a:t>np.random.randn</a:t>
            </a:r>
            <a:r>
              <a:rPr lang="en-IN" dirty="0"/>
              <a:t>(6, 3))</a:t>
            </a:r>
          </a:p>
          <a:p>
            <a:pPr marL="457200" lvl="1" indent="0">
              <a:buNone/>
            </a:pPr>
            <a:r>
              <a:rPr lang="en-IN" dirty="0"/>
              <a:t>In [38]: </a:t>
            </a:r>
            <a:r>
              <a:rPr lang="en-IN" dirty="0" err="1"/>
              <a:t>df.iloc</a:t>
            </a:r>
            <a:r>
              <a:rPr lang="en-IN" dirty="0"/>
              <a:t>[2:, 1] = NA</a:t>
            </a:r>
          </a:p>
          <a:p>
            <a:pPr marL="457200" lvl="1" indent="0">
              <a:buNone/>
            </a:pPr>
            <a:r>
              <a:rPr lang="en-IN" dirty="0"/>
              <a:t>In [39]: </a:t>
            </a:r>
            <a:r>
              <a:rPr lang="en-IN" dirty="0" err="1"/>
              <a:t>df.iloc</a:t>
            </a:r>
            <a:r>
              <a:rPr lang="en-IN" dirty="0"/>
              <a:t>[4:, 2] = NA</a:t>
            </a:r>
          </a:p>
          <a:p>
            <a:pPr marL="457200" lvl="1" indent="0">
              <a:buNone/>
            </a:pPr>
            <a:r>
              <a:rPr lang="en-IN" dirty="0"/>
              <a:t>In [40]: </a:t>
            </a:r>
            <a:r>
              <a:rPr lang="en-IN" dirty="0" err="1"/>
              <a:t>df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Out[40]:</a:t>
            </a:r>
          </a:p>
          <a:p>
            <a:pPr marL="457200" lvl="1" indent="0">
              <a:buNone/>
            </a:pPr>
            <a:r>
              <a:rPr lang="en-IN" dirty="0" smtClean="0"/>
              <a:t>	0 		1 		2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0 </a:t>
            </a:r>
            <a:r>
              <a:rPr lang="en-IN" dirty="0" smtClean="0"/>
              <a:t>	0.476985 	3.248944 	-</a:t>
            </a:r>
            <a:r>
              <a:rPr lang="en-IN" dirty="0"/>
              <a:t>1.021228</a:t>
            </a:r>
          </a:p>
          <a:p>
            <a:pPr marL="457200" lvl="1" indent="0">
              <a:buNone/>
            </a:pPr>
            <a:r>
              <a:rPr lang="en-IN" dirty="0"/>
              <a:t>1 </a:t>
            </a:r>
            <a:r>
              <a:rPr lang="en-IN" dirty="0" smtClean="0"/>
              <a:t>	-</a:t>
            </a:r>
            <a:r>
              <a:rPr lang="en-IN" dirty="0"/>
              <a:t>0.577087 </a:t>
            </a:r>
            <a:r>
              <a:rPr lang="en-IN" dirty="0" smtClean="0"/>
              <a:t>	0.124121 	0.302614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2 </a:t>
            </a:r>
            <a:r>
              <a:rPr lang="en-IN" dirty="0" smtClean="0"/>
              <a:t>	0.523772 	</a:t>
            </a:r>
            <a:r>
              <a:rPr lang="en-IN" dirty="0" err="1" smtClean="0"/>
              <a:t>NaN</a:t>
            </a:r>
            <a:r>
              <a:rPr lang="en-IN" dirty="0" smtClean="0"/>
              <a:t> 		1.343810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3 </a:t>
            </a:r>
            <a:r>
              <a:rPr lang="en-IN" dirty="0" smtClean="0"/>
              <a:t>	-</a:t>
            </a:r>
            <a:r>
              <a:rPr lang="en-IN" dirty="0"/>
              <a:t>0.713544 </a:t>
            </a:r>
            <a:r>
              <a:rPr lang="en-IN" dirty="0" smtClean="0"/>
              <a:t>	</a:t>
            </a:r>
            <a:r>
              <a:rPr lang="en-IN" dirty="0" err="1" smtClean="0"/>
              <a:t>NaN</a:t>
            </a:r>
            <a:r>
              <a:rPr lang="en-IN" dirty="0" smtClean="0"/>
              <a:t> 		-</a:t>
            </a:r>
            <a:r>
              <a:rPr lang="en-IN" dirty="0"/>
              <a:t>2.370232</a:t>
            </a:r>
          </a:p>
          <a:p>
            <a:pPr marL="457200" lvl="1" indent="0">
              <a:buNone/>
            </a:pPr>
            <a:r>
              <a:rPr lang="en-IN" dirty="0"/>
              <a:t>4 </a:t>
            </a:r>
            <a:r>
              <a:rPr lang="en-IN" dirty="0" smtClean="0"/>
              <a:t>	-</a:t>
            </a:r>
            <a:r>
              <a:rPr lang="en-IN" dirty="0"/>
              <a:t>1.860761 </a:t>
            </a:r>
            <a:r>
              <a:rPr lang="en-IN" dirty="0" smtClean="0"/>
              <a:t>	</a:t>
            </a:r>
            <a:r>
              <a:rPr lang="en-IN" dirty="0" err="1" smtClean="0"/>
              <a:t>NaN</a:t>
            </a:r>
            <a:r>
              <a:rPr lang="en-IN" dirty="0" smtClean="0"/>
              <a:t> 		</a:t>
            </a:r>
            <a:r>
              <a:rPr lang="en-IN" dirty="0" err="1" smtClean="0"/>
              <a:t>NaN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5 </a:t>
            </a:r>
            <a:r>
              <a:rPr lang="en-IN" dirty="0" smtClean="0"/>
              <a:t>	-</a:t>
            </a:r>
            <a:r>
              <a:rPr lang="en-IN" dirty="0"/>
              <a:t>1.265934 </a:t>
            </a:r>
            <a:r>
              <a:rPr lang="en-IN" dirty="0" smtClean="0"/>
              <a:t>	</a:t>
            </a:r>
            <a:r>
              <a:rPr lang="en-IN" dirty="0" err="1" smtClean="0"/>
              <a:t>NaN</a:t>
            </a:r>
            <a:r>
              <a:rPr lang="en-IN" dirty="0" smtClean="0"/>
              <a:t> 		</a:t>
            </a:r>
            <a:r>
              <a:rPr lang="en-IN" dirty="0" err="1" smtClean="0"/>
              <a:t>NaN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12071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9451"/>
            <a:ext cx="10515600" cy="5667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In [41]: </a:t>
            </a:r>
            <a:r>
              <a:rPr lang="en-IN" dirty="0" err="1"/>
              <a:t>df.fillna</a:t>
            </a:r>
            <a:r>
              <a:rPr lang="en-IN" dirty="0"/>
              <a:t>(method='</a:t>
            </a:r>
            <a:r>
              <a:rPr lang="en-IN" dirty="0" err="1"/>
              <a:t>ffill</a:t>
            </a:r>
            <a:r>
              <a:rPr lang="en-IN" dirty="0"/>
              <a:t>')</a:t>
            </a:r>
          </a:p>
          <a:p>
            <a:pPr marL="0" indent="0">
              <a:buNone/>
            </a:pPr>
            <a:r>
              <a:rPr lang="en-IN" dirty="0"/>
              <a:t>Out[41]:</a:t>
            </a:r>
          </a:p>
          <a:p>
            <a:pPr marL="0" indent="0">
              <a:buNone/>
            </a:pPr>
            <a:r>
              <a:rPr lang="en-IN" sz="1600" dirty="0" smtClean="0"/>
              <a:t>	0 	1 	2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0 </a:t>
            </a:r>
            <a:r>
              <a:rPr lang="en-IN" sz="1600" dirty="0" smtClean="0"/>
              <a:t>	0.476985 	3.248944 	-</a:t>
            </a:r>
            <a:r>
              <a:rPr lang="en-IN" sz="1600" dirty="0"/>
              <a:t>1.021228</a:t>
            </a:r>
          </a:p>
          <a:p>
            <a:pPr marL="0" indent="0">
              <a:buNone/>
            </a:pPr>
            <a:r>
              <a:rPr lang="en-IN" sz="1600" dirty="0" smtClean="0"/>
              <a:t>1	-0.577087	0.124121 	0.302614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2 </a:t>
            </a:r>
            <a:r>
              <a:rPr lang="en-IN" sz="1600" dirty="0" smtClean="0"/>
              <a:t>	0.523772 	0.124121 	1.343810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3 </a:t>
            </a:r>
            <a:r>
              <a:rPr lang="en-IN" sz="1600" dirty="0" smtClean="0"/>
              <a:t>	-</a:t>
            </a:r>
            <a:r>
              <a:rPr lang="en-IN" sz="1600" dirty="0"/>
              <a:t>0.713544 </a:t>
            </a:r>
            <a:r>
              <a:rPr lang="en-IN" sz="1600" dirty="0" smtClean="0"/>
              <a:t>	0.124121 	-</a:t>
            </a:r>
            <a:r>
              <a:rPr lang="en-IN" sz="1600" dirty="0"/>
              <a:t>2.370232</a:t>
            </a:r>
          </a:p>
          <a:p>
            <a:pPr marL="0" indent="0">
              <a:buNone/>
            </a:pPr>
            <a:r>
              <a:rPr lang="en-IN" sz="1600" dirty="0"/>
              <a:t>4 </a:t>
            </a:r>
            <a:r>
              <a:rPr lang="en-IN" sz="1600" dirty="0" smtClean="0"/>
              <a:t>	-</a:t>
            </a:r>
            <a:r>
              <a:rPr lang="en-IN" sz="1600" dirty="0"/>
              <a:t>1.860761 </a:t>
            </a:r>
            <a:r>
              <a:rPr lang="en-IN" sz="1600" dirty="0" smtClean="0"/>
              <a:t>	0.124121 	-</a:t>
            </a:r>
            <a:r>
              <a:rPr lang="en-IN" sz="1600" dirty="0"/>
              <a:t>2.370232</a:t>
            </a:r>
          </a:p>
          <a:p>
            <a:pPr marL="0" indent="0">
              <a:buNone/>
            </a:pPr>
            <a:r>
              <a:rPr lang="en-IN" sz="1600" dirty="0"/>
              <a:t>5 </a:t>
            </a:r>
            <a:r>
              <a:rPr lang="en-IN" sz="1600" dirty="0" smtClean="0"/>
              <a:t>	-</a:t>
            </a:r>
            <a:r>
              <a:rPr lang="en-IN" sz="1600" dirty="0"/>
              <a:t>1.265934 </a:t>
            </a:r>
            <a:r>
              <a:rPr lang="en-IN" sz="1600" dirty="0" smtClean="0"/>
              <a:t>	0.124121 	-2.370232</a:t>
            </a:r>
            <a:endParaRPr lang="en-IN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5617030" y="1567542"/>
            <a:ext cx="58282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 [42]: </a:t>
            </a:r>
            <a:r>
              <a:rPr lang="en-IN" dirty="0" err="1"/>
              <a:t>df.fillna</a:t>
            </a:r>
            <a:r>
              <a:rPr lang="en-IN" dirty="0"/>
              <a:t>(method='</a:t>
            </a:r>
            <a:r>
              <a:rPr lang="en-IN" dirty="0" err="1"/>
              <a:t>ffill</a:t>
            </a:r>
            <a:r>
              <a:rPr lang="en-IN" dirty="0"/>
              <a:t>', limit=2)</a:t>
            </a:r>
          </a:p>
          <a:p>
            <a:r>
              <a:rPr lang="en-IN" dirty="0"/>
              <a:t>Out[42]:</a:t>
            </a:r>
          </a:p>
          <a:p>
            <a:r>
              <a:rPr lang="en-IN" dirty="0" smtClean="0"/>
              <a:t>	0 		1 		2</a:t>
            </a:r>
            <a:endParaRPr lang="en-IN" dirty="0"/>
          </a:p>
          <a:p>
            <a:r>
              <a:rPr lang="en-IN" dirty="0"/>
              <a:t>0 </a:t>
            </a:r>
            <a:r>
              <a:rPr lang="en-IN" dirty="0" smtClean="0"/>
              <a:t>	0.476985 	3.248944 	-</a:t>
            </a:r>
            <a:r>
              <a:rPr lang="en-IN" dirty="0"/>
              <a:t>1.021228</a:t>
            </a:r>
          </a:p>
          <a:p>
            <a:r>
              <a:rPr lang="en-IN" dirty="0"/>
              <a:t>1 </a:t>
            </a:r>
            <a:r>
              <a:rPr lang="en-IN" dirty="0" smtClean="0"/>
              <a:t>	-</a:t>
            </a:r>
            <a:r>
              <a:rPr lang="en-IN" dirty="0"/>
              <a:t>0.577087 </a:t>
            </a:r>
            <a:r>
              <a:rPr lang="en-IN" dirty="0" smtClean="0"/>
              <a:t>	0.124121 	0.302614</a:t>
            </a:r>
            <a:endParaRPr lang="en-IN" dirty="0"/>
          </a:p>
          <a:p>
            <a:r>
              <a:rPr lang="en-IN" dirty="0"/>
              <a:t>2 </a:t>
            </a:r>
            <a:r>
              <a:rPr lang="en-IN" dirty="0" smtClean="0"/>
              <a:t>	0.523772 	0.124121 	1.343810</a:t>
            </a:r>
            <a:endParaRPr lang="en-IN" dirty="0"/>
          </a:p>
          <a:p>
            <a:r>
              <a:rPr lang="en-IN" dirty="0"/>
              <a:t>3 </a:t>
            </a:r>
            <a:r>
              <a:rPr lang="en-IN" dirty="0" smtClean="0"/>
              <a:t>	-</a:t>
            </a:r>
            <a:r>
              <a:rPr lang="en-IN" dirty="0"/>
              <a:t>0.713544 </a:t>
            </a:r>
            <a:r>
              <a:rPr lang="en-IN" dirty="0" smtClean="0"/>
              <a:t>	0.124121		-</a:t>
            </a:r>
            <a:r>
              <a:rPr lang="en-IN" dirty="0"/>
              <a:t>2.370232</a:t>
            </a:r>
          </a:p>
          <a:p>
            <a:r>
              <a:rPr lang="en-IN" dirty="0"/>
              <a:t>4 </a:t>
            </a:r>
            <a:r>
              <a:rPr lang="en-IN" dirty="0" smtClean="0"/>
              <a:t>	-</a:t>
            </a:r>
            <a:r>
              <a:rPr lang="en-IN" dirty="0"/>
              <a:t>1.860761 </a:t>
            </a:r>
            <a:r>
              <a:rPr lang="en-IN" dirty="0" smtClean="0"/>
              <a:t>	</a:t>
            </a:r>
            <a:r>
              <a:rPr lang="en-IN" dirty="0" err="1" smtClean="0"/>
              <a:t>NaN</a:t>
            </a:r>
            <a:r>
              <a:rPr lang="en-IN" dirty="0" smtClean="0"/>
              <a:t> 		-</a:t>
            </a:r>
            <a:r>
              <a:rPr lang="en-IN" dirty="0"/>
              <a:t>2.370232</a:t>
            </a:r>
          </a:p>
          <a:p>
            <a:r>
              <a:rPr lang="en-IN" dirty="0"/>
              <a:t>5 </a:t>
            </a:r>
            <a:r>
              <a:rPr lang="en-IN" dirty="0" smtClean="0"/>
              <a:t>	-</a:t>
            </a:r>
            <a:r>
              <a:rPr lang="en-IN" dirty="0"/>
              <a:t>1.265934 </a:t>
            </a:r>
            <a:r>
              <a:rPr lang="en-IN" dirty="0" smtClean="0"/>
              <a:t>	</a:t>
            </a:r>
            <a:r>
              <a:rPr lang="en-IN" dirty="0" err="1" smtClean="0"/>
              <a:t>NaN</a:t>
            </a:r>
            <a:r>
              <a:rPr lang="en-IN" dirty="0" smtClean="0"/>
              <a:t> 		-</a:t>
            </a:r>
            <a:r>
              <a:rPr lang="en-IN" dirty="0"/>
              <a:t>2.370232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18196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4949"/>
            <a:ext cx="10515600" cy="6322422"/>
          </a:xfrm>
        </p:spPr>
        <p:txBody>
          <a:bodyPr>
            <a:normAutofit/>
          </a:bodyPr>
          <a:lstStyle/>
          <a:p>
            <a:r>
              <a:rPr lang="en-IN" dirty="0"/>
              <a:t>With </a:t>
            </a:r>
            <a:r>
              <a:rPr lang="en-IN" dirty="0" err="1"/>
              <a:t>fillna</a:t>
            </a:r>
            <a:r>
              <a:rPr lang="en-IN" dirty="0"/>
              <a:t> </a:t>
            </a:r>
            <a:r>
              <a:rPr lang="en-IN" dirty="0" smtClean="0"/>
              <a:t>we </a:t>
            </a:r>
            <a:r>
              <a:rPr lang="en-IN" dirty="0"/>
              <a:t>can do lots of other things with a little creativity. </a:t>
            </a:r>
            <a:endParaRPr lang="en-IN" dirty="0" smtClean="0"/>
          </a:p>
          <a:p>
            <a:r>
              <a:rPr lang="en-IN" dirty="0" smtClean="0"/>
              <a:t>For </a:t>
            </a:r>
            <a:r>
              <a:rPr lang="en-IN" dirty="0"/>
              <a:t>example, </a:t>
            </a:r>
            <a:r>
              <a:rPr lang="en-IN" dirty="0" smtClean="0"/>
              <a:t>we might </a:t>
            </a:r>
            <a:r>
              <a:rPr lang="en-IN" dirty="0"/>
              <a:t>pass the mean or median value of a Series:</a:t>
            </a:r>
          </a:p>
          <a:p>
            <a:pPr marL="457200" lvl="1" indent="0">
              <a:buNone/>
            </a:pPr>
            <a:r>
              <a:rPr lang="en-IN" dirty="0"/>
              <a:t>In [43]: data = </a:t>
            </a:r>
            <a:r>
              <a:rPr lang="en-IN" dirty="0" err="1"/>
              <a:t>pd.Series</a:t>
            </a:r>
            <a:r>
              <a:rPr lang="en-IN" dirty="0"/>
              <a:t>([1., NA, 3.5, NA, 7])</a:t>
            </a:r>
          </a:p>
          <a:p>
            <a:pPr marL="457200" lvl="1" indent="0">
              <a:buNone/>
            </a:pPr>
            <a:r>
              <a:rPr lang="en-IN" dirty="0"/>
              <a:t>In [44]: </a:t>
            </a:r>
            <a:r>
              <a:rPr lang="en-IN" dirty="0" err="1"/>
              <a:t>data.fillna</a:t>
            </a:r>
            <a:r>
              <a:rPr lang="en-IN" dirty="0"/>
              <a:t>(</a:t>
            </a:r>
            <a:r>
              <a:rPr lang="en-IN" dirty="0" err="1"/>
              <a:t>data.mean</a:t>
            </a:r>
            <a:r>
              <a:rPr lang="en-IN" dirty="0"/>
              <a:t>())</a:t>
            </a:r>
          </a:p>
          <a:p>
            <a:pPr marL="457200" lvl="1" indent="0">
              <a:buNone/>
            </a:pPr>
            <a:r>
              <a:rPr lang="en-IN" dirty="0"/>
              <a:t>Out[44]:</a:t>
            </a:r>
          </a:p>
          <a:p>
            <a:pPr marL="457200" lvl="1" indent="0">
              <a:buNone/>
            </a:pPr>
            <a:r>
              <a:rPr lang="en-IN" dirty="0"/>
              <a:t>0 </a:t>
            </a:r>
            <a:r>
              <a:rPr lang="en-IN" dirty="0" smtClean="0"/>
              <a:t> 1.000000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1 </a:t>
            </a:r>
            <a:r>
              <a:rPr lang="en-IN" dirty="0" smtClean="0"/>
              <a:t> 3.833333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2 </a:t>
            </a:r>
            <a:r>
              <a:rPr lang="en-IN" dirty="0" smtClean="0"/>
              <a:t> 3.500000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3 </a:t>
            </a:r>
            <a:r>
              <a:rPr lang="en-IN" dirty="0" smtClean="0"/>
              <a:t> 3.833333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4 </a:t>
            </a:r>
            <a:r>
              <a:rPr lang="en-IN" dirty="0" smtClean="0"/>
              <a:t> 7.000000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681"/>
          <a:stretch/>
        </p:blipFill>
        <p:spPr>
          <a:xfrm>
            <a:off x="3735977" y="3692570"/>
            <a:ext cx="7725999" cy="27908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2337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6658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Data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2411"/>
            <a:ext cx="10515600" cy="523820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Removing Duplicates</a:t>
            </a:r>
          </a:p>
          <a:p>
            <a:pPr marL="0" indent="0">
              <a:buNone/>
            </a:pPr>
            <a:r>
              <a:rPr lang="en-IN" dirty="0"/>
              <a:t>Duplicate rows may be found in a </a:t>
            </a:r>
            <a:r>
              <a:rPr lang="en-IN" dirty="0" err="1"/>
              <a:t>DataFrame</a:t>
            </a:r>
            <a:r>
              <a:rPr lang="en-IN" dirty="0"/>
              <a:t> for any number of reasons. Here is an</a:t>
            </a:r>
          </a:p>
          <a:p>
            <a:pPr marL="0" indent="0">
              <a:buNone/>
            </a:pPr>
            <a:r>
              <a:rPr lang="en-IN" dirty="0"/>
              <a:t>example:</a:t>
            </a:r>
          </a:p>
          <a:p>
            <a:pPr marL="0" indent="0">
              <a:buNone/>
            </a:pPr>
            <a:r>
              <a:rPr lang="en-IN" dirty="0"/>
              <a:t>In [45]: data = </a:t>
            </a:r>
            <a:r>
              <a:rPr lang="en-IN" dirty="0" err="1"/>
              <a:t>pd.DataFrame</a:t>
            </a:r>
            <a:r>
              <a:rPr lang="en-IN" dirty="0"/>
              <a:t>({'k1': ['one', 'two'] * 3 + ['two</a:t>
            </a:r>
            <a:r>
              <a:rPr lang="en-IN" dirty="0" smtClean="0"/>
              <a:t>'],'k2</a:t>
            </a:r>
            <a:r>
              <a:rPr lang="en-IN" dirty="0"/>
              <a:t>': [1, 1, 2, 3, 3, 4, 4]})</a:t>
            </a:r>
          </a:p>
          <a:p>
            <a:pPr marL="0" indent="0">
              <a:buNone/>
            </a:pPr>
            <a:r>
              <a:rPr lang="en-IN" dirty="0"/>
              <a:t>In [46]: data</a:t>
            </a:r>
          </a:p>
          <a:p>
            <a:pPr marL="0" indent="0">
              <a:buNone/>
            </a:pPr>
            <a:r>
              <a:rPr lang="en-IN" dirty="0"/>
              <a:t>Out[46]:</a:t>
            </a:r>
          </a:p>
          <a:p>
            <a:pPr marL="0" indent="0">
              <a:buNone/>
            </a:pPr>
            <a:r>
              <a:rPr lang="en-IN" dirty="0" smtClean="0"/>
              <a:t>	k1 	k2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0 </a:t>
            </a:r>
            <a:r>
              <a:rPr lang="en-IN" dirty="0" smtClean="0"/>
              <a:t>	one 	1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1 </a:t>
            </a:r>
            <a:r>
              <a:rPr lang="en-IN" dirty="0" smtClean="0"/>
              <a:t>	two 	1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2 </a:t>
            </a:r>
            <a:r>
              <a:rPr lang="en-IN" dirty="0" smtClean="0"/>
              <a:t>	one 	2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3 </a:t>
            </a:r>
            <a:r>
              <a:rPr lang="en-IN" dirty="0" smtClean="0"/>
              <a:t>	two 	3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4 </a:t>
            </a:r>
            <a:r>
              <a:rPr lang="en-IN" dirty="0" smtClean="0"/>
              <a:t>	one 	3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5 </a:t>
            </a:r>
            <a:r>
              <a:rPr lang="en-IN" dirty="0" smtClean="0"/>
              <a:t>	two 	4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6 </a:t>
            </a:r>
            <a:r>
              <a:rPr lang="en-IN" dirty="0" smtClean="0"/>
              <a:t>	two 	4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96579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2697"/>
            <a:ext cx="10515600" cy="58242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The </a:t>
            </a:r>
            <a:r>
              <a:rPr lang="en-IN" dirty="0" err="1"/>
              <a:t>DataFrame</a:t>
            </a:r>
            <a:r>
              <a:rPr lang="en-IN" dirty="0"/>
              <a:t> method duplicated returns a </a:t>
            </a:r>
            <a:r>
              <a:rPr lang="en-IN" dirty="0" err="1"/>
              <a:t>boolean</a:t>
            </a:r>
            <a:r>
              <a:rPr lang="en-IN" dirty="0"/>
              <a:t> Series indicating whether </a:t>
            </a:r>
            <a:r>
              <a:rPr lang="en-IN" dirty="0" smtClean="0"/>
              <a:t>each row </a:t>
            </a:r>
            <a:r>
              <a:rPr lang="en-IN" dirty="0"/>
              <a:t>is a duplicate </a:t>
            </a:r>
            <a:r>
              <a:rPr lang="en-IN" dirty="0" smtClean="0"/>
              <a:t>or </a:t>
            </a:r>
            <a:r>
              <a:rPr lang="en-IN" dirty="0"/>
              <a:t>not:</a:t>
            </a:r>
          </a:p>
          <a:p>
            <a:pPr marL="0" indent="0">
              <a:buNone/>
            </a:pPr>
            <a:r>
              <a:rPr lang="en-IN" dirty="0"/>
              <a:t>In [47]: </a:t>
            </a:r>
            <a:r>
              <a:rPr lang="en-IN" dirty="0" err="1"/>
              <a:t>data.duplicated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Out[47]:</a:t>
            </a:r>
          </a:p>
          <a:p>
            <a:pPr marL="457200" lvl="1" indent="0">
              <a:buNone/>
            </a:pPr>
            <a:r>
              <a:rPr lang="en-IN" dirty="0"/>
              <a:t>0 </a:t>
            </a:r>
            <a:r>
              <a:rPr lang="en-IN" dirty="0" smtClean="0"/>
              <a:t>	False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1 </a:t>
            </a:r>
            <a:r>
              <a:rPr lang="en-IN" dirty="0" smtClean="0"/>
              <a:t>	False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2 </a:t>
            </a:r>
            <a:r>
              <a:rPr lang="en-IN" dirty="0" smtClean="0"/>
              <a:t>	False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3 </a:t>
            </a:r>
            <a:r>
              <a:rPr lang="en-IN" dirty="0" smtClean="0"/>
              <a:t>	False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4 </a:t>
            </a:r>
            <a:r>
              <a:rPr lang="en-IN" dirty="0" smtClean="0"/>
              <a:t>	False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5 </a:t>
            </a:r>
            <a:r>
              <a:rPr lang="en-IN" dirty="0" smtClean="0"/>
              <a:t>	False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6 </a:t>
            </a:r>
            <a:r>
              <a:rPr lang="en-IN" dirty="0" smtClean="0"/>
              <a:t>	True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67580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8823"/>
            <a:ext cx="10515600" cy="5798140"/>
          </a:xfrm>
        </p:spPr>
        <p:txBody>
          <a:bodyPr/>
          <a:lstStyle/>
          <a:p>
            <a:r>
              <a:rPr lang="en-IN" dirty="0" err="1" smtClean="0"/>
              <a:t>drop_duplicates</a:t>
            </a:r>
            <a:r>
              <a:rPr lang="en-IN" dirty="0" smtClean="0"/>
              <a:t> </a:t>
            </a:r>
            <a:r>
              <a:rPr lang="en-IN" dirty="0"/>
              <a:t>returns a </a:t>
            </a:r>
            <a:r>
              <a:rPr lang="en-IN" dirty="0" err="1"/>
              <a:t>DataFrame</a:t>
            </a:r>
            <a:r>
              <a:rPr lang="en-IN" dirty="0"/>
              <a:t> where the duplicated array </a:t>
            </a:r>
            <a:r>
              <a:rPr lang="en-IN" dirty="0" smtClean="0"/>
              <a:t>is False:</a:t>
            </a:r>
          </a:p>
          <a:p>
            <a:pPr marL="0" indent="0">
              <a:buNone/>
            </a:pPr>
            <a:r>
              <a:rPr lang="en-IN" dirty="0"/>
              <a:t>In [48]: </a:t>
            </a:r>
            <a:r>
              <a:rPr lang="en-IN" dirty="0" err="1"/>
              <a:t>data.drop_duplicates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Out[48]:</a:t>
            </a:r>
          </a:p>
          <a:p>
            <a:pPr marL="0" indent="0">
              <a:buNone/>
            </a:pPr>
            <a:r>
              <a:rPr lang="en-IN" dirty="0" smtClean="0"/>
              <a:t>	k1 	k2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0 </a:t>
            </a:r>
            <a:r>
              <a:rPr lang="en-IN" dirty="0" smtClean="0"/>
              <a:t>	one 	1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1 </a:t>
            </a:r>
            <a:r>
              <a:rPr lang="en-IN" dirty="0" smtClean="0"/>
              <a:t>	two 	1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2 </a:t>
            </a:r>
            <a:r>
              <a:rPr lang="en-IN" dirty="0" smtClean="0"/>
              <a:t>	one 	2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3 </a:t>
            </a:r>
            <a:r>
              <a:rPr lang="en-IN" dirty="0" smtClean="0"/>
              <a:t>	two 	3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4 </a:t>
            </a:r>
            <a:r>
              <a:rPr lang="en-IN" dirty="0" smtClean="0"/>
              <a:t>	one 	3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5 </a:t>
            </a:r>
            <a:r>
              <a:rPr lang="en-IN" dirty="0" smtClean="0"/>
              <a:t>	two 	4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58681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7730"/>
            <a:ext cx="10515600" cy="5829233"/>
          </a:xfrm>
        </p:spPr>
        <p:txBody>
          <a:bodyPr/>
          <a:lstStyle/>
          <a:p>
            <a:r>
              <a:rPr lang="en-US" dirty="0"/>
              <a:t>During the course of doing data analysis and modeling, a significant amount of </a:t>
            </a:r>
            <a:r>
              <a:rPr lang="en-US" dirty="0" smtClean="0"/>
              <a:t>time is </a:t>
            </a:r>
            <a:r>
              <a:rPr lang="en-US" dirty="0"/>
              <a:t>spent on data preparation: loading, cleaning, transforming, and rearranging. </a:t>
            </a:r>
            <a:endParaRPr lang="en-US" dirty="0" smtClean="0"/>
          </a:p>
          <a:p>
            <a:r>
              <a:rPr lang="en-US" dirty="0" smtClean="0"/>
              <a:t>Such tasks </a:t>
            </a:r>
            <a:r>
              <a:rPr lang="en-US" dirty="0"/>
              <a:t>are often reported to take up 80% or more of an analyst’s time. Sometimes </a:t>
            </a:r>
            <a:r>
              <a:rPr lang="en-US" dirty="0" smtClean="0"/>
              <a:t>the way </a:t>
            </a:r>
            <a:r>
              <a:rPr lang="en-US" dirty="0"/>
              <a:t>that data is stored in files or databases is not in the right format for a </a:t>
            </a:r>
            <a:r>
              <a:rPr lang="en-US" dirty="0" smtClean="0"/>
              <a:t>particular task.</a:t>
            </a:r>
          </a:p>
          <a:p>
            <a:r>
              <a:rPr lang="en-US" dirty="0" smtClean="0"/>
              <a:t>We discuss </a:t>
            </a:r>
            <a:r>
              <a:rPr lang="en-US" dirty="0"/>
              <a:t>tools for missing data, duplicate data, string manipulation</a:t>
            </a:r>
            <a:r>
              <a:rPr lang="en-US" dirty="0" smtClean="0"/>
              <a:t>, and </a:t>
            </a:r>
            <a:r>
              <a:rPr lang="en-US" dirty="0"/>
              <a:t>some other analytical data transformations.</a:t>
            </a:r>
          </a:p>
        </p:txBody>
      </p:sp>
    </p:spTree>
    <p:extLst>
      <p:ext uri="{BB962C8B-B14F-4D97-AF65-F5344CB8AC3E}">
        <p14:creationId xmlns="" xmlns:p14="http://schemas.microsoft.com/office/powerpoint/2010/main" val="405338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444137"/>
            <a:ext cx="11088189" cy="6217920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Both of these methods by default consider all of the columns; alternatively, </a:t>
            </a:r>
            <a:r>
              <a:rPr lang="en-IN" dirty="0" smtClean="0"/>
              <a:t>we can specify </a:t>
            </a:r>
            <a:r>
              <a:rPr lang="en-IN" dirty="0"/>
              <a:t>any subset of them to detect duplicates</a:t>
            </a:r>
            <a:r>
              <a:rPr lang="en-IN" dirty="0" smtClean="0"/>
              <a:t>.</a:t>
            </a:r>
          </a:p>
          <a:p>
            <a:pPr marL="457200" lvl="1" indent="0">
              <a:buNone/>
            </a:pPr>
            <a:r>
              <a:rPr lang="en-IN" dirty="0"/>
              <a:t>In [49]: data['v1'] = range(7)</a:t>
            </a:r>
          </a:p>
          <a:p>
            <a:pPr marL="457200" lvl="1" indent="0">
              <a:buNone/>
            </a:pPr>
            <a:r>
              <a:rPr lang="en-IN" dirty="0"/>
              <a:t>In [50]: </a:t>
            </a:r>
            <a:r>
              <a:rPr lang="en-IN" dirty="0" err="1"/>
              <a:t>data.drop_duplicates</a:t>
            </a:r>
            <a:r>
              <a:rPr lang="en-IN" dirty="0"/>
              <a:t>(['k1'])</a:t>
            </a:r>
          </a:p>
          <a:p>
            <a:pPr marL="457200" lvl="1" indent="0">
              <a:buNone/>
            </a:pPr>
            <a:r>
              <a:rPr lang="en-IN" dirty="0"/>
              <a:t>Out[50]:</a:t>
            </a:r>
          </a:p>
          <a:p>
            <a:pPr marL="457200" lvl="1" indent="0">
              <a:buNone/>
            </a:pPr>
            <a:r>
              <a:rPr lang="en-IN" dirty="0" smtClean="0"/>
              <a:t>	k1 	k2 	v1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0 </a:t>
            </a:r>
            <a:r>
              <a:rPr lang="en-IN" dirty="0" smtClean="0"/>
              <a:t>	one 	1 	0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1 </a:t>
            </a:r>
            <a:r>
              <a:rPr lang="en-IN" dirty="0" smtClean="0"/>
              <a:t>	two 	1 	1</a:t>
            </a:r>
            <a:endParaRPr lang="en-IN" dirty="0"/>
          </a:p>
          <a:p>
            <a:r>
              <a:rPr lang="en-IN" dirty="0"/>
              <a:t>duplicated and </a:t>
            </a:r>
            <a:r>
              <a:rPr lang="en-IN" dirty="0" err="1"/>
              <a:t>drop_duplicates</a:t>
            </a:r>
            <a:r>
              <a:rPr lang="en-IN" dirty="0"/>
              <a:t> by default keep the first observed value combination</a:t>
            </a:r>
            <a:r>
              <a:rPr lang="en-IN" dirty="0" smtClean="0"/>
              <a:t>. Passing </a:t>
            </a:r>
            <a:r>
              <a:rPr lang="en-IN" dirty="0"/>
              <a:t>keep='last' will return the last one:</a:t>
            </a:r>
          </a:p>
          <a:p>
            <a:pPr marL="457200" lvl="1" indent="0">
              <a:buNone/>
            </a:pPr>
            <a:r>
              <a:rPr lang="en-IN" dirty="0"/>
              <a:t>In [51]: </a:t>
            </a:r>
            <a:r>
              <a:rPr lang="en-IN" dirty="0" err="1"/>
              <a:t>data.drop_duplicates</a:t>
            </a:r>
            <a:r>
              <a:rPr lang="en-IN" dirty="0"/>
              <a:t>(['k1', 'k2'], keep='last')</a:t>
            </a:r>
          </a:p>
          <a:p>
            <a:pPr marL="457200" lvl="1" indent="0">
              <a:buNone/>
            </a:pPr>
            <a:r>
              <a:rPr lang="en-IN" dirty="0"/>
              <a:t>Out[51]:</a:t>
            </a:r>
          </a:p>
          <a:p>
            <a:pPr marL="457200" lvl="1" indent="0">
              <a:buNone/>
            </a:pPr>
            <a:r>
              <a:rPr lang="en-IN" dirty="0" smtClean="0"/>
              <a:t>	k1 	k2 	v1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0 </a:t>
            </a:r>
            <a:r>
              <a:rPr lang="en-IN" dirty="0" smtClean="0"/>
              <a:t>	one 	1 	0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1 </a:t>
            </a:r>
            <a:r>
              <a:rPr lang="en-IN" dirty="0" smtClean="0"/>
              <a:t>	two 	1 	1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2 </a:t>
            </a:r>
            <a:r>
              <a:rPr lang="en-IN" dirty="0" smtClean="0"/>
              <a:t>	one 	2 	2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3 </a:t>
            </a:r>
            <a:r>
              <a:rPr lang="en-IN" dirty="0" smtClean="0"/>
              <a:t>	two 	3 	3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4 </a:t>
            </a:r>
            <a:r>
              <a:rPr lang="en-IN" dirty="0" smtClean="0"/>
              <a:t>	one 	3 	4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6 </a:t>
            </a:r>
            <a:r>
              <a:rPr lang="en-IN" dirty="0" smtClean="0"/>
              <a:t>	two 	4 	6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44686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1886"/>
            <a:ext cx="10515600" cy="578507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Transforming Data Using a Function or </a:t>
            </a:r>
            <a:r>
              <a:rPr lang="en-IN" dirty="0" smtClean="0">
                <a:solidFill>
                  <a:srgbClr val="FF0000"/>
                </a:solidFill>
              </a:rPr>
              <a:t>Mapping</a:t>
            </a:r>
          </a:p>
          <a:p>
            <a:r>
              <a:rPr lang="en-IN" dirty="0"/>
              <a:t>For many datasets, </a:t>
            </a:r>
            <a:r>
              <a:rPr lang="en-IN" dirty="0" smtClean="0"/>
              <a:t>we </a:t>
            </a:r>
            <a:r>
              <a:rPr lang="en-IN" dirty="0"/>
              <a:t>may wish to perform some transformation based on the </a:t>
            </a:r>
            <a:r>
              <a:rPr lang="en-IN" dirty="0" smtClean="0"/>
              <a:t>values in </a:t>
            </a:r>
            <a:r>
              <a:rPr lang="en-IN" dirty="0"/>
              <a:t>an array, Series, or column in a </a:t>
            </a:r>
            <a:r>
              <a:rPr lang="en-IN" dirty="0" err="1"/>
              <a:t>DataFrame</a:t>
            </a:r>
            <a:r>
              <a:rPr lang="en-IN" dirty="0" smtClean="0"/>
              <a:t>.</a:t>
            </a:r>
          </a:p>
          <a:p>
            <a:r>
              <a:rPr lang="en-IN" dirty="0" smtClean="0"/>
              <a:t>Consider an example of data </a:t>
            </a:r>
            <a:r>
              <a:rPr lang="en-IN" dirty="0"/>
              <a:t>collected about various kinds of meat</a:t>
            </a:r>
            <a:r>
              <a:rPr lang="en-IN" dirty="0" smtClean="0"/>
              <a:t>:</a:t>
            </a:r>
          </a:p>
          <a:p>
            <a:pPr marL="457200" lvl="1" indent="0">
              <a:buNone/>
            </a:pPr>
            <a:r>
              <a:rPr lang="en-IN" dirty="0"/>
              <a:t>In [52]: data = </a:t>
            </a:r>
            <a:r>
              <a:rPr lang="en-IN" dirty="0" err="1"/>
              <a:t>pd.DataFrame</a:t>
            </a:r>
            <a:r>
              <a:rPr lang="en-IN" dirty="0"/>
              <a:t>({'food': ['bacon', 'pulled pork', 'bacon</a:t>
            </a:r>
            <a:r>
              <a:rPr lang="en-IN" dirty="0" smtClean="0"/>
              <a:t>', 'Pastrami</a:t>
            </a:r>
            <a:r>
              <a:rPr lang="en-IN" dirty="0"/>
              <a:t>', 'corned beef', 'Bacon</a:t>
            </a:r>
            <a:r>
              <a:rPr lang="en-IN" dirty="0" smtClean="0"/>
              <a:t>', 'pastrami</a:t>
            </a:r>
            <a:r>
              <a:rPr lang="en-IN" dirty="0"/>
              <a:t>', 'honey ham', 'nova lox</a:t>
            </a:r>
            <a:r>
              <a:rPr lang="en-IN" dirty="0" smtClean="0"/>
              <a:t>'], 'ounces</a:t>
            </a:r>
            <a:r>
              <a:rPr lang="en-IN" dirty="0"/>
              <a:t>': [4, 3, 12, 6, 7.5, 8, 3, 5, 6]})</a:t>
            </a:r>
          </a:p>
          <a:p>
            <a:pPr marL="457200" lvl="1" indent="0">
              <a:buNone/>
            </a:pPr>
            <a:r>
              <a:rPr lang="en-IN" dirty="0"/>
              <a:t>In [53]: data</a:t>
            </a:r>
          </a:p>
          <a:p>
            <a:pPr marL="457200" lvl="1" indent="0">
              <a:buNone/>
            </a:pPr>
            <a:r>
              <a:rPr lang="en-IN" dirty="0"/>
              <a:t>Out[53]:</a:t>
            </a:r>
          </a:p>
          <a:p>
            <a:pPr marL="457200" lvl="1" indent="0">
              <a:buNone/>
            </a:pPr>
            <a:r>
              <a:rPr lang="en-IN" dirty="0" smtClean="0"/>
              <a:t>	food 		ounces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0 </a:t>
            </a:r>
            <a:r>
              <a:rPr lang="en-IN" dirty="0" smtClean="0"/>
              <a:t>	bacon 		4.0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1 </a:t>
            </a:r>
            <a:r>
              <a:rPr lang="en-IN" dirty="0" smtClean="0"/>
              <a:t>	pulled </a:t>
            </a:r>
            <a:r>
              <a:rPr lang="en-IN" dirty="0"/>
              <a:t>pork </a:t>
            </a:r>
            <a:r>
              <a:rPr lang="en-IN" dirty="0" smtClean="0"/>
              <a:t>	3.0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2 </a:t>
            </a:r>
            <a:r>
              <a:rPr lang="en-IN" dirty="0" smtClean="0"/>
              <a:t>	bacon 		12.0</a:t>
            </a:r>
          </a:p>
          <a:p>
            <a:pPr marL="457200" lvl="1" indent="0">
              <a:buNone/>
            </a:pPr>
            <a:r>
              <a:rPr lang="en-IN" dirty="0"/>
              <a:t>3 </a:t>
            </a:r>
            <a:r>
              <a:rPr lang="en-IN" dirty="0" smtClean="0"/>
              <a:t>	Pastrami 	6.0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4 </a:t>
            </a:r>
            <a:r>
              <a:rPr lang="en-IN" dirty="0" smtClean="0"/>
              <a:t>	corned </a:t>
            </a:r>
            <a:r>
              <a:rPr lang="en-IN" dirty="0"/>
              <a:t>beef </a:t>
            </a:r>
            <a:r>
              <a:rPr lang="en-IN" dirty="0" smtClean="0"/>
              <a:t>	7.5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5 </a:t>
            </a:r>
            <a:r>
              <a:rPr lang="en-IN" dirty="0" smtClean="0"/>
              <a:t>	Bacon 		8.0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6 </a:t>
            </a:r>
            <a:r>
              <a:rPr lang="en-IN" dirty="0" smtClean="0"/>
              <a:t>	pastrami 	3.0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7 </a:t>
            </a:r>
            <a:r>
              <a:rPr lang="en-IN" dirty="0" smtClean="0"/>
              <a:t>	honey </a:t>
            </a:r>
            <a:r>
              <a:rPr lang="en-IN" dirty="0"/>
              <a:t>ham </a:t>
            </a:r>
            <a:r>
              <a:rPr lang="en-IN" dirty="0" smtClean="0"/>
              <a:t>	5.0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8 </a:t>
            </a:r>
            <a:r>
              <a:rPr lang="en-IN" dirty="0" smtClean="0"/>
              <a:t>	nova </a:t>
            </a:r>
            <a:r>
              <a:rPr lang="en-IN" dirty="0"/>
              <a:t>lox </a:t>
            </a:r>
            <a:r>
              <a:rPr lang="en-IN" dirty="0" smtClean="0"/>
              <a:t>	6.0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572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>
            <a:normAutofit/>
          </a:bodyPr>
          <a:lstStyle/>
          <a:p>
            <a:r>
              <a:rPr lang="en-IN" dirty="0"/>
              <a:t>Suppose </a:t>
            </a:r>
            <a:r>
              <a:rPr lang="en-IN" dirty="0" smtClean="0"/>
              <a:t>we </a:t>
            </a:r>
            <a:r>
              <a:rPr lang="en-IN" dirty="0"/>
              <a:t>wanted to add a column indicating the type of animal that each </a:t>
            </a:r>
            <a:r>
              <a:rPr lang="en-IN" dirty="0" smtClean="0"/>
              <a:t>food came </a:t>
            </a:r>
            <a:r>
              <a:rPr lang="en-IN" dirty="0"/>
              <a:t>from. </a:t>
            </a:r>
            <a:endParaRPr lang="en-IN" dirty="0" smtClean="0"/>
          </a:p>
          <a:p>
            <a:r>
              <a:rPr lang="en-IN" dirty="0" smtClean="0"/>
              <a:t>Let’s </a:t>
            </a:r>
            <a:r>
              <a:rPr lang="en-IN" dirty="0"/>
              <a:t>write down a mapping of each distinct meat type to the kind </a:t>
            </a:r>
            <a:r>
              <a:rPr lang="en-IN" dirty="0" smtClean="0"/>
              <a:t>of animal</a:t>
            </a:r>
            <a:r>
              <a:rPr lang="en-IN" dirty="0"/>
              <a:t>:</a:t>
            </a:r>
          </a:p>
          <a:p>
            <a:pPr marL="457200" lvl="1" indent="0">
              <a:buNone/>
            </a:pPr>
            <a:r>
              <a:rPr lang="en-IN" dirty="0" err="1"/>
              <a:t>meat_to_animal</a:t>
            </a:r>
            <a:r>
              <a:rPr lang="en-IN" dirty="0"/>
              <a:t> = </a:t>
            </a:r>
            <a:r>
              <a:rPr lang="en-IN" dirty="0" smtClean="0"/>
              <a:t>{</a:t>
            </a:r>
            <a:r>
              <a:rPr lang="en-IN" sz="1800" dirty="0"/>
              <a:t>'bacon': 'pig</a:t>
            </a:r>
            <a:r>
              <a:rPr lang="en-IN" sz="1800" dirty="0" smtClean="0"/>
              <a:t>', </a:t>
            </a:r>
          </a:p>
          <a:p>
            <a:pPr marL="2743200" lvl="6" indent="0">
              <a:buNone/>
            </a:pPr>
            <a:r>
              <a:rPr lang="en-IN" dirty="0" smtClean="0"/>
              <a:t>'pulled pork': 'pig',</a:t>
            </a:r>
          </a:p>
          <a:p>
            <a:pPr marL="2743200" lvl="6" indent="0">
              <a:buNone/>
            </a:pPr>
            <a:r>
              <a:rPr lang="en-IN" dirty="0" smtClean="0"/>
              <a:t>'pastrami': 'cow',</a:t>
            </a:r>
          </a:p>
          <a:p>
            <a:pPr marL="2743200" lvl="6" indent="0">
              <a:buNone/>
            </a:pPr>
            <a:r>
              <a:rPr lang="en-IN" dirty="0" smtClean="0"/>
              <a:t>'corned beef': 'cow',</a:t>
            </a:r>
          </a:p>
          <a:p>
            <a:pPr marL="2743200" lvl="6" indent="0">
              <a:buNone/>
            </a:pPr>
            <a:r>
              <a:rPr lang="en-IN" dirty="0" smtClean="0"/>
              <a:t>'honey </a:t>
            </a:r>
            <a:r>
              <a:rPr lang="en-IN" dirty="0"/>
              <a:t>ham': 'pig',</a:t>
            </a:r>
          </a:p>
          <a:p>
            <a:pPr marL="2743200" lvl="6" indent="0">
              <a:buNone/>
            </a:pPr>
            <a:r>
              <a:rPr lang="en-IN" dirty="0"/>
              <a:t>'nova lox': 'salmon</a:t>
            </a:r>
            <a:r>
              <a:rPr lang="en-IN" dirty="0" smtClean="0"/>
              <a:t>'}</a:t>
            </a:r>
          </a:p>
          <a:p>
            <a:pPr marL="914400" lvl="2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5371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4949"/>
            <a:ext cx="10515600" cy="57720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In [55]: lowercased = data['food'].</a:t>
            </a:r>
            <a:r>
              <a:rPr lang="en-IN" dirty="0" err="1"/>
              <a:t>str.lower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In [56]: lowercased</a:t>
            </a:r>
          </a:p>
          <a:p>
            <a:pPr marL="0" indent="0">
              <a:buNone/>
            </a:pPr>
            <a:r>
              <a:rPr lang="en-IN" dirty="0"/>
              <a:t>Out[56]:</a:t>
            </a:r>
          </a:p>
          <a:p>
            <a:pPr marL="457200" lvl="1" indent="0">
              <a:buNone/>
            </a:pPr>
            <a:r>
              <a:rPr lang="en-IN" dirty="0"/>
              <a:t>0 </a:t>
            </a:r>
            <a:r>
              <a:rPr lang="en-IN" dirty="0" smtClean="0"/>
              <a:t>	bacon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1 </a:t>
            </a:r>
            <a:r>
              <a:rPr lang="en-IN" dirty="0" smtClean="0"/>
              <a:t>	pulled </a:t>
            </a:r>
            <a:r>
              <a:rPr lang="en-IN" dirty="0"/>
              <a:t>pork</a:t>
            </a:r>
          </a:p>
          <a:p>
            <a:pPr marL="457200" lvl="1" indent="0">
              <a:buNone/>
            </a:pPr>
            <a:r>
              <a:rPr lang="en-IN" dirty="0"/>
              <a:t>2 </a:t>
            </a:r>
            <a:r>
              <a:rPr lang="en-IN" dirty="0" smtClean="0"/>
              <a:t>	bacon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3 </a:t>
            </a:r>
            <a:r>
              <a:rPr lang="en-IN" dirty="0" smtClean="0"/>
              <a:t>	pastrami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4 </a:t>
            </a:r>
            <a:r>
              <a:rPr lang="en-IN" dirty="0" smtClean="0"/>
              <a:t>	corned </a:t>
            </a:r>
            <a:r>
              <a:rPr lang="en-IN" dirty="0"/>
              <a:t>beef</a:t>
            </a:r>
          </a:p>
          <a:p>
            <a:pPr marL="457200" lvl="1" indent="0">
              <a:buNone/>
            </a:pPr>
            <a:r>
              <a:rPr lang="en-IN" dirty="0"/>
              <a:t>5 </a:t>
            </a:r>
            <a:r>
              <a:rPr lang="en-IN" dirty="0" smtClean="0"/>
              <a:t>	bacon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6 </a:t>
            </a:r>
            <a:r>
              <a:rPr lang="en-IN" dirty="0" smtClean="0"/>
              <a:t>	pastrami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7 </a:t>
            </a:r>
            <a:r>
              <a:rPr lang="en-IN" dirty="0" smtClean="0"/>
              <a:t>	honey </a:t>
            </a:r>
            <a:r>
              <a:rPr lang="en-IN" dirty="0"/>
              <a:t>ham</a:t>
            </a:r>
          </a:p>
          <a:p>
            <a:pPr marL="457200" lvl="1" indent="0">
              <a:buNone/>
            </a:pPr>
            <a:r>
              <a:rPr lang="en-IN" dirty="0"/>
              <a:t>8 </a:t>
            </a:r>
            <a:r>
              <a:rPr lang="en-IN" dirty="0" smtClean="0"/>
              <a:t>	nova </a:t>
            </a:r>
            <a:r>
              <a:rPr lang="en-IN" dirty="0"/>
              <a:t>lox</a:t>
            </a:r>
          </a:p>
        </p:txBody>
      </p:sp>
    </p:spTree>
    <p:extLst>
      <p:ext uri="{BB962C8B-B14F-4D97-AF65-F5344CB8AC3E}">
        <p14:creationId xmlns="" xmlns:p14="http://schemas.microsoft.com/office/powerpoint/2010/main" val="37261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0263"/>
            <a:ext cx="10515600" cy="5706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In [57]: data['animal'] = </a:t>
            </a:r>
            <a:r>
              <a:rPr lang="en-IN" dirty="0" err="1"/>
              <a:t>lowercased.map</a:t>
            </a:r>
            <a:r>
              <a:rPr lang="en-IN" dirty="0"/>
              <a:t>(</a:t>
            </a:r>
            <a:r>
              <a:rPr lang="en-IN" dirty="0" err="1"/>
              <a:t>meat_to_animal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In [58]: data</a:t>
            </a:r>
          </a:p>
          <a:p>
            <a:pPr marL="0" indent="0">
              <a:buNone/>
            </a:pPr>
            <a:r>
              <a:rPr lang="en-IN" dirty="0"/>
              <a:t>Out[58]:</a:t>
            </a:r>
          </a:p>
          <a:p>
            <a:pPr marL="457200" lvl="1" indent="0">
              <a:buNone/>
            </a:pPr>
            <a:r>
              <a:rPr lang="en-IN" dirty="0" smtClean="0"/>
              <a:t>	food 		ounces 	animal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0 </a:t>
            </a:r>
            <a:r>
              <a:rPr lang="en-IN" dirty="0" smtClean="0"/>
              <a:t>	bacon 		4.0 		pig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1 </a:t>
            </a:r>
            <a:r>
              <a:rPr lang="en-IN" dirty="0" smtClean="0"/>
              <a:t>	pulled </a:t>
            </a:r>
            <a:r>
              <a:rPr lang="en-IN" dirty="0"/>
              <a:t>pork </a:t>
            </a:r>
            <a:r>
              <a:rPr lang="en-IN" dirty="0" smtClean="0"/>
              <a:t>	3.0 		pig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2 </a:t>
            </a:r>
            <a:r>
              <a:rPr lang="en-IN" dirty="0" smtClean="0"/>
              <a:t>	bacon 		12.0 		pig</a:t>
            </a:r>
            <a:endParaRPr lang="en-IN" dirty="0"/>
          </a:p>
          <a:p>
            <a:pPr marL="457200" lvl="1" indent="0">
              <a:buNone/>
            </a:pPr>
            <a:r>
              <a:rPr lang="en-IN" dirty="0" smtClean="0"/>
              <a:t>3	Pastrami 	6.0 		cow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4 </a:t>
            </a:r>
            <a:r>
              <a:rPr lang="en-IN" dirty="0" smtClean="0"/>
              <a:t>	corned </a:t>
            </a:r>
            <a:r>
              <a:rPr lang="en-IN" dirty="0"/>
              <a:t>beef </a:t>
            </a:r>
            <a:r>
              <a:rPr lang="en-IN" dirty="0" smtClean="0"/>
              <a:t>	7.5 		cow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5 </a:t>
            </a:r>
            <a:r>
              <a:rPr lang="en-IN" dirty="0" smtClean="0"/>
              <a:t>	Bacon 		8.0 		pig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6 </a:t>
            </a:r>
            <a:r>
              <a:rPr lang="en-IN" dirty="0" smtClean="0"/>
              <a:t>	pastrami 	3.0 		cow</a:t>
            </a:r>
          </a:p>
          <a:p>
            <a:pPr marL="457200" lvl="1" indent="0">
              <a:buNone/>
            </a:pPr>
            <a:r>
              <a:rPr lang="en-IN" dirty="0"/>
              <a:t>7 </a:t>
            </a:r>
            <a:r>
              <a:rPr lang="en-IN" dirty="0" smtClean="0"/>
              <a:t>	honey </a:t>
            </a:r>
            <a:r>
              <a:rPr lang="en-IN" dirty="0"/>
              <a:t>ham </a:t>
            </a:r>
            <a:r>
              <a:rPr lang="en-IN" dirty="0" smtClean="0"/>
              <a:t>	5.0 		pig</a:t>
            </a:r>
            <a:endParaRPr lang="en-IN" dirty="0"/>
          </a:p>
          <a:p>
            <a:pPr marL="457200" lvl="1" indent="0">
              <a:buNone/>
            </a:pPr>
            <a:r>
              <a:rPr lang="pt-BR" dirty="0"/>
              <a:t>8 </a:t>
            </a:r>
            <a:r>
              <a:rPr lang="pt-BR" dirty="0" smtClean="0"/>
              <a:t>	nova </a:t>
            </a:r>
            <a:r>
              <a:rPr lang="pt-BR" dirty="0"/>
              <a:t>lox </a:t>
            </a:r>
            <a:r>
              <a:rPr lang="pt-BR" dirty="0" smtClean="0"/>
              <a:t>	6.0 		salmon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87754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74766"/>
            <a:ext cx="10515600" cy="560219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We could also have passed a function that does all the work:</a:t>
            </a:r>
          </a:p>
          <a:p>
            <a:pPr marL="0" indent="0">
              <a:buNone/>
            </a:pPr>
            <a:r>
              <a:rPr lang="en-IN" dirty="0"/>
              <a:t>In [59]: data['food'].map(</a:t>
            </a:r>
            <a:r>
              <a:rPr lang="en-IN" b="1" dirty="0"/>
              <a:t>lambda </a:t>
            </a:r>
            <a:r>
              <a:rPr lang="en-IN" dirty="0"/>
              <a:t>x: </a:t>
            </a:r>
            <a:r>
              <a:rPr lang="en-IN" dirty="0" err="1"/>
              <a:t>meat_to_animal</a:t>
            </a:r>
            <a:r>
              <a:rPr lang="en-IN" dirty="0"/>
              <a:t>[</a:t>
            </a:r>
            <a:r>
              <a:rPr lang="en-IN" dirty="0" err="1"/>
              <a:t>x.lower</a:t>
            </a:r>
            <a:r>
              <a:rPr lang="en-IN" dirty="0"/>
              <a:t>()])</a:t>
            </a:r>
          </a:p>
          <a:p>
            <a:pPr marL="0" indent="0">
              <a:buNone/>
            </a:pPr>
            <a:r>
              <a:rPr lang="en-IN" dirty="0"/>
              <a:t>Out[59]:</a:t>
            </a:r>
          </a:p>
          <a:p>
            <a:pPr marL="457200" lvl="1" indent="0">
              <a:buNone/>
            </a:pPr>
            <a:r>
              <a:rPr lang="en-IN" dirty="0"/>
              <a:t>0 </a:t>
            </a:r>
            <a:r>
              <a:rPr lang="en-IN" dirty="0" smtClean="0"/>
              <a:t>	pig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1 </a:t>
            </a:r>
            <a:r>
              <a:rPr lang="en-IN" dirty="0" smtClean="0"/>
              <a:t>	pig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2 </a:t>
            </a:r>
            <a:r>
              <a:rPr lang="en-IN" dirty="0" smtClean="0"/>
              <a:t>	pig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3 </a:t>
            </a:r>
            <a:r>
              <a:rPr lang="en-IN" dirty="0" smtClean="0"/>
              <a:t>	cow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4 </a:t>
            </a:r>
            <a:r>
              <a:rPr lang="en-IN" dirty="0" smtClean="0"/>
              <a:t>	cow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5 </a:t>
            </a:r>
            <a:r>
              <a:rPr lang="en-IN" dirty="0" smtClean="0"/>
              <a:t>	pig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6 </a:t>
            </a:r>
            <a:r>
              <a:rPr lang="en-IN" dirty="0" smtClean="0"/>
              <a:t>	cow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7 </a:t>
            </a:r>
            <a:r>
              <a:rPr lang="en-IN" dirty="0" smtClean="0"/>
              <a:t>	pig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8 </a:t>
            </a:r>
            <a:r>
              <a:rPr lang="en-IN" dirty="0" smtClean="0"/>
              <a:t>	salmon</a:t>
            </a:r>
            <a:endParaRPr lang="en-IN" dirty="0"/>
          </a:p>
          <a:p>
            <a:r>
              <a:rPr lang="en-IN" dirty="0" smtClean="0"/>
              <a:t>Using </a:t>
            </a:r>
            <a:r>
              <a:rPr lang="en-IN" dirty="0"/>
              <a:t>map is a convenient way to perform element-wise transformations and </a:t>
            </a:r>
            <a:r>
              <a:rPr lang="en-IN" dirty="0" smtClean="0"/>
              <a:t>other data </a:t>
            </a:r>
            <a:r>
              <a:rPr lang="en-IN" dirty="0"/>
              <a:t>cleaning–related operations.</a:t>
            </a:r>
          </a:p>
        </p:txBody>
      </p:sp>
    </p:spTree>
    <p:extLst>
      <p:ext uri="{BB962C8B-B14F-4D97-AF65-F5344CB8AC3E}">
        <p14:creationId xmlns="" xmlns:p14="http://schemas.microsoft.com/office/powerpoint/2010/main" val="338778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2698"/>
            <a:ext cx="10515600" cy="607422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Replacing </a:t>
            </a:r>
            <a:r>
              <a:rPr lang="en-IN" dirty="0" smtClean="0">
                <a:solidFill>
                  <a:srgbClr val="FF0000"/>
                </a:solidFill>
              </a:rPr>
              <a:t>Values</a:t>
            </a:r>
          </a:p>
          <a:p>
            <a:r>
              <a:rPr lang="en-IN" dirty="0"/>
              <a:t>Filling in missing data with the </a:t>
            </a:r>
            <a:r>
              <a:rPr lang="en-IN" dirty="0" err="1"/>
              <a:t>fillna</a:t>
            </a:r>
            <a:r>
              <a:rPr lang="en-IN" dirty="0"/>
              <a:t> method is a special case of more general </a:t>
            </a:r>
            <a:r>
              <a:rPr lang="en-IN" dirty="0" smtClean="0"/>
              <a:t>value replacement.</a:t>
            </a:r>
          </a:p>
          <a:p>
            <a:pPr marL="457200" lvl="1" indent="0">
              <a:buNone/>
            </a:pPr>
            <a:r>
              <a:rPr lang="it-IT" dirty="0"/>
              <a:t>In [60]: data = pd.Series([1., -999., 2., -999., -1000., 3.])</a:t>
            </a:r>
          </a:p>
          <a:p>
            <a:pPr marL="457200" lvl="1" indent="0">
              <a:buNone/>
            </a:pPr>
            <a:r>
              <a:rPr lang="en-IN" dirty="0"/>
              <a:t>In [61]: data</a:t>
            </a:r>
          </a:p>
          <a:p>
            <a:pPr marL="457200" lvl="1" indent="0">
              <a:buNone/>
            </a:pPr>
            <a:r>
              <a:rPr lang="en-IN" dirty="0"/>
              <a:t>Out[61]:</a:t>
            </a:r>
          </a:p>
          <a:p>
            <a:pPr marL="914400" lvl="2" indent="0">
              <a:buNone/>
            </a:pPr>
            <a:r>
              <a:rPr lang="en-IN" dirty="0"/>
              <a:t>0 </a:t>
            </a:r>
            <a:r>
              <a:rPr lang="en-IN" dirty="0" smtClean="0"/>
              <a:t>	1.0</a:t>
            </a:r>
            <a:endParaRPr lang="en-IN" dirty="0"/>
          </a:p>
          <a:p>
            <a:pPr marL="914400" lvl="2" indent="0">
              <a:buNone/>
            </a:pPr>
            <a:r>
              <a:rPr lang="en-IN" dirty="0"/>
              <a:t>1 </a:t>
            </a:r>
            <a:r>
              <a:rPr lang="en-IN" dirty="0" smtClean="0"/>
              <a:t>	-</a:t>
            </a:r>
            <a:r>
              <a:rPr lang="en-IN" dirty="0"/>
              <a:t>999.0</a:t>
            </a:r>
          </a:p>
          <a:p>
            <a:pPr marL="914400" lvl="2" indent="0">
              <a:buNone/>
            </a:pPr>
            <a:r>
              <a:rPr lang="en-IN" dirty="0"/>
              <a:t>2 </a:t>
            </a:r>
            <a:r>
              <a:rPr lang="en-IN" dirty="0" smtClean="0"/>
              <a:t>	2.0</a:t>
            </a:r>
            <a:endParaRPr lang="en-IN" dirty="0"/>
          </a:p>
          <a:p>
            <a:pPr marL="914400" lvl="2" indent="0">
              <a:buNone/>
            </a:pPr>
            <a:r>
              <a:rPr lang="en-IN" dirty="0"/>
              <a:t>3 </a:t>
            </a:r>
            <a:r>
              <a:rPr lang="en-IN" dirty="0" smtClean="0"/>
              <a:t>	-</a:t>
            </a:r>
            <a:r>
              <a:rPr lang="en-IN" dirty="0"/>
              <a:t>999.0</a:t>
            </a:r>
          </a:p>
          <a:p>
            <a:pPr marL="914400" lvl="2" indent="0">
              <a:buNone/>
            </a:pPr>
            <a:r>
              <a:rPr lang="en-IN" dirty="0"/>
              <a:t>4 </a:t>
            </a:r>
            <a:r>
              <a:rPr lang="en-IN" dirty="0" smtClean="0"/>
              <a:t>	-</a:t>
            </a:r>
            <a:r>
              <a:rPr lang="en-IN" dirty="0"/>
              <a:t>1000.0</a:t>
            </a:r>
          </a:p>
          <a:p>
            <a:pPr marL="914400" lvl="2" indent="0">
              <a:buNone/>
            </a:pPr>
            <a:r>
              <a:rPr lang="en-IN" dirty="0" smtClean="0"/>
              <a:t>5 	3.0</a:t>
            </a:r>
          </a:p>
          <a:p>
            <a:r>
              <a:rPr lang="en-IN" dirty="0"/>
              <a:t>replace, </a:t>
            </a:r>
            <a:r>
              <a:rPr lang="en-IN" dirty="0" smtClean="0"/>
              <a:t>produces </a:t>
            </a:r>
            <a:r>
              <a:rPr lang="en-IN" dirty="0"/>
              <a:t>a new Series (</a:t>
            </a:r>
            <a:r>
              <a:rPr lang="en-IN" dirty="0" smtClean="0"/>
              <a:t>unless we </a:t>
            </a:r>
            <a:r>
              <a:rPr lang="en-IN" dirty="0"/>
              <a:t>pass </a:t>
            </a:r>
            <a:r>
              <a:rPr lang="en-IN" dirty="0" err="1"/>
              <a:t>inplace</a:t>
            </a:r>
            <a:r>
              <a:rPr lang="en-IN" dirty="0"/>
              <a:t>=True</a:t>
            </a:r>
            <a:r>
              <a:rPr lang="en-IN" dirty="0" smtClean="0"/>
              <a:t>)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In [62]: </a:t>
            </a:r>
            <a:r>
              <a:rPr lang="en-IN" dirty="0" err="1"/>
              <a:t>data.replace</a:t>
            </a:r>
            <a:r>
              <a:rPr lang="en-IN" dirty="0"/>
              <a:t>(-999, </a:t>
            </a:r>
            <a:r>
              <a:rPr lang="en-IN" dirty="0" err="1"/>
              <a:t>np.nan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Out[62]:</a:t>
            </a:r>
          </a:p>
          <a:p>
            <a:pPr marL="457200" lvl="1" indent="0">
              <a:buNone/>
            </a:pPr>
            <a:r>
              <a:rPr lang="en-IN" dirty="0"/>
              <a:t>0 </a:t>
            </a:r>
            <a:r>
              <a:rPr lang="en-IN" dirty="0" smtClean="0"/>
              <a:t>	1.0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1 </a:t>
            </a:r>
            <a:r>
              <a:rPr lang="en-IN" dirty="0" smtClean="0"/>
              <a:t>	</a:t>
            </a:r>
            <a:r>
              <a:rPr lang="en-IN" dirty="0" err="1" smtClean="0"/>
              <a:t>NaN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2 </a:t>
            </a:r>
            <a:r>
              <a:rPr lang="en-IN" dirty="0" smtClean="0"/>
              <a:t>	2.0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3 </a:t>
            </a:r>
            <a:r>
              <a:rPr lang="en-IN" dirty="0" smtClean="0"/>
              <a:t>	</a:t>
            </a:r>
            <a:r>
              <a:rPr lang="en-IN" dirty="0" err="1" smtClean="0"/>
              <a:t>NaN</a:t>
            </a:r>
            <a:endParaRPr lang="en-IN" dirty="0"/>
          </a:p>
          <a:p>
            <a:pPr marL="914400" lvl="1" indent="-457200">
              <a:buAutoNum type="arabicPlain" startAt="4"/>
            </a:pPr>
            <a:r>
              <a:rPr lang="en-IN" dirty="0" smtClean="0"/>
              <a:t>-1000.0</a:t>
            </a:r>
          </a:p>
          <a:p>
            <a:pPr marL="914400" lvl="1" indent="-457200">
              <a:buAutoNum type="arabicPlain" startAt="4"/>
            </a:pPr>
            <a:r>
              <a:rPr lang="en-IN" dirty="0"/>
              <a:t>5 3.0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4923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40"/>
            <a:ext cx="11430000" cy="6061166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If </a:t>
            </a:r>
            <a:r>
              <a:rPr lang="en-IN" dirty="0" smtClean="0"/>
              <a:t>we </a:t>
            </a:r>
            <a:r>
              <a:rPr lang="en-IN" dirty="0"/>
              <a:t>want to replace multiple values at once, </a:t>
            </a:r>
            <a:r>
              <a:rPr lang="en-IN" dirty="0" smtClean="0"/>
              <a:t>we </a:t>
            </a:r>
            <a:r>
              <a:rPr lang="en-IN" dirty="0"/>
              <a:t>instead pass a list and then </a:t>
            </a:r>
            <a:r>
              <a:rPr lang="en-IN" dirty="0" smtClean="0"/>
              <a:t>the substitute </a:t>
            </a:r>
            <a:r>
              <a:rPr lang="en-IN" dirty="0"/>
              <a:t>value:</a:t>
            </a:r>
          </a:p>
          <a:p>
            <a:pPr marL="0" indent="0">
              <a:buNone/>
            </a:pPr>
            <a:r>
              <a:rPr lang="en-IN" dirty="0"/>
              <a:t>In [63]: </a:t>
            </a:r>
            <a:r>
              <a:rPr lang="en-IN" dirty="0" err="1"/>
              <a:t>data.replace</a:t>
            </a:r>
            <a:r>
              <a:rPr lang="en-IN" dirty="0"/>
              <a:t>([-999, -1000], </a:t>
            </a:r>
            <a:r>
              <a:rPr lang="en-IN" dirty="0" err="1"/>
              <a:t>np.nan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Out[63]:</a:t>
            </a:r>
          </a:p>
          <a:p>
            <a:pPr marL="457200" lvl="1" indent="0">
              <a:buNone/>
            </a:pPr>
            <a:r>
              <a:rPr lang="en-IN" dirty="0"/>
              <a:t>0 </a:t>
            </a:r>
            <a:r>
              <a:rPr lang="en-IN" dirty="0" smtClean="0"/>
              <a:t>	1.0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1 </a:t>
            </a:r>
            <a:r>
              <a:rPr lang="en-IN" dirty="0" smtClean="0"/>
              <a:t>	</a:t>
            </a:r>
            <a:r>
              <a:rPr lang="en-IN" dirty="0" err="1" smtClean="0"/>
              <a:t>NaN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2 </a:t>
            </a:r>
            <a:r>
              <a:rPr lang="en-IN" dirty="0" smtClean="0"/>
              <a:t>	2.0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3 </a:t>
            </a:r>
            <a:r>
              <a:rPr lang="en-IN" dirty="0" smtClean="0"/>
              <a:t>	</a:t>
            </a:r>
            <a:r>
              <a:rPr lang="en-IN" dirty="0" err="1" smtClean="0"/>
              <a:t>NaN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4 </a:t>
            </a:r>
            <a:r>
              <a:rPr lang="en-IN" dirty="0" smtClean="0"/>
              <a:t>	</a:t>
            </a:r>
            <a:r>
              <a:rPr lang="en-IN" dirty="0" err="1" smtClean="0"/>
              <a:t>NaN</a:t>
            </a:r>
            <a:endParaRPr lang="en-IN" dirty="0"/>
          </a:p>
          <a:p>
            <a:pPr marL="914400" lvl="1" indent="-457200">
              <a:buAutoNum type="arabicPlain" startAt="5"/>
            </a:pPr>
            <a:r>
              <a:rPr lang="en-IN" dirty="0" smtClean="0"/>
              <a:t>3.0</a:t>
            </a:r>
          </a:p>
          <a:p>
            <a:r>
              <a:rPr lang="en-IN" dirty="0"/>
              <a:t>To use a different replacement for each value, pass a list of substitutes:</a:t>
            </a:r>
          </a:p>
          <a:p>
            <a:pPr marL="0" indent="0">
              <a:buNone/>
            </a:pPr>
            <a:r>
              <a:rPr lang="en-IN" dirty="0"/>
              <a:t>In [64]: </a:t>
            </a:r>
            <a:r>
              <a:rPr lang="en-IN" dirty="0" err="1"/>
              <a:t>data.replace</a:t>
            </a:r>
            <a:r>
              <a:rPr lang="en-IN" dirty="0"/>
              <a:t>([-999, -1000], [</a:t>
            </a:r>
            <a:r>
              <a:rPr lang="en-IN" dirty="0" err="1"/>
              <a:t>np.nan</a:t>
            </a:r>
            <a:r>
              <a:rPr lang="en-IN" dirty="0"/>
              <a:t>, 0])</a:t>
            </a:r>
          </a:p>
          <a:p>
            <a:pPr marL="0" indent="0">
              <a:buNone/>
            </a:pPr>
            <a:r>
              <a:rPr lang="en-IN" dirty="0"/>
              <a:t>Out[64]:</a:t>
            </a:r>
          </a:p>
          <a:p>
            <a:pPr marL="457200" lvl="1" indent="0">
              <a:buNone/>
            </a:pPr>
            <a:r>
              <a:rPr lang="en-IN" dirty="0"/>
              <a:t>0 </a:t>
            </a:r>
            <a:r>
              <a:rPr lang="en-IN" dirty="0" smtClean="0"/>
              <a:t>	1.0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1 </a:t>
            </a:r>
            <a:r>
              <a:rPr lang="en-IN" dirty="0" smtClean="0"/>
              <a:t>	</a:t>
            </a:r>
            <a:r>
              <a:rPr lang="en-IN" dirty="0" err="1" smtClean="0"/>
              <a:t>NaN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2 </a:t>
            </a:r>
            <a:r>
              <a:rPr lang="en-IN" dirty="0" smtClean="0"/>
              <a:t>	2.0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3 </a:t>
            </a:r>
            <a:r>
              <a:rPr lang="en-IN" dirty="0" smtClean="0"/>
              <a:t>	</a:t>
            </a:r>
            <a:r>
              <a:rPr lang="en-IN" dirty="0" err="1" smtClean="0"/>
              <a:t>NaN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4 </a:t>
            </a:r>
            <a:r>
              <a:rPr lang="en-IN" dirty="0" smtClean="0"/>
              <a:t>	0.0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5 </a:t>
            </a:r>
            <a:r>
              <a:rPr lang="en-IN" dirty="0" smtClean="0"/>
              <a:t>	3.0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52499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0891"/>
            <a:ext cx="10515600" cy="5576072"/>
          </a:xfrm>
        </p:spPr>
        <p:txBody>
          <a:bodyPr/>
          <a:lstStyle/>
          <a:p>
            <a:r>
              <a:rPr lang="en-IN" dirty="0"/>
              <a:t>The argument passed can also be a </a:t>
            </a:r>
            <a:r>
              <a:rPr lang="en-IN" dirty="0" err="1"/>
              <a:t>dict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In [65]: </a:t>
            </a:r>
            <a:r>
              <a:rPr lang="en-IN" dirty="0" err="1"/>
              <a:t>data.replace</a:t>
            </a:r>
            <a:r>
              <a:rPr lang="en-IN" dirty="0"/>
              <a:t>({-999: </a:t>
            </a:r>
            <a:r>
              <a:rPr lang="en-IN" dirty="0" err="1"/>
              <a:t>np.nan</a:t>
            </a:r>
            <a:r>
              <a:rPr lang="en-IN" dirty="0"/>
              <a:t>, -1000: 0})</a:t>
            </a:r>
          </a:p>
          <a:p>
            <a:pPr marL="0" indent="0">
              <a:buNone/>
            </a:pPr>
            <a:r>
              <a:rPr lang="en-IN" dirty="0"/>
              <a:t>Out[65]:</a:t>
            </a:r>
          </a:p>
          <a:p>
            <a:pPr marL="457200" lvl="1" indent="0">
              <a:buNone/>
            </a:pPr>
            <a:r>
              <a:rPr lang="en-IN" dirty="0"/>
              <a:t>0 </a:t>
            </a:r>
            <a:r>
              <a:rPr lang="en-IN" dirty="0" smtClean="0"/>
              <a:t>	1.0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1 </a:t>
            </a:r>
            <a:r>
              <a:rPr lang="en-IN" dirty="0" smtClean="0"/>
              <a:t>	</a:t>
            </a:r>
            <a:r>
              <a:rPr lang="en-IN" dirty="0" err="1" smtClean="0"/>
              <a:t>NaN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2 </a:t>
            </a:r>
            <a:r>
              <a:rPr lang="en-IN" dirty="0" smtClean="0"/>
              <a:t>	2.0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3 </a:t>
            </a:r>
            <a:r>
              <a:rPr lang="en-IN" dirty="0" smtClean="0"/>
              <a:t>	</a:t>
            </a:r>
            <a:r>
              <a:rPr lang="en-IN" dirty="0" err="1" smtClean="0"/>
              <a:t>NaN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4 </a:t>
            </a:r>
            <a:r>
              <a:rPr lang="en-IN" dirty="0" smtClean="0"/>
              <a:t>	0.0</a:t>
            </a:r>
            <a:endParaRPr lang="en-IN" dirty="0"/>
          </a:p>
          <a:p>
            <a:pPr marL="457200" lvl="1" indent="0">
              <a:buNone/>
            </a:pPr>
            <a:r>
              <a:rPr lang="en-IN"/>
              <a:t>5 </a:t>
            </a:r>
            <a:r>
              <a:rPr lang="en-IN" smtClean="0"/>
              <a:t>	3.0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88606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79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Renaming Axis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0918"/>
            <a:ext cx="10515600" cy="4786045"/>
          </a:xfrm>
        </p:spPr>
        <p:txBody>
          <a:bodyPr>
            <a:normAutofit fontScale="92500"/>
          </a:bodyPr>
          <a:lstStyle/>
          <a:p>
            <a:r>
              <a:rPr lang="en-US" dirty="0"/>
              <a:t>Like values in a Series, axis labels can be similarly transformed by a function or </a:t>
            </a:r>
            <a:r>
              <a:rPr lang="en-US" dirty="0" smtClean="0"/>
              <a:t>mapping of </a:t>
            </a:r>
            <a:r>
              <a:rPr lang="en-US" dirty="0"/>
              <a:t>some form to produce new, differently labeled objects.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can also </a:t>
            </a:r>
            <a:r>
              <a:rPr lang="en-US" dirty="0" smtClean="0"/>
              <a:t>modify the </a:t>
            </a:r>
            <a:r>
              <a:rPr lang="en-US" dirty="0"/>
              <a:t>axes in-place without creating a new data </a:t>
            </a:r>
            <a:r>
              <a:rPr lang="en-US" dirty="0" smtClean="0"/>
              <a:t>structure.</a:t>
            </a:r>
          </a:p>
          <a:p>
            <a:pPr marL="0" indent="0">
              <a:buNone/>
            </a:pPr>
            <a:r>
              <a:rPr lang="en-US" dirty="0"/>
              <a:t>In [66]: data = </a:t>
            </a:r>
            <a:r>
              <a:rPr lang="en-US" dirty="0" err="1"/>
              <a:t>pd.DataFrame</a:t>
            </a:r>
            <a:r>
              <a:rPr lang="en-US" dirty="0"/>
              <a:t>(</a:t>
            </a:r>
            <a:r>
              <a:rPr lang="en-US" dirty="0" err="1"/>
              <a:t>np.arange</a:t>
            </a:r>
            <a:r>
              <a:rPr lang="en-US" dirty="0"/>
              <a:t>(12).reshape((3, 4</a:t>
            </a:r>
            <a:r>
              <a:rPr lang="en-US" dirty="0" smtClean="0"/>
              <a:t>)),index</a:t>
            </a:r>
            <a:r>
              <a:rPr lang="en-US" dirty="0"/>
              <a:t>=['Ohio', </a:t>
            </a:r>
            <a:r>
              <a:rPr lang="en-US" dirty="0" smtClean="0"/>
              <a:t>		'Colorado</a:t>
            </a:r>
            <a:r>
              <a:rPr lang="en-US" dirty="0"/>
              <a:t>', 'New York</a:t>
            </a:r>
            <a:r>
              <a:rPr lang="en-US" dirty="0" smtClean="0"/>
              <a:t>'], columns</a:t>
            </a:r>
            <a:r>
              <a:rPr lang="en-US" dirty="0"/>
              <a:t>=['one', 'two', 'three', 'four'])</a:t>
            </a:r>
          </a:p>
          <a:p>
            <a:pPr marL="0" indent="0">
              <a:buNone/>
            </a:pPr>
            <a:r>
              <a:rPr lang="en-US" dirty="0"/>
              <a:t>Like a Series, the axis indexes have a map method:</a:t>
            </a:r>
          </a:p>
          <a:p>
            <a:pPr marL="0" indent="0">
              <a:buNone/>
            </a:pPr>
            <a:r>
              <a:rPr lang="sv-SE" dirty="0"/>
              <a:t>In [67]: transform = </a:t>
            </a:r>
            <a:r>
              <a:rPr lang="sv-SE" b="1" dirty="0"/>
              <a:t>lambda </a:t>
            </a:r>
            <a:r>
              <a:rPr lang="sv-SE" dirty="0"/>
              <a:t>x: x[:4].upper()</a:t>
            </a:r>
          </a:p>
          <a:p>
            <a:pPr marL="0" indent="0">
              <a:buNone/>
            </a:pPr>
            <a:r>
              <a:rPr lang="en-US" dirty="0"/>
              <a:t>In [68]: </a:t>
            </a:r>
            <a:r>
              <a:rPr lang="en-US" dirty="0" err="1"/>
              <a:t>data.index.map</a:t>
            </a:r>
            <a:r>
              <a:rPr lang="en-US" dirty="0"/>
              <a:t>(transform)</a:t>
            </a:r>
          </a:p>
          <a:p>
            <a:pPr marL="0" indent="0">
              <a:buNone/>
            </a:pPr>
            <a:r>
              <a:rPr lang="en-US" dirty="0"/>
              <a:t>Out[68]: Index(['OHIO', 'COLO', 'NEW '], </a:t>
            </a:r>
            <a:r>
              <a:rPr lang="en-US" dirty="0" err="1"/>
              <a:t>dtype</a:t>
            </a:r>
            <a:r>
              <a:rPr lang="en-US" dirty="0"/>
              <a:t>='object')</a:t>
            </a:r>
          </a:p>
        </p:txBody>
      </p:sp>
    </p:spTree>
    <p:extLst>
      <p:ext uri="{BB962C8B-B14F-4D97-AF65-F5344CB8AC3E}">
        <p14:creationId xmlns="" xmlns:p14="http://schemas.microsoft.com/office/powerpoint/2010/main" val="95179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6214"/>
            <a:ext cx="10515600" cy="588074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Handling </a:t>
            </a:r>
            <a:r>
              <a:rPr lang="en-US" dirty="0" smtClean="0">
                <a:solidFill>
                  <a:srgbClr val="FF0000"/>
                </a:solidFill>
              </a:rPr>
              <a:t>Missing Data</a:t>
            </a:r>
          </a:p>
          <a:p>
            <a:r>
              <a:rPr lang="en-US" dirty="0"/>
              <a:t>Missing data occurs commonly in many data analysis applications. One of the </a:t>
            </a:r>
            <a:r>
              <a:rPr lang="en-US" dirty="0" smtClean="0"/>
              <a:t>goals of </a:t>
            </a:r>
            <a:r>
              <a:rPr lang="en-US" dirty="0"/>
              <a:t>pandas is to make working with missing data as painless as possible</a:t>
            </a:r>
            <a:r>
              <a:rPr lang="en-US" dirty="0" smtClean="0"/>
              <a:t>.</a:t>
            </a:r>
          </a:p>
          <a:p>
            <a:r>
              <a:rPr lang="en-US" dirty="0"/>
              <a:t>The way that missing data is represented in pandas objects is somewhat imperfect</a:t>
            </a:r>
            <a:r>
              <a:rPr lang="en-US" dirty="0" smtClean="0"/>
              <a:t>, but </a:t>
            </a:r>
            <a:r>
              <a:rPr lang="en-US" dirty="0"/>
              <a:t>it is functional for a lot of users. For numeric data, pandas uses the </a:t>
            </a:r>
            <a:r>
              <a:rPr lang="en-US" dirty="0" smtClean="0"/>
              <a:t>floating-point value </a:t>
            </a:r>
            <a:r>
              <a:rPr lang="en-US" dirty="0" err="1"/>
              <a:t>NaN</a:t>
            </a:r>
            <a:r>
              <a:rPr lang="en-US" dirty="0"/>
              <a:t> (Not a Number) to represent missing data.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1609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3335"/>
            <a:ext cx="10515600" cy="589362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 </a:t>
            </a:r>
            <a:r>
              <a:rPr lang="en-US" dirty="0"/>
              <a:t>can assign to index, modifying the </a:t>
            </a:r>
            <a:r>
              <a:rPr lang="en-US" dirty="0" err="1"/>
              <a:t>DataFrame</a:t>
            </a:r>
            <a:r>
              <a:rPr lang="en-US" dirty="0"/>
              <a:t> in-place:</a:t>
            </a:r>
          </a:p>
          <a:p>
            <a:pPr marL="457200" lvl="1" indent="0">
              <a:buNone/>
            </a:pPr>
            <a:r>
              <a:rPr lang="en-US" dirty="0"/>
              <a:t>In [69]: </a:t>
            </a:r>
            <a:r>
              <a:rPr lang="en-US" dirty="0" err="1"/>
              <a:t>data.index</a:t>
            </a:r>
            <a:r>
              <a:rPr lang="en-US" dirty="0"/>
              <a:t> = </a:t>
            </a:r>
            <a:r>
              <a:rPr lang="en-US" dirty="0" err="1"/>
              <a:t>data.index.map</a:t>
            </a:r>
            <a:r>
              <a:rPr lang="en-US" dirty="0"/>
              <a:t>(transform)</a:t>
            </a:r>
          </a:p>
          <a:p>
            <a:pPr marL="457200" lvl="1" indent="0">
              <a:buNone/>
            </a:pPr>
            <a:r>
              <a:rPr lang="en-US" dirty="0"/>
              <a:t>In [70]: data</a:t>
            </a:r>
          </a:p>
          <a:p>
            <a:pPr marL="457200" lvl="1" indent="0">
              <a:buNone/>
            </a:pPr>
            <a:r>
              <a:rPr lang="en-US" dirty="0"/>
              <a:t>Out[70]:</a:t>
            </a:r>
          </a:p>
          <a:p>
            <a:pPr marL="457200" lvl="1" indent="0">
              <a:buNone/>
            </a:pPr>
            <a:r>
              <a:rPr lang="en-US" dirty="0" smtClean="0"/>
              <a:t>		one 	two 	three 	four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OHIO </a:t>
            </a:r>
            <a:r>
              <a:rPr lang="en-US" dirty="0" smtClean="0"/>
              <a:t>	0 	1 	2 	3</a:t>
            </a:r>
            <a:endParaRPr lang="en-US" dirty="0"/>
          </a:p>
          <a:p>
            <a:pPr marL="457200" lvl="1" indent="0">
              <a:buNone/>
            </a:pPr>
            <a:r>
              <a:rPr lang="it-IT" dirty="0"/>
              <a:t>COLO </a:t>
            </a:r>
            <a:r>
              <a:rPr lang="it-IT" dirty="0" smtClean="0"/>
              <a:t>	4 	5 	6 	7</a:t>
            </a:r>
            <a:endParaRPr lang="it-IT" dirty="0"/>
          </a:p>
          <a:p>
            <a:pPr marL="457200" lvl="1" indent="0">
              <a:buNone/>
            </a:pPr>
            <a:r>
              <a:rPr lang="en-US" dirty="0"/>
              <a:t>NEW </a:t>
            </a:r>
            <a:r>
              <a:rPr lang="en-US" dirty="0" smtClean="0"/>
              <a:t>	8 	9 	10 	11</a:t>
            </a:r>
          </a:p>
          <a:p>
            <a:r>
              <a:rPr lang="en-US" dirty="0"/>
              <a:t>If </a:t>
            </a:r>
            <a:r>
              <a:rPr lang="en-US" dirty="0" smtClean="0"/>
              <a:t>we </a:t>
            </a:r>
            <a:r>
              <a:rPr lang="en-US" dirty="0"/>
              <a:t>want to create a transformed version of a dataset without modifying the original</a:t>
            </a:r>
            <a:r>
              <a:rPr lang="en-US" dirty="0" smtClean="0"/>
              <a:t>, a </a:t>
            </a:r>
            <a:r>
              <a:rPr lang="en-US" dirty="0"/>
              <a:t>useful method is rename:</a:t>
            </a:r>
          </a:p>
          <a:p>
            <a:pPr marL="457200" lvl="1" indent="0">
              <a:buNone/>
            </a:pPr>
            <a:r>
              <a:rPr lang="en-US" dirty="0"/>
              <a:t>In [71]: </a:t>
            </a:r>
            <a:r>
              <a:rPr lang="en-US" dirty="0" err="1"/>
              <a:t>data.rename</a:t>
            </a:r>
            <a:r>
              <a:rPr lang="en-US" dirty="0"/>
              <a:t>(index=</a:t>
            </a:r>
            <a:r>
              <a:rPr lang="en-US" dirty="0" err="1"/>
              <a:t>str.title</a:t>
            </a:r>
            <a:r>
              <a:rPr lang="en-US" dirty="0"/>
              <a:t>, columns=</a:t>
            </a:r>
            <a:r>
              <a:rPr lang="en-US" dirty="0" err="1"/>
              <a:t>str.upper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Out[71]:</a:t>
            </a:r>
          </a:p>
          <a:p>
            <a:pPr marL="457200" lvl="1" indent="0">
              <a:buNone/>
            </a:pPr>
            <a:r>
              <a:rPr lang="en-US" dirty="0" smtClean="0"/>
              <a:t>		ONE 	TWO 	THREE 	FOUR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Ohio </a:t>
            </a:r>
            <a:r>
              <a:rPr lang="en-US" dirty="0" smtClean="0"/>
              <a:t>	0 	1 	2 	3</a:t>
            </a:r>
            <a:endParaRPr lang="en-US" dirty="0"/>
          </a:p>
          <a:p>
            <a:pPr marL="457200" lvl="1" indent="0">
              <a:buNone/>
            </a:pPr>
            <a:r>
              <a:rPr lang="it-IT" dirty="0"/>
              <a:t>Colo </a:t>
            </a:r>
            <a:r>
              <a:rPr lang="it-IT" dirty="0" smtClean="0"/>
              <a:t>	4 	5 	6 	7</a:t>
            </a:r>
            <a:endParaRPr lang="it-IT" dirty="0"/>
          </a:p>
          <a:p>
            <a:pPr marL="457200" lvl="1" indent="0">
              <a:buNone/>
            </a:pPr>
            <a:r>
              <a:rPr lang="en-US" dirty="0"/>
              <a:t>New </a:t>
            </a:r>
            <a:r>
              <a:rPr lang="en-US" dirty="0" smtClean="0"/>
              <a:t>	8 	9 	10 	11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5649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062"/>
            <a:ext cx="10515600" cy="5970901"/>
          </a:xfrm>
        </p:spPr>
        <p:txBody>
          <a:bodyPr>
            <a:normAutofit/>
          </a:bodyPr>
          <a:lstStyle/>
          <a:p>
            <a:r>
              <a:rPr lang="en-US" dirty="0"/>
              <a:t>rename can be used in conjunction with a </a:t>
            </a:r>
            <a:r>
              <a:rPr lang="en-US" dirty="0" err="1"/>
              <a:t>dict</a:t>
            </a:r>
            <a:r>
              <a:rPr lang="en-US" dirty="0"/>
              <a:t>-like object providing new </a:t>
            </a:r>
            <a:r>
              <a:rPr lang="en-US" dirty="0" smtClean="0"/>
              <a:t>values for </a:t>
            </a:r>
            <a:r>
              <a:rPr lang="en-US" dirty="0"/>
              <a:t>a subset of the axis labels:</a:t>
            </a:r>
          </a:p>
          <a:p>
            <a:pPr marL="457200" lvl="1" indent="0">
              <a:buNone/>
            </a:pPr>
            <a:r>
              <a:rPr lang="en-US" dirty="0"/>
              <a:t>In [72]: </a:t>
            </a:r>
            <a:r>
              <a:rPr lang="en-US" dirty="0" err="1"/>
              <a:t>data.rename</a:t>
            </a:r>
            <a:r>
              <a:rPr lang="en-US" dirty="0"/>
              <a:t>(index={'OHIO': 'INDIANA</a:t>
            </a:r>
            <a:r>
              <a:rPr lang="en-US" dirty="0" smtClean="0"/>
              <a:t>'}, columns</a:t>
            </a:r>
            <a:r>
              <a:rPr lang="en-US" dirty="0"/>
              <a:t>={'three': </a:t>
            </a:r>
            <a:r>
              <a:rPr lang="en-US" dirty="0" smtClean="0"/>
              <a:t>									'peekaboo</a:t>
            </a:r>
            <a:r>
              <a:rPr lang="en-US" dirty="0"/>
              <a:t>'})</a:t>
            </a:r>
          </a:p>
          <a:p>
            <a:pPr marL="457200" lvl="1" indent="0">
              <a:buNone/>
            </a:pPr>
            <a:r>
              <a:rPr lang="en-US" dirty="0"/>
              <a:t>Out[72]:</a:t>
            </a:r>
          </a:p>
          <a:p>
            <a:pPr marL="457200" lvl="1" indent="0">
              <a:buNone/>
            </a:pPr>
            <a:r>
              <a:rPr lang="en-US" dirty="0" smtClean="0"/>
              <a:t>		one 	two 	peekaboo 	four</a:t>
            </a:r>
            <a:endParaRPr lang="en-US" dirty="0"/>
          </a:p>
          <a:p>
            <a:pPr marL="457200" lvl="1" indent="0">
              <a:buNone/>
            </a:pPr>
            <a:r>
              <a:rPr lang="it-IT" dirty="0"/>
              <a:t>INDIANA </a:t>
            </a:r>
            <a:r>
              <a:rPr lang="it-IT" dirty="0" smtClean="0"/>
              <a:t>	0 	1 	2 		3</a:t>
            </a:r>
            <a:endParaRPr lang="it-IT" dirty="0"/>
          </a:p>
          <a:p>
            <a:pPr marL="457200" lvl="1" indent="0">
              <a:buNone/>
            </a:pPr>
            <a:r>
              <a:rPr lang="it-IT" dirty="0"/>
              <a:t>COLO </a:t>
            </a:r>
            <a:r>
              <a:rPr lang="it-IT" dirty="0" smtClean="0"/>
              <a:t>	4 	5 	6 		7</a:t>
            </a:r>
            <a:endParaRPr lang="it-IT" dirty="0"/>
          </a:p>
          <a:p>
            <a:pPr marL="457200" lvl="1" indent="0">
              <a:buNone/>
            </a:pPr>
            <a:r>
              <a:rPr lang="en-US" dirty="0"/>
              <a:t>NEW </a:t>
            </a:r>
            <a:r>
              <a:rPr lang="en-US" dirty="0" smtClean="0"/>
              <a:t>	8 	9 	10 		11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Discretization </a:t>
            </a:r>
            <a:r>
              <a:rPr lang="en-US" dirty="0">
                <a:solidFill>
                  <a:srgbClr val="FF0000"/>
                </a:solidFill>
              </a:rPr>
              <a:t>and </a:t>
            </a:r>
            <a:r>
              <a:rPr lang="en-US" dirty="0" smtClean="0">
                <a:solidFill>
                  <a:srgbClr val="FF0000"/>
                </a:solidFill>
              </a:rPr>
              <a:t>Binning</a:t>
            </a:r>
          </a:p>
          <a:p>
            <a:pPr marL="0" indent="0">
              <a:buNone/>
            </a:pPr>
            <a:r>
              <a:rPr lang="en-US" dirty="0"/>
              <a:t>Continuous data is often discretized or otherwise separated into “bins” for analysis.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49047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0"/>
            <a:ext cx="11087637" cy="617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In </a:t>
            </a:r>
            <a:r>
              <a:rPr lang="en-US" dirty="0"/>
              <a:t>[75]: ages = [20, 22, 25, 27, 21, 23, 37, 31, 61, 45, 41, 32]</a:t>
            </a:r>
          </a:p>
          <a:p>
            <a:pPr marL="0" indent="0">
              <a:buNone/>
            </a:pPr>
            <a:r>
              <a:rPr lang="en-US" dirty="0"/>
              <a:t>Let’s divide these into bins of 18 to 25, 26 to 35, 36 to 60, and finally 61 and older. </a:t>
            </a:r>
            <a:r>
              <a:rPr lang="en-US" dirty="0" smtClean="0"/>
              <a:t>To do </a:t>
            </a:r>
            <a:r>
              <a:rPr lang="en-US" dirty="0"/>
              <a:t>so, </a:t>
            </a:r>
            <a:r>
              <a:rPr lang="en-US" dirty="0" smtClean="0"/>
              <a:t>we </a:t>
            </a:r>
            <a:r>
              <a:rPr lang="en-US" dirty="0"/>
              <a:t>have to use cut, a function in pandas:</a:t>
            </a:r>
          </a:p>
          <a:p>
            <a:pPr marL="457200" lvl="1" indent="0">
              <a:buNone/>
            </a:pPr>
            <a:r>
              <a:rPr lang="de-DE" dirty="0"/>
              <a:t>In [76]: bins = [18, 25, 35, 60, 100]</a:t>
            </a:r>
          </a:p>
          <a:p>
            <a:pPr marL="457200" lvl="1" indent="0">
              <a:buNone/>
            </a:pPr>
            <a:r>
              <a:rPr lang="en-US" dirty="0"/>
              <a:t>In [77]: cats = </a:t>
            </a:r>
            <a:r>
              <a:rPr lang="en-US" dirty="0" err="1"/>
              <a:t>pd.cut</a:t>
            </a:r>
            <a:r>
              <a:rPr lang="en-US" dirty="0"/>
              <a:t>(ages, bins)</a:t>
            </a:r>
          </a:p>
          <a:p>
            <a:pPr marL="457200" lvl="1" indent="0">
              <a:buNone/>
            </a:pPr>
            <a:r>
              <a:rPr lang="en-US" dirty="0"/>
              <a:t>In [78]: cats</a:t>
            </a:r>
          </a:p>
          <a:p>
            <a:pPr marL="457200" lvl="1" indent="0">
              <a:buNone/>
            </a:pPr>
            <a:r>
              <a:rPr lang="en-US" dirty="0"/>
              <a:t>Out[78]:</a:t>
            </a:r>
          </a:p>
          <a:p>
            <a:pPr marL="457200" lvl="1" indent="0">
              <a:buNone/>
            </a:pPr>
            <a:r>
              <a:rPr lang="en-US" dirty="0"/>
              <a:t>[(18, 25], (18, 25], (18, 25], (25, 35], (18, 25], ..., (25, 35], (60, 100], (</a:t>
            </a:r>
            <a:r>
              <a:rPr lang="en-US" dirty="0" smtClean="0"/>
              <a:t>35,60</a:t>
            </a:r>
            <a:r>
              <a:rPr lang="en-US" dirty="0"/>
              <a:t>], (35, 60], (25, 35]]</a:t>
            </a:r>
          </a:p>
          <a:p>
            <a:pPr marL="457200" lvl="1" indent="0">
              <a:buNone/>
            </a:pPr>
            <a:r>
              <a:rPr lang="en-US" dirty="0"/>
              <a:t>Length: 12</a:t>
            </a:r>
          </a:p>
          <a:p>
            <a:pPr marL="457200" lvl="1" indent="0">
              <a:buNone/>
            </a:pPr>
            <a:r>
              <a:rPr lang="en-US" dirty="0"/>
              <a:t>Categories (4, interval[int64]): [(18, 25] &lt; (25, 35] &lt; (35, 60] &lt; (60, 100]]</a:t>
            </a:r>
          </a:p>
        </p:txBody>
      </p:sp>
    </p:spTree>
    <p:extLst>
      <p:ext uri="{BB962C8B-B14F-4D97-AF65-F5344CB8AC3E}">
        <p14:creationId xmlns="" xmlns:p14="http://schemas.microsoft.com/office/powerpoint/2010/main" val="31643854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195" y="489397"/>
            <a:ext cx="11561732" cy="568756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In [79]: </a:t>
            </a:r>
            <a:r>
              <a:rPr lang="en-US" dirty="0" err="1"/>
              <a:t>cats.codes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Out[79]: array([0, 0, 0, 1, 0, 0, 2, 1, 3, 2, 2, 1], </a:t>
            </a:r>
            <a:r>
              <a:rPr lang="en-US" dirty="0" err="1"/>
              <a:t>dtype</a:t>
            </a:r>
            <a:r>
              <a:rPr lang="en-US" dirty="0"/>
              <a:t>=int8)</a:t>
            </a:r>
          </a:p>
          <a:p>
            <a:pPr marL="457200" lvl="1" indent="0">
              <a:buNone/>
            </a:pPr>
            <a:r>
              <a:rPr lang="en-US" dirty="0"/>
              <a:t>In [80]: </a:t>
            </a:r>
            <a:r>
              <a:rPr lang="en-US" dirty="0" err="1"/>
              <a:t>cats.categories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Out[80]:</a:t>
            </a:r>
          </a:p>
          <a:p>
            <a:pPr marL="457200" lvl="1" indent="0">
              <a:buNone/>
            </a:pPr>
            <a:r>
              <a:rPr lang="en-US" sz="2000" dirty="0" err="1"/>
              <a:t>IntervalIndex</a:t>
            </a:r>
            <a:r>
              <a:rPr lang="en-US" sz="2000" dirty="0"/>
              <a:t>([(18, 25], (25, 35], (35, 60], (60, 100</a:t>
            </a:r>
            <a:r>
              <a:rPr lang="en-US" sz="2000" dirty="0" smtClean="0"/>
              <a:t>]]closed</a:t>
            </a:r>
            <a:r>
              <a:rPr lang="en-US" sz="2000" dirty="0"/>
              <a:t>='right</a:t>
            </a:r>
            <a:r>
              <a:rPr lang="en-US" sz="2000" dirty="0" smtClean="0"/>
              <a:t>', </a:t>
            </a:r>
            <a:r>
              <a:rPr lang="en-US" sz="2000" dirty="0" err="1" smtClean="0"/>
              <a:t>dtype</a:t>
            </a:r>
            <a:r>
              <a:rPr lang="en-US" sz="2000" dirty="0"/>
              <a:t>='interval[int64]')</a:t>
            </a:r>
          </a:p>
          <a:p>
            <a:pPr marL="457200" lvl="1" indent="0">
              <a:buNone/>
            </a:pPr>
            <a:r>
              <a:rPr lang="en-US" dirty="0"/>
              <a:t>In [81]: </a:t>
            </a:r>
            <a:r>
              <a:rPr lang="en-US" dirty="0" err="1"/>
              <a:t>pd.value_counts</a:t>
            </a:r>
            <a:r>
              <a:rPr lang="en-US" dirty="0"/>
              <a:t>(cats)</a:t>
            </a:r>
          </a:p>
          <a:p>
            <a:pPr marL="457200" lvl="1" indent="0">
              <a:buNone/>
            </a:pPr>
            <a:r>
              <a:rPr lang="en-US" dirty="0"/>
              <a:t>Out[81]:</a:t>
            </a:r>
          </a:p>
          <a:p>
            <a:pPr marL="457200" lvl="1" indent="0">
              <a:buNone/>
            </a:pPr>
            <a:r>
              <a:rPr lang="en-US" dirty="0"/>
              <a:t>(18, 25] </a:t>
            </a:r>
            <a:r>
              <a:rPr lang="en-US" dirty="0" smtClean="0"/>
              <a:t>	5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(35, 60] </a:t>
            </a:r>
            <a:r>
              <a:rPr lang="en-US" dirty="0" smtClean="0"/>
              <a:t>	3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(25, 35] </a:t>
            </a:r>
            <a:r>
              <a:rPr lang="en-US" dirty="0" smtClean="0"/>
              <a:t>	3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(60, 100] </a:t>
            </a:r>
            <a:r>
              <a:rPr lang="en-US" dirty="0" smtClean="0"/>
              <a:t>	1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 smtClean="0"/>
              <a:t>A </a:t>
            </a:r>
            <a:r>
              <a:rPr lang="en-IN" dirty="0"/>
              <a:t>parenthesis means that the </a:t>
            </a:r>
            <a:r>
              <a:rPr lang="en-IN" dirty="0" smtClean="0"/>
              <a:t>side is </a:t>
            </a:r>
            <a:r>
              <a:rPr lang="en-IN" i="1" dirty="0"/>
              <a:t>open</a:t>
            </a:r>
            <a:r>
              <a:rPr lang="en-IN" dirty="0"/>
              <a:t>, while the square bracket means it is </a:t>
            </a:r>
            <a:r>
              <a:rPr lang="en-IN" i="1" dirty="0"/>
              <a:t>closed </a:t>
            </a:r>
            <a:r>
              <a:rPr lang="en-IN" dirty="0"/>
              <a:t>(inclusive).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873152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587829"/>
            <a:ext cx="11079480" cy="5589134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We </a:t>
            </a:r>
            <a:r>
              <a:rPr lang="en-IN" dirty="0"/>
              <a:t>can change </a:t>
            </a:r>
            <a:r>
              <a:rPr lang="en-IN" dirty="0" smtClean="0"/>
              <a:t>which side </a:t>
            </a:r>
            <a:r>
              <a:rPr lang="en-IN" dirty="0"/>
              <a:t>is closed by passing </a:t>
            </a:r>
            <a:r>
              <a:rPr lang="en-IN" dirty="0" smtClean="0"/>
              <a:t>right=False</a:t>
            </a:r>
          </a:p>
          <a:p>
            <a:pPr marL="457200" lvl="1" indent="0">
              <a:buNone/>
            </a:pPr>
            <a:r>
              <a:rPr lang="en-IN" dirty="0"/>
              <a:t>In [82]: </a:t>
            </a:r>
            <a:r>
              <a:rPr lang="en-IN" dirty="0" err="1"/>
              <a:t>pd.cut</a:t>
            </a:r>
            <a:r>
              <a:rPr lang="en-IN" dirty="0"/>
              <a:t>(ages, [18, 26, 36, 61, 100], right=False)</a:t>
            </a:r>
          </a:p>
          <a:p>
            <a:pPr marL="457200" lvl="1" indent="0">
              <a:buNone/>
            </a:pPr>
            <a:r>
              <a:rPr lang="en-IN" dirty="0"/>
              <a:t>Out[82]:</a:t>
            </a:r>
          </a:p>
          <a:p>
            <a:pPr marL="457200" lvl="1" indent="0">
              <a:buNone/>
            </a:pPr>
            <a:r>
              <a:rPr lang="en-IN" dirty="0"/>
              <a:t>[[18, 26), [18, 26), [18, 26), [26, 36), [18, 26), ..., [26, 36), [61, 100), [</a:t>
            </a:r>
            <a:r>
              <a:rPr lang="en-IN" dirty="0" smtClean="0"/>
              <a:t>36,61</a:t>
            </a:r>
            <a:r>
              <a:rPr lang="en-IN" dirty="0"/>
              <a:t>), [36, 61), [26, 36)]</a:t>
            </a:r>
          </a:p>
          <a:p>
            <a:pPr marL="457200" lvl="1" indent="0">
              <a:buNone/>
            </a:pPr>
            <a:r>
              <a:rPr lang="en-IN" dirty="0"/>
              <a:t>Length: 12</a:t>
            </a:r>
          </a:p>
          <a:p>
            <a:pPr marL="457200" lvl="1" indent="0">
              <a:buNone/>
            </a:pPr>
            <a:r>
              <a:rPr lang="en-IN" dirty="0"/>
              <a:t>Categories (4, interval[int64]): [[18, 26) &lt; [26, 36) &lt; [36, 61) &lt; [61, 100</a:t>
            </a:r>
            <a:r>
              <a:rPr lang="en-IN" dirty="0" smtClean="0"/>
              <a:t>)]</a:t>
            </a:r>
          </a:p>
          <a:p>
            <a:r>
              <a:rPr lang="en-IN" dirty="0" smtClean="0"/>
              <a:t>We </a:t>
            </a:r>
            <a:r>
              <a:rPr lang="en-IN" dirty="0"/>
              <a:t>can also pass </a:t>
            </a:r>
            <a:r>
              <a:rPr lang="en-IN" dirty="0" smtClean="0"/>
              <a:t>our </a:t>
            </a:r>
            <a:r>
              <a:rPr lang="en-IN" dirty="0"/>
              <a:t>own bin names by passing a list or array to the labels option:</a:t>
            </a:r>
          </a:p>
          <a:p>
            <a:pPr marL="457200" lvl="1" indent="0">
              <a:buNone/>
            </a:pPr>
            <a:r>
              <a:rPr lang="en-IN" dirty="0"/>
              <a:t>In [83]: </a:t>
            </a:r>
            <a:r>
              <a:rPr lang="en-IN" dirty="0" err="1"/>
              <a:t>group_names</a:t>
            </a:r>
            <a:r>
              <a:rPr lang="en-IN" dirty="0"/>
              <a:t> = ['Youth', '</a:t>
            </a:r>
            <a:r>
              <a:rPr lang="en-IN" dirty="0" err="1"/>
              <a:t>YoungAdult</a:t>
            </a:r>
            <a:r>
              <a:rPr lang="en-IN" dirty="0"/>
              <a:t>', '</a:t>
            </a:r>
            <a:r>
              <a:rPr lang="en-IN" dirty="0" err="1"/>
              <a:t>MiddleAged</a:t>
            </a:r>
            <a:r>
              <a:rPr lang="en-IN" dirty="0"/>
              <a:t>', 'Senior']</a:t>
            </a:r>
          </a:p>
          <a:p>
            <a:pPr marL="457200" lvl="1" indent="0">
              <a:buNone/>
            </a:pPr>
            <a:r>
              <a:rPr lang="en-IN" dirty="0"/>
              <a:t>In [84]: </a:t>
            </a:r>
            <a:r>
              <a:rPr lang="en-IN" dirty="0" err="1"/>
              <a:t>pd.cut</a:t>
            </a:r>
            <a:r>
              <a:rPr lang="en-IN" dirty="0"/>
              <a:t>(ages, bins, labels=</a:t>
            </a:r>
            <a:r>
              <a:rPr lang="en-IN" dirty="0" err="1"/>
              <a:t>group_names</a:t>
            </a:r>
            <a:r>
              <a:rPr lang="en-IN" dirty="0"/>
              <a:t>)</a:t>
            </a:r>
          </a:p>
          <a:p>
            <a:pPr marL="457200" lvl="1" indent="0">
              <a:buNone/>
            </a:pPr>
            <a:r>
              <a:rPr lang="en-IN" dirty="0"/>
              <a:t>Out[84]:</a:t>
            </a:r>
          </a:p>
          <a:p>
            <a:pPr marL="457200" lvl="1" indent="0">
              <a:buNone/>
            </a:pPr>
            <a:r>
              <a:rPr lang="en-IN" dirty="0"/>
              <a:t>[Youth, Youth, Youth, </a:t>
            </a:r>
            <a:r>
              <a:rPr lang="en-IN" dirty="0" err="1"/>
              <a:t>YoungAdult</a:t>
            </a:r>
            <a:r>
              <a:rPr lang="en-IN" dirty="0"/>
              <a:t>, Youth, ..., </a:t>
            </a:r>
            <a:r>
              <a:rPr lang="en-IN" dirty="0" err="1"/>
              <a:t>YoungAdult</a:t>
            </a:r>
            <a:r>
              <a:rPr lang="en-IN" dirty="0"/>
              <a:t>, Senior, </a:t>
            </a:r>
            <a:r>
              <a:rPr lang="en-IN" dirty="0" err="1"/>
              <a:t>MiddleAged</a:t>
            </a:r>
            <a:r>
              <a:rPr lang="en-IN" dirty="0"/>
              <a:t>, Mid</a:t>
            </a:r>
          </a:p>
          <a:p>
            <a:pPr marL="457200" lvl="1" indent="0">
              <a:buNone/>
            </a:pPr>
            <a:r>
              <a:rPr lang="en-IN" dirty="0" err="1"/>
              <a:t>dleAged</a:t>
            </a:r>
            <a:r>
              <a:rPr lang="en-IN" dirty="0"/>
              <a:t>, </a:t>
            </a:r>
            <a:r>
              <a:rPr lang="en-IN" dirty="0" err="1"/>
              <a:t>YoungAdult</a:t>
            </a:r>
            <a:r>
              <a:rPr lang="en-IN" dirty="0"/>
              <a:t>]</a:t>
            </a:r>
          </a:p>
          <a:p>
            <a:pPr marL="457200" lvl="1" indent="0">
              <a:buNone/>
            </a:pPr>
            <a:r>
              <a:rPr lang="en-IN" dirty="0"/>
              <a:t>Length: 12</a:t>
            </a:r>
          </a:p>
          <a:p>
            <a:pPr marL="457200" lvl="1" indent="0">
              <a:buNone/>
            </a:pPr>
            <a:r>
              <a:rPr lang="en-IN" dirty="0"/>
              <a:t>Categories (4, object): [Youth &lt; </a:t>
            </a:r>
            <a:r>
              <a:rPr lang="en-IN" dirty="0" err="1"/>
              <a:t>YoungAdult</a:t>
            </a:r>
            <a:r>
              <a:rPr lang="en-IN" dirty="0"/>
              <a:t> &lt; </a:t>
            </a:r>
            <a:r>
              <a:rPr lang="en-IN" dirty="0" err="1"/>
              <a:t>MiddleAged</a:t>
            </a:r>
            <a:r>
              <a:rPr lang="en-IN" dirty="0"/>
              <a:t> &lt; Senior]</a:t>
            </a:r>
          </a:p>
        </p:txBody>
      </p:sp>
    </p:spTree>
    <p:extLst>
      <p:ext uri="{BB962C8B-B14F-4D97-AF65-F5344CB8AC3E}">
        <p14:creationId xmlns="" xmlns:p14="http://schemas.microsoft.com/office/powerpoint/2010/main" val="40397283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6389"/>
            <a:ext cx="10866120" cy="5680574"/>
          </a:xfrm>
        </p:spPr>
        <p:txBody>
          <a:bodyPr>
            <a:normAutofit/>
          </a:bodyPr>
          <a:lstStyle/>
          <a:p>
            <a:r>
              <a:rPr lang="en-IN" dirty="0"/>
              <a:t>If </a:t>
            </a:r>
            <a:r>
              <a:rPr lang="en-IN" dirty="0" smtClean="0"/>
              <a:t>we pass </a:t>
            </a:r>
            <a:r>
              <a:rPr lang="en-IN" dirty="0"/>
              <a:t>an integer number of bins to cut instead of explicit bin edges, it will </a:t>
            </a:r>
            <a:r>
              <a:rPr lang="en-IN" dirty="0" smtClean="0"/>
              <a:t>compute equal-length </a:t>
            </a:r>
            <a:r>
              <a:rPr lang="en-IN" dirty="0"/>
              <a:t>bins based on the minimum and maximum values in the data</a:t>
            </a:r>
            <a:r>
              <a:rPr lang="en-IN" dirty="0" smtClean="0"/>
              <a:t>.</a:t>
            </a:r>
          </a:p>
          <a:p>
            <a:pPr marL="457200" lvl="1" indent="0">
              <a:buNone/>
            </a:pPr>
            <a:r>
              <a:rPr lang="en-IN" dirty="0"/>
              <a:t>In [85]: data = </a:t>
            </a:r>
            <a:r>
              <a:rPr lang="en-IN" dirty="0" err="1"/>
              <a:t>np.random.rand</a:t>
            </a:r>
            <a:r>
              <a:rPr lang="en-IN" dirty="0"/>
              <a:t>(20)</a:t>
            </a:r>
          </a:p>
          <a:p>
            <a:pPr marL="457200" lvl="1" indent="0">
              <a:buNone/>
            </a:pPr>
            <a:r>
              <a:rPr lang="it-IT" dirty="0"/>
              <a:t>In [86]: pd.cut(data, 4, precision=2)</a:t>
            </a:r>
          </a:p>
          <a:p>
            <a:pPr marL="457200" lvl="1" indent="0">
              <a:buNone/>
            </a:pPr>
            <a:r>
              <a:rPr lang="en-IN" dirty="0"/>
              <a:t>Out[86]:</a:t>
            </a:r>
          </a:p>
          <a:p>
            <a:pPr marL="457200" lvl="1" indent="0">
              <a:buNone/>
            </a:pPr>
            <a:r>
              <a:rPr lang="en-IN" dirty="0"/>
              <a:t>[(0.34, 0.55], (0.34, 0.55], (0.76, 0.97], (0.76, 0.97], (0.34, 0.55], ..., (</a:t>
            </a:r>
            <a:r>
              <a:rPr lang="en-IN" dirty="0" smtClean="0"/>
              <a:t>0.34, </a:t>
            </a:r>
            <a:r>
              <a:rPr lang="en-IN" dirty="0"/>
              <a:t>0.55], (0.34, 0.55], (0.55, 0.76], (0.34, 0.55], (0.12, 0.34]]</a:t>
            </a:r>
          </a:p>
          <a:p>
            <a:pPr marL="457200" lvl="1" indent="0">
              <a:buNone/>
            </a:pPr>
            <a:r>
              <a:rPr lang="en-IN" dirty="0"/>
              <a:t>Length: 20</a:t>
            </a:r>
          </a:p>
          <a:p>
            <a:pPr marL="457200" lvl="1" indent="0">
              <a:buNone/>
            </a:pPr>
            <a:r>
              <a:rPr lang="en-IN" dirty="0"/>
              <a:t>Categories (4, interval[float64]): [(0.12, 0.34] &lt; (0.34, 0.55] &lt; (0.55, 0.76] &lt;</a:t>
            </a:r>
          </a:p>
          <a:p>
            <a:pPr marL="457200" lvl="1" indent="0">
              <a:buNone/>
            </a:pPr>
            <a:r>
              <a:rPr lang="en-IN" dirty="0"/>
              <a:t>(0.76, 0.97</a:t>
            </a:r>
            <a:r>
              <a:rPr lang="en-IN" dirty="0" smtClean="0"/>
              <a:t>]]</a:t>
            </a:r>
          </a:p>
          <a:p>
            <a:pPr marL="457200" lvl="1" indent="0">
              <a:buNone/>
            </a:pPr>
            <a:r>
              <a:rPr lang="en-IN" dirty="0"/>
              <a:t>The precision=2 option limits the decimal precision to two digits.</a:t>
            </a:r>
          </a:p>
        </p:txBody>
      </p:sp>
    </p:spTree>
    <p:extLst>
      <p:ext uri="{BB962C8B-B14F-4D97-AF65-F5344CB8AC3E}">
        <p14:creationId xmlns="" xmlns:p14="http://schemas.microsoft.com/office/powerpoint/2010/main" val="21642760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327" y="653143"/>
            <a:ext cx="11077302" cy="5523820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The </a:t>
            </a:r>
            <a:r>
              <a:rPr lang="en-IN" dirty="0"/>
              <a:t>function, </a:t>
            </a:r>
            <a:r>
              <a:rPr lang="en-IN" dirty="0" err="1"/>
              <a:t>qcut</a:t>
            </a:r>
            <a:r>
              <a:rPr lang="en-IN" dirty="0"/>
              <a:t>, bins the data based on sample quantiles. </a:t>
            </a:r>
            <a:endParaRPr lang="en-IN" dirty="0" smtClean="0"/>
          </a:p>
          <a:p>
            <a:r>
              <a:rPr lang="en-IN" dirty="0"/>
              <a:t>D</a:t>
            </a:r>
            <a:r>
              <a:rPr lang="en-IN" dirty="0" smtClean="0"/>
              <a:t>epending on </a:t>
            </a:r>
            <a:r>
              <a:rPr lang="en-IN" dirty="0"/>
              <a:t>the distribution of the data, using cut will not usually result in each bin having </a:t>
            </a:r>
            <a:r>
              <a:rPr lang="en-IN" dirty="0" smtClean="0"/>
              <a:t>the same </a:t>
            </a:r>
            <a:r>
              <a:rPr lang="en-IN" dirty="0"/>
              <a:t>number of data points. Since </a:t>
            </a:r>
            <a:r>
              <a:rPr lang="en-IN" dirty="0" err="1"/>
              <a:t>qcut</a:t>
            </a:r>
            <a:r>
              <a:rPr lang="en-IN" dirty="0"/>
              <a:t> uses sample quantiles instead, by </a:t>
            </a:r>
            <a:r>
              <a:rPr lang="en-IN" dirty="0" smtClean="0"/>
              <a:t>definition we </a:t>
            </a:r>
            <a:r>
              <a:rPr lang="en-IN" dirty="0"/>
              <a:t>will obtain roughly equal-size bins</a:t>
            </a:r>
            <a:r>
              <a:rPr lang="en-IN" dirty="0" smtClean="0"/>
              <a:t>:</a:t>
            </a:r>
          </a:p>
          <a:p>
            <a:pPr marL="457200" lvl="1" indent="0">
              <a:buNone/>
            </a:pPr>
            <a:r>
              <a:rPr lang="en-IN" dirty="0"/>
              <a:t>In [87]: data = </a:t>
            </a:r>
            <a:r>
              <a:rPr lang="en-IN" dirty="0" err="1"/>
              <a:t>np.random.randn</a:t>
            </a:r>
            <a:r>
              <a:rPr lang="en-IN" dirty="0"/>
              <a:t>(1000) </a:t>
            </a:r>
            <a:r>
              <a:rPr lang="en-IN" i="1" dirty="0"/>
              <a:t># Normally distributed</a:t>
            </a:r>
          </a:p>
          <a:p>
            <a:pPr marL="457200" lvl="1" indent="0">
              <a:buNone/>
            </a:pPr>
            <a:r>
              <a:rPr lang="en-IN" dirty="0"/>
              <a:t>In [88]: cats = </a:t>
            </a:r>
            <a:r>
              <a:rPr lang="en-IN" dirty="0" err="1"/>
              <a:t>pd.qcut</a:t>
            </a:r>
            <a:r>
              <a:rPr lang="en-IN" dirty="0"/>
              <a:t>(data, 4) </a:t>
            </a:r>
            <a:r>
              <a:rPr lang="en-IN" i="1" dirty="0"/>
              <a:t># Cut into quartiles</a:t>
            </a:r>
          </a:p>
          <a:p>
            <a:pPr marL="457200" lvl="1" indent="0">
              <a:buNone/>
            </a:pPr>
            <a:r>
              <a:rPr lang="en-IN" dirty="0"/>
              <a:t>In [89]: cats</a:t>
            </a:r>
          </a:p>
          <a:p>
            <a:pPr marL="457200" lvl="1" indent="0">
              <a:buNone/>
            </a:pPr>
            <a:r>
              <a:rPr lang="en-IN" dirty="0"/>
              <a:t>Out[89]:</a:t>
            </a:r>
          </a:p>
          <a:p>
            <a:pPr marL="457200" lvl="1" indent="0">
              <a:buNone/>
            </a:pPr>
            <a:r>
              <a:rPr lang="en-IN" dirty="0"/>
              <a:t>[(-0.0265, 0.62], (0.62, 3.928], (-0.68, -0.0265], (0.62, 3.928], (-0.0265, 0.62]</a:t>
            </a:r>
          </a:p>
          <a:p>
            <a:pPr marL="457200" lvl="1" indent="0">
              <a:buNone/>
            </a:pPr>
            <a:r>
              <a:rPr lang="en-IN" dirty="0"/>
              <a:t>, ..., (-0.68, -0.0265], (-0.68, -0.0265], (-2.95, -0.68], (0.62, 3.928], (-0.68</a:t>
            </a:r>
            <a:r>
              <a:rPr lang="en-IN" dirty="0" smtClean="0"/>
              <a:t>,-</a:t>
            </a:r>
            <a:r>
              <a:rPr lang="en-IN" dirty="0"/>
              <a:t>0.0265]]</a:t>
            </a:r>
          </a:p>
          <a:p>
            <a:pPr marL="457200" lvl="1" indent="0">
              <a:buNone/>
            </a:pPr>
            <a:r>
              <a:rPr lang="en-IN" dirty="0"/>
              <a:t>Length: 1000</a:t>
            </a:r>
          </a:p>
          <a:p>
            <a:pPr marL="457200" lvl="1" indent="0">
              <a:buNone/>
            </a:pPr>
            <a:r>
              <a:rPr lang="en-IN" dirty="0"/>
              <a:t>Categories (4, interval[float64]): [(-2.95, -0.68] &lt; (-0.68, -0.0265] &lt; (-</a:t>
            </a:r>
            <a:r>
              <a:rPr lang="en-IN" dirty="0" smtClean="0"/>
              <a:t>0.0265,0.62</a:t>
            </a:r>
            <a:r>
              <a:rPr lang="en-IN" dirty="0"/>
              <a:t>] </a:t>
            </a:r>
            <a:r>
              <a:rPr lang="en-IN" dirty="0" smtClean="0"/>
              <a:t>&lt;(</a:t>
            </a:r>
            <a:r>
              <a:rPr lang="en-IN" dirty="0"/>
              <a:t>0.62, 3.928]]</a:t>
            </a:r>
          </a:p>
        </p:txBody>
      </p:sp>
    </p:spTree>
    <p:extLst>
      <p:ext uri="{BB962C8B-B14F-4D97-AF65-F5344CB8AC3E}">
        <p14:creationId xmlns="" xmlns:p14="http://schemas.microsoft.com/office/powerpoint/2010/main" val="12354068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8011"/>
            <a:ext cx="10800806" cy="575895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IN" dirty="0"/>
              <a:t>In [90]: </a:t>
            </a:r>
            <a:r>
              <a:rPr lang="en-IN" dirty="0" err="1"/>
              <a:t>pd.value_counts</a:t>
            </a:r>
            <a:r>
              <a:rPr lang="en-IN" dirty="0"/>
              <a:t>(cats)</a:t>
            </a:r>
          </a:p>
          <a:p>
            <a:pPr marL="457200" lvl="1" indent="0">
              <a:buNone/>
            </a:pPr>
            <a:r>
              <a:rPr lang="en-IN" dirty="0"/>
              <a:t>Out[90]:</a:t>
            </a:r>
          </a:p>
          <a:p>
            <a:pPr marL="457200" lvl="1" indent="0">
              <a:buNone/>
            </a:pPr>
            <a:r>
              <a:rPr lang="en-IN" dirty="0"/>
              <a:t>(0.62, 3.928] </a:t>
            </a:r>
            <a:r>
              <a:rPr lang="en-IN" dirty="0" smtClean="0"/>
              <a:t>	250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(-0.0265, 0.62] </a:t>
            </a:r>
            <a:r>
              <a:rPr lang="en-IN" dirty="0" smtClean="0"/>
              <a:t>	250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(-0.68, -0.0265] </a:t>
            </a:r>
            <a:r>
              <a:rPr lang="en-IN" dirty="0" smtClean="0"/>
              <a:t>	250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(-2.95, -0.68] </a:t>
            </a:r>
            <a:r>
              <a:rPr lang="en-IN" dirty="0" smtClean="0"/>
              <a:t>	250</a:t>
            </a:r>
            <a:endParaRPr lang="en-IN" dirty="0"/>
          </a:p>
          <a:p>
            <a:pPr marL="457200" lvl="1" indent="0">
              <a:buNone/>
            </a:pPr>
            <a:r>
              <a:rPr lang="en-IN" dirty="0" err="1"/>
              <a:t>dtype</a:t>
            </a:r>
            <a:r>
              <a:rPr lang="en-IN" dirty="0"/>
              <a:t>: </a:t>
            </a:r>
            <a:r>
              <a:rPr lang="en-IN" dirty="0" smtClean="0"/>
              <a:t>int64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5980411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1074"/>
            <a:ext cx="10515600" cy="574588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Detecting and Filtering </a:t>
            </a:r>
            <a:r>
              <a:rPr lang="en-IN" dirty="0" smtClean="0">
                <a:solidFill>
                  <a:srgbClr val="FF0000"/>
                </a:solidFill>
              </a:rPr>
              <a:t>Outliers</a:t>
            </a:r>
          </a:p>
          <a:p>
            <a:r>
              <a:rPr lang="en-IN" dirty="0"/>
              <a:t>Filtering or transforming outliers is largely a matter of applying array operations.</a:t>
            </a:r>
          </a:p>
          <a:p>
            <a:r>
              <a:rPr lang="en-IN" dirty="0"/>
              <a:t>Consider a </a:t>
            </a:r>
            <a:r>
              <a:rPr lang="en-IN" dirty="0" err="1"/>
              <a:t>DataFrame</a:t>
            </a:r>
            <a:r>
              <a:rPr lang="en-IN" dirty="0"/>
              <a:t> with some normally distributed data:</a:t>
            </a:r>
          </a:p>
          <a:p>
            <a:pPr marL="457200" lvl="1" indent="0">
              <a:buNone/>
            </a:pPr>
            <a:r>
              <a:rPr lang="it-IT" dirty="0"/>
              <a:t>In [92]: data = pd.DataFrame(np.random.randn(1000, 4))</a:t>
            </a:r>
          </a:p>
          <a:p>
            <a:pPr marL="457200" lvl="1" indent="0">
              <a:buNone/>
            </a:pPr>
            <a:r>
              <a:rPr lang="en-IN" dirty="0"/>
              <a:t>In [93]: </a:t>
            </a:r>
            <a:r>
              <a:rPr lang="en-IN" dirty="0" err="1"/>
              <a:t>data.describe</a:t>
            </a:r>
            <a:r>
              <a:rPr lang="en-IN" dirty="0"/>
              <a:t>()</a:t>
            </a:r>
          </a:p>
          <a:p>
            <a:pPr marL="457200" lvl="1" indent="0">
              <a:buNone/>
            </a:pPr>
            <a:r>
              <a:rPr lang="en-IN" dirty="0"/>
              <a:t>Out[93]:</a:t>
            </a:r>
          </a:p>
          <a:p>
            <a:pPr marL="457200" lvl="1" indent="0">
              <a:buNone/>
            </a:pPr>
            <a:r>
              <a:rPr lang="en-IN" dirty="0" smtClean="0"/>
              <a:t>		0 		1 		2 		3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count </a:t>
            </a:r>
            <a:r>
              <a:rPr lang="en-IN" dirty="0" smtClean="0"/>
              <a:t>	1000.000000 	1000.000000 	1000.000000 	1000.000000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mean </a:t>
            </a:r>
            <a:r>
              <a:rPr lang="en-IN" dirty="0" smtClean="0"/>
              <a:t>	0.049091 		0.026112 		-</a:t>
            </a:r>
            <a:r>
              <a:rPr lang="en-IN" dirty="0"/>
              <a:t>0.002544 </a:t>
            </a:r>
            <a:r>
              <a:rPr lang="en-IN" dirty="0" smtClean="0"/>
              <a:t>	-</a:t>
            </a:r>
            <a:r>
              <a:rPr lang="en-IN" dirty="0"/>
              <a:t>0.051827</a:t>
            </a:r>
          </a:p>
          <a:p>
            <a:pPr marL="457200" lvl="1" indent="0">
              <a:buNone/>
            </a:pPr>
            <a:r>
              <a:rPr lang="en-IN" dirty="0" err="1"/>
              <a:t>std</a:t>
            </a:r>
            <a:r>
              <a:rPr lang="en-IN" dirty="0"/>
              <a:t> </a:t>
            </a:r>
            <a:r>
              <a:rPr lang="en-IN" dirty="0" smtClean="0"/>
              <a:t>		0.996947 		1.007458 		0.995232 		0.998311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min </a:t>
            </a:r>
            <a:r>
              <a:rPr lang="en-IN" dirty="0" smtClean="0"/>
              <a:t>		-</a:t>
            </a:r>
            <a:r>
              <a:rPr lang="en-IN" dirty="0"/>
              <a:t>3.645860 </a:t>
            </a:r>
            <a:r>
              <a:rPr lang="en-IN" dirty="0" smtClean="0"/>
              <a:t>	-</a:t>
            </a:r>
            <a:r>
              <a:rPr lang="en-IN" dirty="0"/>
              <a:t>3.184377 </a:t>
            </a:r>
            <a:r>
              <a:rPr lang="en-IN" dirty="0" smtClean="0"/>
              <a:t>	-</a:t>
            </a:r>
            <a:r>
              <a:rPr lang="en-IN" dirty="0"/>
              <a:t>3.745356 </a:t>
            </a:r>
            <a:r>
              <a:rPr lang="en-IN" dirty="0" smtClean="0"/>
              <a:t>	-</a:t>
            </a:r>
            <a:r>
              <a:rPr lang="en-IN" dirty="0"/>
              <a:t>3.428254</a:t>
            </a:r>
          </a:p>
          <a:p>
            <a:pPr marL="457200" lvl="1" indent="0">
              <a:buNone/>
            </a:pPr>
            <a:r>
              <a:rPr lang="en-IN" dirty="0"/>
              <a:t>25% </a:t>
            </a:r>
            <a:r>
              <a:rPr lang="en-IN" dirty="0" smtClean="0"/>
              <a:t>		-</a:t>
            </a:r>
            <a:r>
              <a:rPr lang="en-IN" dirty="0"/>
              <a:t>0.599807 </a:t>
            </a:r>
            <a:r>
              <a:rPr lang="en-IN" dirty="0" smtClean="0"/>
              <a:t>	-</a:t>
            </a:r>
            <a:r>
              <a:rPr lang="en-IN" dirty="0"/>
              <a:t>0.612162 </a:t>
            </a:r>
            <a:r>
              <a:rPr lang="en-IN" dirty="0" smtClean="0"/>
              <a:t>	-</a:t>
            </a:r>
            <a:r>
              <a:rPr lang="en-IN" dirty="0"/>
              <a:t>0.687373 </a:t>
            </a:r>
            <a:r>
              <a:rPr lang="en-IN" dirty="0" smtClean="0"/>
              <a:t>	-</a:t>
            </a:r>
            <a:r>
              <a:rPr lang="en-IN" dirty="0"/>
              <a:t>0.747478</a:t>
            </a:r>
          </a:p>
          <a:p>
            <a:pPr marL="457200" lvl="1" indent="0">
              <a:buNone/>
            </a:pPr>
            <a:r>
              <a:rPr lang="en-IN" dirty="0"/>
              <a:t>50% </a:t>
            </a:r>
            <a:r>
              <a:rPr lang="en-IN" dirty="0" smtClean="0"/>
              <a:t>		0.047101 		-</a:t>
            </a:r>
            <a:r>
              <a:rPr lang="en-IN" dirty="0"/>
              <a:t>0.013609 </a:t>
            </a:r>
            <a:r>
              <a:rPr lang="en-IN" dirty="0" smtClean="0"/>
              <a:t>	-</a:t>
            </a:r>
            <a:r>
              <a:rPr lang="en-IN" dirty="0"/>
              <a:t>0.022158 </a:t>
            </a:r>
            <a:r>
              <a:rPr lang="en-IN" dirty="0" smtClean="0"/>
              <a:t>	-</a:t>
            </a:r>
            <a:r>
              <a:rPr lang="en-IN" dirty="0"/>
              <a:t>0.088274</a:t>
            </a:r>
          </a:p>
          <a:p>
            <a:pPr marL="457200" lvl="1" indent="0">
              <a:buNone/>
            </a:pPr>
            <a:r>
              <a:rPr lang="en-IN" dirty="0"/>
              <a:t>75% </a:t>
            </a:r>
            <a:r>
              <a:rPr lang="en-IN" dirty="0" smtClean="0"/>
              <a:t>		0.756646 		0.695298 		0.699046 		0.623331</a:t>
            </a:r>
            <a:endParaRPr lang="en-IN" dirty="0"/>
          </a:p>
          <a:p>
            <a:pPr marL="457200" lvl="1" indent="0">
              <a:buNone/>
            </a:pPr>
            <a:r>
              <a:rPr lang="fr-FR" dirty="0"/>
              <a:t>max </a:t>
            </a:r>
            <a:r>
              <a:rPr lang="fr-FR" dirty="0" smtClean="0"/>
              <a:t>		2.653656 		3.525865 		2.735527 		3.366626</a:t>
            </a:r>
            <a:endParaRPr lang="fr-FR" dirty="0"/>
          </a:p>
          <a:p>
            <a:r>
              <a:rPr lang="en-IN" dirty="0"/>
              <a:t>Suppose </a:t>
            </a:r>
            <a:r>
              <a:rPr lang="en-IN" dirty="0" smtClean="0"/>
              <a:t>we </a:t>
            </a:r>
            <a:r>
              <a:rPr lang="en-IN" dirty="0"/>
              <a:t>wanted to find values in one of the columns exceeding 3 in </a:t>
            </a:r>
            <a:r>
              <a:rPr lang="en-IN" dirty="0" smtClean="0"/>
              <a:t>absolute value</a:t>
            </a:r>
            <a:r>
              <a:rPr lang="en-IN" dirty="0"/>
              <a:t>:</a:t>
            </a:r>
          </a:p>
          <a:p>
            <a:pPr marL="457200" lvl="1" indent="0">
              <a:buNone/>
            </a:pPr>
            <a:r>
              <a:rPr lang="en-IN" dirty="0"/>
              <a:t>In [94]: col = data[2]</a:t>
            </a:r>
          </a:p>
          <a:p>
            <a:pPr marL="457200" lvl="1" indent="0">
              <a:buNone/>
            </a:pPr>
            <a:r>
              <a:rPr lang="en-IN" dirty="0"/>
              <a:t>In [95]: col[</a:t>
            </a:r>
            <a:r>
              <a:rPr lang="en-IN" dirty="0" err="1"/>
              <a:t>np.abs</a:t>
            </a:r>
            <a:r>
              <a:rPr lang="en-IN" dirty="0"/>
              <a:t>(col) &gt; 3]</a:t>
            </a:r>
          </a:p>
          <a:p>
            <a:pPr marL="457200" lvl="1" indent="0">
              <a:buNone/>
            </a:pPr>
            <a:r>
              <a:rPr lang="en-IN" dirty="0"/>
              <a:t>Out[95]:</a:t>
            </a:r>
          </a:p>
          <a:p>
            <a:pPr marL="457200" lvl="1" indent="0">
              <a:buNone/>
            </a:pPr>
            <a:r>
              <a:rPr lang="en-IN" dirty="0"/>
              <a:t>41 </a:t>
            </a:r>
            <a:r>
              <a:rPr lang="en-IN" dirty="0" smtClean="0"/>
              <a:t>	-</a:t>
            </a:r>
            <a:r>
              <a:rPr lang="en-IN" dirty="0"/>
              <a:t>3.399312</a:t>
            </a:r>
          </a:p>
          <a:p>
            <a:pPr marL="457200" lvl="1" indent="0">
              <a:buNone/>
            </a:pPr>
            <a:r>
              <a:rPr lang="en-IN" dirty="0"/>
              <a:t>136 </a:t>
            </a:r>
            <a:r>
              <a:rPr lang="en-IN" dirty="0" smtClean="0"/>
              <a:t>	-</a:t>
            </a:r>
            <a:r>
              <a:rPr lang="en-IN" dirty="0"/>
              <a:t>3.745356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195007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5577"/>
            <a:ext cx="10515600" cy="5641386"/>
          </a:xfrm>
        </p:spPr>
        <p:txBody>
          <a:bodyPr>
            <a:normAutofit/>
          </a:bodyPr>
          <a:lstStyle/>
          <a:p>
            <a:r>
              <a:rPr lang="en-IN" dirty="0"/>
              <a:t>The statement </a:t>
            </a:r>
            <a:r>
              <a:rPr lang="en-IN" dirty="0" err="1"/>
              <a:t>np.sign</a:t>
            </a:r>
            <a:r>
              <a:rPr lang="en-IN" dirty="0"/>
              <a:t>(data) produces 1 and –1 values based on whether the </a:t>
            </a:r>
            <a:r>
              <a:rPr lang="en-IN" dirty="0" smtClean="0"/>
              <a:t>values in </a:t>
            </a:r>
            <a:r>
              <a:rPr lang="en-IN" dirty="0"/>
              <a:t>data are positive or negative:</a:t>
            </a:r>
          </a:p>
          <a:p>
            <a:pPr marL="457200" lvl="1" indent="0">
              <a:buNone/>
            </a:pPr>
            <a:r>
              <a:rPr lang="en-IN" dirty="0"/>
              <a:t>In [99]: </a:t>
            </a:r>
            <a:r>
              <a:rPr lang="en-IN" dirty="0" err="1"/>
              <a:t>np.sign</a:t>
            </a:r>
            <a:r>
              <a:rPr lang="en-IN" dirty="0"/>
              <a:t>(data).head()</a:t>
            </a:r>
          </a:p>
          <a:p>
            <a:pPr marL="457200" lvl="1" indent="0">
              <a:buNone/>
            </a:pPr>
            <a:r>
              <a:rPr lang="en-IN" dirty="0"/>
              <a:t>Out[99]:</a:t>
            </a:r>
          </a:p>
          <a:p>
            <a:pPr marL="457200" lvl="1" indent="0">
              <a:buNone/>
            </a:pPr>
            <a:r>
              <a:rPr lang="en-IN" dirty="0" smtClean="0"/>
              <a:t>	0 	1 	2 	3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0 </a:t>
            </a:r>
            <a:r>
              <a:rPr lang="en-IN" dirty="0" smtClean="0"/>
              <a:t>	-</a:t>
            </a:r>
            <a:r>
              <a:rPr lang="en-IN" dirty="0"/>
              <a:t>1.0 </a:t>
            </a:r>
            <a:r>
              <a:rPr lang="en-IN" dirty="0" smtClean="0"/>
              <a:t>	1.0 	-</a:t>
            </a:r>
            <a:r>
              <a:rPr lang="en-IN" dirty="0"/>
              <a:t>1.0 </a:t>
            </a:r>
            <a:r>
              <a:rPr lang="en-IN" dirty="0" smtClean="0"/>
              <a:t>	1.0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1 </a:t>
            </a:r>
            <a:r>
              <a:rPr lang="en-IN" dirty="0" smtClean="0"/>
              <a:t>	1.0 	-</a:t>
            </a:r>
            <a:r>
              <a:rPr lang="en-IN" dirty="0"/>
              <a:t>1.0 </a:t>
            </a:r>
            <a:r>
              <a:rPr lang="en-IN" dirty="0" smtClean="0"/>
              <a:t>	1.0 	-</a:t>
            </a:r>
            <a:r>
              <a:rPr lang="en-IN" dirty="0"/>
              <a:t>1.0</a:t>
            </a:r>
          </a:p>
          <a:p>
            <a:pPr marL="457200" lvl="1" indent="0">
              <a:buNone/>
            </a:pPr>
            <a:r>
              <a:rPr lang="en-IN" dirty="0"/>
              <a:t>2 </a:t>
            </a:r>
            <a:r>
              <a:rPr lang="en-IN" dirty="0" smtClean="0"/>
              <a:t>	1.0 	1.0 	1.0 	-</a:t>
            </a:r>
            <a:r>
              <a:rPr lang="en-IN" dirty="0"/>
              <a:t>1.0</a:t>
            </a:r>
          </a:p>
          <a:p>
            <a:pPr marL="457200" lvl="1" indent="0">
              <a:buNone/>
            </a:pPr>
            <a:r>
              <a:rPr lang="en-IN" dirty="0"/>
              <a:t>3 </a:t>
            </a:r>
            <a:r>
              <a:rPr lang="en-IN" dirty="0" smtClean="0"/>
              <a:t>	-</a:t>
            </a:r>
            <a:r>
              <a:rPr lang="en-IN" dirty="0"/>
              <a:t>1.0 </a:t>
            </a:r>
            <a:r>
              <a:rPr lang="en-IN" dirty="0" smtClean="0"/>
              <a:t>	-</a:t>
            </a:r>
            <a:r>
              <a:rPr lang="en-IN" dirty="0"/>
              <a:t>1.0 </a:t>
            </a:r>
            <a:r>
              <a:rPr lang="en-IN" dirty="0" smtClean="0"/>
              <a:t>	1.0 	-</a:t>
            </a:r>
            <a:r>
              <a:rPr lang="en-IN" dirty="0"/>
              <a:t>1.0</a:t>
            </a:r>
          </a:p>
          <a:p>
            <a:pPr marL="457200" lvl="1" indent="0">
              <a:buNone/>
            </a:pPr>
            <a:r>
              <a:rPr lang="en-IN" dirty="0"/>
              <a:t>4 </a:t>
            </a:r>
            <a:r>
              <a:rPr lang="en-IN" dirty="0" smtClean="0"/>
              <a:t>	-</a:t>
            </a:r>
            <a:r>
              <a:rPr lang="en-IN" dirty="0"/>
              <a:t>1.0 </a:t>
            </a:r>
            <a:r>
              <a:rPr lang="en-IN" dirty="0" smtClean="0"/>
              <a:t>	1.0 	-</a:t>
            </a:r>
            <a:r>
              <a:rPr lang="en-IN" dirty="0"/>
              <a:t>1.0 </a:t>
            </a:r>
            <a:r>
              <a:rPr lang="en-IN" dirty="0" smtClean="0"/>
              <a:t>	-</a:t>
            </a:r>
            <a:r>
              <a:rPr lang="en-IN" dirty="0"/>
              <a:t>1.0</a:t>
            </a:r>
          </a:p>
        </p:txBody>
      </p:sp>
    </p:spTree>
    <p:extLst>
      <p:ext uri="{BB962C8B-B14F-4D97-AF65-F5344CB8AC3E}">
        <p14:creationId xmlns="" xmlns:p14="http://schemas.microsoft.com/office/powerpoint/2010/main" val="746921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974" t="19607" r="28257" b="43100"/>
          <a:stretch/>
        </p:blipFill>
        <p:spPr>
          <a:xfrm>
            <a:off x="641797" y="631064"/>
            <a:ext cx="11396729" cy="586117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1321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Permutation and Random </a:t>
            </a:r>
            <a:r>
              <a:rPr lang="en-IN" dirty="0" smtClean="0">
                <a:solidFill>
                  <a:srgbClr val="FF0000"/>
                </a:solidFill>
              </a:rPr>
              <a:t>Sampling</a:t>
            </a:r>
          </a:p>
          <a:p>
            <a:r>
              <a:rPr lang="en-IN" dirty="0"/>
              <a:t>Permuting (randomly reordering) a Series or the rows in a </a:t>
            </a:r>
            <a:r>
              <a:rPr lang="en-IN" dirty="0" err="1"/>
              <a:t>DataFrame</a:t>
            </a:r>
            <a:r>
              <a:rPr lang="en-IN" dirty="0"/>
              <a:t> is easy to </a:t>
            </a:r>
            <a:r>
              <a:rPr lang="en-IN" dirty="0" smtClean="0"/>
              <a:t>do using </a:t>
            </a:r>
            <a:r>
              <a:rPr lang="en-IN" dirty="0"/>
              <a:t>the </a:t>
            </a:r>
            <a:r>
              <a:rPr lang="en-IN" dirty="0" err="1"/>
              <a:t>numpy.random.permutation</a:t>
            </a:r>
            <a:r>
              <a:rPr lang="en-IN" dirty="0"/>
              <a:t> function</a:t>
            </a:r>
            <a:r>
              <a:rPr lang="en-IN" dirty="0" smtClean="0"/>
              <a:t>.</a:t>
            </a:r>
          </a:p>
          <a:p>
            <a:pPr marL="457200" lvl="1" indent="0">
              <a:buNone/>
            </a:pPr>
            <a:r>
              <a:rPr lang="en-IN" dirty="0"/>
              <a:t>In [100]: </a:t>
            </a:r>
            <a:r>
              <a:rPr lang="en-IN" dirty="0" err="1"/>
              <a:t>df</a:t>
            </a:r>
            <a:r>
              <a:rPr lang="en-IN" dirty="0"/>
              <a:t> = </a:t>
            </a:r>
            <a:r>
              <a:rPr lang="en-IN" dirty="0" err="1"/>
              <a:t>pd.DataFrame</a:t>
            </a:r>
            <a:r>
              <a:rPr lang="en-IN" dirty="0"/>
              <a:t>(</a:t>
            </a:r>
            <a:r>
              <a:rPr lang="en-IN" dirty="0" err="1"/>
              <a:t>np.arange</a:t>
            </a:r>
            <a:r>
              <a:rPr lang="en-IN" dirty="0"/>
              <a:t>(5 * 4).reshape((5, 4)))</a:t>
            </a:r>
          </a:p>
          <a:p>
            <a:pPr marL="457200" lvl="1" indent="0">
              <a:buNone/>
            </a:pPr>
            <a:r>
              <a:rPr lang="en-IN" dirty="0"/>
              <a:t>In [101]: sampler = </a:t>
            </a:r>
            <a:r>
              <a:rPr lang="en-IN" dirty="0" err="1"/>
              <a:t>np.random.permutation</a:t>
            </a:r>
            <a:r>
              <a:rPr lang="en-IN" dirty="0"/>
              <a:t>(5)</a:t>
            </a:r>
          </a:p>
          <a:p>
            <a:pPr marL="457200" lvl="1" indent="0">
              <a:buNone/>
            </a:pPr>
            <a:r>
              <a:rPr lang="en-IN" dirty="0"/>
              <a:t>In [102]: sampler</a:t>
            </a:r>
          </a:p>
          <a:p>
            <a:pPr marL="457200" lvl="1" indent="0">
              <a:buNone/>
            </a:pPr>
            <a:r>
              <a:rPr lang="en-IN" dirty="0"/>
              <a:t>Out[102]: array([3, 1, 4, 2, 0</a:t>
            </a:r>
            <a:r>
              <a:rPr lang="en-IN" dirty="0" smtClean="0"/>
              <a:t>])</a:t>
            </a:r>
          </a:p>
          <a:p>
            <a:pPr marL="0" indent="0">
              <a:buNone/>
            </a:pPr>
            <a:r>
              <a:rPr lang="en-IN" dirty="0"/>
              <a:t>That array can then be used in </a:t>
            </a:r>
            <a:r>
              <a:rPr lang="en-IN" dirty="0" err="1"/>
              <a:t>iloc</a:t>
            </a:r>
            <a:r>
              <a:rPr lang="en-IN" dirty="0"/>
              <a:t>-based indexing or the equivalent take function:</a:t>
            </a:r>
          </a:p>
          <a:p>
            <a:pPr marL="457200" lvl="1" indent="0">
              <a:buNone/>
            </a:pPr>
            <a:r>
              <a:rPr lang="en-IN" dirty="0"/>
              <a:t>In [103]: </a:t>
            </a:r>
            <a:r>
              <a:rPr lang="en-IN" dirty="0" err="1"/>
              <a:t>df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Out[103]:</a:t>
            </a:r>
          </a:p>
          <a:p>
            <a:pPr marL="457200" lvl="1" indent="0">
              <a:buNone/>
            </a:pPr>
            <a:r>
              <a:rPr lang="en-IN" dirty="0" smtClean="0"/>
              <a:t>	0	 </a:t>
            </a:r>
            <a:r>
              <a:rPr lang="en-IN" dirty="0"/>
              <a:t>1 </a:t>
            </a:r>
            <a:r>
              <a:rPr lang="en-IN" dirty="0" smtClean="0"/>
              <a:t>	2 	3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0 </a:t>
            </a:r>
            <a:r>
              <a:rPr lang="en-IN" dirty="0" smtClean="0"/>
              <a:t>	0 	1 	2 	3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1 </a:t>
            </a:r>
            <a:r>
              <a:rPr lang="en-IN" dirty="0" smtClean="0"/>
              <a:t>	4 	5 	6 	7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2 </a:t>
            </a:r>
            <a:r>
              <a:rPr lang="en-IN" dirty="0" smtClean="0"/>
              <a:t>	8 	9 	10 	11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3 </a:t>
            </a:r>
            <a:r>
              <a:rPr lang="en-IN" dirty="0" smtClean="0"/>
              <a:t>	12 	13 	14 	15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4 </a:t>
            </a:r>
            <a:r>
              <a:rPr lang="en-IN" dirty="0" smtClean="0"/>
              <a:t>	16 	17 	18 	19</a:t>
            </a:r>
            <a:endParaRPr lang="en-IN" dirty="0"/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35931" y="3252651"/>
            <a:ext cx="47178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In [104]: </a:t>
            </a:r>
            <a:r>
              <a:rPr lang="en-IN" sz="2000" b="1" dirty="0" err="1"/>
              <a:t>df.take</a:t>
            </a:r>
            <a:r>
              <a:rPr lang="en-IN" sz="2000" b="1" dirty="0"/>
              <a:t>(sampler)</a:t>
            </a:r>
          </a:p>
          <a:p>
            <a:r>
              <a:rPr lang="en-IN" sz="2000" b="1" dirty="0"/>
              <a:t>Out[104]:</a:t>
            </a:r>
          </a:p>
          <a:p>
            <a:r>
              <a:rPr lang="en-IN" sz="2000" b="1" dirty="0" smtClean="0"/>
              <a:t>	0 	1 	2 	3</a:t>
            </a:r>
            <a:endParaRPr lang="en-IN" sz="2000" b="1" dirty="0"/>
          </a:p>
          <a:p>
            <a:r>
              <a:rPr lang="en-IN" sz="2000" b="1" dirty="0"/>
              <a:t>3 </a:t>
            </a:r>
            <a:r>
              <a:rPr lang="en-IN" sz="2000" b="1" dirty="0" smtClean="0"/>
              <a:t>	12 	13 	14 	15</a:t>
            </a:r>
            <a:endParaRPr lang="en-IN" sz="2000" b="1" dirty="0"/>
          </a:p>
          <a:p>
            <a:r>
              <a:rPr lang="en-IN" sz="2000" b="1" dirty="0"/>
              <a:t>1 </a:t>
            </a:r>
            <a:r>
              <a:rPr lang="en-IN" sz="2000" b="1" dirty="0" smtClean="0"/>
              <a:t>	4 	5 	6 	7</a:t>
            </a:r>
            <a:endParaRPr lang="en-IN" sz="2000" b="1" dirty="0"/>
          </a:p>
          <a:p>
            <a:r>
              <a:rPr lang="en-IN" sz="2000" b="1" dirty="0"/>
              <a:t>4 </a:t>
            </a:r>
            <a:r>
              <a:rPr lang="en-IN" sz="2000" b="1" dirty="0" smtClean="0"/>
              <a:t>	16 	17 	18 	19</a:t>
            </a:r>
            <a:endParaRPr lang="en-IN" sz="2000" b="1" dirty="0"/>
          </a:p>
          <a:p>
            <a:r>
              <a:rPr lang="en-IN" sz="2000" b="1" dirty="0"/>
              <a:t>2 </a:t>
            </a:r>
            <a:r>
              <a:rPr lang="en-IN" sz="2000" b="1" dirty="0" smtClean="0"/>
              <a:t>	8 	9 	10 	11</a:t>
            </a:r>
            <a:endParaRPr lang="en-IN" sz="2000" b="1" dirty="0"/>
          </a:p>
          <a:p>
            <a:r>
              <a:rPr lang="en-IN" sz="2000" b="1" dirty="0"/>
              <a:t>0 </a:t>
            </a:r>
            <a:r>
              <a:rPr lang="en-IN" sz="2000" b="1" dirty="0" smtClean="0"/>
              <a:t>	0 	1 	2 	3</a:t>
            </a:r>
            <a:endParaRPr lang="en-IN" sz="2000" b="1" dirty="0">
              <a:solidFill>
                <a:srgbClr val="FF0000"/>
              </a:solidFill>
            </a:endParaRPr>
          </a:p>
          <a:p>
            <a:endParaRPr lang="en-IN" sz="2000" b="1" dirty="0"/>
          </a:p>
        </p:txBody>
      </p:sp>
    </p:spTree>
    <p:extLst>
      <p:ext uri="{BB962C8B-B14F-4D97-AF65-F5344CB8AC3E}">
        <p14:creationId xmlns="" xmlns:p14="http://schemas.microsoft.com/office/powerpoint/2010/main" val="15065683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6139543"/>
          </a:xfrm>
        </p:spPr>
        <p:txBody>
          <a:bodyPr>
            <a:normAutofit fontScale="62500" lnSpcReduction="20000"/>
          </a:bodyPr>
          <a:lstStyle/>
          <a:p>
            <a:r>
              <a:rPr lang="en-IN" dirty="0"/>
              <a:t>To select a random subset without replacement, </a:t>
            </a:r>
            <a:r>
              <a:rPr lang="en-IN" dirty="0" smtClean="0"/>
              <a:t>we </a:t>
            </a:r>
            <a:r>
              <a:rPr lang="en-IN" dirty="0"/>
              <a:t>can use the sample method </a:t>
            </a:r>
            <a:r>
              <a:rPr lang="en-IN" dirty="0" smtClean="0"/>
              <a:t>on Series </a:t>
            </a:r>
            <a:r>
              <a:rPr lang="en-IN" dirty="0"/>
              <a:t>and </a:t>
            </a:r>
            <a:r>
              <a:rPr lang="en-IN" dirty="0" err="1"/>
              <a:t>DataFrame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In [105]: </a:t>
            </a:r>
            <a:r>
              <a:rPr lang="en-IN" dirty="0" err="1"/>
              <a:t>df.sample</a:t>
            </a:r>
            <a:r>
              <a:rPr lang="en-IN" dirty="0"/>
              <a:t>(n=3)</a:t>
            </a:r>
          </a:p>
          <a:p>
            <a:pPr marL="0" indent="0">
              <a:buNone/>
            </a:pPr>
            <a:r>
              <a:rPr lang="en-IN" dirty="0"/>
              <a:t>Out[105]:</a:t>
            </a:r>
          </a:p>
          <a:p>
            <a:pPr marL="0" indent="0">
              <a:buNone/>
            </a:pPr>
            <a:r>
              <a:rPr lang="en-IN" dirty="0" smtClean="0"/>
              <a:t>	0 	1 	2 	3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3 </a:t>
            </a:r>
            <a:r>
              <a:rPr lang="en-IN" dirty="0" smtClean="0"/>
              <a:t>	12 	13 	14 	15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4 </a:t>
            </a:r>
            <a:r>
              <a:rPr lang="en-IN" dirty="0" smtClean="0"/>
              <a:t>	16 	17 	18 	19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2 	8 	9 	10 	11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/>
              <a:t>To generate a sample </a:t>
            </a:r>
            <a:r>
              <a:rPr lang="en-IN" i="1" dirty="0"/>
              <a:t>with </a:t>
            </a:r>
            <a:r>
              <a:rPr lang="en-IN" dirty="0"/>
              <a:t>replacement (to allow repeat choices), pass </a:t>
            </a:r>
            <a:r>
              <a:rPr lang="en-IN" dirty="0" smtClean="0"/>
              <a:t>replace=True to </a:t>
            </a:r>
            <a:r>
              <a:rPr lang="en-IN" dirty="0"/>
              <a:t>sample:</a:t>
            </a:r>
          </a:p>
          <a:p>
            <a:pPr marL="457200" lvl="1" indent="0">
              <a:buNone/>
            </a:pPr>
            <a:r>
              <a:rPr lang="en-IN" dirty="0"/>
              <a:t>In [106]: choices = </a:t>
            </a:r>
            <a:r>
              <a:rPr lang="en-IN" dirty="0" err="1"/>
              <a:t>pd.Series</a:t>
            </a:r>
            <a:r>
              <a:rPr lang="en-IN" dirty="0"/>
              <a:t>([5, 7, -1, 6, 4])</a:t>
            </a:r>
          </a:p>
          <a:p>
            <a:pPr marL="457200" lvl="1" indent="0">
              <a:buNone/>
            </a:pPr>
            <a:r>
              <a:rPr lang="en-IN" dirty="0"/>
              <a:t>In [107]: draws = </a:t>
            </a:r>
            <a:r>
              <a:rPr lang="en-IN" dirty="0" err="1"/>
              <a:t>choices.sample</a:t>
            </a:r>
            <a:r>
              <a:rPr lang="en-IN" dirty="0"/>
              <a:t>(n=10, replace=True)</a:t>
            </a:r>
          </a:p>
          <a:p>
            <a:pPr marL="457200" lvl="1" indent="0">
              <a:buNone/>
            </a:pPr>
            <a:r>
              <a:rPr lang="en-IN" dirty="0"/>
              <a:t>In [108]: draws</a:t>
            </a:r>
          </a:p>
          <a:p>
            <a:pPr marL="457200" lvl="1" indent="0">
              <a:buNone/>
            </a:pPr>
            <a:r>
              <a:rPr lang="en-IN" dirty="0"/>
              <a:t>Out[108]:</a:t>
            </a:r>
          </a:p>
          <a:p>
            <a:pPr marL="457200" lvl="1" indent="0">
              <a:buNone/>
            </a:pPr>
            <a:r>
              <a:rPr lang="en-IN" dirty="0"/>
              <a:t>4 </a:t>
            </a:r>
            <a:r>
              <a:rPr lang="en-IN" dirty="0" smtClean="0"/>
              <a:t>	4</a:t>
            </a:r>
            <a:endParaRPr lang="en-IN" dirty="0"/>
          </a:p>
          <a:p>
            <a:pPr marL="457200" lvl="1" indent="0">
              <a:buNone/>
            </a:pPr>
            <a:r>
              <a:rPr lang="en-IN" dirty="0" smtClean="0"/>
              <a:t>1	 </a:t>
            </a:r>
            <a:r>
              <a:rPr lang="en-IN" dirty="0"/>
              <a:t>7</a:t>
            </a:r>
          </a:p>
          <a:p>
            <a:pPr marL="457200" lvl="1" indent="0">
              <a:buNone/>
            </a:pPr>
            <a:r>
              <a:rPr lang="en-IN" dirty="0" smtClean="0"/>
              <a:t>4	 </a:t>
            </a:r>
            <a:r>
              <a:rPr lang="en-IN" dirty="0"/>
              <a:t>4</a:t>
            </a:r>
          </a:p>
          <a:p>
            <a:pPr marL="457200" lvl="1" indent="0">
              <a:buNone/>
            </a:pPr>
            <a:r>
              <a:rPr lang="en-IN" dirty="0"/>
              <a:t>2 </a:t>
            </a:r>
            <a:r>
              <a:rPr lang="en-IN" dirty="0" smtClean="0"/>
              <a:t>	-</a:t>
            </a:r>
            <a:r>
              <a:rPr lang="en-IN" dirty="0"/>
              <a:t>1</a:t>
            </a:r>
          </a:p>
          <a:p>
            <a:pPr marL="457200" lvl="1" indent="0">
              <a:buNone/>
            </a:pPr>
            <a:r>
              <a:rPr lang="en-IN" dirty="0"/>
              <a:t>0 </a:t>
            </a:r>
            <a:r>
              <a:rPr lang="en-IN" dirty="0" smtClean="0"/>
              <a:t>	5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3 </a:t>
            </a:r>
            <a:r>
              <a:rPr lang="en-IN" dirty="0" smtClean="0"/>
              <a:t>	6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1 </a:t>
            </a:r>
            <a:r>
              <a:rPr lang="en-IN" dirty="0" smtClean="0"/>
              <a:t>	7</a:t>
            </a:r>
          </a:p>
          <a:p>
            <a:pPr marL="457200" lvl="1" indent="0">
              <a:buNone/>
            </a:pPr>
            <a:r>
              <a:rPr lang="en-IN" dirty="0" smtClean="0"/>
              <a:t>4	 </a:t>
            </a:r>
            <a:r>
              <a:rPr lang="en-IN" dirty="0"/>
              <a:t>4</a:t>
            </a:r>
          </a:p>
          <a:p>
            <a:pPr marL="457200" lvl="1" indent="0">
              <a:buNone/>
            </a:pPr>
            <a:r>
              <a:rPr lang="en-IN" dirty="0"/>
              <a:t>0 </a:t>
            </a:r>
            <a:r>
              <a:rPr lang="en-IN" dirty="0" smtClean="0"/>
              <a:t>	5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4 </a:t>
            </a:r>
            <a:r>
              <a:rPr lang="en-IN" dirty="0" smtClean="0"/>
              <a:t>	4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7499546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2601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String Manipulation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9349"/>
            <a:ext cx="10515600" cy="4857614"/>
          </a:xfrm>
        </p:spPr>
        <p:txBody>
          <a:bodyPr>
            <a:normAutofit/>
          </a:bodyPr>
          <a:lstStyle/>
          <a:p>
            <a:r>
              <a:rPr lang="en-US" dirty="0" smtClean="0"/>
              <a:t>Python has long been a popular raw data manipulation language in part due to its ease of use for string and text processing.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String Object Methods</a:t>
            </a:r>
          </a:p>
          <a:p>
            <a:pPr>
              <a:buNone/>
            </a:pPr>
            <a:r>
              <a:rPr lang="en-US" dirty="0" smtClean="0"/>
              <a:t>A comma-separated string can be broken into pieces with split:</a:t>
            </a:r>
          </a:p>
          <a:p>
            <a:pPr lvl="1"/>
            <a:r>
              <a:rPr lang="it-IT" dirty="0" smtClean="0"/>
              <a:t>In [134]: val = 'a,b, guido'</a:t>
            </a:r>
          </a:p>
          <a:p>
            <a:pPr lvl="1"/>
            <a:r>
              <a:rPr lang="en-US" dirty="0" smtClean="0"/>
              <a:t>In [135]: </a:t>
            </a:r>
            <a:r>
              <a:rPr lang="en-US" dirty="0" err="1" smtClean="0"/>
              <a:t>val.split</a:t>
            </a:r>
            <a:r>
              <a:rPr lang="en-US" dirty="0" smtClean="0"/>
              <a:t>(',')</a:t>
            </a:r>
          </a:p>
          <a:p>
            <a:pPr lvl="1"/>
            <a:r>
              <a:rPr lang="en-US" dirty="0" smtClean="0"/>
              <a:t>Out[135]: ['a', 'b', ' </a:t>
            </a:r>
            <a:r>
              <a:rPr lang="en-US" dirty="0" err="1" smtClean="0"/>
              <a:t>guido</a:t>
            </a:r>
            <a:r>
              <a:rPr lang="en-US" dirty="0" smtClean="0"/>
              <a:t>']</a:t>
            </a:r>
          </a:p>
          <a:p>
            <a:pPr>
              <a:buNone/>
            </a:pPr>
            <a:r>
              <a:rPr lang="en-US" dirty="0" smtClean="0"/>
              <a:t>Split is often combined with strip to trim whitespace</a:t>
            </a:r>
          </a:p>
          <a:p>
            <a:pPr lvl="1"/>
            <a:r>
              <a:rPr lang="en-US" dirty="0" smtClean="0"/>
              <a:t>In [136]: pieces = [</a:t>
            </a:r>
            <a:r>
              <a:rPr lang="en-US" dirty="0" err="1" smtClean="0"/>
              <a:t>x.strip</a:t>
            </a:r>
            <a:r>
              <a:rPr lang="en-US" dirty="0" smtClean="0"/>
              <a:t>() </a:t>
            </a:r>
            <a:r>
              <a:rPr lang="en-US" b="1" dirty="0" smtClean="0"/>
              <a:t>for x in </a:t>
            </a:r>
            <a:r>
              <a:rPr lang="en-US" b="1" dirty="0" err="1" smtClean="0"/>
              <a:t>val.split</a:t>
            </a:r>
            <a:r>
              <a:rPr lang="en-US" b="1" dirty="0" smtClean="0"/>
              <a:t>(',')]</a:t>
            </a:r>
          </a:p>
          <a:p>
            <a:pPr lvl="1"/>
            <a:r>
              <a:rPr lang="en-US" dirty="0" smtClean="0"/>
              <a:t>In [137]: pieces</a:t>
            </a:r>
          </a:p>
          <a:p>
            <a:pPr lvl="1"/>
            <a:r>
              <a:rPr lang="en-US" dirty="0" smtClean="0"/>
              <a:t>Out[137]: ['a', 'b', '</a:t>
            </a:r>
            <a:r>
              <a:rPr lang="en-US" dirty="0" err="1" smtClean="0"/>
              <a:t>guido</a:t>
            </a:r>
            <a:r>
              <a:rPr lang="en-US" dirty="0" smtClean="0"/>
              <a:t>']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759"/>
            <a:ext cx="10515600" cy="625710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substrings could be concatenated together with a two-colon delimiter using addition:</a:t>
            </a:r>
          </a:p>
          <a:p>
            <a:pPr lvl="1">
              <a:buNone/>
            </a:pPr>
            <a:r>
              <a:rPr lang="en-US" dirty="0" smtClean="0"/>
              <a:t>In [138]: first, second, third = pieces</a:t>
            </a:r>
          </a:p>
          <a:p>
            <a:pPr lvl="1">
              <a:buNone/>
            </a:pPr>
            <a:r>
              <a:rPr lang="en-US" dirty="0" smtClean="0"/>
              <a:t>In [139]: first + '::' + second + '::' + third</a:t>
            </a:r>
          </a:p>
          <a:p>
            <a:pPr lvl="1">
              <a:buNone/>
            </a:pPr>
            <a:r>
              <a:rPr lang="en-US" dirty="0" smtClean="0"/>
              <a:t>Out[139]: 'a::b::</a:t>
            </a:r>
            <a:r>
              <a:rPr lang="en-US" dirty="0" err="1" smtClean="0"/>
              <a:t>guido</a:t>
            </a:r>
            <a:r>
              <a:rPr lang="en-US" dirty="0" smtClean="0"/>
              <a:t>'</a:t>
            </a:r>
          </a:p>
          <a:p>
            <a:r>
              <a:rPr lang="en-US" dirty="0" smtClean="0"/>
              <a:t>But this isn’t a practical generic method. A faster and more </a:t>
            </a:r>
            <a:r>
              <a:rPr lang="en-US" dirty="0" err="1" smtClean="0"/>
              <a:t>Pythonic</a:t>
            </a:r>
            <a:r>
              <a:rPr lang="en-US" dirty="0" smtClean="0"/>
              <a:t> way is to pass a list or </a:t>
            </a:r>
            <a:r>
              <a:rPr lang="en-US" dirty="0" err="1" smtClean="0"/>
              <a:t>tuple</a:t>
            </a:r>
            <a:r>
              <a:rPr lang="en-US" dirty="0" smtClean="0"/>
              <a:t> to the join method on the string '::':</a:t>
            </a:r>
          </a:p>
          <a:p>
            <a:pPr lvl="1">
              <a:buNone/>
            </a:pPr>
            <a:r>
              <a:rPr lang="en-US" dirty="0" smtClean="0"/>
              <a:t>In [140]: '::'.join(pieces)</a:t>
            </a:r>
          </a:p>
          <a:p>
            <a:pPr lvl="1">
              <a:buNone/>
            </a:pPr>
            <a:r>
              <a:rPr lang="en-US" dirty="0" smtClean="0"/>
              <a:t>Out[140]: 'a::b::</a:t>
            </a:r>
            <a:r>
              <a:rPr lang="en-US" dirty="0" err="1" smtClean="0"/>
              <a:t>guido</a:t>
            </a:r>
            <a:r>
              <a:rPr lang="en-US" dirty="0" smtClean="0"/>
              <a:t>‘</a:t>
            </a:r>
          </a:p>
          <a:p>
            <a:r>
              <a:rPr lang="en-US" dirty="0" smtClean="0"/>
              <a:t>Using Python’s in keyword is the best way to detect a substring, though index and find can also be used:</a:t>
            </a:r>
          </a:p>
          <a:p>
            <a:pPr lvl="1">
              <a:buNone/>
            </a:pPr>
            <a:r>
              <a:rPr lang="it-IT" dirty="0" smtClean="0"/>
              <a:t>In [141]: 'guido' </a:t>
            </a:r>
            <a:r>
              <a:rPr lang="it-IT" b="1" dirty="0" smtClean="0"/>
              <a:t>in val</a:t>
            </a:r>
          </a:p>
          <a:p>
            <a:pPr lvl="1">
              <a:buNone/>
            </a:pPr>
            <a:r>
              <a:rPr lang="en-US" dirty="0" smtClean="0"/>
              <a:t>Out[141]: True</a:t>
            </a:r>
          </a:p>
          <a:p>
            <a:pPr lvl="1">
              <a:buNone/>
            </a:pPr>
            <a:r>
              <a:rPr lang="en-US" dirty="0" smtClean="0"/>
              <a:t>In [142]: </a:t>
            </a:r>
            <a:r>
              <a:rPr lang="en-US" dirty="0" err="1" smtClean="0"/>
              <a:t>val.index</a:t>
            </a:r>
            <a:r>
              <a:rPr lang="en-US" dirty="0" smtClean="0"/>
              <a:t>(',')</a:t>
            </a:r>
          </a:p>
          <a:p>
            <a:pPr lvl="1">
              <a:buNone/>
            </a:pPr>
            <a:r>
              <a:rPr lang="en-US" dirty="0" smtClean="0"/>
              <a:t>Out[142]: 1</a:t>
            </a:r>
          </a:p>
          <a:p>
            <a:pPr lvl="1">
              <a:buNone/>
            </a:pPr>
            <a:r>
              <a:rPr lang="en-US" dirty="0" smtClean="0"/>
              <a:t>In [143]: </a:t>
            </a:r>
            <a:r>
              <a:rPr lang="en-US" dirty="0" err="1" smtClean="0"/>
              <a:t>val.find</a:t>
            </a:r>
            <a:r>
              <a:rPr lang="en-US" dirty="0" smtClean="0"/>
              <a:t>(':')</a:t>
            </a:r>
          </a:p>
          <a:p>
            <a:pPr lvl="1">
              <a:buNone/>
            </a:pPr>
            <a:r>
              <a:rPr lang="en-US" dirty="0" smtClean="0"/>
              <a:t>Out[143]: -1</a:t>
            </a:r>
          </a:p>
          <a:p>
            <a:r>
              <a:rPr lang="en-US" dirty="0" smtClean="0"/>
              <a:t>Difference between find and index is that index raises an exception if the string isn’t found (versus returning –1)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8640"/>
            <a:ext cx="10515600" cy="5628323"/>
          </a:xfrm>
        </p:spPr>
        <p:txBody>
          <a:bodyPr/>
          <a:lstStyle/>
          <a:p>
            <a:r>
              <a:rPr lang="en-US" dirty="0" smtClean="0"/>
              <a:t>count returns the number of occurrences of a particular substring:</a:t>
            </a:r>
          </a:p>
          <a:p>
            <a:pPr lvl="1">
              <a:buNone/>
            </a:pPr>
            <a:r>
              <a:rPr lang="en-US" dirty="0" smtClean="0"/>
              <a:t>In [145]: </a:t>
            </a:r>
            <a:r>
              <a:rPr lang="en-US" dirty="0" err="1" smtClean="0"/>
              <a:t>val.count</a:t>
            </a:r>
            <a:r>
              <a:rPr lang="en-US" dirty="0" smtClean="0"/>
              <a:t>(',')</a:t>
            </a:r>
          </a:p>
          <a:p>
            <a:pPr lvl="1">
              <a:buNone/>
            </a:pPr>
            <a:r>
              <a:rPr lang="en-US" dirty="0" smtClean="0"/>
              <a:t>Out[145]: 2</a:t>
            </a:r>
          </a:p>
          <a:p>
            <a:r>
              <a:rPr lang="en-US" dirty="0" smtClean="0"/>
              <a:t>replace will substitute occurrences of one pattern for another.</a:t>
            </a:r>
          </a:p>
          <a:p>
            <a:pPr lvl="1">
              <a:buNone/>
            </a:pPr>
            <a:r>
              <a:rPr lang="en-US" dirty="0" smtClean="0"/>
              <a:t>In [146]: </a:t>
            </a:r>
            <a:r>
              <a:rPr lang="en-US" dirty="0" err="1" smtClean="0"/>
              <a:t>val.replace</a:t>
            </a:r>
            <a:r>
              <a:rPr lang="en-US" dirty="0" smtClean="0"/>
              <a:t>(',', '::')</a:t>
            </a:r>
          </a:p>
          <a:p>
            <a:pPr lvl="1">
              <a:buNone/>
            </a:pPr>
            <a:r>
              <a:rPr lang="en-US" dirty="0" smtClean="0"/>
              <a:t>Out[146]: 'a::b:: </a:t>
            </a:r>
            <a:r>
              <a:rPr lang="en-US" dirty="0" err="1" smtClean="0"/>
              <a:t>guido</a:t>
            </a:r>
            <a:r>
              <a:rPr lang="en-US" dirty="0" smtClean="0"/>
              <a:t>‘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8172" y="131285"/>
            <a:ext cx="8791302" cy="6598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Regular Expressions</a:t>
            </a:r>
          </a:p>
          <a:p>
            <a:r>
              <a:rPr lang="en-US" i="1" dirty="0" smtClean="0"/>
              <a:t>Regular expressions provide a flexible way to search or match (often more complex) </a:t>
            </a:r>
            <a:r>
              <a:rPr lang="en-US" dirty="0" smtClean="0"/>
              <a:t>string patterns in text.</a:t>
            </a:r>
          </a:p>
          <a:p>
            <a:r>
              <a:rPr lang="en-US" dirty="0" smtClean="0"/>
              <a:t>Python’s built-in re module is responsible for applying regular expressions to strings</a:t>
            </a:r>
          </a:p>
          <a:p>
            <a:r>
              <a:rPr lang="en-US" dirty="0" smtClean="0"/>
              <a:t>The re module functions fall into three categories: pattern matching, substitution, and splitting.</a:t>
            </a:r>
          </a:p>
          <a:p>
            <a:pPr lvl="1">
              <a:buNone/>
            </a:pPr>
            <a:r>
              <a:rPr lang="en-US" dirty="0" smtClean="0"/>
              <a:t>In [148]: </a:t>
            </a:r>
            <a:r>
              <a:rPr lang="en-US" b="1" dirty="0" smtClean="0"/>
              <a:t>import re</a:t>
            </a:r>
          </a:p>
          <a:p>
            <a:pPr lvl="1">
              <a:buNone/>
            </a:pPr>
            <a:r>
              <a:rPr lang="en-US" dirty="0" smtClean="0"/>
              <a:t>In [149]: text = "</a:t>
            </a:r>
            <a:r>
              <a:rPr lang="en-US" dirty="0" err="1" smtClean="0"/>
              <a:t>foo</a:t>
            </a:r>
            <a:r>
              <a:rPr lang="en-US" dirty="0" smtClean="0"/>
              <a:t> bar</a:t>
            </a:r>
            <a:r>
              <a:rPr lang="en-US" b="1" dirty="0" smtClean="0"/>
              <a:t>\t </a:t>
            </a:r>
            <a:r>
              <a:rPr lang="en-US" b="1" dirty="0" err="1" smtClean="0"/>
              <a:t>baz</a:t>
            </a:r>
            <a:r>
              <a:rPr lang="en-US" b="1" dirty="0" smtClean="0"/>
              <a:t> \</a:t>
            </a:r>
            <a:r>
              <a:rPr lang="en-US" b="1" dirty="0" err="1" smtClean="0"/>
              <a:t>tqux</a:t>
            </a:r>
            <a:r>
              <a:rPr lang="en-US" b="1" dirty="0" smtClean="0"/>
              <a:t>"</a:t>
            </a:r>
          </a:p>
          <a:p>
            <a:pPr lvl="1">
              <a:buNone/>
            </a:pPr>
            <a:r>
              <a:rPr lang="en-US" dirty="0" smtClean="0"/>
              <a:t>In [150]: </a:t>
            </a:r>
            <a:r>
              <a:rPr lang="en-US" dirty="0" err="1" smtClean="0"/>
              <a:t>re.split</a:t>
            </a:r>
            <a:r>
              <a:rPr lang="en-US" dirty="0" smtClean="0"/>
              <a:t>('\s+', text)</a:t>
            </a:r>
          </a:p>
          <a:p>
            <a:pPr lvl="1">
              <a:buNone/>
            </a:pPr>
            <a:r>
              <a:rPr lang="en-US" dirty="0" smtClean="0"/>
              <a:t>Out[150]: ['</a:t>
            </a:r>
            <a:r>
              <a:rPr lang="en-US" dirty="0" err="1" smtClean="0"/>
              <a:t>foo</a:t>
            </a:r>
            <a:r>
              <a:rPr lang="en-US" dirty="0" smtClean="0"/>
              <a:t>', 'bar', '</a:t>
            </a:r>
            <a:r>
              <a:rPr lang="en-US" dirty="0" err="1" smtClean="0"/>
              <a:t>baz</a:t>
            </a:r>
            <a:r>
              <a:rPr lang="en-US" dirty="0" smtClean="0"/>
              <a:t>', '</a:t>
            </a:r>
            <a:r>
              <a:rPr lang="en-US" dirty="0" err="1" smtClean="0"/>
              <a:t>qux</a:t>
            </a:r>
            <a:r>
              <a:rPr lang="en-US" dirty="0" smtClean="0"/>
              <a:t>']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When we call </a:t>
            </a:r>
            <a:r>
              <a:rPr lang="en-US" dirty="0" err="1" smtClean="0"/>
              <a:t>re.split</a:t>
            </a:r>
            <a:r>
              <a:rPr lang="en-US" dirty="0" smtClean="0"/>
              <a:t>('\s+', text), the regular expression is first </a:t>
            </a:r>
            <a:r>
              <a:rPr lang="en-US" i="1" dirty="0" smtClean="0"/>
              <a:t>compiled, and </a:t>
            </a:r>
            <a:r>
              <a:rPr lang="en-US" dirty="0" smtClean="0"/>
              <a:t>then its split method is called on the passed text. We can compile the </a:t>
            </a:r>
            <a:r>
              <a:rPr lang="en-US" dirty="0" err="1" smtClean="0"/>
              <a:t>regex</a:t>
            </a:r>
            <a:r>
              <a:rPr lang="en-US" dirty="0" smtClean="0"/>
              <a:t> </a:t>
            </a:r>
            <a:r>
              <a:rPr lang="en-US" dirty="0" err="1" smtClean="0"/>
              <a:t>ourself</a:t>
            </a:r>
            <a:r>
              <a:rPr lang="en-US" dirty="0" smtClean="0"/>
              <a:t> with </a:t>
            </a:r>
            <a:r>
              <a:rPr lang="en-US" dirty="0" err="1" smtClean="0"/>
              <a:t>re.compile</a:t>
            </a:r>
            <a:r>
              <a:rPr lang="en-US" dirty="0" smtClean="0"/>
              <a:t>, forming a reusable </a:t>
            </a:r>
            <a:r>
              <a:rPr lang="en-US" dirty="0" err="1" smtClean="0"/>
              <a:t>regex</a:t>
            </a:r>
            <a:r>
              <a:rPr lang="en-US" dirty="0" smtClean="0"/>
              <a:t> object:</a:t>
            </a:r>
          </a:p>
          <a:p>
            <a:pPr lvl="1">
              <a:buNone/>
            </a:pPr>
            <a:r>
              <a:rPr lang="en-US" dirty="0" smtClean="0"/>
              <a:t>In [151]: </a:t>
            </a:r>
            <a:r>
              <a:rPr lang="en-US" dirty="0" err="1" smtClean="0"/>
              <a:t>regex</a:t>
            </a:r>
            <a:r>
              <a:rPr lang="en-US" dirty="0" smtClean="0"/>
              <a:t> = </a:t>
            </a:r>
            <a:r>
              <a:rPr lang="en-US" dirty="0" err="1" smtClean="0"/>
              <a:t>re.compile</a:t>
            </a:r>
            <a:r>
              <a:rPr lang="en-US" dirty="0" smtClean="0"/>
              <a:t>('\s+')</a:t>
            </a:r>
          </a:p>
          <a:p>
            <a:pPr lvl="1">
              <a:buNone/>
            </a:pPr>
            <a:r>
              <a:rPr lang="en-US" dirty="0" smtClean="0"/>
              <a:t>In [152]: </a:t>
            </a:r>
            <a:r>
              <a:rPr lang="en-US" dirty="0" err="1" smtClean="0"/>
              <a:t>regex.split</a:t>
            </a:r>
            <a:r>
              <a:rPr lang="en-US" dirty="0" smtClean="0"/>
              <a:t>(text)</a:t>
            </a:r>
          </a:p>
          <a:p>
            <a:pPr lvl="1">
              <a:buNone/>
            </a:pPr>
            <a:r>
              <a:rPr lang="en-US" dirty="0" smtClean="0"/>
              <a:t>Out[152]: ['</a:t>
            </a:r>
            <a:r>
              <a:rPr lang="en-US" dirty="0" err="1" smtClean="0"/>
              <a:t>foo</a:t>
            </a:r>
            <a:r>
              <a:rPr lang="en-US" dirty="0" smtClean="0"/>
              <a:t>', 'bar', '</a:t>
            </a:r>
            <a:r>
              <a:rPr lang="en-US" dirty="0" err="1" smtClean="0"/>
              <a:t>baz</a:t>
            </a:r>
            <a:r>
              <a:rPr lang="en-US" dirty="0" smtClean="0"/>
              <a:t>', '</a:t>
            </a:r>
            <a:r>
              <a:rPr lang="en-US" dirty="0" err="1" smtClean="0"/>
              <a:t>qux</a:t>
            </a:r>
            <a:r>
              <a:rPr lang="en-US" dirty="0" smtClean="0"/>
              <a:t>']</a:t>
            </a:r>
          </a:p>
          <a:p>
            <a:r>
              <a:rPr lang="en-US" dirty="0" smtClean="0"/>
              <a:t>If, instead, we wanted to get a list of all patterns matching the </a:t>
            </a:r>
            <a:r>
              <a:rPr lang="en-US" dirty="0" err="1" smtClean="0"/>
              <a:t>regex</a:t>
            </a:r>
            <a:r>
              <a:rPr lang="en-US" dirty="0" smtClean="0"/>
              <a:t>, we can use the </a:t>
            </a:r>
            <a:r>
              <a:rPr lang="en-US" dirty="0" err="1" smtClean="0"/>
              <a:t>findall</a:t>
            </a:r>
            <a:r>
              <a:rPr lang="en-US" dirty="0" smtClean="0"/>
              <a:t> method:</a:t>
            </a:r>
          </a:p>
          <a:p>
            <a:pPr lvl="1">
              <a:buNone/>
            </a:pPr>
            <a:r>
              <a:rPr lang="en-US" dirty="0" smtClean="0"/>
              <a:t>In [153]: </a:t>
            </a:r>
            <a:r>
              <a:rPr lang="en-US" dirty="0" err="1" smtClean="0"/>
              <a:t>regex.findall</a:t>
            </a:r>
            <a:r>
              <a:rPr lang="en-US" dirty="0" smtClean="0"/>
              <a:t>(text)</a:t>
            </a:r>
          </a:p>
          <a:p>
            <a:pPr lvl="1">
              <a:buNone/>
            </a:pPr>
            <a:r>
              <a:rPr lang="en-US" dirty="0" smtClean="0"/>
              <a:t>Out[153]: [' ', '</a:t>
            </a:r>
            <a:r>
              <a:rPr lang="en-US" b="1" dirty="0" smtClean="0"/>
              <a:t>\t ', ' \t']</a:t>
            </a:r>
          </a:p>
          <a:p>
            <a:r>
              <a:rPr lang="en-US" dirty="0" smtClean="0"/>
              <a:t>Creating a </a:t>
            </a:r>
            <a:r>
              <a:rPr lang="en-US" dirty="0" err="1" smtClean="0"/>
              <a:t>regex</a:t>
            </a:r>
            <a:r>
              <a:rPr lang="en-US" dirty="0" smtClean="0"/>
              <a:t> object with </a:t>
            </a:r>
            <a:r>
              <a:rPr lang="en-US" dirty="0" err="1" smtClean="0"/>
              <a:t>re.compile</a:t>
            </a:r>
            <a:r>
              <a:rPr lang="en-US" dirty="0" smtClean="0"/>
              <a:t> is highly recommended if we intend to apply the same expression to many strings; doing so will save CPU cycles.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4137"/>
            <a:ext cx="10515600" cy="5732826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Vectorized</a:t>
            </a:r>
            <a:r>
              <a:rPr lang="en-US" dirty="0" smtClean="0">
                <a:solidFill>
                  <a:srgbClr val="FF0000"/>
                </a:solidFill>
              </a:rPr>
              <a:t> String Functions in pandas</a:t>
            </a:r>
          </a:p>
          <a:p>
            <a:pPr>
              <a:buNone/>
            </a:pPr>
            <a:r>
              <a:rPr lang="en-US" dirty="0" smtClean="0"/>
              <a:t>data = {'Dave': 'dave@google.com', 'Steve': 'steve@gmail.com', 'Rob': 'rob@gmail.com', 'Wes': np.nan}</a:t>
            </a:r>
          </a:p>
          <a:p>
            <a:pPr>
              <a:buNone/>
            </a:pPr>
            <a:r>
              <a:rPr lang="en-US" dirty="0" smtClean="0"/>
              <a:t>In [168]: data = </a:t>
            </a:r>
            <a:r>
              <a:rPr lang="en-US" dirty="0" err="1" smtClean="0"/>
              <a:t>pd.Series</a:t>
            </a:r>
            <a:r>
              <a:rPr lang="en-US" dirty="0" smtClean="0"/>
              <a:t>(data)</a:t>
            </a:r>
          </a:p>
          <a:p>
            <a:pPr>
              <a:buNone/>
            </a:pPr>
            <a:r>
              <a:rPr lang="en-US" dirty="0" smtClean="0"/>
              <a:t>In [169]: data</a:t>
            </a:r>
          </a:p>
          <a:p>
            <a:pPr>
              <a:buNone/>
            </a:pPr>
            <a:r>
              <a:rPr lang="en-US" dirty="0" smtClean="0"/>
              <a:t>Out[169]:</a:t>
            </a:r>
          </a:p>
          <a:p>
            <a:pPr lvl="1">
              <a:buNone/>
            </a:pPr>
            <a:r>
              <a:rPr lang="en-US" dirty="0" smtClean="0"/>
              <a:t>Dave dave@google.com</a:t>
            </a:r>
          </a:p>
          <a:p>
            <a:pPr lvl="1">
              <a:buNone/>
            </a:pPr>
            <a:r>
              <a:rPr lang="en-US" dirty="0" smtClean="0"/>
              <a:t>Rob rob@gmail.com</a:t>
            </a:r>
          </a:p>
          <a:p>
            <a:pPr lvl="1">
              <a:buNone/>
            </a:pPr>
            <a:r>
              <a:rPr lang="en-US" dirty="0" smtClean="0"/>
              <a:t>Steve steve@gmail.com</a:t>
            </a:r>
          </a:p>
          <a:p>
            <a:pPr lvl="1">
              <a:buNone/>
            </a:pPr>
            <a:r>
              <a:rPr lang="en-US" dirty="0" smtClean="0"/>
              <a:t>Wes </a:t>
            </a:r>
            <a:r>
              <a:rPr lang="en-US" dirty="0" err="1" smtClean="0"/>
              <a:t>NaN</a:t>
            </a:r>
            <a:endParaRPr lang="en-US" dirty="0" smtClean="0"/>
          </a:p>
          <a:p>
            <a:pPr lvl="1">
              <a:buNone/>
            </a:pPr>
            <a:r>
              <a:rPr lang="en-US" dirty="0" err="1" smtClean="0"/>
              <a:t>dtype</a:t>
            </a:r>
            <a:r>
              <a:rPr lang="en-US" dirty="0" smtClean="0"/>
              <a:t>: object</a:t>
            </a:r>
          </a:p>
          <a:p>
            <a:pPr>
              <a:buNone/>
            </a:pPr>
            <a:r>
              <a:rPr lang="en-US" dirty="0" smtClean="0"/>
              <a:t>In [170]: </a:t>
            </a:r>
            <a:r>
              <a:rPr lang="en-US" dirty="0" err="1" smtClean="0"/>
              <a:t>data.isnull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Out[170]:</a:t>
            </a:r>
          </a:p>
          <a:p>
            <a:pPr lvl="1">
              <a:buNone/>
            </a:pPr>
            <a:r>
              <a:rPr lang="en-US" dirty="0" smtClean="0"/>
              <a:t>Dave False</a:t>
            </a:r>
          </a:p>
          <a:p>
            <a:pPr lvl="1">
              <a:buNone/>
            </a:pPr>
            <a:r>
              <a:rPr lang="en-US" dirty="0" smtClean="0"/>
              <a:t>Rob False</a:t>
            </a:r>
          </a:p>
          <a:p>
            <a:pPr lvl="1">
              <a:buNone/>
            </a:pPr>
            <a:r>
              <a:rPr lang="en-US" dirty="0" smtClean="0"/>
              <a:t>Steve False</a:t>
            </a:r>
          </a:p>
          <a:p>
            <a:pPr lvl="1">
              <a:buNone/>
            </a:pPr>
            <a:r>
              <a:rPr lang="en-US" dirty="0" smtClean="0"/>
              <a:t>Wes True</a:t>
            </a:r>
          </a:p>
          <a:p>
            <a:pPr lvl="1">
              <a:buNone/>
            </a:pPr>
            <a:r>
              <a:rPr lang="en-US" dirty="0" err="1" smtClean="0"/>
              <a:t>dtype</a:t>
            </a:r>
            <a:r>
              <a:rPr lang="en-US" dirty="0" smtClean="0"/>
              <a:t>: </a:t>
            </a:r>
            <a:r>
              <a:rPr lang="en-US" dirty="0" err="1" smtClean="0"/>
              <a:t>bool</a:t>
            </a:r>
            <a:endParaRPr lang="en-US" dirty="0" smtClean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823" y="391886"/>
            <a:ext cx="11560628" cy="5785077"/>
          </a:xfrm>
        </p:spPr>
        <p:txBody>
          <a:bodyPr>
            <a:normAutofit fontScale="92500" lnSpcReduction="10000"/>
          </a:bodyPr>
          <a:lstStyle/>
          <a:p>
            <a:pPr lvl="1">
              <a:buNone/>
            </a:pPr>
            <a:r>
              <a:rPr lang="en-US" dirty="0" smtClean="0"/>
              <a:t>In [171]: </a:t>
            </a:r>
            <a:r>
              <a:rPr lang="en-US" dirty="0" err="1" smtClean="0"/>
              <a:t>data.str.contains</a:t>
            </a:r>
            <a:r>
              <a:rPr lang="en-US" dirty="0" smtClean="0"/>
              <a:t>('</a:t>
            </a:r>
            <a:r>
              <a:rPr lang="en-US" dirty="0" err="1" smtClean="0"/>
              <a:t>gmail</a:t>
            </a:r>
            <a:r>
              <a:rPr lang="en-US" dirty="0" smtClean="0"/>
              <a:t>')</a:t>
            </a:r>
          </a:p>
          <a:p>
            <a:pPr lvl="1">
              <a:buNone/>
            </a:pPr>
            <a:r>
              <a:rPr lang="en-US" dirty="0" smtClean="0"/>
              <a:t>Out[171]:</a:t>
            </a:r>
          </a:p>
          <a:p>
            <a:pPr lvl="1">
              <a:buNone/>
            </a:pPr>
            <a:r>
              <a:rPr lang="en-US" dirty="0" smtClean="0"/>
              <a:t>Dave False</a:t>
            </a:r>
          </a:p>
          <a:p>
            <a:pPr lvl="1">
              <a:buNone/>
            </a:pPr>
            <a:r>
              <a:rPr lang="en-US" dirty="0" smtClean="0"/>
              <a:t>Rob True</a:t>
            </a:r>
          </a:p>
          <a:p>
            <a:pPr lvl="1">
              <a:buNone/>
            </a:pPr>
            <a:r>
              <a:rPr lang="en-US" dirty="0" smtClean="0"/>
              <a:t>Steve True</a:t>
            </a:r>
          </a:p>
          <a:p>
            <a:pPr lvl="1">
              <a:buNone/>
            </a:pPr>
            <a:r>
              <a:rPr lang="en-US" dirty="0" smtClean="0"/>
              <a:t>Wes </a:t>
            </a:r>
            <a:r>
              <a:rPr lang="en-US" dirty="0" err="1" smtClean="0"/>
              <a:t>NaN</a:t>
            </a:r>
            <a:endParaRPr lang="en-US" dirty="0" smtClean="0"/>
          </a:p>
          <a:p>
            <a:pPr lvl="1">
              <a:buNone/>
            </a:pPr>
            <a:r>
              <a:rPr lang="en-US" dirty="0" err="1" smtClean="0"/>
              <a:t>dtype</a:t>
            </a:r>
            <a:r>
              <a:rPr lang="en-US" dirty="0" smtClean="0"/>
              <a:t>: object</a:t>
            </a:r>
          </a:p>
          <a:p>
            <a:r>
              <a:rPr lang="en-US" dirty="0" smtClean="0"/>
              <a:t>Regular expressions can be used, too, along with any re options like IGNORECASE:</a:t>
            </a:r>
          </a:p>
          <a:p>
            <a:pPr lvl="1">
              <a:buNone/>
            </a:pPr>
            <a:r>
              <a:rPr lang="en-US" dirty="0" smtClean="0"/>
              <a:t>In [172]: pattern</a:t>
            </a:r>
          </a:p>
          <a:p>
            <a:pPr lvl="1">
              <a:buNone/>
            </a:pPr>
            <a:r>
              <a:rPr lang="en-US" dirty="0" smtClean="0"/>
              <a:t>Out[172]: '([A-Z0-9._%+-]+)@([A-Z0-9.-]+)</a:t>
            </a:r>
            <a:r>
              <a:rPr lang="en-US" b="1" dirty="0" smtClean="0"/>
              <a:t>\\.([A-Z]{2,4})'</a:t>
            </a:r>
          </a:p>
          <a:p>
            <a:pPr lvl="1">
              <a:buNone/>
            </a:pPr>
            <a:r>
              <a:rPr lang="en-US" dirty="0" smtClean="0"/>
              <a:t>In [173]: </a:t>
            </a:r>
            <a:r>
              <a:rPr lang="en-US" dirty="0" err="1" smtClean="0"/>
              <a:t>data.str.findall</a:t>
            </a:r>
            <a:r>
              <a:rPr lang="en-US" dirty="0" smtClean="0"/>
              <a:t>(pattern, flags=</a:t>
            </a:r>
            <a:r>
              <a:rPr lang="en-US" dirty="0" err="1" smtClean="0"/>
              <a:t>re.IGNORECASE</a:t>
            </a:r>
            <a:r>
              <a:rPr lang="en-US" dirty="0" smtClean="0"/>
              <a:t>)</a:t>
            </a:r>
          </a:p>
          <a:p>
            <a:pPr lvl="1">
              <a:buNone/>
            </a:pPr>
            <a:r>
              <a:rPr lang="en-US" dirty="0" smtClean="0"/>
              <a:t>Out[173]:</a:t>
            </a:r>
          </a:p>
          <a:p>
            <a:pPr lvl="1">
              <a:buNone/>
            </a:pPr>
            <a:r>
              <a:rPr lang="en-US" dirty="0" smtClean="0"/>
              <a:t>Dave [(</a:t>
            </a:r>
            <a:r>
              <a:rPr lang="en-US" dirty="0" err="1" smtClean="0"/>
              <a:t>dave</a:t>
            </a:r>
            <a:r>
              <a:rPr lang="en-US" dirty="0" smtClean="0"/>
              <a:t>, </a:t>
            </a:r>
            <a:r>
              <a:rPr lang="en-US" dirty="0" err="1" smtClean="0"/>
              <a:t>google</a:t>
            </a:r>
            <a:r>
              <a:rPr lang="en-US" dirty="0" smtClean="0"/>
              <a:t>, com)]</a:t>
            </a:r>
          </a:p>
          <a:p>
            <a:pPr lvl="1">
              <a:buNone/>
            </a:pPr>
            <a:r>
              <a:rPr lang="en-US" dirty="0" smtClean="0"/>
              <a:t>Rob [(rob, </a:t>
            </a:r>
            <a:r>
              <a:rPr lang="en-US" dirty="0" err="1" smtClean="0"/>
              <a:t>gmail</a:t>
            </a:r>
            <a:r>
              <a:rPr lang="en-US" dirty="0" smtClean="0"/>
              <a:t>, com)]</a:t>
            </a:r>
          </a:p>
          <a:p>
            <a:pPr lvl="1">
              <a:buNone/>
            </a:pPr>
            <a:r>
              <a:rPr lang="en-US" dirty="0" smtClean="0"/>
              <a:t>Steve [(</a:t>
            </a:r>
            <a:r>
              <a:rPr lang="en-US" dirty="0" err="1" smtClean="0"/>
              <a:t>steve</a:t>
            </a:r>
            <a:r>
              <a:rPr lang="en-US" dirty="0" smtClean="0"/>
              <a:t>, </a:t>
            </a:r>
            <a:r>
              <a:rPr lang="en-US" dirty="0" err="1" smtClean="0"/>
              <a:t>gmail</a:t>
            </a:r>
            <a:r>
              <a:rPr lang="en-US" dirty="0" smtClean="0"/>
              <a:t>, com)]</a:t>
            </a:r>
          </a:p>
          <a:p>
            <a:pPr lvl="1">
              <a:buNone/>
            </a:pPr>
            <a:r>
              <a:rPr lang="en-US" dirty="0" smtClean="0"/>
              <a:t>Wes </a:t>
            </a:r>
            <a:r>
              <a:rPr lang="en-US" dirty="0" err="1" smtClean="0"/>
              <a:t>NaN</a:t>
            </a:r>
            <a:endParaRPr lang="en-US" dirty="0" smtClean="0"/>
          </a:p>
          <a:p>
            <a:pPr lvl="1">
              <a:buNone/>
            </a:pPr>
            <a:r>
              <a:rPr lang="en-US" dirty="0" err="1" smtClean="0"/>
              <a:t>dtype</a:t>
            </a:r>
            <a:r>
              <a:rPr lang="en-US" dirty="0" smtClean="0"/>
              <a:t>: object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975" t="34406" r="35745" b="42212"/>
          <a:stretch/>
        </p:blipFill>
        <p:spPr>
          <a:xfrm>
            <a:off x="478475" y="386367"/>
            <a:ext cx="7287485" cy="27947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645" y="3435531"/>
            <a:ext cx="9867314" cy="253174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2626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There are a couple of ways to do </a:t>
            </a:r>
            <a:r>
              <a:rPr lang="en-US" dirty="0" err="1" smtClean="0"/>
              <a:t>vectorized</a:t>
            </a:r>
            <a:r>
              <a:rPr lang="en-US" dirty="0" smtClean="0"/>
              <a:t> element retrieval. Either use </a:t>
            </a:r>
            <a:r>
              <a:rPr lang="en-US" dirty="0" err="1" smtClean="0"/>
              <a:t>str.get</a:t>
            </a:r>
            <a:r>
              <a:rPr lang="en-US" dirty="0" smtClean="0"/>
              <a:t> or index into the </a:t>
            </a:r>
            <a:r>
              <a:rPr lang="en-US" dirty="0" err="1" smtClean="0"/>
              <a:t>str</a:t>
            </a:r>
            <a:r>
              <a:rPr lang="en-US" dirty="0" smtClean="0"/>
              <a:t> attribute:</a:t>
            </a:r>
          </a:p>
          <a:p>
            <a:pPr lvl="1">
              <a:buNone/>
            </a:pPr>
            <a:r>
              <a:rPr lang="en-US" dirty="0" smtClean="0"/>
              <a:t>In [174]: matches = </a:t>
            </a:r>
            <a:r>
              <a:rPr lang="en-US" dirty="0" err="1" smtClean="0"/>
              <a:t>data.str.match</a:t>
            </a:r>
            <a:r>
              <a:rPr lang="en-US" dirty="0" smtClean="0"/>
              <a:t>(pattern, flags=</a:t>
            </a:r>
            <a:r>
              <a:rPr lang="en-US" dirty="0" err="1" smtClean="0"/>
              <a:t>re.IGNORECASE</a:t>
            </a:r>
            <a:r>
              <a:rPr lang="en-US" dirty="0" smtClean="0"/>
              <a:t>)</a:t>
            </a:r>
          </a:p>
          <a:p>
            <a:pPr lvl="1">
              <a:buNone/>
            </a:pPr>
            <a:r>
              <a:rPr lang="en-US" dirty="0" smtClean="0"/>
              <a:t>In [175]: matches</a:t>
            </a:r>
          </a:p>
          <a:p>
            <a:pPr lvl="1">
              <a:buNone/>
            </a:pPr>
            <a:r>
              <a:rPr lang="en-US" dirty="0" smtClean="0"/>
              <a:t>Out[175]:</a:t>
            </a:r>
          </a:p>
          <a:p>
            <a:pPr lvl="1">
              <a:buNone/>
            </a:pPr>
            <a:r>
              <a:rPr lang="en-US" dirty="0" smtClean="0"/>
              <a:t>Dave True</a:t>
            </a:r>
          </a:p>
          <a:p>
            <a:pPr lvl="1">
              <a:buNone/>
            </a:pPr>
            <a:r>
              <a:rPr lang="en-US" dirty="0" smtClean="0"/>
              <a:t>Rob True</a:t>
            </a:r>
          </a:p>
          <a:p>
            <a:pPr lvl="1">
              <a:buNone/>
            </a:pPr>
            <a:r>
              <a:rPr lang="en-US" dirty="0" smtClean="0"/>
              <a:t>Steve True</a:t>
            </a:r>
          </a:p>
          <a:p>
            <a:pPr lvl="1">
              <a:buNone/>
            </a:pPr>
            <a:r>
              <a:rPr lang="en-US" dirty="0" smtClean="0"/>
              <a:t>Wes </a:t>
            </a:r>
            <a:r>
              <a:rPr lang="en-US" dirty="0" err="1" smtClean="0"/>
              <a:t>NaN</a:t>
            </a:r>
            <a:endParaRPr lang="en-US" dirty="0" smtClean="0"/>
          </a:p>
          <a:p>
            <a:pPr lvl="1">
              <a:buNone/>
            </a:pPr>
            <a:r>
              <a:rPr lang="en-US" dirty="0" err="1" smtClean="0"/>
              <a:t>dtype</a:t>
            </a:r>
            <a:r>
              <a:rPr lang="en-US" dirty="0" smtClean="0"/>
              <a:t>: object</a:t>
            </a:r>
          </a:p>
          <a:p>
            <a:r>
              <a:rPr lang="en-US" dirty="0" smtClean="0"/>
              <a:t>We can similarly slice strings using this syntax:</a:t>
            </a:r>
          </a:p>
          <a:p>
            <a:pPr lvl="1">
              <a:buNone/>
            </a:pPr>
            <a:r>
              <a:rPr lang="en-US" dirty="0" smtClean="0"/>
              <a:t>In [178]: data.str[:5]</a:t>
            </a:r>
          </a:p>
          <a:p>
            <a:pPr lvl="1">
              <a:buNone/>
            </a:pPr>
            <a:r>
              <a:rPr lang="en-US" dirty="0" smtClean="0"/>
              <a:t>Out[178]:</a:t>
            </a:r>
          </a:p>
          <a:p>
            <a:pPr lvl="1">
              <a:buNone/>
            </a:pPr>
            <a:r>
              <a:rPr lang="en-US" dirty="0" smtClean="0"/>
              <a:t>Dave </a:t>
            </a:r>
            <a:r>
              <a:rPr lang="en-US" dirty="0" err="1" smtClean="0"/>
              <a:t>dave</a:t>
            </a:r>
            <a:r>
              <a:rPr lang="en-US" dirty="0" smtClean="0"/>
              <a:t>@</a:t>
            </a:r>
          </a:p>
          <a:p>
            <a:pPr lvl="1">
              <a:buNone/>
            </a:pPr>
            <a:r>
              <a:rPr lang="en-US" dirty="0" smtClean="0"/>
              <a:t>Rob </a:t>
            </a:r>
            <a:r>
              <a:rPr lang="en-US" dirty="0" err="1" smtClean="0"/>
              <a:t>rob@g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Steve </a:t>
            </a:r>
            <a:r>
              <a:rPr lang="en-US" dirty="0" err="1" smtClean="0"/>
              <a:t>steve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Wes </a:t>
            </a:r>
            <a:r>
              <a:rPr lang="en-US" dirty="0" err="1" smtClean="0"/>
              <a:t>NaN</a:t>
            </a:r>
            <a:endParaRPr lang="en-US" dirty="0" smtClean="0"/>
          </a:p>
          <a:p>
            <a:pPr lvl="1">
              <a:buNone/>
            </a:pPr>
            <a:r>
              <a:rPr lang="en-US" dirty="0" err="1" smtClean="0"/>
              <a:t>dtype</a:t>
            </a:r>
            <a:r>
              <a:rPr lang="en-US" dirty="0" smtClean="0"/>
              <a:t>: object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3770" y="196449"/>
            <a:ext cx="11294991" cy="6374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261257"/>
            <a:ext cx="10918371" cy="64269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Filtering </a:t>
            </a:r>
            <a:r>
              <a:rPr lang="en-IN" dirty="0" smtClean="0">
                <a:solidFill>
                  <a:srgbClr val="FF0000"/>
                </a:solidFill>
              </a:rPr>
              <a:t>Out </a:t>
            </a:r>
            <a:r>
              <a:rPr lang="en-IN" dirty="0">
                <a:solidFill>
                  <a:srgbClr val="FF0000"/>
                </a:solidFill>
              </a:rPr>
              <a:t>Missing </a:t>
            </a:r>
            <a:r>
              <a:rPr lang="en-IN" dirty="0" smtClean="0">
                <a:solidFill>
                  <a:srgbClr val="FF0000"/>
                </a:solidFill>
              </a:rPr>
              <a:t>Data</a:t>
            </a:r>
          </a:p>
          <a:p>
            <a:r>
              <a:rPr lang="en-IN" dirty="0"/>
              <a:t>There are a few ways to filter out missing data</a:t>
            </a:r>
            <a:r>
              <a:rPr lang="en-IN" dirty="0" smtClean="0"/>
              <a:t>.</a:t>
            </a:r>
          </a:p>
          <a:p>
            <a:r>
              <a:rPr lang="en-IN" dirty="0" smtClean="0"/>
              <a:t>We </a:t>
            </a:r>
            <a:r>
              <a:rPr lang="en-IN" dirty="0"/>
              <a:t>always have the option </a:t>
            </a:r>
            <a:r>
              <a:rPr lang="en-IN" dirty="0" smtClean="0"/>
              <a:t>to do </a:t>
            </a:r>
            <a:r>
              <a:rPr lang="en-IN" dirty="0"/>
              <a:t>it by hand using </a:t>
            </a:r>
            <a:r>
              <a:rPr lang="en-IN" dirty="0" err="1"/>
              <a:t>pandas.isnull</a:t>
            </a:r>
            <a:r>
              <a:rPr lang="en-IN" dirty="0"/>
              <a:t> and </a:t>
            </a:r>
            <a:r>
              <a:rPr lang="en-IN" dirty="0" err="1"/>
              <a:t>boolean</a:t>
            </a:r>
            <a:r>
              <a:rPr lang="en-IN" dirty="0"/>
              <a:t> indexing, the </a:t>
            </a:r>
            <a:r>
              <a:rPr lang="en-IN" dirty="0" err="1"/>
              <a:t>dropna</a:t>
            </a:r>
            <a:r>
              <a:rPr lang="en-IN" dirty="0"/>
              <a:t> can be helpful</a:t>
            </a:r>
            <a:r>
              <a:rPr lang="en-IN" dirty="0" smtClean="0"/>
              <a:t>.</a:t>
            </a:r>
          </a:p>
          <a:p>
            <a:pPr marL="457200" lvl="1" indent="0">
              <a:buNone/>
            </a:pPr>
            <a:r>
              <a:rPr lang="en-IN" dirty="0" smtClean="0"/>
              <a:t>In </a:t>
            </a:r>
            <a:r>
              <a:rPr lang="en-IN" dirty="0"/>
              <a:t>[15]: </a:t>
            </a:r>
            <a:r>
              <a:rPr lang="en-IN" b="1" dirty="0"/>
              <a:t>from </a:t>
            </a:r>
            <a:r>
              <a:rPr lang="en-IN" b="1" dirty="0" err="1"/>
              <a:t>numpy</a:t>
            </a:r>
            <a:r>
              <a:rPr lang="en-IN" b="1" dirty="0"/>
              <a:t> import </a:t>
            </a:r>
            <a:r>
              <a:rPr lang="en-IN" dirty="0"/>
              <a:t>nan </a:t>
            </a:r>
            <a:r>
              <a:rPr lang="en-IN" b="1" dirty="0"/>
              <a:t>as </a:t>
            </a:r>
            <a:r>
              <a:rPr lang="en-IN" dirty="0"/>
              <a:t>NA</a:t>
            </a:r>
          </a:p>
          <a:p>
            <a:pPr marL="457200" lvl="1" indent="0">
              <a:buNone/>
            </a:pPr>
            <a:r>
              <a:rPr lang="en-IN" dirty="0"/>
              <a:t>In [16]: data = </a:t>
            </a:r>
            <a:r>
              <a:rPr lang="en-IN" dirty="0" err="1"/>
              <a:t>pd.Series</a:t>
            </a:r>
            <a:r>
              <a:rPr lang="en-IN" dirty="0"/>
              <a:t>([1, NA, 3.5, NA, 7])</a:t>
            </a:r>
          </a:p>
          <a:p>
            <a:pPr marL="457200" lvl="1" indent="0">
              <a:buNone/>
            </a:pPr>
            <a:r>
              <a:rPr lang="en-IN" dirty="0"/>
              <a:t>In [17]: </a:t>
            </a:r>
            <a:r>
              <a:rPr lang="en-IN" dirty="0" err="1"/>
              <a:t>data.dropna</a:t>
            </a:r>
            <a:r>
              <a:rPr lang="en-IN" dirty="0"/>
              <a:t>()</a:t>
            </a:r>
          </a:p>
          <a:p>
            <a:pPr marL="457200" lvl="1" indent="0">
              <a:buNone/>
            </a:pPr>
            <a:r>
              <a:rPr lang="en-IN" dirty="0"/>
              <a:t>Out[17]:</a:t>
            </a:r>
          </a:p>
          <a:p>
            <a:pPr marL="457200" lvl="1" indent="0">
              <a:buNone/>
            </a:pPr>
            <a:r>
              <a:rPr lang="en-IN" dirty="0"/>
              <a:t>0 </a:t>
            </a:r>
            <a:r>
              <a:rPr lang="en-IN" dirty="0" smtClean="0"/>
              <a:t>	1.0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2 </a:t>
            </a:r>
            <a:r>
              <a:rPr lang="en-IN" dirty="0" smtClean="0"/>
              <a:t>	3.5</a:t>
            </a:r>
            <a:endParaRPr lang="en-IN" dirty="0"/>
          </a:p>
          <a:p>
            <a:pPr marL="914400" lvl="1" indent="-457200">
              <a:buAutoNum type="arabicPlain" startAt="4"/>
            </a:pPr>
            <a:r>
              <a:rPr lang="en-IN" dirty="0" smtClean="0"/>
              <a:t>7.0</a:t>
            </a:r>
          </a:p>
          <a:p>
            <a:pPr marL="0" indent="0">
              <a:buNone/>
            </a:pPr>
            <a:r>
              <a:rPr lang="en-IN" dirty="0" smtClean="0"/>
              <a:t>This </a:t>
            </a:r>
            <a:r>
              <a:rPr lang="en-IN" dirty="0"/>
              <a:t>is equivalent to:</a:t>
            </a:r>
          </a:p>
          <a:p>
            <a:pPr marL="457200" lvl="1" indent="0">
              <a:buNone/>
            </a:pPr>
            <a:r>
              <a:rPr lang="en-IN" dirty="0"/>
              <a:t>In [18]: data[</a:t>
            </a:r>
            <a:r>
              <a:rPr lang="en-IN" dirty="0" err="1"/>
              <a:t>data.notnull</a:t>
            </a:r>
            <a:r>
              <a:rPr lang="en-IN" dirty="0"/>
              <a:t>()]</a:t>
            </a:r>
          </a:p>
          <a:p>
            <a:pPr marL="457200" lvl="1" indent="0">
              <a:buNone/>
            </a:pPr>
            <a:r>
              <a:rPr lang="en-IN" dirty="0"/>
              <a:t>Out[18]:</a:t>
            </a:r>
          </a:p>
          <a:p>
            <a:pPr marL="457200" lvl="1" indent="0">
              <a:buNone/>
            </a:pPr>
            <a:r>
              <a:rPr lang="en-IN" dirty="0"/>
              <a:t>0 </a:t>
            </a:r>
            <a:r>
              <a:rPr lang="en-IN" dirty="0" smtClean="0"/>
              <a:t>	1.0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2 </a:t>
            </a:r>
            <a:r>
              <a:rPr lang="en-IN" dirty="0" smtClean="0"/>
              <a:t>	3.5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4 </a:t>
            </a:r>
            <a:r>
              <a:rPr lang="en-IN" dirty="0" smtClean="0"/>
              <a:t>	7.0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7073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8823"/>
            <a:ext cx="10515600" cy="5798140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With </a:t>
            </a:r>
            <a:r>
              <a:rPr lang="en-IN" dirty="0" err="1"/>
              <a:t>DataFrame</a:t>
            </a:r>
            <a:r>
              <a:rPr lang="en-IN" dirty="0"/>
              <a:t> objects, things are a bit more complex. </a:t>
            </a:r>
            <a:r>
              <a:rPr lang="en-IN" dirty="0" smtClean="0"/>
              <a:t>We </a:t>
            </a:r>
            <a:r>
              <a:rPr lang="en-IN" dirty="0"/>
              <a:t>may want to drop </a:t>
            </a:r>
            <a:r>
              <a:rPr lang="en-IN" dirty="0" smtClean="0"/>
              <a:t>rows or </a:t>
            </a:r>
            <a:r>
              <a:rPr lang="en-IN" dirty="0"/>
              <a:t>columns that are all NA or only those containing any NAs. </a:t>
            </a:r>
            <a:endParaRPr lang="en-IN" dirty="0" smtClean="0"/>
          </a:p>
          <a:p>
            <a:r>
              <a:rPr lang="en-IN" dirty="0" err="1" smtClean="0"/>
              <a:t>dropna</a:t>
            </a:r>
            <a:r>
              <a:rPr lang="en-IN" dirty="0" smtClean="0"/>
              <a:t> </a:t>
            </a:r>
            <a:r>
              <a:rPr lang="en-IN" dirty="0"/>
              <a:t>by default </a:t>
            </a:r>
            <a:r>
              <a:rPr lang="en-IN" dirty="0" smtClean="0"/>
              <a:t>drops any </a:t>
            </a:r>
            <a:r>
              <a:rPr lang="en-IN" dirty="0"/>
              <a:t>row containing a missing </a:t>
            </a:r>
            <a:r>
              <a:rPr lang="en-IN" dirty="0" smtClean="0"/>
              <a:t>value</a:t>
            </a:r>
            <a:r>
              <a:rPr lang="en-IN" dirty="0"/>
              <a:t>.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In [19]: data = </a:t>
            </a:r>
            <a:r>
              <a:rPr lang="en-IN" dirty="0" err="1"/>
              <a:t>pd.DataFrame</a:t>
            </a:r>
            <a:r>
              <a:rPr lang="en-IN" dirty="0"/>
              <a:t>([[1., 6.5, 3.], [1., NA, NA</a:t>
            </a:r>
            <a:r>
              <a:rPr lang="en-IN" dirty="0" smtClean="0"/>
              <a:t>],</a:t>
            </a:r>
            <a:r>
              <a:rPr lang="pl-PL" dirty="0" smtClean="0"/>
              <a:t>[</a:t>
            </a:r>
            <a:r>
              <a:rPr lang="pl-PL" dirty="0"/>
              <a:t>NA, NA, NA], [NA, 6.5, 3.]])</a:t>
            </a:r>
          </a:p>
          <a:p>
            <a:pPr marL="0" indent="0">
              <a:buNone/>
            </a:pPr>
            <a:r>
              <a:rPr lang="en-IN" dirty="0"/>
              <a:t>In [20]: cleaned = </a:t>
            </a:r>
            <a:r>
              <a:rPr lang="en-IN" dirty="0" err="1"/>
              <a:t>data.dropna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In [21]: data</a:t>
            </a:r>
          </a:p>
          <a:p>
            <a:pPr marL="0" indent="0">
              <a:buNone/>
            </a:pPr>
            <a:r>
              <a:rPr lang="en-IN" dirty="0"/>
              <a:t>Out[21]:</a:t>
            </a:r>
          </a:p>
          <a:p>
            <a:pPr marL="0" indent="0">
              <a:buNone/>
            </a:pPr>
            <a:r>
              <a:rPr lang="en-IN" dirty="0" smtClean="0"/>
              <a:t>	0 	1 	2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0 </a:t>
            </a:r>
            <a:r>
              <a:rPr lang="en-IN" dirty="0" smtClean="0"/>
              <a:t>	1.0 	6.5 	3.0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1 </a:t>
            </a:r>
            <a:r>
              <a:rPr lang="en-IN" dirty="0" smtClean="0"/>
              <a:t>	1.0 	</a:t>
            </a:r>
            <a:r>
              <a:rPr lang="en-IN" dirty="0" err="1" smtClean="0"/>
              <a:t>NaN</a:t>
            </a:r>
            <a:r>
              <a:rPr lang="en-IN" dirty="0" smtClean="0"/>
              <a:t> 	</a:t>
            </a:r>
            <a:r>
              <a:rPr lang="en-IN" dirty="0" err="1" smtClean="0"/>
              <a:t>NaN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2 </a:t>
            </a:r>
            <a:r>
              <a:rPr lang="en-IN" dirty="0" smtClean="0"/>
              <a:t>	</a:t>
            </a:r>
            <a:r>
              <a:rPr lang="en-IN" dirty="0" err="1" smtClean="0"/>
              <a:t>NaN</a:t>
            </a:r>
            <a:r>
              <a:rPr lang="en-IN" dirty="0" smtClean="0"/>
              <a:t> 	</a:t>
            </a:r>
            <a:r>
              <a:rPr lang="en-IN" dirty="0" err="1" smtClean="0"/>
              <a:t>NaN</a:t>
            </a:r>
            <a:r>
              <a:rPr lang="en-IN" dirty="0" smtClean="0"/>
              <a:t> 	</a:t>
            </a:r>
            <a:r>
              <a:rPr lang="en-IN" dirty="0" err="1" smtClean="0"/>
              <a:t>NaN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3 </a:t>
            </a:r>
            <a:r>
              <a:rPr lang="en-IN" dirty="0" smtClean="0"/>
              <a:t>	</a:t>
            </a:r>
            <a:r>
              <a:rPr lang="en-IN" dirty="0" err="1" smtClean="0"/>
              <a:t>NaN</a:t>
            </a:r>
            <a:r>
              <a:rPr lang="en-IN" dirty="0" smtClean="0"/>
              <a:t> 	6.5 	3.0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In [22]: cleaned</a:t>
            </a:r>
          </a:p>
          <a:p>
            <a:pPr marL="0" indent="0">
              <a:buNone/>
            </a:pPr>
            <a:r>
              <a:rPr lang="en-IN" dirty="0"/>
              <a:t>Out[22]:</a:t>
            </a:r>
          </a:p>
          <a:p>
            <a:pPr marL="0" indent="0">
              <a:buNone/>
            </a:pPr>
            <a:r>
              <a:rPr lang="en-IN" dirty="0" smtClean="0"/>
              <a:t>	0 	1 	2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0 </a:t>
            </a:r>
            <a:r>
              <a:rPr lang="en-IN" dirty="0" smtClean="0"/>
              <a:t>	1.0 	6.5 	3.0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20429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012" y="300446"/>
            <a:ext cx="10515600" cy="5876517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Passing how='all' will only drop rows that are all NA:</a:t>
            </a:r>
          </a:p>
          <a:p>
            <a:pPr marL="0" indent="0">
              <a:buNone/>
            </a:pPr>
            <a:r>
              <a:rPr lang="en-IN" dirty="0"/>
              <a:t>In [23]: </a:t>
            </a:r>
            <a:r>
              <a:rPr lang="en-IN" dirty="0" err="1"/>
              <a:t>data.dropna</a:t>
            </a:r>
            <a:r>
              <a:rPr lang="en-IN" dirty="0"/>
              <a:t>(how='all')</a:t>
            </a:r>
          </a:p>
          <a:p>
            <a:pPr marL="0" indent="0">
              <a:buNone/>
            </a:pPr>
            <a:r>
              <a:rPr lang="en-IN" dirty="0"/>
              <a:t>Out[23]:</a:t>
            </a:r>
          </a:p>
          <a:p>
            <a:pPr marL="0" indent="0">
              <a:buNone/>
            </a:pPr>
            <a:r>
              <a:rPr lang="en-IN" dirty="0" smtClean="0"/>
              <a:t>	0 	1 	2</a:t>
            </a:r>
          </a:p>
          <a:p>
            <a:pPr marL="0" indent="0">
              <a:buNone/>
            </a:pPr>
            <a:r>
              <a:rPr lang="en-IN" dirty="0"/>
              <a:t>0 </a:t>
            </a:r>
            <a:r>
              <a:rPr lang="en-IN" dirty="0" smtClean="0"/>
              <a:t>	1.0 	6.5 	3.0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1 </a:t>
            </a:r>
            <a:r>
              <a:rPr lang="en-IN" dirty="0" smtClean="0"/>
              <a:t>	1.0 	</a:t>
            </a:r>
            <a:r>
              <a:rPr lang="en-IN" dirty="0" err="1" smtClean="0"/>
              <a:t>NaN</a:t>
            </a:r>
            <a:r>
              <a:rPr lang="en-IN" dirty="0" smtClean="0"/>
              <a:t> 	</a:t>
            </a:r>
            <a:r>
              <a:rPr lang="en-IN" dirty="0" err="1" smtClean="0"/>
              <a:t>NaN</a:t>
            </a:r>
            <a:endParaRPr lang="en-IN" dirty="0"/>
          </a:p>
          <a:p>
            <a:pPr marL="514350" indent="-514350">
              <a:buAutoNum type="arabicPlain" startAt="3"/>
            </a:pPr>
            <a:r>
              <a:rPr lang="en-IN" dirty="0" smtClean="0"/>
              <a:t>       </a:t>
            </a:r>
            <a:r>
              <a:rPr lang="en-IN" dirty="0" err="1" smtClean="0"/>
              <a:t>NaN</a:t>
            </a:r>
            <a:r>
              <a:rPr lang="en-IN" dirty="0" smtClean="0"/>
              <a:t> 	6.5 	3.0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To drop columns in the same way, pass axis=1:</a:t>
            </a:r>
          </a:p>
          <a:p>
            <a:pPr marL="0" indent="0">
              <a:buNone/>
            </a:pPr>
            <a:r>
              <a:rPr lang="en-IN" dirty="0" smtClean="0"/>
              <a:t>In </a:t>
            </a:r>
            <a:r>
              <a:rPr lang="en-IN" dirty="0"/>
              <a:t>[25]: data</a:t>
            </a:r>
          </a:p>
          <a:p>
            <a:pPr marL="0" indent="0">
              <a:buNone/>
            </a:pPr>
            <a:r>
              <a:rPr lang="en-IN" dirty="0"/>
              <a:t>Out[25]:</a:t>
            </a:r>
          </a:p>
          <a:p>
            <a:pPr marL="0" indent="0">
              <a:buNone/>
            </a:pPr>
            <a:r>
              <a:rPr lang="en-IN" dirty="0" smtClean="0"/>
              <a:t>	0 	1 	2 	3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0 </a:t>
            </a:r>
            <a:r>
              <a:rPr lang="en-IN" dirty="0" smtClean="0"/>
              <a:t>	1.0 	6.5 	3.0 	</a:t>
            </a:r>
            <a:r>
              <a:rPr lang="en-IN" dirty="0" err="1" smtClean="0"/>
              <a:t>NaN</a:t>
            </a:r>
            <a:endParaRPr lang="en-IN" dirty="0"/>
          </a:p>
          <a:p>
            <a:pPr marL="0" indent="0">
              <a:buNone/>
            </a:pPr>
            <a:r>
              <a:rPr lang="fi-FI" dirty="0"/>
              <a:t>1 </a:t>
            </a:r>
            <a:r>
              <a:rPr lang="fi-FI" dirty="0" smtClean="0"/>
              <a:t>	1.0 	NaN 	NaN 	NaN</a:t>
            </a:r>
            <a:endParaRPr lang="fi-FI" dirty="0"/>
          </a:p>
          <a:p>
            <a:pPr marL="0" indent="0">
              <a:buNone/>
            </a:pPr>
            <a:r>
              <a:rPr lang="fi-FI" dirty="0"/>
              <a:t>2 </a:t>
            </a:r>
            <a:r>
              <a:rPr lang="fi-FI" dirty="0" smtClean="0"/>
              <a:t>	NaN 	NaN 	NaN 	NaN</a:t>
            </a:r>
            <a:endParaRPr lang="fi-FI" dirty="0"/>
          </a:p>
          <a:p>
            <a:pPr marL="0" indent="0">
              <a:buNone/>
            </a:pPr>
            <a:r>
              <a:rPr lang="fi-FI" dirty="0"/>
              <a:t>3 </a:t>
            </a:r>
            <a:r>
              <a:rPr lang="fi-FI" dirty="0" smtClean="0"/>
              <a:t>	NaN 	6.5 	3.0 	NaN</a:t>
            </a:r>
            <a:endParaRPr lang="fi-FI" dirty="0"/>
          </a:p>
        </p:txBody>
      </p:sp>
      <p:sp>
        <p:nvSpPr>
          <p:cNvPr id="4" name="TextBox 3"/>
          <p:cNvSpPr txBox="1"/>
          <p:nvPr/>
        </p:nvSpPr>
        <p:spPr>
          <a:xfrm>
            <a:off x="6962503" y="3930194"/>
            <a:ext cx="49116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In [26]: </a:t>
            </a:r>
            <a:r>
              <a:rPr lang="en-IN" sz="2000" dirty="0" err="1"/>
              <a:t>data.dropna</a:t>
            </a:r>
            <a:r>
              <a:rPr lang="en-IN" sz="2000" dirty="0"/>
              <a:t>(axis=1, how='all')</a:t>
            </a:r>
          </a:p>
          <a:p>
            <a:r>
              <a:rPr lang="en-IN" sz="2000" dirty="0"/>
              <a:t>Out[26]:</a:t>
            </a:r>
          </a:p>
          <a:p>
            <a:r>
              <a:rPr lang="en-IN" sz="2000" dirty="0" smtClean="0"/>
              <a:t>	0	1 	2</a:t>
            </a:r>
            <a:endParaRPr lang="en-IN" sz="2000" dirty="0"/>
          </a:p>
          <a:p>
            <a:r>
              <a:rPr lang="en-IN" sz="2000" dirty="0"/>
              <a:t>0 </a:t>
            </a:r>
            <a:r>
              <a:rPr lang="en-IN" sz="2000" dirty="0" smtClean="0"/>
              <a:t>	1.0 	6.5 	3.0</a:t>
            </a:r>
            <a:endParaRPr lang="en-IN" sz="2000" dirty="0"/>
          </a:p>
          <a:p>
            <a:r>
              <a:rPr lang="en-IN" sz="2000" dirty="0"/>
              <a:t>1 </a:t>
            </a:r>
            <a:r>
              <a:rPr lang="en-IN" sz="2000" dirty="0" smtClean="0"/>
              <a:t>	1.0 	</a:t>
            </a:r>
            <a:r>
              <a:rPr lang="en-IN" sz="2000" dirty="0" err="1" smtClean="0"/>
              <a:t>NaN</a:t>
            </a:r>
            <a:r>
              <a:rPr lang="en-IN" sz="2000" dirty="0" smtClean="0"/>
              <a:t> 	</a:t>
            </a:r>
            <a:r>
              <a:rPr lang="en-IN" sz="2000" dirty="0" err="1" smtClean="0"/>
              <a:t>NaN</a:t>
            </a:r>
            <a:endParaRPr lang="en-IN" sz="2000" dirty="0"/>
          </a:p>
          <a:p>
            <a:r>
              <a:rPr lang="en-IN" sz="2000" dirty="0"/>
              <a:t>2 </a:t>
            </a:r>
            <a:r>
              <a:rPr lang="en-IN" sz="2000" dirty="0" smtClean="0"/>
              <a:t>	</a:t>
            </a:r>
            <a:r>
              <a:rPr lang="en-IN" sz="2000" dirty="0" err="1" smtClean="0"/>
              <a:t>NaN</a:t>
            </a:r>
            <a:r>
              <a:rPr lang="en-IN" sz="2000" dirty="0" smtClean="0"/>
              <a:t>	 </a:t>
            </a:r>
            <a:r>
              <a:rPr lang="en-IN" sz="2000" dirty="0" err="1"/>
              <a:t>NaN</a:t>
            </a:r>
            <a:r>
              <a:rPr lang="en-IN" sz="2000" dirty="0"/>
              <a:t> </a:t>
            </a:r>
            <a:r>
              <a:rPr lang="en-IN" sz="2000" dirty="0" smtClean="0"/>
              <a:t>	</a:t>
            </a:r>
            <a:r>
              <a:rPr lang="en-IN" sz="2000" dirty="0" err="1" smtClean="0"/>
              <a:t>NaN</a:t>
            </a:r>
            <a:endParaRPr lang="en-IN" sz="2000" dirty="0"/>
          </a:p>
          <a:p>
            <a:r>
              <a:rPr lang="en-IN" sz="2000" dirty="0"/>
              <a:t>3 </a:t>
            </a:r>
            <a:r>
              <a:rPr lang="en-IN" sz="2000" dirty="0" smtClean="0"/>
              <a:t>	</a:t>
            </a:r>
            <a:r>
              <a:rPr lang="en-IN" sz="2000" dirty="0" err="1" smtClean="0"/>
              <a:t>NaN</a:t>
            </a:r>
            <a:r>
              <a:rPr lang="en-IN" sz="2000" dirty="0" smtClean="0"/>
              <a:t> 	6.5 	3.0</a:t>
            </a:r>
            <a:endParaRPr lang="en-IN" sz="2000" dirty="0"/>
          </a:p>
        </p:txBody>
      </p:sp>
    </p:spTree>
    <p:extLst>
      <p:ext uri="{BB962C8B-B14F-4D97-AF65-F5344CB8AC3E}">
        <p14:creationId xmlns="" xmlns:p14="http://schemas.microsoft.com/office/powerpoint/2010/main" val="339543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8011"/>
            <a:ext cx="10515600" cy="57589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Suppose we </a:t>
            </a:r>
            <a:r>
              <a:rPr lang="en-IN" dirty="0"/>
              <a:t>want to keep only rows containing a certain number of observations. </a:t>
            </a:r>
            <a:r>
              <a:rPr lang="en-IN" dirty="0" smtClean="0"/>
              <a:t>We can indicate </a:t>
            </a:r>
            <a:r>
              <a:rPr lang="en-IN" dirty="0"/>
              <a:t>this with the thresh argument:</a:t>
            </a:r>
          </a:p>
          <a:p>
            <a:pPr marL="457200" lvl="1" indent="0">
              <a:buNone/>
            </a:pPr>
            <a:r>
              <a:rPr lang="en-IN" dirty="0"/>
              <a:t>In [27]: </a:t>
            </a:r>
            <a:r>
              <a:rPr lang="en-IN" dirty="0" err="1"/>
              <a:t>df</a:t>
            </a:r>
            <a:r>
              <a:rPr lang="en-IN" dirty="0"/>
              <a:t> = </a:t>
            </a:r>
            <a:r>
              <a:rPr lang="en-IN" dirty="0" err="1"/>
              <a:t>pd.DataFrame</a:t>
            </a:r>
            <a:r>
              <a:rPr lang="en-IN" dirty="0"/>
              <a:t>(</a:t>
            </a:r>
            <a:r>
              <a:rPr lang="en-IN" dirty="0" err="1"/>
              <a:t>np.random.randn</a:t>
            </a:r>
            <a:r>
              <a:rPr lang="en-IN" dirty="0"/>
              <a:t>(7, 3))</a:t>
            </a:r>
          </a:p>
          <a:p>
            <a:pPr marL="457200" lvl="1" indent="0">
              <a:buNone/>
            </a:pPr>
            <a:r>
              <a:rPr lang="en-IN" dirty="0"/>
              <a:t>In [28]: </a:t>
            </a:r>
            <a:r>
              <a:rPr lang="en-IN" dirty="0" err="1"/>
              <a:t>df.iloc</a:t>
            </a:r>
            <a:r>
              <a:rPr lang="en-IN" dirty="0"/>
              <a:t>[:4, 1] = NA</a:t>
            </a:r>
          </a:p>
          <a:p>
            <a:pPr marL="457200" lvl="1" indent="0">
              <a:buNone/>
            </a:pPr>
            <a:r>
              <a:rPr lang="en-IN" dirty="0"/>
              <a:t>In [29]: </a:t>
            </a:r>
            <a:r>
              <a:rPr lang="en-IN" dirty="0" err="1"/>
              <a:t>df.iloc</a:t>
            </a:r>
            <a:r>
              <a:rPr lang="en-IN" dirty="0"/>
              <a:t>[:2, 2] = NA</a:t>
            </a:r>
          </a:p>
          <a:p>
            <a:pPr marL="457200" lvl="1" indent="0">
              <a:buNone/>
            </a:pPr>
            <a:r>
              <a:rPr lang="en-IN" dirty="0"/>
              <a:t>In [30]: </a:t>
            </a:r>
            <a:r>
              <a:rPr lang="en-IN" dirty="0" err="1"/>
              <a:t>df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Out[30]:</a:t>
            </a:r>
          </a:p>
          <a:p>
            <a:pPr marL="457200" lvl="1" indent="0">
              <a:buNone/>
            </a:pPr>
            <a:r>
              <a:rPr lang="en-IN" dirty="0" smtClean="0"/>
              <a:t>	0 		1 		2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0 </a:t>
            </a:r>
            <a:r>
              <a:rPr lang="en-IN" dirty="0" smtClean="0"/>
              <a:t>	-</a:t>
            </a:r>
            <a:r>
              <a:rPr lang="en-IN" dirty="0"/>
              <a:t>0.204708 </a:t>
            </a:r>
            <a:r>
              <a:rPr lang="en-IN" dirty="0" smtClean="0"/>
              <a:t>	</a:t>
            </a:r>
            <a:r>
              <a:rPr lang="en-IN" dirty="0" err="1" smtClean="0"/>
              <a:t>NaN</a:t>
            </a:r>
            <a:r>
              <a:rPr lang="en-IN" dirty="0" smtClean="0"/>
              <a:t> 		</a:t>
            </a:r>
            <a:r>
              <a:rPr lang="en-IN" dirty="0" err="1" smtClean="0"/>
              <a:t>NaN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1 </a:t>
            </a:r>
            <a:r>
              <a:rPr lang="en-IN" dirty="0" smtClean="0"/>
              <a:t>	-</a:t>
            </a:r>
            <a:r>
              <a:rPr lang="en-IN" dirty="0"/>
              <a:t>0.555730 </a:t>
            </a:r>
            <a:r>
              <a:rPr lang="en-IN" dirty="0" smtClean="0"/>
              <a:t>	</a:t>
            </a:r>
            <a:r>
              <a:rPr lang="en-IN" dirty="0" err="1" smtClean="0"/>
              <a:t>NaN</a:t>
            </a:r>
            <a:r>
              <a:rPr lang="en-IN" dirty="0" smtClean="0"/>
              <a:t> 		</a:t>
            </a:r>
            <a:r>
              <a:rPr lang="en-IN" dirty="0" err="1" smtClean="0"/>
              <a:t>NaN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2 </a:t>
            </a:r>
            <a:r>
              <a:rPr lang="en-IN" dirty="0" smtClean="0"/>
              <a:t>	0.092908 	</a:t>
            </a:r>
            <a:r>
              <a:rPr lang="en-IN" dirty="0" err="1" smtClean="0"/>
              <a:t>NaN</a:t>
            </a:r>
            <a:r>
              <a:rPr lang="en-IN" dirty="0" smtClean="0"/>
              <a:t> 		0.769023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3 </a:t>
            </a:r>
            <a:r>
              <a:rPr lang="en-IN" dirty="0" smtClean="0"/>
              <a:t>	1.246435 	</a:t>
            </a:r>
            <a:r>
              <a:rPr lang="en-IN" dirty="0" err="1" smtClean="0"/>
              <a:t>NaN</a:t>
            </a:r>
            <a:r>
              <a:rPr lang="en-IN" dirty="0" smtClean="0"/>
              <a:t> 		-</a:t>
            </a:r>
            <a:r>
              <a:rPr lang="en-IN" dirty="0"/>
              <a:t>1.296221</a:t>
            </a:r>
          </a:p>
          <a:p>
            <a:pPr marL="457200" lvl="1" indent="0">
              <a:buNone/>
            </a:pPr>
            <a:r>
              <a:rPr lang="en-IN" dirty="0"/>
              <a:t>4 </a:t>
            </a:r>
            <a:r>
              <a:rPr lang="en-IN" dirty="0" smtClean="0"/>
              <a:t>	0.274992 	0.228913 	1.352917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5 </a:t>
            </a:r>
            <a:r>
              <a:rPr lang="en-IN" dirty="0" smtClean="0"/>
              <a:t>	0.886429 	-</a:t>
            </a:r>
            <a:r>
              <a:rPr lang="en-IN" dirty="0"/>
              <a:t>2.001637 </a:t>
            </a:r>
            <a:r>
              <a:rPr lang="en-IN" dirty="0" smtClean="0"/>
              <a:t>	-</a:t>
            </a:r>
            <a:r>
              <a:rPr lang="en-IN" dirty="0"/>
              <a:t>0.371843</a:t>
            </a:r>
          </a:p>
          <a:p>
            <a:pPr marL="457200" lvl="1" indent="0">
              <a:buNone/>
            </a:pPr>
            <a:r>
              <a:rPr lang="en-IN" dirty="0"/>
              <a:t>6 </a:t>
            </a:r>
            <a:r>
              <a:rPr lang="en-IN" dirty="0" smtClean="0"/>
              <a:t>	1.669025 	-</a:t>
            </a:r>
            <a:r>
              <a:rPr lang="en-IN" dirty="0"/>
              <a:t>0.438570 </a:t>
            </a:r>
            <a:r>
              <a:rPr lang="en-IN" dirty="0" smtClean="0"/>
              <a:t>	-</a:t>
            </a:r>
            <a:r>
              <a:rPr lang="en-IN" dirty="0"/>
              <a:t>0.539741</a:t>
            </a:r>
          </a:p>
        </p:txBody>
      </p:sp>
    </p:spTree>
    <p:extLst>
      <p:ext uri="{BB962C8B-B14F-4D97-AF65-F5344CB8AC3E}">
        <p14:creationId xmlns="" xmlns:p14="http://schemas.microsoft.com/office/powerpoint/2010/main" val="46547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2947</Words>
  <Application>Microsoft Office PowerPoint</Application>
  <PresentationFormat>Custom</PresentationFormat>
  <Paragraphs>597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Data Transformation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Renaming Axis Indexes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String Manipulation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bmanasa</dc:creator>
  <cp:lastModifiedBy>RVR</cp:lastModifiedBy>
  <cp:revision>30</cp:revision>
  <dcterms:created xsi:type="dcterms:W3CDTF">2023-01-02T10:04:01Z</dcterms:created>
  <dcterms:modified xsi:type="dcterms:W3CDTF">2023-10-04T06:11:17Z</dcterms:modified>
</cp:coreProperties>
</file>