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69" r:id="rId16"/>
    <p:sldId id="273" r:id="rId17"/>
    <p:sldId id="271" r:id="rId18"/>
    <p:sldId id="272" r:id="rId19"/>
    <p:sldId id="278" r:id="rId20"/>
    <p:sldId id="279" r:id="rId21"/>
    <p:sldId id="280" r:id="rId22"/>
    <p:sldId id="281" r:id="rId23"/>
    <p:sldId id="282" r:id="rId24"/>
    <p:sldId id="275" r:id="rId25"/>
    <p:sldId id="276" r:id="rId26"/>
    <p:sldId id="277" r:id="rId27"/>
    <p:sldId id="285" r:id="rId28"/>
    <p:sldId id="283" r:id="rId29"/>
    <p:sldId id="284"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4" d="100"/>
          <a:sy n="94" d="100"/>
        </p:scale>
        <p:origin x="274" y="58"/>
      </p:cViewPr>
      <p:guideLst/>
    </p:cSldViewPr>
  </p:slideViewPr>
  <p:notesTextViewPr>
    <p:cViewPr>
      <p:scale>
        <a:sx n="1" d="1"/>
        <a:sy n="1" d="1"/>
      </p:scale>
      <p:origin x="0" y="0"/>
    </p:cViewPr>
  </p:notesTextViewPr>
  <p:sorterViewPr>
    <p:cViewPr>
      <p:scale>
        <a:sx n="100" d="100"/>
        <a:sy n="100" d="100"/>
      </p:scale>
      <p:origin x="0" y="-312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59253D6-BEB3-4FCA-BB21-61F1149845B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3276644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9253D6-BEB3-4FCA-BB21-61F1149845B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39926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9253D6-BEB3-4FCA-BB21-61F1149845B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50814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59253D6-BEB3-4FCA-BB21-61F1149845B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58180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9253D6-BEB3-4FCA-BB21-61F1149845B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373721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59253D6-BEB3-4FCA-BB21-61F1149845BC}"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418468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59253D6-BEB3-4FCA-BB21-61F1149845BC}"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279011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59253D6-BEB3-4FCA-BB21-61F1149845BC}"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150710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253D6-BEB3-4FCA-BB21-61F1149845BC}"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12817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9253D6-BEB3-4FCA-BB21-61F1149845BC}"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424407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9253D6-BEB3-4FCA-BB21-61F1149845BC}"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615EA-80B6-4FB1-BE3E-877CDBD23572}" type="slidenum">
              <a:rPr lang="en-IN" smtClean="0"/>
              <a:t>‹#›</a:t>
            </a:fld>
            <a:endParaRPr lang="en-IN"/>
          </a:p>
        </p:txBody>
      </p:sp>
    </p:spTree>
    <p:extLst>
      <p:ext uri="{BB962C8B-B14F-4D97-AF65-F5344CB8AC3E}">
        <p14:creationId xmlns:p14="http://schemas.microsoft.com/office/powerpoint/2010/main" val="126941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253D6-BEB3-4FCA-BB21-61F1149845BC}" type="datetimeFigureOut">
              <a:rPr lang="en-IN" smtClean="0"/>
              <a:t>06-07-2023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615EA-80B6-4FB1-BE3E-877CDBD23572}" type="slidenum">
              <a:rPr lang="en-IN" smtClean="0"/>
              <a:t>‹#›</a:t>
            </a:fld>
            <a:endParaRPr lang="en-IN"/>
          </a:p>
        </p:txBody>
      </p:sp>
    </p:spTree>
    <p:extLst>
      <p:ext uri="{BB962C8B-B14F-4D97-AF65-F5344CB8AC3E}">
        <p14:creationId xmlns:p14="http://schemas.microsoft.com/office/powerpoint/2010/main" val="807031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458263"/>
          </a:xfrm>
        </p:spPr>
        <p:txBody>
          <a:bodyPr>
            <a:normAutofit/>
          </a:bodyPr>
          <a:lstStyle/>
          <a:p>
            <a:r>
              <a:rPr lang="en-IN" sz="5400" dirty="0">
                <a:solidFill>
                  <a:srgbClr val="FF0000"/>
                </a:solidFill>
                <a:latin typeface="Times New Roman" panose="02020603050405020304" pitchFamily="18" charset="0"/>
                <a:cs typeface="Times New Roman" panose="02020603050405020304" pitchFamily="18" charset="0"/>
              </a:rPr>
              <a:t>Java Server Pages </a:t>
            </a:r>
            <a:r>
              <a:rPr lang="en-IN" sz="5400" dirty="0">
                <a:solidFill>
                  <a:srgbClr val="00B0F0"/>
                </a:solidFill>
                <a:latin typeface="Times New Roman" panose="02020603050405020304" pitchFamily="18" charset="0"/>
                <a:cs typeface="Times New Roman" panose="02020603050405020304" pitchFamily="18" charset="0"/>
              </a:rPr>
              <a:t>(</a:t>
            </a:r>
            <a:r>
              <a:rPr lang="en-IN" sz="5400" dirty="0">
                <a:solidFill>
                  <a:srgbClr val="0070C0"/>
                </a:solidFill>
                <a:latin typeface="Times New Roman" panose="02020603050405020304" pitchFamily="18" charset="0"/>
                <a:cs typeface="Times New Roman" panose="02020603050405020304" pitchFamily="18" charset="0"/>
              </a:rPr>
              <a:t>JSP</a:t>
            </a:r>
            <a:r>
              <a:rPr lang="en-IN" sz="5400" dirty="0">
                <a:solidFill>
                  <a:srgbClr val="00B0F0"/>
                </a:solidFill>
                <a:latin typeface="Times New Roman" panose="02020603050405020304" pitchFamily="18" charset="0"/>
                <a:cs typeface="Times New Roman" panose="02020603050405020304" pitchFamily="18" charset="0"/>
              </a:rPr>
              <a:t>)</a:t>
            </a:r>
            <a:br>
              <a:rPr lang="en-IN" sz="5400" dirty="0">
                <a:solidFill>
                  <a:srgbClr val="00B0F0"/>
                </a:solidFill>
                <a:latin typeface="Times New Roman" panose="02020603050405020304" pitchFamily="18" charset="0"/>
                <a:cs typeface="Times New Roman" panose="02020603050405020304" pitchFamily="18" charset="0"/>
              </a:rPr>
            </a:br>
            <a:endParaRPr lang="en-IN" sz="5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84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71" y="114300"/>
            <a:ext cx="11944504" cy="6743699"/>
          </a:xfrm>
        </p:spPr>
        <p:txBody>
          <a:bodyPr>
            <a:noAutofit/>
          </a:bodyPr>
          <a:lstStyle/>
          <a:p>
            <a:pPr marL="0" indent="0" algn="just">
              <a:buNone/>
            </a:pPr>
            <a:r>
              <a:rPr lang="en-US" sz="2000" dirty="0" smtClean="0">
                <a:solidFill>
                  <a:srgbClr val="FF0000"/>
                </a:solidFill>
                <a:latin typeface="Times New Roman" panose="02020603050405020304" pitchFamily="18" charset="0"/>
                <a:cs typeface="Times New Roman" panose="02020603050405020304" pitchFamily="18" charset="0"/>
              </a:rPr>
              <a:t>Syntax</a:t>
            </a:r>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JSP </a:t>
            </a:r>
            <a:r>
              <a:rPr lang="en-US" sz="2000" dirty="0" smtClean="0">
                <a:latin typeface="Times New Roman" panose="02020603050405020304" pitchFamily="18" charset="0"/>
                <a:cs typeface="Times New Roman" panose="02020603050405020304" pitchFamily="18" charset="0"/>
              </a:rPr>
              <a:t>syntax can </a:t>
            </a:r>
            <a:r>
              <a:rPr lang="en-US" sz="2000" dirty="0">
                <a:latin typeface="Times New Roman" panose="02020603050405020304" pitchFamily="18" charset="0"/>
                <a:cs typeface="Times New Roman" panose="02020603050405020304" pitchFamily="18" charset="0"/>
              </a:rPr>
              <a:t>contain Java language statements, variable or method declarations, or expressions that are valid in the page scripting language</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IN" sz="2000" dirty="0" smtClean="0">
                <a:latin typeface="Times New Roman" panose="02020603050405020304" pitchFamily="18" charset="0"/>
                <a:cs typeface="Times New Roman" panose="02020603050405020304" pitchFamily="18" charset="0"/>
              </a:rPr>
              <a:t>syntax </a:t>
            </a:r>
            <a:r>
              <a:rPr lang="en-IN" sz="2000" dirty="0">
                <a:latin typeface="Times New Roman" panose="02020603050405020304" pitchFamily="18" charset="0"/>
                <a:cs typeface="Times New Roman" panose="02020603050405020304" pitchFamily="18" charset="0"/>
              </a:rPr>
              <a:t>to include </a:t>
            </a:r>
            <a:r>
              <a:rPr lang="en-IN" sz="2000" dirty="0" err="1">
                <a:latin typeface="Times New Roman" panose="02020603050405020304" pitchFamily="18" charset="0"/>
                <a:cs typeface="Times New Roman" panose="02020603050405020304" pitchFamily="18" charset="0"/>
              </a:rPr>
              <a:t>Scriptlet</a:t>
            </a:r>
            <a:r>
              <a:rPr lang="en-IN" sz="2000" dirty="0">
                <a:latin typeface="Times New Roman" panose="02020603050405020304" pitchFamily="18" charset="0"/>
                <a:cs typeface="Times New Roman" panose="02020603050405020304" pitchFamily="18" charset="0"/>
              </a:rPr>
              <a:t> in JSP</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solidFill>
                  <a:srgbClr val="00B050"/>
                </a:solidFill>
                <a:latin typeface="Times New Roman" panose="02020603050405020304" pitchFamily="18" charset="0"/>
                <a:cs typeface="Times New Roman" panose="02020603050405020304" pitchFamily="18" charset="0"/>
              </a:rPr>
              <a:t>&lt;% code fragment </a:t>
            </a:r>
            <a:r>
              <a:rPr lang="en-IN" sz="2000" dirty="0" smtClean="0">
                <a:solidFill>
                  <a:srgbClr val="00B050"/>
                </a:solidFill>
                <a:latin typeface="Times New Roman" panose="02020603050405020304" pitchFamily="18" charset="0"/>
                <a:cs typeface="Times New Roman" panose="02020603050405020304" pitchFamily="18" charset="0"/>
              </a:rPr>
              <a:t>%&gt;</a:t>
            </a:r>
          </a:p>
          <a:p>
            <a:pPr marL="0" indent="0" algn="just">
              <a:buNone/>
            </a:pPr>
            <a:r>
              <a:rPr lang="en-US" sz="2000" dirty="0">
                <a:latin typeface="Times New Roman" panose="02020603050405020304" pitchFamily="18" charset="0"/>
                <a:cs typeface="Times New Roman" panose="02020603050405020304" pitchFamily="18" charset="0"/>
              </a:rPr>
              <a:t>For example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&lt;html&gt;</a:t>
            </a:r>
          </a:p>
          <a:p>
            <a:pPr marL="0" indent="0" algn="just">
              <a:buNone/>
            </a:pPr>
            <a:r>
              <a:rPr lang="en-US" sz="2000" dirty="0">
                <a:latin typeface="Times New Roman" panose="02020603050405020304" pitchFamily="18" charset="0"/>
                <a:cs typeface="Times New Roman" panose="02020603050405020304" pitchFamily="18" charset="0"/>
              </a:rPr>
              <a:t>&lt;head&gt;&lt;title&gt;Hello World&lt;/title&gt;&lt;/head&gt;</a:t>
            </a:r>
          </a:p>
          <a:p>
            <a:pPr marL="0" indent="0" algn="just">
              <a:buNone/>
            </a:pPr>
            <a:r>
              <a:rPr lang="en-US" sz="2000" dirty="0">
                <a:latin typeface="Times New Roman" panose="02020603050405020304" pitchFamily="18" charset="0"/>
                <a:cs typeface="Times New Roman" panose="02020603050405020304" pitchFamily="18" charset="0"/>
              </a:rPr>
              <a:t>&lt;body&gt;</a:t>
            </a:r>
          </a:p>
          <a:p>
            <a:pPr marL="0" indent="0" algn="just">
              <a:buNone/>
            </a:pPr>
            <a:r>
              <a:rPr lang="en-US" sz="2000" dirty="0">
                <a:latin typeface="Times New Roman" panose="02020603050405020304" pitchFamily="18" charset="0"/>
                <a:cs typeface="Times New Roman" panose="02020603050405020304" pitchFamily="18" charset="0"/>
              </a:rPr>
              <a:t>Hello World!&lt;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a:t>
            </a:r>
          </a:p>
          <a:p>
            <a:pPr marL="0" indent="0" algn="just">
              <a:buNone/>
            </a:pPr>
            <a:r>
              <a:rPr lang="en-US" sz="2000" dirty="0">
                <a:latin typeface="Times New Roman" panose="02020603050405020304" pitchFamily="18" charset="0"/>
                <a:cs typeface="Times New Roman" panose="02020603050405020304" pitchFamily="18" charset="0"/>
              </a:rPr>
              <a:t>&lt;%</a:t>
            </a:r>
          </a:p>
          <a:p>
            <a:pPr marL="0" indent="0" algn="just">
              <a:buNone/>
            </a:pPr>
            <a:r>
              <a:rPr lang="en-US" sz="2000" dirty="0" err="1">
                <a:latin typeface="Times New Roman" panose="02020603050405020304" pitchFamily="18" charset="0"/>
                <a:cs typeface="Times New Roman" panose="02020603050405020304" pitchFamily="18" charset="0"/>
              </a:rPr>
              <a:t>out.println</a:t>
            </a:r>
            <a:r>
              <a:rPr lang="en-US" sz="2000" dirty="0">
                <a:latin typeface="Times New Roman" panose="02020603050405020304" pitchFamily="18" charset="0"/>
                <a:cs typeface="Times New Roman" panose="02020603050405020304" pitchFamily="18" charset="0"/>
              </a:rPr>
              <a:t>("Your IP address is " + </a:t>
            </a:r>
            <a:r>
              <a:rPr lang="en-US" sz="2000" dirty="0" err="1">
                <a:latin typeface="Times New Roman" panose="02020603050405020304" pitchFamily="18" charset="0"/>
                <a:cs typeface="Times New Roman" panose="02020603050405020304" pitchFamily="18" charset="0"/>
              </a:rPr>
              <a:t>request.getRemoteAddr</a:t>
            </a:r>
            <a:r>
              <a:rPr lang="en-US" sz="2000"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%&gt;</a:t>
            </a:r>
          </a:p>
          <a:p>
            <a:pPr marL="0" indent="0" algn="just">
              <a:buNone/>
            </a:pPr>
            <a:r>
              <a:rPr lang="en-US" sz="2000" dirty="0">
                <a:latin typeface="Times New Roman" panose="02020603050405020304" pitchFamily="18" charset="0"/>
                <a:cs typeface="Times New Roman" panose="02020603050405020304" pitchFamily="18" charset="0"/>
              </a:rPr>
              <a:t>&lt;/body</a:t>
            </a:r>
            <a:r>
              <a:rPr lang="en-US" sz="2000" dirty="0" smtClean="0">
                <a:latin typeface="Times New Roman" panose="02020603050405020304" pitchFamily="18" charset="0"/>
                <a:cs typeface="Times New Roman" panose="02020603050405020304" pitchFamily="18" charset="0"/>
              </a:rPr>
              <a:t>&gt; &lt;/</a:t>
            </a:r>
            <a:r>
              <a:rPr lang="en-US" sz="2000" dirty="0">
                <a:latin typeface="Times New Roman" panose="02020603050405020304" pitchFamily="18" charset="0"/>
                <a:cs typeface="Times New Roman" panose="02020603050405020304" pitchFamily="18" charset="0"/>
              </a:rPr>
              <a:t>html&gt;</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t="11698" r="71274" b="72578"/>
          <a:stretch/>
        </p:blipFill>
        <p:spPr>
          <a:xfrm>
            <a:off x="3310387" y="5636900"/>
            <a:ext cx="3502325" cy="1078302"/>
          </a:xfrm>
          <a:prstGeom prst="rect">
            <a:avLst/>
          </a:prstGeom>
        </p:spPr>
      </p:pic>
    </p:spTree>
    <p:extLst>
      <p:ext uri="{BB962C8B-B14F-4D97-AF65-F5344CB8AC3E}">
        <p14:creationId xmlns:p14="http://schemas.microsoft.com/office/powerpoint/2010/main" val="3983927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120" y="0"/>
            <a:ext cx="5682343" cy="6745857"/>
          </a:xfrm>
        </p:spPr>
        <p:txBody>
          <a:bodyPr>
            <a:normAutofit fontScale="47500" lnSpcReduction="20000"/>
          </a:bodyPr>
          <a:lstStyle/>
          <a:p>
            <a:pPr marL="0" indent="0">
              <a:buNone/>
            </a:pP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Implicit objects example program</a:t>
            </a:r>
            <a:endParaRPr lang="en-IN"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&lt;</a:t>
            </a:r>
            <a:r>
              <a:rPr lang="en-IN" dirty="0">
                <a:latin typeface="Times New Roman" panose="02020603050405020304" pitchFamily="18" charset="0"/>
                <a:cs typeface="Times New Roman" panose="02020603050405020304" pitchFamily="18" charset="0"/>
              </a:rPr>
              <a:t>html </a:t>
            </a:r>
            <a:r>
              <a:rPr lang="en-IN" dirty="0" err="1">
                <a:latin typeface="Times New Roman" panose="02020603050405020304" pitchFamily="18" charset="0"/>
                <a:cs typeface="Times New Roman" panose="02020603050405020304" pitchFamily="18" charset="0"/>
              </a:rPr>
              <a:t>lang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en</a:t>
            </a:r>
            <a:r>
              <a:rPr lang="en-IN" dirty="0" smtClean="0">
                <a:latin typeface="Times New Roman" panose="02020603050405020304" pitchFamily="18" charset="0"/>
                <a:cs typeface="Times New Roman" panose="02020603050405020304" pitchFamily="18" charset="0"/>
              </a:rPr>
              <a:t>"&gt;  //</a:t>
            </a:r>
            <a:r>
              <a:rPr lang="en-IN" dirty="0" err="1" smtClean="0">
                <a:solidFill>
                  <a:schemeClr val="accent1">
                    <a:lumMod val="60000"/>
                    <a:lumOff val="40000"/>
                  </a:schemeClr>
                </a:solidFill>
                <a:latin typeface="Times New Roman" panose="02020603050405020304" pitchFamily="18" charset="0"/>
                <a:cs typeface="Times New Roman" panose="02020603050405020304" pitchFamily="18" charset="0"/>
              </a:rPr>
              <a:t>login.jsp</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&lt;head&gt;</a:t>
            </a:r>
          </a:p>
          <a:p>
            <a:pPr marL="0" indent="0">
              <a:buNone/>
            </a:pPr>
            <a:r>
              <a:rPr lang="en-IN" dirty="0">
                <a:latin typeface="Times New Roman" panose="02020603050405020304" pitchFamily="18" charset="0"/>
                <a:cs typeface="Times New Roman" panose="02020603050405020304" pitchFamily="18" charset="0"/>
              </a:rPr>
              <a:t>  &lt;title&gt;Login page&lt;/title&gt;</a:t>
            </a:r>
          </a:p>
          <a:p>
            <a:pPr marL="0" indent="0">
              <a:buNone/>
            </a:pPr>
            <a:r>
              <a:rPr lang="en-IN" dirty="0">
                <a:latin typeface="Times New Roman" panose="02020603050405020304" pitchFamily="18" charset="0"/>
                <a:cs typeface="Times New Roman" panose="02020603050405020304" pitchFamily="18" charset="0"/>
              </a:rPr>
              <a:t> &lt;/head&gt;</a:t>
            </a:r>
          </a:p>
          <a:p>
            <a:pPr marL="0" indent="0">
              <a:buNone/>
            </a:pPr>
            <a:r>
              <a:rPr lang="en-IN" dirty="0">
                <a:latin typeface="Times New Roman" panose="02020603050405020304" pitchFamily="18" charset="0"/>
                <a:cs typeface="Times New Roman" panose="02020603050405020304" pitchFamily="18" charset="0"/>
              </a:rPr>
              <a:t> &lt;body&gt;</a:t>
            </a:r>
          </a:p>
          <a:p>
            <a:pPr marL="0" indent="0">
              <a:buNone/>
            </a:pPr>
            <a:r>
              <a:rPr lang="en-IN" dirty="0">
                <a:latin typeface="Times New Roman" panose="02020603050405020304" pitchFamily="18" charset="0"/>
                <a:cs typeface="Times New Roman" panose="02020603050405020304" pitchFamily="18" charset="0"/>
              </a:rPr>
              <a:t> &lt;h1&gt; Login Form &lt;/h1&gt;</a:t>
            </a:r>
          </a:p>
          <a:p>
            <a:pPr marL="0" indent="0">
              <a:buNone/>
            </a:pPr>
            <a:r>
              <a:rPr lang="en-IN" dirty="0">
                <a:latin typeface="Times New Roman" panose="02020603050405020304" pitchFamily="18" charset="0"/>
                <a:cs typeface="Times New Roman" panose="02020603050405020304" pitchFamily="18" charset="0"/>
              </a:rPr>
              <a:t> &lt;% String name=</a:t>
            </a:r>
            <a:r>
              <a:rPr lang="en-IN" dirty="0" err="1">
                <a:latin typeface="Times New Roman" panose="02020603050405020304" pitchFamily="18" charset="0"/>
                <a:cs typeface="Times New Roman" panose="02020603050405020304" pitchFamily="18" charset="0"/>
              </a:rPr>
              <a:t>request.getParameter</a:t>
            </a:r>
            <a:r>
              <a:rPr lang="en-IN" dirty="0">
                <a:latin typeface="Times New Roman" panose="02020603050405020304" pitchFamily="18" charset="0"/>
                <a:cs typeface="Times New Roman" panose="02020603050405020304" pitchFamily="18" charset="0"/>
              </a:rPr>
              <a:t>("n1");//will return value</a:t>
            </a:r>
          </a:p>
          <a:p>
            <a:pPr marL="0" indent="0">
              <a:buNone/>
            </a:pPr>
            <a:r>
              <a:rPr lang="en-IN" dirty="0">
                <a:latin typeface="Times New Roman" panose="02020603050405020304" pitchFamily="18" charset="0"/>
                <a:cs typeface="Times New Roman" panose="02020603050405020304" pitchFamily="18" charset="0"/>
              </a:rPr>
              <a:t>      String </a:t>
            </a:r>
            <a:r>
              <a:rPr lang="en-IN" dirty="0" err="1">
                <a:latin typeface="Times New Roman" panose="02020603050405020304" pitchFamily="18" charset="0"/>
                <a:cs typeface="Times New Roman" panose="02020603050405020304" pitchFamily="18" charset="0"/>
              </a:rPr>
              <a:t>pwd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request.getParameter</a:t>
            </a:r>
            <a:r>
              <a:rPr lang="en-IN" dirty="0">
                <a:latin typeface="Times New Roman" panose="02020603050405020304" pitchFamily="18" charset="0"/>
                <a:cs typeface="Times New Roman" panose="02020603050405020304" pitchFamily="18" charset="0"/>
              </a:rPr>
              <a:t>("n2");</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out.println</a:t>
            </a:r>
            <a:r>
              <a:rPr lang="en-IN" dirty="0">
                <a:latin typeface="Times New Roman" panose="02020603050405020304" pitchFamily="18" charset="0"/>
                <a:cs typeface="Times New Roman" panose="02020603050405020304" pitchFamily="18" charset="0"/>
              </a:rPr>
              <a:t>("Welcome "+name);</a:t>
            </a:r>
          </a:p>
          <a:p>
            <a:pPr marL="0" indent="0">
              <a:buNone/>
            </a:pPr>
            <a:r>
              <a:rPr lang="en-IN" dirty="0">
                <a:latin typeface="Times New Roman" panose="02020603050405020304" pitchFamily="18" charset="0"/>
                <a:cs typeface="Times New Roman" panose="02020603050405020304" pitchFamily="18" charset="0"/>
              </a:rPr>
              <a:t>      if(</a:t>
            </a:r>
            <a:r>
              <a:rPr lang="en-IN" dirty="0" err="1">
                <a:latin typeface="Times New Roman" panose="02020603050405020304" pitchFamily="18" charset="0"/>
                <a:cs typeface="Times New Roman" panose="02020603050405020304" pitchFamily="18" charset="0"/>
              </a:rPr>
              <a:t>name.equalsIgnoreCase</a:t>
            </a:r>
            <a:r>
              <a:rPr lang="en-IN" dirty="0">
                <a:latin typeface="Times New Roman" panose="02020603050405020304" pitchFamily="18" charset="0"/>
                <a:cs typeface="Times New Roman" panose="02020603050405020304" pitchFamily="18" charset="0"/>
              </a:rPr>
              <a:t>("chandu")&amp;&amp;</a:t>
            </a:r>
            <a:r>
              <a:rPr lang="en-IN" dirty="0" err="1">
                <a:latin typeface="Times New Roman" panose="02020603050405020304" pitchFamily="18" charset="0"/>
                <a:cs typeface="Times New Roman" panose="02020603050405020304" pitchFamily="18" charset="0"/>
              </a:rPr>
              <a:t>pwd.equalsIgnoreCase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rvr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succeusfully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login"+name</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out.println</a:t>
            </a:r>
            <a:r>
              <a:rPr lang="en-IN" dirty="0">
                <a:latin typeface="Times New Roman" panose="02020603050405020304" pitchFamily="18" charset="0"/>
                <a:cs typeface="Times New Roman" panose="02020603050405020304" pitchFamily="18" charset="0"/>
              </a:rPr>
              <a: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src</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chandu.jpg;width</a:t>
            </a:r>
            <a:r>
              <a:rPr lang="en-IN" dirty="0">
                <a:latin typeface="Times New Roman" panose="02020603050405020304" pitchFamily="18" charset="0"/>
                <a:cs typeface="Times New Roman" panose="02020603050405020304" pitchFamily="18" charset="0"/>
              </a:rPr>
              <a:t>=100;height:100;/&gt;");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else</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unsucceusfully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login"+name</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out.println</a:t>
            </a:r>
            <a:r>
              <a:rPr lang="en-IN" dirty="0">
                <a:latin typeface="Times New Roman" panose="02020603050405020304" pitchFamily="18" charset="0"/>
                <a:cs typeface="Times New Roman" panose="02020603050405020304" pitchFamily="18" charset="0"/>
              </a:rPr>
              <a: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&gt;&lt;</a:t>
            </a:r>
            <a:r>
              <a:rPr lang="en-IN" dirty="0" err="1">
                <a:latin typeface="Times New Roman" panose="02020603050405020304" pitchFamily="18" charset="0"/>
                <a:cs typeface="Times New Roman" panose="02020603050405020304" pitchFamily="18" charset="0"/>
              </a:rPr>
              <a:t>img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src</a:t>
            </a:r>
            <a:r>
              <a:rPr lang="en-IN" dirty="0">
                <a:latin typeface="Times New Roman" panose="02020603050405020304" pitchFamily="18" charset="0"/>
                <a:cs typeface="Times New Roman" panose="02020603050405020304" pitchFamily="18" charset="0"/>
              </a:rPr>
              <a:t>=chandu1.png; width=500;height:500;/&gt;");</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%&gt;</a:t>
            </a:r>
          </a:p>
          <a:p>
            <a:pPr marL="0" indent="0">
              <a:buNone/>
            </a:pPr>
            <a:r>
              <a:rPr lang="en-IN" dirty="0">
                <a:latin typeface="Times New Roman" panose="02020603050405020304" pitchFamily="18" charset="0"/>
                <a:cs typeface="Times New Roman" panose="02020603050405020304" pitchFamily="18" charset="0"/>
              </a:rPr>
              <a:t> &lt;/body&gt;</a:t>
            </a:r>
          </a:p>
          <a:p>
            <a:pPr marL="0" indent="0">
              <a:buNone/>
            </a:pPr>
            <a:r>
              <a:rPr lang="en-IN" dirty="0">
                <a:latin typeface="Times New Roman" panose="02020603050405020304" pitchFamily="18" charset="0"/>
                <a:cs typeface="Times New Roman" panose="02020603050405020304" pitchFamily="18" charset="0"/>
              </a:rPr>
              <a:t>&lt;/html&gt;</a:t>
            </a:r>
          </a:p>
          <a:p>
            <a:pPr marL="0" indent="0">
              <a:buNone/>
            </a:pPr>
            <a:endParaRPr lang="en-IN" dirty="0"/>
          </a:p>
        </p:txBody>
      </p:sp>
      <p:sp>
        <p:nvSpPr>
          <p:cNvPr id="5" name="Content Placeholder 4"/>
          <p:cNvSpPr>
            <a:spLocks noGrp="1"/>
          </p:cNvSpPr>
          <p:nvPr>
            <p:ph sz="half" idx="2"/>
          </p:nvPr>
        </p:nvSpPr>
        <p:spPr>
          <a:xfrm>
            <a:off x="5731329" y="195943"/>
            <a:ext cx="6207629" cy="6549914"/>
          </a:xfrm>
        </p:spPr>
        <p:txBody>
          <a:bodyPr>
            <a:normAutofit fontScale="47500" lnSpcReduction="20000"/>
          </a:bodyPr>
          <a:lstStyle/>
          <a:p>
            <a:pPr marL="0" indent="0">
              <a:buNone/>
            </a:pP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Login.html</a:t>
            </a:r>
            <a:endParaRPr lang="en-IN"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&lt;</a:t>
            </a:r>
            <a:r>
              <a:rPr lang="en-IN" dirty="0">
                <a:latin typeface="Times New Roman" panose="02020603050405020304" pitchFamily="18" charset="0"/>
                <a:cs typeface="Times New Roman" panose="02020603050405020304" pitchFamily="18" charset="0"/>
              </a:rPr>
              <a:t>html </a:t>
            </a:r>
            <a:r>
              <a:rPr lang="en-IN" dirty="0" err="1">
                <a:latin typeface="Times New Roman" panose="02020603050405020304" pitchFamily="18" charset="0"/>
                <a:cs typeface="Times New Roman" panose="02020603050405020304" pitchFamily="18" charset="0"/>
              </a:rPr>
              <a:t>lang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en</a:t>
            </a:r>
            <a:r>
              <a:rPr lang="en-IN" dirty="0">
                <a:latin typeface="Times New Roman" panose="02020603050405020304" pitchFamily="18" charset="0"/>
                <a:cs typeface="Times New Roman" panose="02020603050405020304" pitchFamily="18" charset="0"/>
              </a:rPr>
              <a:t>"&gt;</a:t>
            </a:r>
          </a:p>
          <a:p>
            <a:pPr marL="0" indent="0">
              <a:buNone/>
            </a:pPr>
            <a:r>
              <a:rPr lang="en-IN" dirty="0">
                <a:latin typeface="Times New Roman" panose="02020603050405020304" pitchFamily="18" charset="0"/>
                <a:cs typeface="Times New Roman" panose="02020603050405020304" pitchFamily="18" charset="0"/>
              </a:rPr>
              <a:t> &lt;head&gt;</a:t>
            </a:r>
          </a:p>
          <a:p>
            <a:pPr marL="0" indent="0">
              <a:buNone/>
            </a:pPr>
            <a:r>
              <a:rPr lang="en-IN" dirty="0">
                <a:latin typeface="Times New Roman" panose="02020603050405020304" pitchFamily="18" charset="0"/>
                <a:cs typeface="Times New Roman" panose="02020603050405020304" pitchFamily="18" charset="0"/>
              </a:rPr>
              <a:t>  &lt;title&gt;Login page&lt;/title&gt;</a:t>
            </a:r>
          </a:p>
          <a:p>
            <a:pPr marL="0" indent="0">
              <a:buNone/>
            </a:pPr>
            <a:r>
              <a:rPr lang="en-IN" dirty="0">
                <a:latin typeface="Times New Roman" panose="02020603050405020304" pitchFamily="18" charset="0"/>
                <a:cs typeface="Times New Roman" panose="02020603050405020304" pitchFamily="18" charset="0"/>
              </a:rPr>
              <a:t> &lt;/head&gt;</a:t>
            </a:r>
          </a:p>
          <a:p>
            <a:pPr marL="0" indent="0">
              <a:buNone/>
            </a:pPr>
            <a:r>
              <a:rPr lang="en-IN" dirty="0">
                <a:latin typeface="Times New Roman" panose="02020603050405020304" pitchFamily="18" charset="0"/>
                <a:cs typeface="Times New Roman" panose="02020603050405020304" pitchFamily="18" charset="0"/>
              </a:rPr>
              <a:t> &lt;body&gt;</a:t>
            </a:r>
          </a:p>
          <a:p>
            <a:pPr marL="0" indent="0">
              <a:buNone/>
            </a:pPr>
            <a:r>
              <a:rPr lang="en-IN" dirty="0">
                <a:latin typeface="Times New Roman" panose="02020603050405020304" pitchFamily="18" charset="0"/>
                <a:cs typeface="Times New Roman" panose="02020603050405020304" pitchFamily="18" charset="0"/>
              </a:rPr>
              <a:t> &lt;h1&gt; Login Form &lt;/h1&gt;</a:t>
            </a:r>
          </a:p>
          <a:p>
            <a:pPr marL="0" indent="0">
              <a:buNone/>
            </a:pPr>
            <a:r>
              <a:rPr lang="en-IN" dirty="0">
                <a:latin typeface="Times New Roman" panose="02020603050405020304" pitchFamily="18" charset="0"/>
                <a:cs typeface="Times New Roman" panose="02020603050405020304" pitchFamily="18" charset="0"/>
              </a:rPr>
              <a:t> &lt;form method="post" action="./</a:t>
            </a:r>
            <a:r>
              <a:rPr lang="en-IN" dirty="0" err="1">
                <a:latin typeface="Times New Roman" panose="02020603050405020304" pitchFamily="18" charset="0"/>
                <a:cs typeface="Times New Roman" panose="02020603050405020304" pitchFamily="18" charset="0"/>
              </a:rPr>
              <a:t>login.jsp</a:t>
            </a:r>
            <a:r>
              <a:rPr lang="en-IN" dirty="0">
                <a:latin typeface="Times New Roman" panose="02020603050405020304" pitchFamily="18" charset="0"/>
                <a:cs typeface="Times New Roman" panose="02020603050405020304" pitchFamily="18" charset="0"/>
              </a:rPr>
              <a:t>"&gt;</a:t>
            </a:r>
          </a:p>
          <a:p>
            <a:pPr marL="0" indent="0">
              <a:buNone/>
            </a:pPr>
            <a:r>
              <a:rPr lang="en-IN" dirty="0">
                <a:latin typeface="Times New Roman" panose="02020603050405020304" pitchFamily="18" charset="0"/>
                <a:cs typeface="Times New Roman" panose="02020603050405020304" pitchFamily="18" charset="0"/>
              </a:rPr>
              <a:t>	Username: &lt;input type="text" name="n1"&gt;&lt;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pPr marL="0" indent="0">
              <a:buNone/>
            </a:pPr>
            <a:r>
              <a:rPr lang="en-IN" dirty="0">
                <a:latin typeface="Times New Roman" panose="02020603050405020304" pitchFamily="18" charset="0"/>
                <a:cs typeface="Times New Roman" panose="02020603050405020304" pitchFamily="18" charset="0"/>
              </a:rPr>
              <a:t>	Password: &lt;input type="password" name="n2"&gt;&lt;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pPr marL="0" indent="0">
              <a:buNone/>
            </a:pPr>
            <a:r>
              <a:rPr lang="en-IN" dirty="0">
                <a:latin typeface="Times New Roman" panose="02020603050405020304" pitchFamily="18" charset="0"/>
                <a:cs typeface="Times New Roman" panose="02020603050405020304" pitchFamily="18" charset="0"/>
              </a:rPr>
              <a:t>        &lt;input type="submit" name="b1" value="login"&gt;&lt;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pPr marL="0" indent="0">
              <a:buNone/>
            </a:pPr>
            <a:r>
              <a:rPr lang="en-IN" dirty="0">
                <a:latin typeface="Times New Roman" panose="02020603050405020304" pitchFamily="18" charset="0"/>
                <a:cs typeface="Times New Roman" panose="02020603050405020304" pitchFamily="18" charset="0"/>
              </a:rPr>
              <a:t>            &lt;input type="reset" name="b2" value="clear"&gt;&lt;</a:t>
            </a:r>
            <a:r>
              <a:rPr lang="en-IN" dirty="0" err="1">
                <a:latin typeface="Times New Roman" panose="02020603050405020304" pitchFamily="18" charset="0"/>
                <a:cs typeface="Times New Roman" panose="02020603050405020304" pitchFamily="18" charset="0"/>
              </a:rPr>
              <a:t>br</a:t>
            </a:r>
            <a:r>
              <a:rPr lang="en-IN" dirty="0">
                <a:latin typeface="Times New Roman" panose="02020603050405020304" pitchFamily="18" charset="0"/>
                <a:cs typeface="Times New Roman" panose="02020603050405020304" pitchFamily="18" charset="0"/>
              </a:rPr>
              <a:t>&gt;</a:t>
            </a:r>
          </a:p>
          <a:p>
            <a:pPr marL="0" indent="0">
              <a:buNone/>
            </a:pPr>
            <a:r>
              <a:rPr lang="en-IN" dirty="0">
                <a:latin typeface="Times New Roman" panose="02020603050405020304" pitchFamily="18" charset="0"/>
                <a:cs typeface="Times New Roman" panose="02020603050405020304" pitchFamily="18" charset="0"/>
              </a:rPr>
              <a:t> &lt;/form&gt;</a:t>
            </a:r>
          </a:p>
          <a:p>
            <a:pPr marL="0" indent="0">
              <a:buNone/>
            </a:pPr>
            <a:r>
              <a:rPr lang="en-IN" dirty="0">
                <a:latin typeface="Times New Roman" panose="02020603050405020304" pitchFamily="18" charset="0"/>
                <a:cs typeface="Times New Roman" panose="02020603050405020304" pitchFamily="18" charset="0"/>
              </a:rPr>
              <a:t> &lt;/body&gt;</a:t>
            </a:r>
          </a:p>
          <a:p>
            <a:pPr marL="0" indent="0">
              <a:buNone/>
            </a:pPr>
            <a:r>
              <a:rPr lang="en-IN"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2991891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902" y="77638"/>
            <a:ext cx="11921706" cy="6719977"/>
          </a:xfrm>
        </p:spPr>
        <p:txBody>
          <a:bodyPr/>
          <a:lstStyle/>
          <a:p>
            <a:pPr marL="0" indent="0" algn="just">
              <a:buNone/>
            </a:pPr>
            <a:r>
              <a:rPr lang="en-US" sz="2400" dirty="0" err="1" smtClean="0">
                <a:solidFill>
                  <a:srgbClr val="FF0000"/>
                </a:solidFill>
                <a:latin typeface="Times New Roman" panose="02020603050405020304" pitchFamily="18" charset="0"/>
                <a:cs typeface="Times New Roman" panose="02020603050405020304" pitchFamily="18" charset="0"/>
              </a:rPr>
              <a:t>Jsp</a:t>
            </a:r>
            <a:r>
              <a:rPr lang="en-US" sz="2400" dirty="0" smtClean="0">
                <a:solidFill>
                  <a:srgbClr val="FF0000"/>
                </a:solidFill>
                <a:latin typeface="Times New Roman" panose="02020603050405020304" pitchFamily="18" charset="0"/>
                <a:cs typeface="Times New Roman" panose="02020603050405020304" pitchFamily="18" charset="0"/>
              </a:rPr>
              <a:t> Elements</a:t>
            </a:r>
            <a:endParaRPr lang="en-IN"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JSP elements are called the JSP tags on JSP page. On the JSP page mainly three groups of JSP elements are used :</a:t>
            </a:r>
          </a:p>
          <a:p>
            <a:pPr marL="0" indent="0" algn="just">
              <a:buNone/>
            </a:pPr>
            <a:r>
              <a:rPr lang="en-US" sz="2400" dirty="0">
                <a:latin typeface="Times New Roman" panose="02020603050405020304" pitchFamily="18" charset="0"/>
                <a:cs typeface="Times New Roman" panose="02020603050405020304" pitchFamily="18" charset="0"/>
              </a:rPr>
              <a:t>JSP Scripting Elements</a:t>
            </a:r>
          </a:p>
          <a:p>
            <a:pPr marL="0" indent="0" algn="just">
              <a:buNone/>
            </a:pPr>
            <a:r>
              <a:rPr lang="en-US" sz="2400" dirty="0">
                <a:latin typeface="Times New Roman" panose="02020603050405020304" pitchFamily="18" charset="0"/>
                <a:cs typeface="Times New Roman" panose="02020603050405020304" pitchFamily="18" charset="0"/>
              </a:rPr>
              <a:t>JSP Directive Elements</a:t>
            </a:r>
          </a:p>
          <a:p>
            <a:pPr marL="0" indent="0" algn="just">
              <a:buNone/>
            </a:pPr>
            <a:r>
              <a:rPr lang="en-US" sz="2400" dirty="0">
                <a:latin typeface="Times New Roman" panose="02020603050405020304" pitchFamily="18" charset="0"/>
                <a:cs typeface="Times New Roman" panose="02020603050405020304" pitchFamily="18" charset="0"/>
              </a:rPr>
              <a:t>JSP Standard Action </a:t>
            </a:r>
            <a:r>
              <a:rPr lang="en-US" sz="2400" dirty="0" smtClean="0">
                <a:latin typeface="Times New Roman" panose="02020603050405020304" pitchFamily="18" charset="0"/>
                <a:cs typeface="Times New Roman" panose="02020603050405020304" pitchFamily="18" charset="0"/>
              </a:rPr>
              <a:t>Elements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p:cNvPicPr>
            <a:picLocks noChangeAspect="1"/>
          </p:cNvPicPr>
          <p:nvPr/>
        </p:nvPicPr>
        <p:blipFill rotWithShape="1">
          <a:blip r:embed="rId2"/>
          <a:srcRect l="33113" t="20125" r="14316" b="27296"/>
          <a:stretch/>
        </p:blipFill>
        <p:spPr>
          <a:xfrm>
            <a:off x="4088921" y="1708029"/>
            <a:ext cx="7824158" cy="4994695"/>
          </a:xfrm>
          <a:prstGeom prst="rect">
            <a:avLst/>
          </a:prstGeom>
        </p:spPr>
      </p:pic>
    </p:spTree>
    <p:extLst>
      <p:ext uri="{BB962C8B-B14F-4D97-AF65-F5344CB8AC3E}">
        <p14:creationId xmlns:p14="http://schemas.microsoft.com/office/powerpoint/2010/main" val="482650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614" y="318407"/>
            <a:ext cx="11940499" cy="5804807"/>
          </a:xfrm>
        </p:spPr>
        <p:txBody>
          <a:bodyPr>
            <a:noAutofit/>
          </a:bodyPr>
          <a:lstStyle/>
          <a:p>
            <a:pPr marL="0" indent="0" algn="just">
              <a:lnSpc>
                <a:spcPct val="100000"/>
              </a:lnSpc>
              <a:buNone/>
            </a:pPr>
            <a:r>
              <a:rPr lang="en-US" sz="2400" dirty="0" smtClean="0">
                <a:solidFill>
                  <a:srgbClr val="00B0F0"/>
                </a:solidFill>
                <a:latin typeface="Times New Roman" panose="02020603050405020304" pitchFamily="18" charset="0"/>
                <a:cs typeface="Times New Roman" panose="02020603050405020304" pitchFamily="18" charset="0"/>
              </a:rPr>
              <a:t>JSP </a:t>
            </a:r>
            <a:r>
              <a:rPr lang="en-US" sz="2400" dirty="0">
                <a:solidFill>
                  <a:srgbClr val="00B0F0"/>
                </a:solidFill>
                <a:latin typeface="Times New Roman" panose="02020603050405020304" pitchFamily="18" charset="0"/>
                <a:cs typeface="Times New Roman" panose="02020603050405020304" pitchFamily="18" charset="0"/>
              </a:rPr>
              <a:t>Directive Elements</a:t>
            </a:r>
          </a:p>
          <a:p>
            <a:pPr algn="just">
              <a:lnSpc>
                <a:spcPct val="100000"/>
              </a:lnSpc>
            </a:pPr>
            <a:r>
              <a:rPr lang="en-US" sz="2400" dirty="0">
                <a:latin typeface="Times New Roman" panose="02020603050405020304" pitchFamily="18" charset="0"/>
                <a:cs typeface="Times New Roman" panose="02020603050405020304" pitchFamily="18" charset="0"/>
              </a:rPr>
              <a:t>Directives supply directions and messages to a JSP container. The directives provide global information about the entire page of JSP. </a:t>
            </a:r>
            <a:endParaRPr lang="en-US" sz="2400" dirty="0" smtClean="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Directives can contain several attributes that are separated by a comma and act as key-value pairs. </a:t>
            </a:r>
            <a:endParaRPr lang="en-US" sz="2400" dirty="0" smtClean="0">
              <a:latin typeface="Times New Roman" panose="02020603050405020304" pitchFamily="18" charset="0"/>
              <a:cs typeface="Times New Roman" panose="02020603050405020304" pitchFamily="18" charset="0"/>
            </a:endParaRPr>
          </a:p>
          <a:p>
            <a:pPr algn="just">
              <a:lnSpc>
                <a:spcPct val="100000"/>
              </a:lnSpc>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JSP, directives are described with a pair of &lt;%@ .... %&gt; tags</a:t>
            </a:r>
            <a:r>
              <a:rPr lang="en-US" sz="24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The syntax of Directives looks </a:t>
            </a:r>
            <a:r>
              <a:rPr lang="en-US" sz="2400" dirty="0" smtClean="0">
                <a:latin typeface="Times New Roman" panose="02020603050405020304" pitchFamily="18" charset="0"/>
                <a:cs typeface="Times New Roman" panose="02020603050405020304" pitchFamily="18" charset="0"/>
              </a:rPr>
              <a:t>like:  &lt;%@ </a:t>
            </a:r>
            <a:r>
              <a:rPr lang="en-US" sz="2400" dirty="0">
                <a:latin typeface="Times New Roman" panose="02020603050405020304" pitchFamily="18" charset="0"/>
                <a:cs typeface="Times New Roman" panose="02020603050405020304" pitchFamily="18" charset="0"/>
              </a:rPr>
              <a:t>directive attribute="" </a:t>
            </a:r>
            <a:r>
              <a:rPr lang="en-US" sz="2400" dirty="0" smtClean="0">
                <a:latin typeface="Times New Roman" panose="02020603050405020304" pitchFamily="18" charset="0"/>
                <a:cs typeface="Times New Roman" panose="02020603050405020304" pitchFamily="18" charset="0"/>
              </a:rPr>
              <a:t>%&gt;</a:t>
            </a:r>
          </a:p>
          <a:p>
            <a:pPr marL="0" indent="0" algn="just">
              <a:lnSpc>
                <a:spcPct val="100000"/>
              </a:lnSpc>
              <a:buNone/>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3 types of directives: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Page directive</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Include directive</a:t>
            </a:r>
          </a:p>
          <a:p>
            <a:pPr marL="0" indent="0" algn="just">
              <a:lnSpc>
                <a:spcPct val="100000"/>
              </a:lnSpc>
              <a:buNone/>
            </a:pPr>
            <a:r>
              <a:rPr lang="en-US" sz="2400" dirty="0" err="1">
                <a:latin typeface="Times New Roman" panose="02020603050405020304" pitchFamily="18" charset="0"/>
                <a:cs typeface="Times New Roman" panose="02020603050405020304" pitchFamily="18" charset="0"/>
              </a:rPr>
              <a:t>Taglib</a:t>
            </a:r>
            <a:r>
              <a:rPr lang="en-US" sz="2400" dirty="0">
                <a:latin typeface="Times New Roman" panose="02020603050405020304" pitchFamily="18" charset="0"/>
                <a:cs typeface="Times New Roman" panose="02020603050405020304" pitchFamily="18" charset="0"/>
              </a:rPr>
              <a:t> directive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18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38023" y="155275"/>
            <a:ext cx="11956211" cy="6642340"/>
          </a:xfrm>
        </p:spPr>
        <p:txBody>
          <a:bodyPr>
            <a:normAutofit fontScale="92500" lnSpcReduction="20000"/>
          </a:bodyPr>
          <a:lstStyle/>
          <a:p>
            <a:pPr marL="0" indent="0" algn="just">
              <a:buNone/>
            </a:pPr>
            <a:r>
              <a:rPr lang="en-US" sz="2400" dirty="0">
                <a:solidFill>
                  <a:srgbClr val="00B0F0"/>
                </a:solidFill>
                <a:latin typeface="Times New Roman" panose="02020603050405020304" pitchFamily="18" charset="0"/>
                <a:cs typeface="Times New Roman" panose="02020603050405020304" pitchFamily="18" charset="0"/>
              </a:rPr>
              <a:t>Page </a:t>
            </a:r>
            <a:r>
              <a:rPr lang="en-US" sz="2400" dirty="0" smtClean="0">
                <a:solidFill>
                  <a:srgbClr val="00B0F0"/>
                </a:solidFill>
                <a:latin typeface="Times New Roman" panose="02020603050405020304" pitchFamily="18" charset="0"/>
                <a:cs typeface="Times New Roman" panose="02020603050405020304" pitchFamily="18" charset="0"/>
              </a:rPr>
              <a:t>directive</a:t>
            </a:r>
          </a:p>
          <a:p>
            <a:pPr marL="0" indent="0" algn="just">
              <a:buNone/>
            </a:pPr>
            <a:r>
              <a:rPr lang="en-US" sz="2400" dirty="0">
                <a:latin typeface="Times New Roman" panose="02020603050405020304" pitchFamily="18" charset="0"/>
                <a:cs typeface="Times New Roman" panose="02020603050405020304" pitchFamily="18" charset="0"/>
              </a:rPr>
              <a:t>The page directive is used for defining attributes that can be applied to a complete JSP page. You may place your code for Page Directives anywhere within your JSP page</a:t>
            </a:r>
          </a:p>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basic syntax of the page directive is</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smtClean="0">
                <a:latin typeface="Times New Roman" panose="02020603050405020304" pitchFamily="18" charset="0"/>
                <a:cs typeface="Times New Roman" panose="02020603050405020304" pitchFamily="18" charset="0"/>
              </a:rPr>
              <a:t>&lt;%@ page </a:t>
            </a:r>
            <a:r>
              <a:rPr lang="en-US" sz="2400" dirty="0">
                <a:latin typeface="Times New Roman" panose="02020603050405020304" pitchFamily="18" charset="0"/>
                <a:cs typeface="Times New Roman" panose="02020603050405020304" pitchFamily="18" charset="0"/>
              </a:rPr>
              <a:t>attribute = "</a:t>
            </a:r>
            <a:r>
              <a:rPr lang="en-US" sz="2400" dirty="0" err="1">
                <a:latin typeface="Times New Roman" panose="02020603050405020304" pitchFamily="18" charset="0"/>
                <a:cs typeface="Times New Roman" panose="02020603050405020304" pitchFamily="18" charset="0"/>
              </a:rPr>
              <a:t>attribute_value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%&gt;</a:t>
            </a:r>
          </a:p>
          <a:p>
            <a:pPr marL="0" indent="0" algn="just">
              <a:buNone/>
            </a:pP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attributes </a:t>
            </a:r>
            <a:r>
              <a:rPr lang="en-US" sz="2400" dirty="0">
                <a:latin typeface="Times New Roman" panose="02020603050405020304" pitchFamily="18" charset="0"/>
                <a:cs typeface="Times New Roman" panose="02020603050405020304" pitchFamily="18" charset="0"/>
              </a:rPr>
              <a:t>used by the Page directives are</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Attributes of JSP page directive</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1.Import  2. </a:t>
            </a:r>
            <a:r>
              <a:rPr lang="en-IN" sz="2400" dirty="0" err="1" smtClean="0">
                <a:latin typeface="Times New Roman" panose="02020603050405020304" pitchFamily="18" charset="0"/>
                <a:cs typeface="Times New Roman" panose="02020603050405020304" pitchFamily="18" charset="0"/>
              </a:rPr>
              <a:t>contentType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3.extends    4.info    5.buffer    6.language     7.isELIgnored     8.isThreadSafe     9.autoFlush</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10.session    11.pageEncoding    12.errorPage   13.isErrorPage</a:t>
            </a:r>
            <a:endParaRPr lang="en-IN" sz="2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400" dirty="0" smtClean="0">
                <a:solidFill>
                  <a:srgbClr val="FFC000"/>
                </a:solidFill>
                <a:latin typeface="Times New Roman" panose="02020603050405020304" pitchFamily="18" charset="0"/>
                <a:cs typeface="Times New Roman" panose="02020603050405020304" pitchFamily="18" charset="0"/>
              </a:rPr>
              <a:t>Import</a:t>
            </a:r>
            <a:r>
              <a:rPr lang="en-US" sz="2400" dirty="0">
                <a:latin typeface="Times New Roman" panose="02020603050405020304" pitchFamily="18" charset="0"/>
                <a:cs typeface="Times New Roman" panose="02020603050405020304" pitchFamily="18" charset="0"/>
              </a:rPr>
              <a:t>: The import attribute is used to specify a list of packages or classes used in JSP code, just as Java's import statement does in a Java code.</a:t>
            </a:r>
          </a:p>
          <a:p>
            <a:pPr marL="0" indent="0" algn="just">
              <a:buNone/>
            </a:pPr>
            <a:r>
              <a:rPr lang="en-IN" sz="2400" dirty="0">
                <a:latin typeface="Times New Roman" panose="02020603050405020304" pitchFamily="18" charset="0"/>
                <a:cs typeface="Times New Roman" panose="02020603050405020304" pitchFamily="18" charset="0"/>
              </a:rPr>
              <a:t>&lt;html&gt;  </a:t>
            </a:r>
          </a:p>
          <a:p>
            <a:pPr marL="0" indent="0" algn="just">
              <a:buNone/>
            </a:pPr>
            <a:r>
              <a:rPr lang="en-IN" sz="2400" dirty="0">
                <a:latin typeface="Times New Roman" panose="02020603050405020304" pitchFamily="18" charset="0"/>
                <a:cs typeface="Times New Roman" panose="02020603050405020304" pitchFamily="18" charset="0"/>
              </a:rPr>
              <a:t>&lt;body&gt;  </a:t>
            </a:r>
          </a:p>
          <a:p>
            <a:pPr marL="0" indent="0" algn="just">
              <a:buNone/>
            </a:pPr>
            <a:r>
              <a:rPr lang="en-IN" sz="2400" dirty="0">
                <a:latin typeface="Times New Roman" panose="02020603050405020304" pitchFamily="18" charset="0"/>
                <a:cs typeface="Times New Roman" panose="02020603050405020304" pitchFamily="18" charset="0"/>
              </a:rPr>
              <a:t>&lt;%@ page </a:t>
            </a:r>
            <a:r>
              <a:rPr lang="en-IN" sz="2400" b="1" dirty="0">
                <a:latin typeface="Times New Roman" panose="02020603050405020304" pitchFamily="18" charset="0"/>
                <a:cs typeface="Times New Roman" panose="02020603050405020304" pitchFamily="18" charset="0"/>
              </a:rPr>
              <a:t>import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java.util.Date</a:t>
            </a:r>
            <a:r>
              <a:rPr lang="en-IN" sz="2400" dirty="0">
                <a:latin typeface="Times New Roman" panose="02020603050405020304" pitchFamily="18" charset="0"/>
                <a:cs typeface="Times New Roman" panose="02020603050405020304" pitchFamily="18" charset="0"/>
              </a:rPr>
              <a:t>" %&gt;  </a:t>
            </a:r>
          </a:p>
          <a:p>
            <a:pPr marL="0" indent="0" algn="just">
              <a:buNone/>
            </a:pPr>
            <a:r>
              <a:rPr lang="en-IN" sz="2400" dirty="0">
                <a:latin typeface="Times New Roman" panose="02020603050405020304" pitchFamily="18" charset="0"/>
                <a:cs typeface="Times New Roman" panose="02020603050405020304" pitchFamily="18" charset="0"/>
              </a:rPr>
              <a:t>Today is: &lt;%= </a:t>
            </a:r>
            <a:r>
              <a:rPr lang="en-IN" sz="2400" b="1" dirty="0">
                <a:latin typeface="Times New Roman" panose="02020603050405020304" pitchFamily="18" charset="0"/>
                <a:cs typeface="Times New Roman" panose="02020603050405020304" pitchFamily="18" charset="0"/>
              </a:rPr>
              <a:t>new</a:t>
            </a:r>
            <a:r>
              <a:rPr lang="en-IN" sz="2400" dirty="0">
                <a:latin typeface="Times New Roman" panose="02020603050405020304" pitchFamily="18" charset="0"/>
                <a:cs typeface="Times New Roman" panose="02020603050405020304" pitchFamily="18" charset="0"/>
              </a:rPr>
              <a:t> Date() %&gt;    </a:t>
            </a:r>
          </a:p>
          <a:p>
            <a:pPr marL="0" indent="0" algn="just">
              <a:buNone/>
            </a:pPr>
            <a:r>
              <a:rPr lang="en-IN" sz="2400" dirty="0">
                <a:latin typeface="Times New Roman" panose="02020603050405020304" pitchFamily="18" charset="0"/>
                <a:cs typeface="Times New Roman" panose="02020603050405020304" pitchFamily="18" charset="0"/>
              </a:rPr>
              <a:t>&lt;/body&gt;  </a:t>
            </a:r>
          </a:p>
          <a:p>
            <a:pPr marL="0" indent="0" algn="just">
              <a:buNone/>
            </a:pPr>
            <a:r>
              <a:rPr lang="en-IN" sz="2400" dirty="0">
                <a:latin typeface="Times New Roman" panose="02020603050405020304" pitchFamily="18" charset="0"/>
                <a:cs typeface="Times New Roman" panose="02020603050405020304" pitchFamily="18" charset="0"/>
              </a:rPr>
              <a:t>&lt;/html&gt;</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773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033" y="172528"/>
            <a:ext cx="11826815" cy="6599208"/>
          </a:xfrm>
        </p:spPr>
        <p:txBody>
          <a:bodyPr>
            <a:normAutofit lnSpcReduction="10000"/>
          </a:bodyPr>
          <a:lstStyle/>
          <a:p>
            <a:pPr marL="0" indent="0" algn="just">
              <a:lnSpc>
                <a:spcPct val="100000"/>
              </a:lnSpc>
              <a:buNone/>
            </a:pPr>
            <a:r>
              <a:rPr lang="en-US" sz="2200" dirty="0" err="1" smtClean="0">
                <a:solidFill>
                  <a:srgbClr val="FFC000"/>
                </a:solidFill>
                <a:latin typeface="Times New Roman" panose="02020603050405020304" pitchFamily="18" charset="0"/>
                <a:cs typeface="Times New Roman" panose="02020603050405020304" pitchFamily="18" charset="0"/>
              </a:rPr>
              <a:t>ContentType</a:t>
            </a:r>
            <a:r>
              <a:rPr lang="en-US" sz="2200" dirty="0">
                <a:latin typeface="Times New Roman" panose="02020603050405020304" pitchFamily="18" charset="0"/>
                <a:cs typeface="Times New Roman" panose="02020603050405020304" pitchFamily="18" charset="0"/>
              </a:rPr>
              <a:t>: The </a:t>
            </a:r>
            <a:r>
              <a:rPr lang="en-US" sz="2200" dirty="0" err="1">
                <a:latin typeface="Times New Roman" panose="02020603050405020304" pitchFamily="18" charset="0"/>
                <a:cs typeface="Times New Roman" panose="02020603050405020304" pitchFamily="18" charset="0"/>
              </a:rPr>
              <a:t>ContentType</a:t>
            </a:r>
            <a:r>
              <a:rPr lang="en-US" sz="2200" dirty="0">
                <a:latin typeface="Times New Roman" panose="02020603050405020304" pitchFamily="18" charset="0"/>
                <a:cs typeface="Times New Roman" panose="02020603050405020304" pitchFamily="18" charset="0"/>
              </a:rPr>
              <a:t> attribute defines the document's MIME (Multipurpose Internet Mail Extension) in the HTTP response header</a:t>
            </a:r>
            <a:r>
              <a:rPr lang="en-US" sz="2200" dirty="0" smtClean="0">
                <a:latin typeface="Times New Roman" panose="02020603050405020304" pitchFamily="18" charset="0"/>
                <a:cs typeface="Times New Roman" panose="02020603050405020304" pitchFamily="18" charset="0"/>
              </a:rPr>
              <a:t>.</a:t>
            </a:r>
            <a:endParaRPr lang="en-US" sz="2200" dirty="0" smtClean="0">
              <a:solidFill>
                <a:srgbClr val="FFC0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&lt;html&gt;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&lt;body&gt;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  &lt;%@ page </a:t>
            </a:r>
            <a:r>
              <a:rPr lang="en-US" sz="2200" dirty="0" err="1">
                <a:latin typeface="Times New Roman" panose="02020603050405020304" pitchFamily="18" charset="0"/>
                <a:cs typeface="Times New Roman" panose="02020603050405020304" pitchFamily="18" charset="0"/>
              </a:rPr>
              <a:t>contentType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tex</a:t>
            </a:r>
            <a:r>
              <a:rPr lang="en-US" sz="2200" dirty="0">
                <a:latin typeface="Times New Roman" panose="02020603050405020304" pitchFamily="18" charset="0"/>
                <a:cs typeface="Times New Roman" panose="02020603050405020304" pitchFamily="18" charset="0"/>
              </a:rPr>
              <a:t>/java"%&gt;</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Today is: &lt;%= new </a:t>
            </a:r>
            <a:r>
              <a:rPr lang="en-US" sz="2200" dirty="0" err="1">
                <a:latin typeface="Times New Roman" panose="02020603050405020304" pitchFamily="18" charset="0"/>
                <a:cs typeface="Times New Roman" panose="02020603050405020304" pitchFamily="18" charset="0"/>
              </a:rPr>
              <a:t>java.util.Date</a:t>
            </a:r>
            <a:r>
              <a:rPr lang="en-US" sz="2200" dirty="0">
                <a:latin typeface="Times New Roman" panose="02020603050405020304" pitchFamily="18" charset="0"/>
                <a:cs typeface="Times New Roman" panose="02020603050405020304" pitchFamily="18" charset="0"/>
              </a:rPr>
              <a:t>() %&gt;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&lt;/body&gt;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&lt;/html&gt;</a:t>
            </a:r>
            <a:endParaRPr lang="en-US" sz="22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smtClean="0">
                <a:solidFill>
                  <a:srgbClr val="FFC000"/>
                </a:solidFill>
                <a:latin typeface="Times New Roman" panose="02020603050405020304" pitchFamily="18" charset="0"/>
                <a:cs typeface="Times New Roman" panose="02020603050405020304" pitchFamily="18" charset="0"/>
              </a:rPr>
              <a:t>Info</a:t>
            </a:r>
            <a:r>
              <a:rPr lang="en-US" sz="2200" dirty="0">
                <a:latin typeface="Times New Roman" panose="02020603050405020304" pitchFamily="18" charset="0"/>
                <a:cs typeface="Times New Roman" panose="02020603050405020304" pitchFamily="18" charset="0"/>
              </a:rPr>
              <a:t>: This "info" attribute sets the JSP page </a:t>
            </a:r>
            <a:r>
              <a:rPr lang="en-US" sz="2200" dirty="0" smtClean="0">
                <a:latin typeface="Times New Roman" panose="02020603050405020304" pitchFamily="18" charset="0"/>
                <a:cs typeface="Times New Roman" panose="02020603050405020304" pitchFamily="18" charset="0"/>
              </a:rPr>
              <a:t>information</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&lt;html&gt;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&lt;body&gt;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&lt;%@ page info="composed by chandu" %&gt;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Today is: &lt;%= new </a:t>
            </a:r>
            <a:r>
              <a:rPr lang="en-US" sz="2200" dirty="0" err="1">
                <a:latin typeface="Times New Roman" panose="02020603050405020304" pitchFamily="18" charset="0"/>
                <a:cs typeface="Times New Roman" panose="02020603050405020304" pitchFamily="18" charset="0"/>
              </a:rPr>
              <a:t>java.util.Date</a:t>
            </a:r>
            <a:r>
              <a:rPr lang="en-US" sz="2200" dirty="0">
                <a:latin typeface="Times New Roman" panose="02020603050405020304" pitchFamily="18" charset="0"/>
                <a:cs typeface="Times New Roman" panose="02020603050405020304" pitchFamily="18" charset="0"/>
              </a:rPr>
              <a:t>() %&gt;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&lt;/body&gt;  </a:t>
            </a:r>
          </a:p>
          <a:p>
            <a:pPr marL="0" indent="0" algn="just">
              <a:lnSpc>
                <a:spcPct val="100000"/>
              </a:lnSpc>
              <a:buNone/>
            </a:pPr>
            <a:r>
              <a:rPr lang="en-US" sz="2200" dirty="0">
                <a:latin typeface="Times New Roman" panose="02020603050405020304" pitchFamily="18" charset="0"/>
                <a:cs typeface="Times New Roman" panose="02020603050405020304" pitchFamily="18" charset="0"/>
              </a:rPr>
              <a:t>&lt;/html&gt; </a:t>
            </a:r>
          </a:p>
          <a:p>
            <a:pPr marL="0" indent="0">
              <a:buNone/>
            </a:pPr>
            <a:endParaRPr lang="en-IN" dirty="0"/>
          </a:p>
        </p:txBody>
      </p:sp>
    </p:spTree>
    <p:extLst>
      <p:ext uri="{BB962C8B-B14F-4D97-AF65-F5344CB8AC3E}">
        <p14:creationId xmlns:p14="http://schemas.microsoft.com/office/powerpoint/2010/main" val="19772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0384"/>
            <a:ext cx="12076982" cy="6728605"/>
          </a:xfrm>
        </p:spPr>
        <p:txBody>
          <a:bodyPr>
            <a:normAutofit lnSpcReduction="10000"/>
          </a:bodyPr>
          <a:lstStyle/>
          <a:p>
            <a:pPr marL="0" indent="0" algn="just">
              <a:buNone/>
            </a:pPr>
            <a:r>
              <a:rPr lang="en-US" sz="2200" dirty="0" err="1">
                <a:solidFill>
                  <a:srgbClr val="FFC000"/>
                </a:solidFill>
                <a:latin typeface="Times New Roman" panose="02020603050405020304" pitchFamily="18" charset="0"/>
                <a:cs typeface="Times New Roman" panose="02020603050405020304" pitchFamily="18" charset="0"/>
              </a:rPr>
              <a:t>isErrorPage</a:t>
            </a:r>
            <a:r>
              <a:rPr lang="en-US" sz="2200" dirty="0">
                <a:latin typeface="Times New Roman" panose="02020603050405020304" pitchFamily="18" charset="0"/>
                <a:cs typeface="Times New Roman" panose="02020603050405020304" pitchFamily="18" charset="0"/>
              </a:rPr>
              <a:t>: This "</a:t>
            </a:r>
            <a:r>
              <a:rPr lang="en-US" sz="2200" dirty="0" err="1">
                <a:latin typeface="Times New Roman" panose="02020603050405020304" pitchFamily="18" charset="0"/>
                <a:cs typeface="Times New Roman" panose="02020603050405020304" pitchFamily="18" charset="0"/>
              </a:rPr>
              <a:t>isErrorPage</a:t>
            </a:r>
            <a:r>
              <a:rPr lang="en-US" sz="2200" dirty="0">
                <a:latin typeface="Times New Roman" panose="02020603050405020304" pitchFamily="18" charset="0"/>
                <a:cs typeface="Times New Roman" panose="02020603050405020304" pitchFamily="18" charset="0"/>
              </a:rPr>
              <a:t>" attribute of the Page directive is used to specify that the current page can be displayed as an error page.</a:t>
            </a:r>
          </a:p>
          <a:p>
            <a:pPr marL="0" indent="0" algn="just">
              <a:buNone/>
            </a:pPr>
            <a:r>
              <a:rPr lang="en-US" sz="2200" dirty="0">
                <a:latin typeface="Times New Roman" panose="02020603050405020304" pitchFamily="18" charset="0"/>
                <a:cs typeface="Times New Roman" panose="02020603050405020304" pitchFamily="18" charset="0"/>
              </a:rPr>
              <a:t>&lt;html&gt;  </a:t>
            </a:r>
          </a:p>
          <a:p>
            <a:pPr marL="0" indent="0" algn="just">
              <a:buNone/>
            </a:pPr>
            <a:r>
              <a:rPr lang="en-US" sz="2200" dirty="0">
                <a:latin typeface="Times New Roman" panose="02020603050405020304" pitchFamily="18" charset="0"/>
                <a:cs typeface="Times New Roman" panose="02020603050405020304" pitchFamily="18" charset="0"/>
              </a:rPr>
              <a:t>&lt;body&gt;  </a:t>
            </a:r>
          </a:p>
          <a:p>
            <a:pPr marL="0" indent="0" algn="just">
              <a:buNone/>
            </a:pPr>
            <a:r>
              <a:rPr lang="en-US" sz="2200" dirty="0">
                <a:latin typeface="Times New Roman" panose="02020603050405020304" pitchFamily="18" charset="0"/>
                <a:cs typeface="Times New Roman" panose="02020603050405020304" pitchFamily="18" charset="0"/>
              </a:rPr>
              <a:t>&lt;%@ page </a:t>
            </a:r>
            <a:r>
              <a:rPr lang="en-US" sz="2200" dirty="0" err="1">
                <a:latin typeface="Times New Roman" panose="02020603050405020304" pitchFamily="18" charset="0"/>
                <a:cs typeface="Times New Roman" panose="02020603050405020304" pitchFamily="18" charset="0"/>
              </a:rPr>
              <a:t>isErrorPage</a:t>
            </a:r>
            <a:r>
              <a:rPr lang="en-US" sz="2200" dirty="0">
                <a:latin typeface="Times New Roman" panose="02020603050405020304" pitchFamily="18" charset="0"/>
                <a:cs typeface="Times New Roman" panose="02020603050405020304" pitchFamily="18" charset="0"/>
              </a:rPr>
              <a:t>="true" %&gt;  </a:t>
            </a:r>
          </a:p>
          <a:p>
            <a:pPr marL="0" indent="0" algn="just">
              <a:buNone/>
            </a:pPr>
            <a:r>
              <a:rPr lang="en-US" sz="2200" dirty="0">
                <a:latin typeface="Times New Roman" panose="02020603050405020304" pitchFamily="18" charset="0"/>
                <a:cs typeface="Times New Roman" panose="02020603050405020304" pitchFamily="18" charset="0"/>
              </a:rPr>
              <a:t> Sorry an exception </a:t>
            </a:r>
            <a:r>
              <a:rPr lang="en-US" sz="2200" dirty="0" err="1">
                <a:latin typeface="Times New Roman" panose="02020603050405020304" pitchFamily="18" charset="0"/>
                <a:cs typeface="Times New Roman" panose="02020603050405020304" pitchFamily="18" charset="0"/>
              </a:rPr>
              <a:t>occured</a:t>
            </a:r>
            <a:r>
              <a:rPr lang="en-US" sz="2200" dirty="0">
                <a:latin typeface="Times New Roman" panose="02020603050405020304" pitchFamily="18" charset="0"/>
                <a:cs typeface="Times New Roman" panose="02020603050405020304" pitchFamily="18" charset="0"/>
              </a:rPr>
              <a:t>!&lt;</a:t>
            </a:r>
            <a:r>
              <a:rPr lang="en-US" sz="2200" dirty="0" err="1">
                <a:latin typeface="Times New Roman" panose="02020603050405020304" pitchFamily="18" charset="0"/>
                <a:cs typeface="Times New Roman" panose="02020603050405020304" pitchFamily="18" charset="0"/>
              </a:rPr>
              <a:t>br</a:t>
            </a:r>
            <a:r>
              <a:rPr lang="en-US" sz="2200" dirty="0">
                <a:latin typeface="Times New Roman" panose="02020603050405020304" pitchFamily="18" charset="0"/>
                <a:cs typeface="Times New Roman" panose="02020603050405020304" pitchFamily="18" charset="0"/>
              </a:rPr>
              <a:t>/&gt;  </a:t>
            </a:r>
          </a:p>
          <a:p>
            <a:pPr marL="0" indent="0" algn="just">
              <a:buNone/>
            </a:pPr>
            <a:r>
              <a:rPr lang="en-US" sz="2200" dirty="0">
                <a:latin typeface="Times New Roman" panose="02020603050405020304" pitchFamily="18" charset="0"/>
                <a:cs typeface="Times New Roman" panose="02020603050405020304" pitchFamily="18" charset="0"/>
              </a:rPr>
              <a:t>The exception is: &lt;%= exception %&gt;  </a:t>
            </a:r>
          </a:p>
          <a:p>
            <a:pPr marL="0" indent="0" algn="just">
              <a:buNone/>
            </a:pPr>
            <a:r>
              <a:rPr lang="en-US" sz="2200" dirty="0">
                <a:latin typeface="Times New Roman" panose="02020603050405020304" pitchFamily="18" charset="0"/>
                <a:cs typeface="Times New Roman" panose="02020603050405020304" pitchFamily="18" charset="0"/>
              </a:rPr>
              <a:t>&lt;/body&gt;  </a:t>
            </a:r>
          </a:p>
          <a:p>
            <a:pPr marL="0" indent="0" algn="just">
              <a:buNone/>
            </a:pPr>
            <a:r>
              <a:rPr lang="en-US" sz="2200" dirty="0">
                <a:latin typeface="Times New Roman" panose="02020603050405020304" pitchFamily="18" charset="0"/>
                <a:cs typeface="Times New Roman" panose="02020603050405020304" pitchFamily="18" charset="0"/>
              </a:rPr>
              <a:t>&lt;/html&gt;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err="1">
                <a:solidFill>
                  <a:srgbClr val="FFC000"/>
                </a:solidFill>
                <a:latin typeface="Times New Roman" panose="02020603050405020304" pitchFamily="18" charset="0"/>
                <a:cs typeface="Times New Roman" panose="02020603050405020304" pitchFamily="18" charset="0"/>
              </a:rPr>
              <a:t>errorPage</a:t>
            </a:r>
            <a:r>
              <a:rPr lang="en-US" sz="2200" dirty="0">
                <a:latin typeface="Times New Roman" panose="02020603050405020304" pitchFamily="18" charset="0"/>
                <a:cs typeface="Times New Roman" panose="02020603050405020304" pitchFamily="18" charset="0"/>
              </a:rPr>
              <a:t>: Defining the "</a:t>
            </a:r>
            <a:r>
              <a:rPr lang="en-US" sz="2200" dirty="0" err="1">
                <a:latin typeface="Times New Roman" panose="02020603050405020304" pitchFamily="18" charset="0"/>
                <a:cs typeface="Times New Roman" panose="02020603050405020304" pitchFamily="18" charset="0"/>
              </a:rPr>
              <a:t>ErrorPage</a:t>
            </a:r>
            <a:r>
              <a:rPr lang="en-US" sz="2200" dirty="0">
                <a:latin typeface="Times New Roman" panose="02020603050405020304" pitchFamily="18" charset="0"/>
                <a:cs typeface="Times New Roman" panose="02020603050405020304" pitchFamily="18" charset="0"/>
              </a:rPr>
              <a:t>" attribute is the correct way to handle JSP errors. If an exception occurs on the current page, it will be redirected to the error page.</a:t>
            </a:r>
          </a:p>
          <a:p>
            <a:pPr marL="0" indent="0" algn="just">
              <a:buNone/>
            </a:pPr>
            <a:r>
              <a:rPr lang="en-US" sz="2200" dirty="0">
                <a:latin typeface="Times New Roman" panose="02020603050405020304" pitchFamily="18" charset="0"/>
                <a:cs typeface="Times New Roman" panose="02020603050405020304" pitchFamily="18" charset="0"/>
              </a:rPr>
              <a:t>&lt;html&gt;  </a:t>
            </a:r>
          </a:p>
          <a:p>
            <a:pPr marL="0" indent="0" algn="just">
              <a:buNone/>
            </a:pPr>
            <a:r>
              <a:rPr lang="en-US" sz="2200" dirty="0">
                <a:latin typeface="Times New Roman" panose="02020603050405020304" pitchFamily="18" charset="0"/>
                <a:cs typeface="Times New Roman" panose="02020603050405020304" pitchFamily="18" charset="0"/>
              </a:rPr>
              <a:t>&lt;body&gt;  </a:t>
            </a:r>
          </a:p>
          <a:p>
            <a:pPr marL="0" indent="0" algn="just">
              <a:buNone/>
            </a:pPr>
            <a:r>
              <a:rPr lang="en-US" sz="2200" dirty="0">
                <a:latin typeface="Times New Roman" panose="02020603050405020304" pitchFamily="18" charset="0"/>
                <a:cs typeface="Times New Roman" panose="02020603050405020304" pitchFamily="18" charset="0"/>
              </a:rPr>
              <a:t>&lt;%@ page </a:t>
            </a:r>
            <a:r>
              <a:rPr lang="en-US" sz="2200" dirty="0" err="1">
                <a:latin typeface="Times New Roman" panose="02020603050405020304" pitchFamily="18" charset="0"/>
                <a:cs typeface="Times New Roman" panose="02020603050405020304" pitchFamily="18" charset="0"/>
              </a:rPr>
              <a:t>errorPage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iserror.jsp</a:t>
            </a:r>
            <a:r>
              <a:rPr lang="en-US" sz="2200" dirty="0">
                <a:latin typeface="Times New Roman" panose="02020603050405020304" pitchFamily="18" charset="0"/>
                <a:cs typeface="Times New Roman" panose="02020603050405020304" pitchFamily="18" charset="0"/>
              </a:rPr>
              <a:t>" %&gt;  </a:t>
            </a:r>
          </a:p>
          <a:p>
            <a:pPr marL="0" indent="0" algn="just">
              <a:buNone/>
            </a:pPr>
            <a:r>
              <a:rPr lang="en-US" sz="2200" dirty="0">
                <a:latin typeface="Times New Roman" panose="02020603050405020304" pitchFamily="18" charset="0"/>
                <a:cs typeface="Times New Roman" panose="02020603050405020304" pitchFamily="18" charset="0"/>
              </a:rPr>
              <a:t> &lt;%= 100/0 %&gt;  </a:t>
            </a:r>
          </a:p>
          <a:p>
            <a:pPr marL="0" indent="0" algn="just">
              <a:buNone/>
            </a:pPr>
            <a:r>
              <a:rPr lang="en-US" sz="2200" dirty="0">
                <a:latin typeface="Times New Roman" panose="02020603050405020304" pitchFamily="18" charset="0"/>
                <a:cs typeface="Times New Roman" panose="02020603050405020304" pitchFamily="18" charset="0"/>
              </a:rPr>
              <a:t>&lt;/body&gt;  </a:t>
            </a:r>
          </a:p>
          <a:p>
            <a:pPr marL="0" indent="0" algn="just">
              <a:buNone/>
            </a:pPr>
            <a:r>
              <a:rPr lang="en-US" sz="2200" dirty="0">
                <a:latin typeface="Times New Roman" panose="02020603050405020304" pitchFamily="18" charset="0"/>
                <a:cs typeface="Times New Roman" panose="02020603050405020304" pitchFamily="18" charset="0"/>
              </a:rPr>
              <a:t>&lt;/html&gt;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363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64" y="103517"/>
            <a:ext cx="11930332" cy="6650966"/>
          </a:xfrm>
        </p:spPr>
        <p:txBody>
          <a:bodyPr>
            <a:normAutofit lnSpcReduction="10000"/>
          </a:bodyPr>
          <a:lstStyle/>
          <a:p>
            <a:pPr marL="0" indent="0" algn="just">
              <a:buNone/>
            </a:pPr>
            <a:r>
              <a:rPr lang="en-US" sz="2200" dirty="0" smtClean="0">
                <a:solidFill>
                  <a:srgbClr val="00B0F0"/>
                </a:solidFill>
                <a:latin typeface="Times New Roman" panose="02020603050405020304" pitchFamily="18" charset="0"/>
                <a:cs typeface="Times New Roman" panose="02020603050405020304" pitchFamily="18" charset="0"/>
              </a:rPr>
              <a:t>Include </a:t>
            </a:r>
            <a:r>
              <a:rPr lang="en-US" sz="2200" dirty="0">
                <a:solidFill>
                  <a:srgbClr val="00B0F0"/>
                </a:solidFill>
                <a:latin typeface="Times New Roman" panose="02020603050405020304" pitchFamily="18" charset="0"/>
                <a:cs typeface="Times New Roman" panose="02020603050405020304" pitchFamily="18" charset="0"/>
              </a:rPr>
              <a:t>directive</a:t>
            </a:r>
            <a:endParaRPr lang="en-US" sz="22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JSP "include directive" is used to include one file in another JSP file. This includes HTML, JSP, text, and other files. This directive is also used to create templates according to the developer's requirement and breaks the pages in the header, footer, </a:t>
            </a:r>
            <a:r>
              <a:rPr lang="en-US" sz="2200" dirty="0" smtClean="0">
                <a:latin typeface="Times New Roman" panose="02020603050405020304" pitchFamily="18" charset="0"/>
                <a:cs typeface="Times New Roman" panose="02020603050405020304" pitchFamily="18" charset="0"/>
              </a:rPr>
              <a:t>and </a:t>
            </a:r>
            <a:r>
              <a:rPr lang="en-US" sz="2200" dirty="0">
                <a:latin typeface="Times New Roman" panose="02020603050405020304" pitchFamily="18" charset="0"/>
                <a:cs typeface="Times New Roman" panose="02020603050405020304" pitchFamily="18" charset="0"/>
              </a:rPr>
              <a:t>sidebar</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IN" sz="2200" dirty="0" smtClean="0">
                <a:solidFill>
                  <a:srgbClr val="FFC000"/>
                </a:solidFill>
                <a:latin typeface="Times New Roman" panose="02020603050405020304" pitchFamily="18" charset="0"/>
                <a:cs typeface="Times New Roman" panose="02020603050405020304" pitchFamily="18" charset="0"/>
              </a:rPr>
              <a:t>Syntax:</a:t>
            </a:r>
            <a:r>
              <a:rPr lang="en-IN" sz="2200" dirty="0" smtClean="0">
                <a:latin typeface="Times New Roman" panose="02020603050405020304" pitchFamily="18" charset="0"/>
                <a:cs typeface="Times New Roman" panose="02020603050405020304" pitchFamily="18" charset="0"/>
              </a:rPr>
              <a:t>&lt;%@ </a:t>
            </a:r>
            <a:r>
              <a:rPr lang="en-IN" sz="2200" dirty="0">
                <a:latin typeface="Times New Roman" panose="02020603050405020304" pitchFamily="18" charset="0"/>
                <a:cs typeface="Times New Roman" panose="02020603050405020304" pitchFamily="18" charset="0"/>
              </a:rPr>
              <a:t>include file = "relative </a:t>
            </a:r>
            <a:r>
              <a:rPr lang="en-IN" sz="2200" dirty="0" err="1">
                <a:latin typeface="Times New Roman" panose="02020603050405020304" pitchFamily="18" charset="0"/>
                <a:cs typeface="Times New Roman" panose="02020603050405020304" pitchFamily="18" charset="0"/>
              </a:rPr>
              <a:t>url</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&gt;</a:t>
            </a:r>
          </a:p>
          <a:p>
            <a:pPr marL="0" indent="0" algn="just">
              <a:buNone/>
            </a:pPr>
            <a:r>
              <a:rPr lang="en-US" sz="2200" dirty="0" smtClean="0">
                <a:latin typeface="Times New Roman" panose="02020603050405020304" pitchFamily="18" charset="0"/>
                <a:cs typeface="Times New Roman" panose="02020603050405020304" pitchFamily="18" charset="0"/>
              </a:rPr>
              <a:t>Ex:</a:t>
            </a:r>
            <a:endParaRPr lang="en-IN" sz="2200" dirty="0" smtClean="0">
              <a:latin typeface="Times New Roman" panose="02020603050405020304" pitchFamily="18" charset="0"/>
              <a:cs typeface="Times New Roman" panose="02020603050405020304" pitchFamily="18" charset="0"/>
            </a:endParaRPr>
          </a:p>
          <a:p>
            <a:pPr marL="0" indent="0" algn="just">
              <a:buNone/>
            </a:pPr>
            <a:r>
              <a:rPr lang="en-IN" sz="2200" dirty="0" smtClean="0">
                <a:latin typeface="Times New Roman" panose="02020603050405020304" pitchFamily="18" charset="0"/>
                <a:cs typeface="Times New Roman" panose="02020603050405020304" pitchFamily="18" charset="0"/>
              </a:rPr>
              <a:t>&lt;%@ include file="</a:t>
            </a:r>
            <a:r>
              <a:rPr lang="en-IN" sz="2200" dirty="0" err="1" smtClean="0">
                <a:latin typeface="Times New Roman" panose="02020603050405020304" pitchFamily="18" charset="0"/>
                <a:cs typeface="Times New Roman" panose="02020603050405020304" pitchFamily="18" charset="0"/>
              </a:rPr>
              <a:t>date.jsp</a:t>
            </a:r>
            <a:r>
              <a:rPr lang="en-IN" sz="2200" dirty="0" smtClean="0">
                <a:latin typeface="Times New Roman" panose="02020603050405020304" pitchFamily="18" charset="0"/>
                <a:cs typeface="Times New Roman" panose="02020603050405020304" pitchFamily="18" charset="0"/>
              </a:rPr>
              <a:t>" %&gt;</a:t>
            </a:r>
          </a:p>
          <a:p>
            <a:pPr marL="0" indent="0" algn="just">
              <a:buNone/>
            </a:pPr>
            <a:r>
              <a:rPr lang="en-IN" sz="2200" dirty="0" smtClean="0">
                <a:latin typeface="Times New Roman" panose="02020603050405020304" pitchFamily="18" charset="0"/>
                <a:cs typeface="Times New Roman" panose="02020603050405020304" pitchFamily="18" charset="0"/>
              </a:rPr>
              <a:t>&lt;!</a:t>
            </a:r>
            <a:r>
              <a:rPr lang="en-IN" sz="2200" dirty="0">
                <a:latin typeface="Times New Roman" panose="02020603050405020304" pitchFamily="18" charset="0"/>
                <a:cs typeface="Times New Roman" panose="02020603050405020304" pitchFamily="18" charset="0"/>
              </a:rPr>
              <a:t>DOCTYPE html&gt;</a:t>
            </a:r>
          </a:p>
          <a:p>
            <a:pPr marL="0" indent="0" algn="just">
              <a:buNone/>
            </a:pPr>
            <a:r>
              <a:rPr lang="en-IN" sz="2200" dirty="0">
                <a:latin typeface="Times New Roman" panose="02020603050405020304" pitchFamily="18" charset="0"/>
                <a:cs typeface="Times New Roman" panose="02020603050405020304" pitchFamily="18" charset="0"/>
              </a:rPr>
              <a:t>&lt;html&gt;</a:t>
            </a:r>
          </a:p>
          <a:p>
            <a:pPr marL="0" indent="0" algn="just">
              <a:buNone/>
            </a:pPr>
            <a:r>
              <a:rPr lang="en-IN" sz="2200" dirty="0">
                <a:latin typeface="Times New Roman" panose="02020603050405020304" pitchFamily="18" charset="0"/>
                <a:cs typeface="Times New Roman" panose="02020603050405020304" pitchFamily="18" charset="0"/>
              </a:rPr>
              <a:t>    &lt;head&gt;</a:t>
            </a:r>
          </a:p>
          <a:p>
            <a:pPr marL="0" indent="0" algn="just">
              <a:buNone/>
            </a:pPr>
            <a:r>
              <a:rPr lang="en-IN" sz="2200" dirty="0">
                <a:latin typeface="Times New Roman" panose="02020603050405020304" pitchFamily="18" charset="0"/>
                <a:cs typeface="Times New Roman" panose="02020603050405020304" pitchFamily="18" charset="0"/>
              </a:rPr>
              <a:t>        &lt;meta http-</a:t>
            </a:r>
            <a:r>
              <a:rPr lang="en-IN" sz="2200" dirty="0" err="1">
                <a:latin typeface="Times New Roman" panose="02020603050405020304" pitchFamily="18" charset="0"/>
                <a:cs typeface="Times New Roman" panose="02020603050405020304" pitchFamily="18" charset="0"/>
              </a:rPr>
              <a:t>equiv</a:t>
            </a:r>
            <a:r>
              <a:rPr lang="en-IN" sz="2200" dirty="0">
                <a:latin typeface="Times New Roman" panose="02020603050405020304" pitchFamily="18" charset="0"/>
                <a:cs typeface="Times New Roman" panose="02020603050405020304" pitchFamily="18" charset="0"/>
              </a:rPr>
              <a:t>="Content-Type" content="text/html; charset=ISO-8859-1" /&gt;</a:t>
            </a:r>
          </a:p>
          <a:p>
            <a:pPr marL="0" indent="0" algn="just">
              <a:buNone/>
            </a:pPr>
            <a:r>
              <a:rPr lang="en-IN" sz="2200" dirty="0">
                <a:latin typeface="Times New Roman" panose="02020603050405020304" pitchFamily="18" charset="0"/>
                <a:cs typeface="Times New Roman" panose="02020603050405020304" pitchFamily="18" charset="0"/>
              </a:rPr>
              <a:t>        &lt;title&gt;Include Directive Example&lt;/title&gt;</a:t>
            </a:r>
          </a:p>
          <a:p>
            <a:pPr marL="0" indent="0" algn="just">
              <a:buNone/>
            </a:pPr>
            <a:r>
              <a:rPr lang="en-IN" sz="2200" dirty="0">
                <a:latin typeface="Times New Roman" panose="02020603050405020304" pitchFamily="18" charset="0"/>
                <a:cs typeface="Times New Roman" panose="02020603050405020304" pitchFamily="18" charset="0"/>
              </a:rPr>
              <a:t>    &lt;/head&gt;</a:t>
            </a:r>
          </a:p>
          <a:p>
            <a:pPr marL="0" indent="0" algn="just">
              <a:buNone/>
            </a:pPr>
            <a:r>
              <a:rPr lang="en-IN" sz="2200" dirty="0">
                <a:latin typeface="Times New Roman" panose="02020603050405020304" pitchFamily="18" charset="0"/>
                <a:cs typeface="Times New Roman" panose="02020603050405020304" pitchFamily="18" charset="0"/>
              </a:rPr>
              <a:t>    &lt;body&gt;</a:t>
            </a:r>
          </a:p>
          <a:p>
            <a:pPr marL="0" indent="0" algn="just">
              <a:buNone/>
            </a:pPr>
            <a:r>
              <a:rPr lang="en-IN" sz="2200" dirty="0">
                <a:latin typeface="Times New Roman" panose="02020603050405020304" pitchFamily="18" charset="0"/>
                <a:cs typeface="Times New Roman" panose="02020603050405020304" pitchFamily="18" charset="0"/>
              </a:rPr>
              <a:t>        &lt;p&gt;This file includes a header file named </a:t>
            </a:r>
            <a:r>
              <a:rPr lang="en-IN" sz="2200" dirty="0" err="1">
                <a:latin typeface="Times New Roman" panose="02020603050405020304" pitchFamily="18" charset="0"/>
                <a:cs typeface="Times New Roman" panose="02020603050405020304" pitchFamily="18" charset="0"/>
              </a:rPr>
              <a:t>date.jsp</a:t>
            </a:r>
            <a:r>
              <a:rPr lang="en-IN" sz="2200" dirty="0">
                <a:latin typeface="Times New Roman" panose="02020603050405020304" pitchFamily="18" charset="0"/>
                <a:cs typeface="Times New Roman" panose="02020603050405020304" pitchFamily="18" charset="0"/>
              </a:rPr>
              <a:t>&lt;/p&gt;</a:t>
            </a:r>
          </a:p>
          <a:p>
            <a:pPr marL="0" indent="0" algn="just">
              <a:buNone/>
            </a:pPr>
            <a:r>
              <a:rPr lang="en-IN" sz="2200" dirty="0">
                <a:latin typeface="Times New Roman" panose="02020603050405020304" pitchFamily="18" charset="0"/>
                <a:cs typeface="Times New Roman" panose="02020603050405020304" pitchFamily="18" charset="0"/>
              </a:rPr>
              <a:t>    &lt;/body&gt;</a:t>
            </a:r>
          </a:p>
          <a:p>
            <a:pPr marL="0" indent="0" algn="just">
              <a:buNone/>
            </a:pPr>
            <a:r>
              <a:rPr lang="en-IN" sz="22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3270215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023" y="138022"/>
            <a:ext cx="11878573" cy="6590581"/>
          </a:xfrm>
        </p:spPr>
        <p:txBody>
          <a:bodyPr>
            <a:normAutofit/>
          </a:bodyPr>
          <a:lstStyle/>
          <a:p>
            <a:pPr marL="0" indent="0" algn="just">
              <a:buNone/>
            </a:pPr>
            <a:r>
              <a:rPr lang="en-US" sz="2200" dirty="0" err="1" smtClean="0">
                <a:solidFill>
                  <a:srgbClr val="00B0F0"/>
                </a:solidFill>
                <a:latin typeface="Times New Roman" panose="02020603050405020304" pitchFamily="18" charset="0"/>
                <a:cs typeface="Times New Roman" panose="02020603050405020304" pitchFamily="18" charset="0"/>
              </a:rPr>
              <a:t>Taglib</a:t>
            </a:r>
            <a:endParaRPr lang="en-US" sz="22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JSP </a:t>
            </a:r>
            <a:r>
              <a:rPr lang="en-US" sz="2200" dirty="0" err="1">
                <a:latin typeface="Times New Roman" panose="02020603050405020304" pitchFamily="18" charset="0"/>
                <a:cs typeface="Times New Roman" panose="02020603050405020304" pitchFamily="18" charset="0"/>
              </a:rPr>
              <a:t>taglib</a:t>
            </a:r>
            <a:r>
              <a:rPr lang="en-US" sz="2200" dirty="0">
                <a:latin typeface="Times New Roman" panose="02020603050405020304" pitchFamily="18" charset="0"/>
                <a:cs typeface="Times New Roman" panose="02020603050405020304" pitchFamily="18" charset="0"/>
              </a:rPr>
              <a:t> directive is implemented to define a tag library with "</a:t>
            </a:r>
            <a:r>
              <a:rPr lang="en-US" sz="2200" dirty="0" err="1">
                <a:latin typeface="Times New Roman" panose="02020603050405020304" pitchFamily="18" charset="0"/>
                <a:cs typeface="Times New Roman" panose="02020603050405020304" pitchFamily="18" charset="0"/>
              </a:rPr>
              <a:t>taglib</a:t>
            </a:r>
            <a:r>
              <a:rPr lang="en-US" sz="2200" dirty="0">
                <a:latin typeface="Times New Roman" panose="02020603050405020304" pitchFamily="18" charset="0"/>
                <a:cs typeface="Times New Roman" panose="02020603050405020304" pitchFamily="18" charset="0"/>
              </a:rPr>
              <a:t>" as its prefix. Custom tag sections of JSP use </a:t>
            </a:r>
            <a:r>
              <a:rPr lang="en-US" sz="2200" dirty="0" err="1" smtClean="0">
                <a:latin typeface="Times New Roman" panose="02020603050405020304" pitchFamily="18" charset="0"/>
                <a:cs typeface="Times New Roman" panose="02020603050405020304" pitchFamily="18" charset="0"/>
              </a:rPr>
              <a:t>taglib</a:t>
            </a:r>
            <a:r>
              <a:rPr lang="en-US" sz="2200" dirty="0">
                <a:latin typeface="Times New Roman" panose="02020603050405020304" pitchFamily="18" charset="0"/>
                <a:cs typeface="Times New Roman" panose="02020603050405020304" pitchFamily="18" charset="0"/>
              </a:rPr>
              <a:t>. JSP's </a:t>
            </a:r>
            <a:r>
              <a:rPr lang="en-US" sz="2200" dirty="0" err="1">
                <a:latin typeface="Times New Roman" panose="02020603050405020304" pitchFamily="18" charset="0"/>
                <a:cs typeface="Times New Roman" panose="02020603050405020304" pitchFamily="18" charset="0"/>
              </a:rPr>
              <a:t>taglibdirective</a:t>
            </a:r>
            <a:r>
              <a:rPr lang="en-US" sz="2200" dirty="0">
                <a:latin typeface="Times New Roman" panose="02020603050405020304" pitchFamily="18" charset="0"/>
                <a:cs typeface="Times New Roman" panose="02020603050405020304" pitchFamily="18" charset="0"/>
              </a:rPr>
              <a:t> is used as standard tag libraries</a:t>
            </a:r>
            <a:r>
              <a:rPr lang="en-US" sz="2200" dirty="0" smtClean="0">
                <a:latin typeface="Times New Roman" panose="02020603050405020304" pitchFamily="18" charset="0"/>
                <a:cs typeface="Times New Roman" panose="02020603050405020304" pitchFamily="18" charset="0"/>
              </a:rPr>
              <a:t>.</a:t>
            </a:r>
          </a:p>
          <a:p>
            <a:pPr marL="0" indent="0" algn="just">
              <a:buNone/>
            </a:pPr>
            <a:r>
              <a:rPr lang="it-IT" sz="2200" dirty="0" smtClean="0">
                <a:latin typeface="Times New Roman" panose="02020603050405020304" pitchFamily="18" charset="0"/>
                <a:cs typeface="Times New Roman" panose="02020603050405020304" pitchFamily="18" charset="0"/>
              </a:rPr>
              <a:t>Syntax:&lt;%@ </a:t>
            </a:r>
            <a:r>
              <a:rPr lang="it-IT" sz="2200" dirty="0">
                <a:latin typeface="Times New Roman" panose="02020603050405020304" pitchFamily="18" charset="0"/>
                <a:cs typeface="Times New Roman" panose="02020603050405020304" pitchFamily="18" charset="0"/>
              </a:rPr>
              <a:t>taglib uri="uri" prefix="value</a:t>
            </a:r>
            <a:r>
              <a:rPr lang="it-IT" sz="2200" dirty="0" smtClean="0">
                <a:latin typeface="Times New Roman" panose="02020603050405020304" pitchFamily="18" charset="0"/>
                <a:cs typeface="Times New Roman" panose="02020603050405020304" pitchFamily="18" charset="0"/>
              </a:rPr>
              <a:t>"%&gt;</a:t>
            </a:r>
          </a:p>
          <a:p>
            <a:pPr marL="0" indent="0" algn="just">
              <a:buNone/>
            </a:pPr>
            <a:r>
              <a:rPr lang="it-IT" sz="2200" dirty="0" smtClean="0">
                <a:latin typeface="Times New Roman" panose="02020603050405020304" pitchFamily="18" charset="0"/>
                <a:cs typeface="Times New Roman" panose="02020603050405020304" pitchFamily="18" charset="0"/>
              </a:rPr>
              <a:t>Ex:</a:t>
            </a:r>
            <a:endParaRPr lang="it-IT" sz="2200" dirty="0" smtClean="0">
              <a:latin typeface="Times New Roman" panose="02020603050405020304" pitchFamily="18" charset="0"/>
              <a:cs typeface="Times New Roman" panose="02020603050405020304" pitchFamily="18" charset="0"/>
            </a:endParaRPr>
          </a:p>
          <a:p>
            <a:pPr marL="0" indent="0" algn="just">
              <a:buNone/>
            </a:pPr>
            <a:r>
              <a:rPr lang="en-IN" sz="2200" dirty="0" smtClean="0">
                <a:latin typeface="Times New Roman" panose="02020603050405020304" pitchFamily="18" charset="0"/>
                <a:cs typeface="Times New Roman" panose="02020603050405020304" pitchFamily="18" charset="0"/>
              </a:rPr>
              <a:t>&lt;%@ </a:t>
            </a:r>
            <a:r>
              <a:rPr lang="en-IN" sz="2200" dirty="0" err="1">
                <a:latin typeface="Times New Roman" panose="02020603050405020304" pitchFamily="18" charset="0"/>
                <a:cs typeface="Times New Roman" panose="02020603050405020304" pitchFamily="18" charset="0"/>
              </a:rPr>
              <a:t>taglib</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uri</a:t>
            </a:r>
            <a:r>
              <a:rPr lang="en-IN" sz="2200" dirty="0">
                <a:latin typeface="Times New Roman" panose="02020603050405020304" pitchFamily="18" charset="0"/>
                <a:cs typeface="Times New Roman" panose="02020603050405020304" pitchFamily="18" charset="0"/>
              </a:rPr>
              <a:t> = "http://</a:t>
            </a:r>
            <a:r>
              <a:rPr lang="en-IN" sz="2200" dirty="0" smtClean="0">
                <a:latin typeface="Times New Roman" panose="02020603050405020304" pitchFamily="18" charset="0"/>
                <a:cs typeface="Times New Roman" panose="02020603050405020304" pitchFamily="18" charset="0"/>
              </a:rPr>
              <a:t>www.chandu.com/custlib</a:t>
            </a:r>
            <a:r>
              <a:rPr lang="en-IN" sz="2200" dirty="0">
                <a:latin typeface="Times New Roman" panose="02020603050405020304" pitchFamily="18" charset="0"/>
                <a:cs typeface="Times New Roman" panose="02020603050405020304" pitchFamily="18" charset="0"/>
              </a:rPr>
              <a:t>" prefix = </a:t>
            </a:r>
            <a:r>
              <a:rPr lang="en-IN" sz="2200" dirty="0" smtClean="0">
                <a:latin typeface="Times New Roman" panose="02020603050405020304" pitchFamily="18" charset="0"/>
                <a:cs typeface="Times New Roman" panose="02020603050405020304" pitchFamily="18" charset="0"/>
              </a:rPr>
              <a:t>“</a:t>
            </a:r>
            <a:r>
              <a:rPr lang="en-IN" sz="2200" dirty="0" err="1" smtClean="0">
                <a:latin typeface="Times New Roman" panose="02020603050405020304" pitchFamily="18" charset="0"/>
                <a:cs typeface="Times New Roman" panose="02020603050405020304" pitchFamily="18" charset="0"/>
              </a:rPr>
              <a:t>cstag</a:t>
            </a:r>
            <a:r>
              <a:rPr lang="en-IN" sz="2200" dirty="0">
                <a:latin typeface="Times New Roman" panose="02020603050405020304" pitchFamily="18" charset="0"/>
                <a:cs typeface="Times New Roman" panose="02020603050405020304" pitchFamily="18" charset="0"/>
              </a:rPr>
              <a:t>" %&gt;</a:t>
            </a:r>
          </a:p>
          <a:p>
            <a:pPr marL="0" indent="0" algn="just">
              <a:buNone/>
            </a:pPr>
            <a:r>
              <a:rPr lang="en-IN" sz="2200" dirty="0">
                <a:latin typeface="Times New Roman" panose="02020603050405020304" pitchFamily="18" charset="0"/>
                <a:cs typeface="Times New Roman" panose="02020603050405020304" pitchFamily="18" charset="0"/>
              </a:rPr>
              <a:t>&lt;!DOCTYPE html&gt;</a:t>
            </a:r>
          </a:p>
          <a:p>
            <a:pPr marL="0" indent="0" algn="just">
              <a:buNone/>
            </a:pPr>
            <a:r>
              <a:rPr lang="en-IN" sz="2200" dirty="0">
                <a:latin typeface="Times New Roman" panose="02020603050405020304" pitchFamily="18" charset="0"/>
                <a:cs typeface="Times New Roman" panose="02020603050405020304" pitchFamily="18" charset="0"/>
              </a:rPr>
              <a:t>&lt;html&gt;</a:t>
            </a:r>
          </a:p>
          <a:p>
            <a:pPr marL="0" indent="0" algn="just">
              <a:buNone/>
            </a:pPr>
            <a:r>
              <a:rPr lang="en-IN" sz="2200" dirty="0">
                <a:latin typeface="Times New Roman" panose="02020603050405020304" pitchFamily="18" charset="0"/>
                <a:cs typeface="Times New Roman" panose="02020603050405020304" pitchFamily="18" charset="0"/>
              </a:rPr>
              <a:t>    &lt;body&gt;</a:t>
            </a:r>
          </a:p>
          <a:p>
            <a:pPr marL="0" indent="0" algn="just">
              <a:buNone/>
            </a:pPr>
            <a:r>
              <a:rPr lang="en-IN" sz="2200" dirty="0">
                <a:latin typeface="Times New Roman" panose="02020603050405020304" pitchFamily="18" charset="0"/>
                <a:cs typeface="Times New Roman" panose="02020603050405020304" pitchFamily="18" charset="0"/>
              </a:rPr>
              <a:t>        &lt;</a:t>
            </a:r>
            <a:r>
              <a:rPr lang="en-IN" sz="2200" dirty="0" err="1">
                <a:latin typeface="Times New Roman" panose="02020603050405020304" pitchFamily="18" charset="0"/>
                <a:cs typeface="Times New Roman" panose="02020603050405020304" pitchFamily="18" charset="0"/>
              </a:rPr>
              <a:t>mytag</a:t>
            </a:r>
            <a:r>
              <a:rPr lang="en-IN" sz="2200" dirty="0">
                <a:latin typeface="Times New Roman" panose="02020603050405020304" pitchFamily="18" charset="0"/>
                <a:cs typeface="Times New Roman" panose="02020603050405020304" pitchFamily="18" charset="0"/>
              </a:rPr>
              <a:t>: hi/&gt;</a:t>
            </a:r>
          </a:p>
          <a:p>
            <a:pPr marL="0" indent="0" algn="just">
              <a:buNone/>
            </a:pPr>
            <a:r>
              <a:rPr lang="en-IN" sz="2200" dirty="0">
                <a:latin typeface="Times New Roman" panose="02020603050405020304" pitchFamily="18" charset="0"/>
                <a:cs typeface="Times New Roman" panose="02020603050405020304" pitchFamily="18" charset="0"/>
              </a:rPr>
              <a:t>    &lt;/body&gt;</a:t>
            </a:r>
          </a:p>
          <a:p>
            <a:pPr marL="0" indent="0" algn="just">
              <a:buNone/>
            </a:pPr>
            <a:r>
              <a:rPr lang="en-IN" sz="2200" dirty="0">
                <a:latin typeface="Times New Roman" panose="02020603050405020304" pitchFamily="18" charset="0"/>
                <a:cs typeface="Times New Roman" panose="02020603050405020304" pitchFamily="18" charset="0"/>
              </a:rPr>
              <a:t>&lt;/html&gt;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700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35" y="228600"/>
            <a:ext cx="11968843" cy="6572250"/>
          </a:xfrm>
        </p:spPr>
        <p:txBody>
          <a:bodyPr/>
          <a:lstStyle/>
          <a:p>
            <a:pPr marL="0" indent="0" algn="just">
              <a:buNone/>
            </a:pPr>
            <a:r>
              <a:rPr lang="en-IN" sz="2200" dirty="0">
                <a:solidFill>
                  <a:srgbClr val="FF0000"/>
                </a:solidFill>
                <a:latin typeface="Times New Roman" panose="02020603050405020304" pitchFamily="18" charset="0"/>
                <a:cs typeface="Times New Roman" panose="02020603050405020304" pitchFamily="18" charset="0"/>
              </a:rPr>
              <a:t>Scripting elements in </a:t>
            </a:r>
            <a:r>
              <a:rPr lang="en-IN" sz="2200" dirty="0" smtClean="0">
                <a:solidFill>
                  <a:srgbClr val="FF0000"/>
                </a:solidFill>
                <a:latin typeface="Times New Roman" panose="02020603050405020304" pitchFamily="18" charset="0"/>
                <a:cs typeface="Times New Roman" panose="02020603050405020304" pitchFamily="18" charset="0"/>
              </a:rPr>
              <a:t>JSP</a:t>
            </a:r>
          </a:p>
          <a:p>
            <a:pPr marL="0" indent="0" algn="just">
              <a:buNone/>
            </a:pPr>
            <a:r>
              <a:rPr lang="en-US" sz="2200" dirty="0">
                <a:latin typeface="Times New Roman" panose="02020603050405020304" pitchFamily="18" charset="0"/>
                <a:cs typeface="Times New Roman" panose="02020603050405020304" pitchFamily="18" charset="0"/>
              </a:rPr>
              <a:t>JSP Scripting Elements are often wont to provide code in JSP pages. All the JSP Scripting Elements are going to be resolved at the time of request processing. The majority of Scripting Elements will give a direct effect on response generation.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There are </a:t>
            </a:r>
            <a:r>
              <a:rPr lang="en-US" sz="2200" dirty="0" smtClean="0">
                <a:latin typeface="Times New Roman" panose="02020603050405020304" pitchFamily="18" charset="0"/>
                <a:cs typeface="Times New Roman" panose="02020603050405020304" pitchFamily="18" charset="0"/>
              </a:rPr>
              <a:t>four </a:t>
            </a:r>
            <a:r>
              <a:rPr lang="en-US" sz="2200" dirty="0">
                <a:latin typeface="Times New Roman" panose="02020603050405020304" pitchFamily="18" charset="0"/>
                <a:cs typeface="Times New Roman" panose="02020603050405020304" pitchFamily="18" charset="0"/>
              </a:rPr>
              <a:t>types of Scripting </a:t>
            </a:r>
            <a:r>
              <a:rPr lang="en-US" sz="2200" dirty="0" smtClean="0">
                <a:latin typeface="Times New Roman" panose="02020603050405020304" pitchFamily="18" charset="0"/>
                <a:cs typeface="Times New Roman" panose="02020603050405020304" pitchFamily="18" charset="0"/>
              </a:rPr>
              <a:t>Elements</a:t>
            </a:r>
          </a:p>
          <a:p>
            <a:pPr marL="0" indent="0" algn="just">
              <a:buNone/>
            </a:pPr>
            <a:r>
              <a:rPr lang="en-IN" sz="2200" dirty="0" smtClean="0">
                <a:latin typeface="Times New Roman" panose="02020603050405020304" pitchFamily="18" charset="0"/>
                <a:cs typeface="Times New Roman" panose="02020603050405020304" pitchFamily="18" charset="0"/>
              </a:rPr>
              <a:t>Declarations    </a:t>
            </a:r>
            <a:r>
              <a:rPr lang="en-IN" sz="2200" dirty="0">
                <a:latin typeface="Times New Roman" panose="02020603050405020304" pitchFamily="18" charset="0"/>
                <a:cs typeface="Times New Roman" panose="02020603050405020304" pitchFamily="18" charset="0"/>
              </a:rPr>
              <a:t>S</a:t>
            </a:r>
            <a:r>
              <a:rPr lang="en-IN" sz="2200" dirty="0" smtClean="0">
                <a:latin typeface="Times New Roman" panose="02020603050405020304" pitchFamily="18" charset="0"/>
                <a:cs typeface="Times New Roman" panose="02020603050405020304" pitchFamily="18" charset="0"/>
              </a:rPr>
              <a:t>criptlets     Expressions  </a:t>
            </a:r>
            <a:r>
              <a:rPr lang="en-IN" sz="2200" dirty="0">
                <a:latin typeface="Times New Roman" panose="02020603050405020304" pitchFamily="18" charset="0"/>
                <a:cs typeface="Times New Roman" panose="02020603050405020304" pitchFamily="18" charset="0"/>
              </a:rPr>
              <a:t>Comments</a:t>
            </a:r>
          </a:p>
          <a:p>
            <a:pPr marL="0" indent="0" algn="just">
              <a:buNone/>
            </a:pPr>
            <a:r>
              <a:rPr lang="en-IN" sz="2200" dirty="0">
                <a:solidFill>
                  <a:srgbClr val="FFC000"/>
                </a:solidFill>
                <a:latin typeface="Times New Roman" panose="02020603050405020304" pitchFamily="18" charset="0"/>
                <a:cs typeface="Times New Roman" panose="02020603050405020304" pitchFamily="18" charset="0"/>
              </a:rPr>
              <a:t>Declarations</a:t>
            </a:r>
            <a:endParaRPr lang="en-IN" sz="2200" dirty="0" smtClean="0">
              <a:solidFill>
                <a:srgbClr val="FFC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declaration tag is a piece of </a:t>
            </a:r>
            <a:r>
              <a:rPr lang="en-US" sz="2200" dirty="0" smtClean="0">
                <a:latin typeface="Times New Roman" panose="02020603050405020304" pitchFamily="18" charset="0"/>
                <a:cs typeface="Times New Roman" panose="02020603050405020304" pitchFamily="18" charset="0"/>
              </a:rPr>
              <a:t> Java</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code </a:t>
            </a:r>
            <a:r>
              <a:rPr lang="en-US" sz="2200" dirty="0">
                <a:latin typeface="Times New Roman" panose="02020603050405020304" pitchFamily="18" charset="0"/>
                <a:cs typeface="Times New Roman" panose="02020603050405020304" pitchFamily="18" charset="0"/>
              </a:rPr>
              <a:t>for declaring variables, methods and classes.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we declare a variable or method inside declaration tag it means that the declaration is made inside the servlet class but outside the service method.</a:t>
            </a:r>
          </a:p>
          <a:p>
            <a:pPr algn="just"/>
            <a:r>
              <a:rPr lang="en-US" sz="2200" dirty="0">
                <a:latin typeface="Times New Roman" panose="02020603050405020304" pitchFamily="18" charset="0"/>
                <a:cs typeface="Times New Roman" panose="02020603050405020304" pitchFamily="18" charset="0"/>
              </a:rPr>
              <a:t>We can declare a static member, an instance variable (can declare a number or string) and methods inside the declaration tag.</a:t>
            </a:r>
          </a:p>
          <a:p>
            <a:pPr marL="0" indent="0">
              <a:buNone/>
            </a:pPr>
            <a:r>
              <a:rPr lang="en-IN" sz="2200" dirty="0" smtClean="0">
                <a:solidFill>
                  <a:srgbClr val="FFC000"/>
                </a:solidFill>
                <a:latin typeface="Times New Roman" panose="02020603050405020304" pitchFamily="18" charset="0"/>
                <a:cs typeface="Times New Roman" panose="02020603050405020304" pitchFamily="18" charset="0"/>
              </a:rPr>
              <a:t>Syntax </a:t>
            </a:r>
            <a:r>
              <a:rPr lang="en-IN" sz="2200" dirty="0">
                <a:solidFill>
                  <a:srgbClr val="FFC000"/>
                </a:solidFill>
                <a:latin typeface="Times New Roman" panose="02020603050405020304" pitchFamily="18" charset="0"/>
                <a:cs typeface="Times New Roman" panose="02020603050405020304" pitchFamily="18" charset="0"/>
              </a:rPr>
              <a:t>of JSP </a:t>
            </a:r>
            <a:r>
              <a:rPr lang="en-IN" sz="2200" dirty="0" smtClean="0">
                <a:solidFill>
                  <a:srgbClr val="FFC000"/>
                </a:solidFill>
                <a:latin typeface="Times New Roman" panose="02020603050405020304" pitchFamily="18" charset="0"/>
                <a:cs typeface="Times New Roman" panose="02020603050405020304" pitchFamily="18" charset="0"/>
              </a:rPr>
              <a:t>Declarations </a:t>
            </a:r>
            <a:r>
              <a:rPr lang="en-IN" sz="2200" dirty="0">
                <a:latin typeface="Times New Roman" panose="02020603050405020304" pitchFamily="18" charset="0"/>
                <a:cs typeface="Times New Roman" panose="02020603050405020304" pitchFamily="18" charset="0"/>
              </a:rPr>
              <a:t>: </a:t>
            </a:r>
            <a:r>
              <a:rPr lang="en-IN" sz="2200" dirty="0">
                <a:solidFill>
                  <a:srgbClr val="00B0F0"/>
                </a:solidFill>
                <a:latin typeface="Times New Roman" panose="02020603050405020304" pitchFamily="18" charset="0"/>
                <a:cs typeface="Times New Roman" panose="02020603050405020304" pitchFamily="18" charset="0"/>
              </a:rPr>
              <a:t>&lt;%! declaration; ... </a:t>
            </a:r>
            <a:r>
              <a:rPr lang="en-IN" sz="2200" dirty="0" smtClean="0">
                <a:solidFill>
                  <a:srgbClr val="00B0F0"/>
                </a:solidFill>
                <a:latin typeface="Times New Roman" panose="02020603050405020304" pitchFamily="18" charset="0"/>
                <a:cs typeface="Times New Roman" panose="02020603050405020304" pitchFamily="18" charset="0"/>
              </a:rPr>
              <a:t>%&gt;</a:t>
            </a:r>
          </a:p>
          <a:p>
            <a:pPr marL="0" indent="0">
              <a:buNone/>
            </a:pPr>
            <a:r>
              <a:rPr lang="en-US" sz="2200" dirty="0" smtClean="0">
                <a:solidFill>
                  <a:srgbClr val="92D050"/>
                </a:solidFill>
                <a:latin typeface="Times New Roman" panose="02020603050405020304" pitchFamily="18" charset="0"/>
                <a:cs typeface="Times New Roman" panose="02020603050405020304" pitchFamily="18" charset="0"/>
              </a:rPr>
              <a:t>Simple </a:t>
            </a:r>
            <a:r>
              <a:rPr lang="en-US" sz="2200" dirty="0">
                <a:solidFill>
                  <a:srgbClr val="92D050"/>
                </a:solidFill>
                <a:latin typeface="Times New Roman" panose="02020603050405020304" pitchFamily="18" charset="0"/>
                <a:cs typeface="Times New Roman" panose="02020603050405020304" pitchFamily="18" charset="0"/>
              </a:rPr>
              <a:t>example for JSP Declarations:</a:t>
            </a:r>
            <a:endParaRPr lang="en-IN" sz="2200" dirty="0" smtClean="0">
              <a:solidFill>
                <a:srgbClr val="92D050"/>
              </a:solidFill>
              <a:latin typeface="Times New Roman" panose="02020603050405020304" pitchFamily="18" charset="0"/>
              <a:cs typeface="Times New Roman" panose="02020603050405020304" pitchFamily="18" charset="0"/>
            </a:endParaRPr>
          </a:p>
          <a:p>
            <a:pPr marL="0" indent="0">
              <a:buNone/>
            </a:pPr>
            <a:r>
              <a:rPr lang="en-IN" sz="2200" dirty="0">
                <a:solidFill>
                  <a:srgbClr val="00B0F0"/>
                </a:solidFill>
                <a:latin typeface="Times New Roman" panose="02020603050405020304" pitchFamily="18" charset="0"/>
                <a:cs typeface="Times New Roman" panose="02020603050405020304" pitchFamily="18" charset="0"/>
              </a:rPr>
              <a:t>&lt;%! </a:t>
            </a:r>
            <a:r>
              <a:rPr lang="en-IN" sz="2200" dirty="0" err="1">
                <a:solidFill>
                  <a:srgbClr val="00B0F0"/>
                </a:solidFill>
                <a:latin typeface="Times New Roman" panose="02020603050405020304" pitchFamily="18" charset="0"/>
                <a:cs typeface="Times New Roman" panose="02020603050405020304" pitchFamily="18" charset="0"/>
              </a:rPr>
              <a:t>int</a:t>
            </a:r>
            <a:r>
              <a:rPr lang="en-IN" sz="2200" dirty="0">
                <a:solidFill>
                  <a:srgbClr val="00B0F0"/>
                </a:solidFill>
                <a:latin typeface="Times New Roman" panose="02020603050405020304" pitchFamily="18" charset="0"/>
                <a:cs typeface="Times New Roman" panose="02020603050405020304" pitchFamily="18" charset="0"/>
              </a:rPr>
              <a:t> </a:t>
            </a:r>
            <a:r>
              <a:rPr lang="en-IN" sz="2200" dirty="0" err="1">
                <a:solidFill>
                  <a:srgbClr val="00B0F0"/>
                </a:solidFill>
                <a:latin typeface="Times New Roman" panose="02020603050405020304" pitchFamily="18" charset="0"/>
                <a:cs typeface="Times New Roman" panose="02020603050405020304" pitchFamily="18" charset="0"/>
              </a:rPr>
              <a:t>i</a:t>
            </a:r>
            <a:r>
              <a:rPr lang="en-IN" sz="2200" dirty="0">
                <a:solidFill>
                  <a:srgbClr val="00B0F0"/>
                </a:solidFill>
                <a:latin typeface="Times New Roman" panose="02020603050405020304" pitchFamily="18" charset="0"/>
                <a:cs typeface="Times New Roman" panose="02020603050405020304" pitchFamily="18" charset="0"/>
              </a:rPr>
              <a:t> = 0; %&gt; </a:t>
            </a:r>
          </a:p>
          <a:p>
            <a:pPr marL="0" indent="0">
              <a:buNone/>
            </a:pPr>
            <a:r>
              <a:rPr lang="en-IN" sz="2200" dirty="0">
                <a:solidFill>
                  <a:srgbClr val="00B0F0"/>
                </a:solidFill>
                <a:latin typeface="Times New Roman" panose="02020603050405020304" pitchFamily="18" charset="0"/>
                <a:cs typeface="Times New Roman" panose="02020603050405020304" pitchFamily="18" charset="0"/>
              </a:rPr>
              <a:t>&lt;%! </a:t>
            </a:r>
            <a:r>
              <a:rPr lang="en-IN" sz="2200" dirty="0" err="1">
                <a:solidFill>
                  <a:srgbClr val="00B0F0"/>
                </a:solidFill>
                <a:latin typeface="Times New Roman" panose="02020603050405020304" pitchFamily="18" charset="0"/>
                <a:cs typeface="Times New Roman" panose="02020603050405020304" pitchFamily="18" charset="0"/>
              </a:rPr>
              <a:t>int</a:t>
            </a:r>
            <a:r>
              <a:rPr lang="en-IN" sz="2200" dirty="0">
                <a:solidFill>
                  <a:srgbClr val="00B0F0"/>
                </a:solidFill>
                <a:latin typeface="Times New Roman" panose="02020603050405020304" pitchFamily="18" charset="0"/>
                <a:cs typeface="Times New Roman" panose="02020603050405020304" pitchFamily="18" charset="0"/>
              </a:rPr>
              <a:t> a, b, c; %&gt; </a:t>
            </a:r>
            <a:r>
              <a:rPr lang="en-IN" sz="2200" dirty="0" smtClean="0">
                <a:solidFill>
                  <a:srgbClr val="00B0F0"/>
                </a:solidFill>
                <a:latin typeface="Times New Roman" panose="02020603050405020304" pitchFamily="18" charset="0"/>
                <a:cs typeface="Times New Roman" panose="02020603050405020304" pitchFamily="18" charset="0"/>
              </a:rPr>
              <a:t>    &lt;%! </a:t>
            </a:r>
            <a:r>
              <a:rPr lang="en-IN" sz="2200" dirty="0" err="1">
                <a:solidFill>
                  <a:srgbClr val="00B0F0"/>
                </a:solidFill>
                <a:latin typeface="Times New Roman" panose="02020603050405020304" pitchFamily="18" charset="0"/>
                <a:cs typeface="Times New Roman" panose="02020603050405020304" pitchFamily="18" charset="0"/>
              </a:rPr>
              <a:t>YourClass</a:t>
            </a:r>
            <a:r>
              <a:rPr lang="en-IN" sz="2200" dirty="0">
                <a:solidFill>
                  <a:srgbClr val="00B0F0"/>
                </a:solidFill>
                <a:latin typeface="Times New Roman" panose="02020603050405020304" pitchFamily="18" charset="0"/>
                <a:cs typeface="Times New Roman" panose="02020603050405020304" pitchFamily="18" charset="0"/>
              </a:rPr>
              <a:t> a = new </a:t>
            </a:r>
            <a:r>
              <a:rPr lang="en-IN" sz="2200" dirty="0" err="1">
                <a:solidFill>
                  <a:srgbClr val="00B0F0"/>
                </a:solidFill>
                <a:latin typeface="Times New Roman" panose="02020603050405020304" pitchFamily="18" charset="0"/>
                <a:cs typeface="Times New Roman" panose="02020603050405020304" pitchFamily="18" charset="0"/>
              </a:rPr>
              <a:t>YourClass</a:t>
            </a:r>
            <a:r>
              <a:rPr lang="en-IN" sz="2200" dirty="0">
                <a:solidFill>
                  <a:srgbClr val="00B0F0"/>
                </a:solidFill>
                <a:latin typeface="Times New Roman" panose="02020603050405020304" pitchFamily="18" charset="0"/>
                <a:cs typeface="Times New Roman" panose="02020603050405020304" pitchFamily="18" charset="0"/>
              </a:rPr>
              <a:t>(); %&gt;</a:t>
            </a:r>
          </a:p>
        </p:txBody>
      </p:sp>
    </p:spTree>
    <p:extLst>
      <p:ext uri="{BB962C8B-B14F-4D97-AF65-F5344CB8AC3E}">
        <p14:creationId xmlns:p14="http://schemas.microsoft.com/office/powerpoint/2010/main" val="6966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0" y="155275"/>
            <a:ext cx="12025224" cy="6702725"/>
          </a:xfrm>
        </p:spPr>
        <p:txBody>
          <a:bodyPr>
            <a:normAutofit/>
          </a:bodyPr>
          <a:lstStyle/>
          <a:p>
            <a:pPr marL="0" indent="0" algn="just">
              <a:buNone/>
            </a:pPr>
            <a:r>
              <a:rPr lang="en-IN" sz="2400" dirty="0" smtClean="0">
                <a:solidFill>
                  <a:srgbClr val="FF0000"/>
                </a:solidFill>
                <a:latin typeface="Times New Roman" panose="02020603050405020304" pitchFamily="18" charset="0"/>
                <a:cs typeface="Times New Roman" panose="02020603050405020304" pitchFamily="18" charset="0"/>
              </a:rPr>
              <a:t>Introduction to JSP</a:t>
            </a: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Server Pages (JSP) is a </a:t>
            </a:r>
            <a:r>
              <a:rPr lang="en-US" sz="2400" dirty="0" smtClean="0">
                <a:latin typeface="Times New Roman" panose="02020603050405020304" pitchFamily="18" charset="0"/>
                <a:cs typeface="Times New Roman" panose="02020603050405020304" pitchFamily="18" charset="0"/>
              </a:rPr>
              <a:t>programming(JSP is a server-side programming technology) </a:t>
            </a:r>
            <a:r>
              <a:rPr lang="en-US" sz="2400" dirty="0">
                <a:latin typeface="Times New Roman" panose="02020603050405020304" pitchFamily="18" charset="0"/>
                <a:cs typeface="Times New Roman" panose="02020603050405020304" pitchFamily="18" charset="0"/>
              </a:rPr>
              <a:t>tool on the application server side that supports platform-independent and dynamic methods to construct Web-based applications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Inserting</a:t>
            </a:r>
            <a:r>
              <a:rPr lang="en-US" sz="2400" dirty="0">
                <a:latin typeface="Times New Roman" panose="02020603050405020304" pitchFamily="18" charset="0"/>
                <a:cs typeface="Times New Roman" panose="02020603050405020304" pitchFamily="18" charset="0"/>
              </a:rPr>
              <a:t> Java code into the HTML pages by making special JSP tags. The JSP tags which allow java code to be included into it are &lt;% —-java code—-%&gt;.</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allows programmers to use specific JSP tags to insert Java code into HTML pages.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Dynamic content includes some fields like dropdown, checkboxes, etc. whose value will be fetched from the database.</a:t>
            </a:r>
          </a:p>
          <a:p>
            <a:pPr marL="0" indent="0" algn="just">
              <a:buNone/>
            </a:pPr>
            <a:r>
              <a:rPr lang="en-US" sz="2400" dirty="0" smtClean="0">
                <a:solidFill>
                  <a:srgbClr val="FFC000"/>
                </a:solidFill>
                <a:latin typeface="Times New Roman" panose="02020603050405020304" pitchFamily="18" charset="0"/>
                <a:cs typeface="Times New Roman" panose="02020603050405020304" pitchFamily="18" charset="0"/>
              </a:rPr>
              <a:t>A JSP </a:t>
            </a:r>
            <a:r>
              <a:rPr lang="en-US" sz="2400" dirty="0">
                <a:solidFill>
                  <a:srgbClr val="FFC000"/>
                </a:solidFill>
                <a:latin typeface="Times New Roman" panose="02020603050405020304" pitchFamily="18" charset="0"/>
                <a:cs typeface="Times New Roman" panose="02020603050405020304" pitchFamily="18" charset="0"/>
              </a:rPr>
              <a:t>becomes a Servlet</a:t>
            </a:r>
          </a:p>
          <a:p>
            <a:pPr algn="just"/>
            <a:r>
              <a:rPr lang="en-US" sz="2400" dirty="0">
                <a:latin typeface="Times New Roman" panose="02020603050405020304" pitchFamily="18" charset="0"/>
                <a:cs typeface="Times New Roman" panose="02020603050405020304" pitchFamily="18" charset="0"/>
              </a:rPr>
              <a:t>JSP pages are converted into Servlet by the Web Container. The Container translates a JSP page into servlet class source(.java) file and then compiles into a Java Servlet class.</a:t>
            </a:r>
          </a:p>
          <a:p>
            <a:pPr marL="0" indent="0">
              <a:buNone/>
            </a:pPr>
            <a:r>
              <a:rPr lang="en-US" sz="2400" dirty="0" smtClean="0"/>
              <a:t/>
            </a:r>
            <a:br>
              <a:rPr lang="en-US" sz="2400" dirty="0" smtClean="0"/>
            </a:br>
            <a:endParaRPr lang="en-IN" sz="2400" dirty="0">
              <a:latin typeface="Times New Roman" panose="02020603050405020304" pitchFamily="18" charset="0"/>
              <a:cs typeface="Times New Roman" panose="02020603050405020304" pitchFamily="18" charset="0"/>
            </a:endParaRPr>
          </a:p>
        </p:txBody>
      </p:sp>
      <p:pic>
        <p:nvPicPr>
          <p:cNvPr id="1026" name="Picture 2" descr="JSP to Servlet Trans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589" y="4590001"/>
            <a:ext cx="68580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827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807" y="97970"/>
            <a:ext cx="11952513" cy="6678387"/>
          </a:xfrm>
        </p:spPr>
        <p:txBody>
          <a:bodyPr>
            <a:normAutofit fontScale="70000" lnSpcReduction="20000"/>
          </a:bodyPr>
          <a:lstStyle/>
          <a:p>
            <a:pPr marL="0" indent="0">
              <a:buNone/>
            </a:pPr>
            <a:r>
              <a:rPr lang="en-US" sz="2200" dirty="0" smtClean="0">
                <a:solidFill>
                  <a:srgbClr val="FFC000"/>
                </a:solidFill>
                <a:latin typeface="Times New Roman" panose="02020603050405020304" pitchFamily="18" charset="0"/>
                <a:cs typeface="Times New Roman" panose="02020603050405020304" pitchFamily="18" charset="0"/>
              </a:rPr>
              <a:t>Examples</a:t>
            </a:r>
          </a:p>
          <a:p>
            <a:pPr marL="0" indent="0">
              <a:buNone/>
            </a:pPr>
            <a:r>
              <a:rPr lang="en-US" sz="2200" dirty="0" smtClean="0">
                <a:solidFill>
                  <a:srgbClr val="92D050"/>
                </a:solidFill>
                <a:latin typeface="Times New Roman" panose="02020603050405020304" pitchFamily="18" charset="0"/>
                <a:cs typeface="Times New Roman" panose="02020603050405020304" pitchFamily="18" charset="0"/>
              </a:rPr>
              <a:t>Declare1.jsp</a:t>
            </a:r>
          </a:p>
          <a:p>
            <a:pPr marL="0" indent="0">
              <a:buNone/>
            </a:pPr>
            <a:r>
              <a:rPr lang="en-US" sz="2200" dirty="0" smtClean="0">
                <a:latin typeface="Times New Roman" panose="02020603050405020304" pitchFamily="18" charset="0"/>
                <a:cs typeface="Times New Roman" panose="02020603050405020304" pitchFamily="18" charset="0"/>
              </a:rPr>
              <a:t>&lt;</a:t>
            </a:r>
            <a:r>
              <a:rPr lang="en-US" sz="2200" dirty="0">
                <a:latin typeface="Times New Roman" panose="02020603050405020304" pitchFamily="18" charset="0"/>
                <a:cs typeface="Times New Roman" panose="02020603050405020304" pitchFamily="18" charset="0"/>
              </a:rPr>
              <a:t>html&gt;</a:t>
            </a:r>
          </a:p>
          <a:p>
            <a:pPr marL="0" indent="0">
              <a:buNone/>
            </a:pPr>
            <a:r>
              <a:rPr lang="en-US" sz="2200" dirty="0">
                <a:latin typeface="Times New Roman" panose="02020603050405020304" pitchFamily="18" charset="0"/>
                <a:cs typeface="Times New Roman" panose="02020603050405020304" pitchFamily="18" charset="0"/>
              </a:rPr>
              <a:t>&lt;body</a:t>
            </a:r>
            <a:r>
              <a:rPr lang="en-US" sz="2200" dirty="0" smtClean="0">
                <a:latin typeface="Times New Roman" panose="02020603050405020304" pitchFamily="18" charset="0"/>
                <a:cs typeface="Times New Roman" panose="02020603050405020304" pitchFamily="18" charset="0"/>
              </a:rPr>
              <a:t>&gt;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solidFill>
                  <a:schemeClr val="accent1">
                    <a:lumMod val="75000"/>
                  </a:schemeClr>
                </a:solidFill>
                <a:latin typeface="Times New Roman" panose="02020603050405020304" pitchFamily="18" charset="0"/>
                <a:cs typeface="Times New Roman" panose="02020603050405020304" pitchFamily="18" charset="0"/>
              </a:rPr>
              <a:t>&lt;%! </a:t>
            </a:r>
            <a:r>
              <a:rPr lang="en-US" sz="2200" dirty="0" err="1">
                <a:solidFill>
                  <a:schemeClr val="accent1">
                    <a:lumMod val="75000"/>
                  </a:schemeClr>
                </a:solidFill>
                <a:latin typeface="Times New Roman" panose="02020603050405020304" pitchFamily="18" charset="0"/>
                <a:cs typeface="Times New Roman" panose="02020603050405020304" pitchFamily="18" charset="0"/>
              </a:rPr>
              <a:t>int</a:t>
            </a:r>
            <a:r>
              <a:rPr lang="en-US" sz="2200" dirty="0">
                <a:solidFill>
                  <a:schemeClr val="accent1">
                    <a:lumMod val="75000"/>
                  </a:schemeClr>
                </a:solidFill>
                <a:latin typeface="Times New Roman" panose="02020603050405020304" pitchFamily="18" charset="0"/>
                <a:cs typeface="Times New Roman" panose="02020603050405020304" pitchFamily="18" charset="0"/>
              </a:rPr>
              <a:t> data=50; %&gt;</a:t>
            </a:r>
          </a:p>
          <a:p>
            <a:pPr marL="0" indent="0">
              <a:buNone/>
            </a:pPr>
            <a:r>
              <a:rPr lang="en-US" sz="2200" dirty="0">
                <a:latin typeface="Times New Roman" panose="02020603050405020304" pitchFamily="18" charset="0"/>
                <a:cs typeface="Times New Roman" panose="02020603050405020304" pitchFamily="18" charset="0"/>
              </a:rPr>
              <a:t>&lt;%= "Value of the variable is:"+data </a:t>
            </a:r>
            <a:r>
              <a:rPr lang="en-US" sz="2200" dirty="0" smtClean="0">
                <a:latin typeface="Times New Roman" panose="02020603050405020304" pitchFamily="18" charset="0"/>
                <a:cs typeface="Times New Roman" panose="02020603050405020304" pitchFamily="18" charset="0"/>
              </a:rPr>
              <a:t>%&gt;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&lt;/body&gt;</a:t>
            </a:r>
          </a:p>
          <a:p>
            <a:pPr marL="0" indent="0">
              <a:buNone/>
            </a:pPr>
            <a:r>
              <a:rPr lang="en-US" sz="2200" dirty="0">
                <a:latin typeface="Times New Roman" panose="02020603050405020304" pitchFamily="18" charset="0"/>
                <a:cs typeface="Times New Roman" panose="02020603050405020304" pitchFamily="18" charset="0"/>
              </a:rPr>
              <a:t>&lt;/</a:t>
            </a:r>
            <a:r>
              <a:rPr lang="en-US" sz="2200" dirty="0" smtClean="0">
                <a:latin typeface="Times New Roman" panose="02020603050405020304" pitchFamily="18" charset="0"/>
                <a:cs typeface="Times New Roman" panose="02020603050405020304" pitchFamily="18" charset="0"/>
              </a:rPr>
              <a:t>html&gt;</a:t>
            </a:r>
          </a:p>
          <a:p>
            <a:pPr marL="0" indent="0">
              <a:buNone/>
            </a:pPr>
            <a:r>
              <a:rPr lang="en-US" sz="2200" dirty="0" smtClean="0">
                <a:solidFill>
                  <a:srgbClr val="92D050"/>
                </a:solidFill>
                <a:latin typeface="Times New Roman" panose="02020603050405020304" pitchFamily="18" charset="0"/>
                <a:cs typeface="Times New Roman" panose="02020603050405020304" pitchFamily="18" charset="0"/>
              </a:rPr>
              <a:t>Declare2.jsp</a:t>
            </a:r>
          </a:p>
          <a:p>
            <a:pPr marL="0" indent="0">
              <a:buNone/>
            </a:pPr>
            <a:r>
              <a:rPr lang="en-IN" sz="2200" dirty="0">
                <a:latin typeface="Times New Roman" panose="02020603050405020304" pitchFamily="18" charset="0"/>
                <a:cs typeface="Times New Roman" panose="02020603050405020304" pitchFamily="18" charset="0"/>
              </a:rPr>
              <a:t>&lt;html&gt;</a:t>
            </a:r>
          </a:p>
          <a:p>
            <a:pPr marL="0" indent="0">
              <a:buNone/>
            </a:pPr>
            <a:r>
              <a:rPr lang="en-IN" sz="2200" dirty="0">
                <a:latin typeface="Times New Roman" panose="02020603050405020304" pitchFamily="18" charset="0"/>
                <a:cs typeface="Times New Roman" panose="02020603050405020304" pitchFamily="18" charset="0"/>
              </a:rPr>
              <a:t>&lt;head&gt;</a:t>
            </a:r>
          </a:p>
          <a:p>
            <a:pPr marL="0" indent="0">
              <a:buNone/>
            </a:pPr>
            <a:r>
              <a:rPr lang="en-IN" sz="2200" dirty="0">
                <a:latin typeface="Times New Roman" panose="02020603050405020304" pitchFamily="18" charset="0"/>
                <a:cs typeface="Times New Roman" panose="02020603050405020304" pitchFamily="18" charset="0"/>
              </a:rPr>
              <a:t>&lt;title&gt;Declaration&lt;/title&gt;</a:t>
            </a:r>
          </a:p>
          <a:p>
            <a:pPr marL="0" indent="0">
              <a:buNone/>
            </a:pPr>
            <a:r>
              <a:rPr lang="en-IN" sz="2200" dirty="0">
                <a:latin typeface="Times New Roman" panose="02020603050405020304" pitchFamily="18" charset="0"/>
                <a:cs typeface="Times New Roman" panose="02020603050405020304" pitchFamily="18" charset="0"/>
              </a:rPr>
              <a:t>&lt;/head&gt;</a:t>
            </a:r>
          </a:p>
          <a:p>
            <a:pPr marL="0" indent="0">
              <a:buNone/>
            </a:pPr>
            <a:r>
              <a:rPr lang="en-IN" sz="2200" dirty="0">
                <a:latin typeface="Times New Roman" panose="02020603050405020304" pitchFamily="18" charset="0"/>
                <a:cs typeface="Times New Roman" panose="02020603050405020304" pitchFamily="18" charset="0"/>
              </a:rPr>
              <a:t>&lt;body&gt;</a:t>
            </a:r>
          </a:p>
          <a:p>
            <a:pPr marL="0" indent="0">
              <a:buNone/>
            </a:pPr>
            <a:r>
              <a:rPr lang="en-IN" sz="2200" dirty="0">
                <a:latin typeface="Times New Roman" panose="02020603050405020304" pitchFamily="18" charset="0"/>
                <a:cs typeface="Times New Roman" panose="02020603050405020304" pitchFamily="18" charset="0"/>
              </a:rPr>
              <a:t> &lt;h3&gt;--Welcome--&lt;/h3&gt;</a:t>
            </a:r>
          </a:p>
          <a:p>
            <a:pPr marL="0" indent="0">
              <a:buNone/>
            </a:pPr>
            <a:r>
              <a:rPr lang="en-IN" sz="2200" dirty="0">
                <a:latin typeface="Times New Roman" panose="02020603050405020304" pitchFamily="18" charset="0"/>
                <a:cs typeface="Times New Roman" panose="02020603050405020304" pitchFamily="18" charset="0"/>
              </a:rPr>
              <a:t> &lt;h3&gt;Use of Declaration in JSP&lt;/h3&gt;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a:solidFill>
                  <a:schemeClr val="accent1">
                    <a:lumMod val="75000"/>
                  </a:schemeClr>
                </a:solidFill>
                <a:latin typeface="Times New Roman" panose="02020603050405020304" pitchFamily="18" charset="0"/>
                <a:cs typeface="Times New Roman" panose="02020603050405020304" pitchFamily="18" charset="0"/>
              </a:rPr>
              <a:t>&lt;%!</a:t>
            </a:r>
            <a:r>
              <a:rPr lang="en-IN" sz="2200" dirty="0" err="1">
                <a:solidFill>
                  <a:schemeClr val="accent1">
                    <a:lumMod val="75000"/>
                  </a:schemeClr>
                </a:solidFill>
                <a:latin typeface="Times New Roman" panose="02020603050405020304" pitchFamily="18" charset="0"/>
                <a:cs typeface="Times New Roman" panose="02020603050405020304" pitchFamily="18" charset="0"/>
              </a:rPr>
              <a:t>int</a:t>
            </a:r>
            <a:r>
              <a:rPr lang="en-IN" sz="2200" dirty="0">
                <a:solidFill>
                  <a:schemeClr val="accent1">
                    <a:lumMod val="75000"/>
                  </a:schemeClr>
                </a:solidFill>
                <a:latin typeface="Times New Roman" panose="02020603050405020304" pitchFamily="18" charset="0"/>
                <a:cs typeface="Times New Roman" panose="02020603050405020304" pitchFamily="18" charset="0"/>
              </a:rPr>
              <a:t> num1 = 2, num2 = 3, n = 0;%&gt;</a:t>
            </a:r>
          </a:p>
          <a:p>
            <a:pPr marL="0" indent="0">
              <a:buNone/>
            </a:pPr>
            <a:r>
              <a:rPr lang="en-IN" sz="2200" dirty="0">
                <a:latin typeface="Times New Roman" panose="02020603050405020304" pitchFamily="18" charset="0"/>
                <a:cs typeface="Times New Roman" panose="02020603050405020304" pitchFamily="18" charset="0"/>
              </a:rPr>
              <a:t> &lt;%</a:t>
            </a:r>
          </a:p>
          <a:p>
            <a:pPr marL="0" indent="0">
              <a:buNone/>
            </a:pPr>
            <a:r>
              <a:rPr lang="en-IN" sz="2200" dirty="0">
                <a:latin typeface="Times New Roman" panose="02020603050405020304" pitchFamily="18" charset="0"/>
                <a:cs typeface="Times New Roman" panose="02020603050405020304" pitchFamily="18" charset="0"/>
              </a:rPr>
              <a:t>  n = num1 + num2 + 1;</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out.println</a:t>
            </a:r>
            <a:r>
              <a:rPr lang="en-IN" sz="2200" dirty="0">
                <a:latin typeface="Times New Roman" panose="02020603050405020304" pitchFamily="18" charset="0"/>
                <a:cs typeface="Times New Roman" panose="02020603050405020304" pitchFamily="18" charset="0"/>
              </a:rPr>
              <a:t>("The number after adding declared variables is " + n);</a:t>
            </a:r>
          </a:p>
          <a:p>
            <a:pPr marL="0" indent="0">
              <a:buNone/>
            </a:pPr>
            <a:r>
              <a:rPr lang="en-IN" sz="2200" dirty="0">
                <a:latin typeface="Times New Roman" panose="02020603050405020304" pitchFamily="18" charset="0"/>
                <a:cs typeface="Times New Roman" panose="02020603050405020304" pitchFamily="18" charset="0"/>
              </a:rPr>
              <a:t> %&gt;</a:t>
            </a:r>
          </a:p>
          <a:p>
            <a:pPr marL="0" indent="0">
              <a:buNone/>
            </a:pPr>
            <a:r>
              <a:rPr lang="en-IN" sz="2200" dirty="0">
                <a:latin typeface="Times New Roman" panose="02020603050405020304" pitchFamily="18" charset="0"/>
                <a:cs typeface="Times New Roman" panose="02020603050405020304" pitchFamily="18" charset="0"/>
              </a:rPr>
              <a:t>&lt;/body&gt;</a:t>
            </a:r>
          </a:p>
          <a:p>
            <a:pPr marL="0" indent="0">
              <a:buNone/>
            </a:pPr>
            <a:r>
              <a:rPr lang="en-IN" sz="2200" dirty="0">
                <a:latin typeface="Times New Roman" panose="02020603050405020304" pitchFamily="18" charset="0"/>
                <a:cs typeface="Times New Roman" panose="02020603050405020304" pitchFamily="18" charset="0"/>
              </a:rPr>
              <a:t>&lt;/html&gt;</a:t>
            </a:r>
          </a:p>
        </p:txBody>
      </p:sp>
      <p:pic>
        <p:nvPicPr>
          <p:cNvPr id="4" name="Picture 3"/>
          <p:cNvPicPr>
            <a:picLocks noChangeAspect="1"/>
          </p:cNvPicPr>
          <p:nvPr/>
        </p:nvPicPr>
        <p:blipFill rotWithShape="1">
          <a:blip r:embed="rId2"/>
          <a:srcRect t="4167" r="62768" b="64405"/>
          <a:stretch/>
        </p:blipFill>
        <p:spPr>
          <a:xfrm>
            <a:off x="6302830" y="4367893"/>
            <a:ext cx="5135336" cy="2155371"/>
          </a:xfrm>
          <a:prstGeom prst="rect">
            <a:avLst/>
          </a:prstGeom>
        </p:spPr>
      </p:pic>
      <p:pic>
        <p:nvPicPr>
          <p:cNvPr id="5" name="Picture 4"/>
          <p:cNvPicPr>
            <a:picLocks noChangeAspect="1"/>
          </p:cNvPicPr>
          <p:nvPr/>
        </p:nvPicPr>
        <p:blipFill rotWithShape="1">
          <a:blip r:embed="rId3"/>
          <a:srcRect t="4523" r="76362" b="80715"/>
          <a:stretch/>
        </p:blipFill>
        <p:spPr>
          <a:xfrm>
            <a:off x="5233307" y="714374"/>
            <a:ext cx="3935186" cy="1012372"/>
          </a:xfrm>
          <a:prstGeom prst="rect">
            <a:avLst/>
          </a:prstGeom>
        </p:spPr>
      </p:pic>
    </p:spTree>
    <p:extLst>
      <p:ext uri="{BB962C8B-B14F-4D97-AF65-F5344CB8AC3E}">
        <p14:creationId xmlns:p14="http://schemas.microsoft.com/office/powerpoint/2010/main" val="3198947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49" y="130629"/>
            <a:ext cx="11903529" cy="6653892"/>
          </a:xfrm>
        </p:spPr>
        <p:txBody>
          <a:bodyPr>
            <a:normAutofit lnSpcReduction="10000"/>
          </a:bodyPr>
          <a:lstStyle/>
          <a:p>
            <a:pPr marL="0" indent="0" algn="just">
              <a:buNone/>
            </a:pPr>
            <a:r>
              <a:rPr lang="en-US" sz="2200" dirty="0">
                <a:solidFill>
                  <a:srgbClr val="FFC000"/>
                </a:solidFill>
                <a:latin typeface="Times New Roman" panose="02020603050405020304" pitchFamily="18" charset="0"/>
                <a:cs typeface="Times New Roman" panose="02020603050405020304" pitchFamily="18" charset="0"/>
              </a:rPr>
              <a:t>JSP Expression</a:t>
            </a:r>
          </a:p>
          <a:p>
            <a:pPr algn="just"/>
            <a:r>
              <a:rPr lang="en-US" sz="2200" dirty="0">
                <a:latin typeface="Times New Roman" panose="02020603050405020304" pitchFamily="18" charset="0"/>
                <a:cs typeface="Times New Roman" panose="02020603050405020304" pitchFamily="18" charset="0"/>
              </a:rPr>
              <a:t>A JSP expression element contains a scripting language expression that is evaluated, converted to a String.</a:t>
            </a:r>
          </a:p>
          <a:p>
            <a:pPr algn="just"/>
            <a:r>
              <a:rPr lang="en-US" sz="2200" dirty="0">
                <a:latin typeface="Times New Roman" panose="02020603050405020304" pitchFamily="18" charset="0"/>
                <a:cs typeface="Times New Roman" panose="02020603050405020304" pitchFamily="18" charset="0"/>
              </a:rPr>
              <a:t>The expression element can have any valid Java expression without a semicolon at the end</a:t>
            </a:r>
          </a:p>
          <a:p>
            <a:pPr marL="0" indent="0">
              <a:buNone/>
            </a:pPr>
            <a:r>
              <a:rPr lang="en-IN" dirty="0"/>
              <a:t> </a:t>
            </a:r>
            <a:r>
              <a:rPr lang="en-IN" sz="2200" dirty="0">
                <a:solidFill>
                  <a:srgbClr val="FFC000"/>
                </a:solidFill>
                <a:latin typeface="Times New Roman" panose="02020603050405020304" pitchFamily="18" charset="0"/>
                <a:cs typeface="Times New Roman" panose="02020603050405020304" pitchFamily="18" charset="0"/>
              </a:rPr>
              <a:t>syntax of JSP </a:t>
            </a:r>
            <a:r>
              <a:rPr lang="en-IN" sz="2200" dirty="0" smtClean="0">
                <a:solidFill>
                  <a:srgbClr val="FFC000"/>
                </a:solidFill>
                <a:latin typeface="Times New Roman" panose="02020603050405020304" pitchFamily="18" charset="0"/>
                <a:cs typeface="Times New Roman" panose="02020603050405020304" pitchFamily="18" charset="0"/>
              </a:rPr>
              <a:t>Expression  </a:t>
            </a:r>
            <a:r>
              <a:rPr lang="en-IN" sz="2200" dirty="0" smtClean="0">
                <a:latin typeface="Times New Roman" panose="02020603050405020304" pitchFamily="18" charset="0"/>
                <a:cs typeface="Times New Roman" panose="02020603050405020304" pitchFamily="18" charset="0"/>
              </a:rPr>
              <a:t>:  </a:t>
            </a:r>
            <a:r>
              <a:rPr lang="en-IN" sz="2200" dirty="0" smtClean="0">
                <a:solidFill>
                  <a:srgbClr val="00B0F0"/>
                </a:solidFill>
                <a:latin typeface="Times New Roman" panose="02020603050405020304" pitchFamily="18" charset="0"/>
                <a:cs typeface="Times New Roman" panose="02020603050405020304" pitchFamily="18" charset="0"/>
              </a:rPr>
              <a:t>&lt;%= </a:t>
            </a:r>
            <a:r>
              <a:rPr lang="en-IN" sz="2200" dirty="0">
                <a:solidFill>
                  <a:srgbClr val="00B0F0"/>
                </a:solidFill>
                <a:latin typeface="Times New Roman" panose="02020603050405020304" pitchFamily="18" charset="0"/>
                <a:cs typeface="Times New Roman" panose="02020603050405020304" pitchFamily="18" charset="0"/>
              </a:rPr>
              <a:t>expression </a:t>
            </a:r>
            <a:r>
              <a:rPr lang="en-IN" sz="2200" dirty="0" smtClean="0">
                <a:solidFill>
                  <a:srgbClr val="00B0F0"/>
                </a:solidFill>
                <a:latin typeface="Times New Roman" panose="02020603050405020304" pitchFamily="18" charset="0"/>
                <a:cs typeface="Times New Roman" panose="02020603050405020304" pitchFamily="18" charset="0"/>
              </a:rPr>
              <a:t>%&gt;</a:t>
            </a:r>
          </a:p>
          <a:p>
            <a:pPr marL="0" indent="0">
              <a:buNone/>
            </a:pPr>
            <a:r>
              <a:rPr lang="en-US" sz="2200" dirty="0" smtClean="0">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of </a:t>
            </a:r>
            <a:r>
              <a:rPr lang="en-US" sz="2200" dirty="0" err="1">
                <a:latin typeface="Times New Roman" panose="02020603050405020304" pitchFamily="18" charset="0"/>
                <a:cs typeface="Times New Roman" panose="02020603050405020304" pitchFamily="18" charset="0"/>
              </a:rPr>
              <a:t>jsp</a:t>
            </a:r>
            <a:r>
              <a:rPr lang="en-US" sz="2200" dirty="0">
                <a:latin typeface="Times New Roman" panose="02020603050405020304" pitchFamily="18" charset="0"/>
                <a:cs typeface="Times New Roman" panose="02020603050405020304" pitchFamily="18" charset="0"/>
              </a:rPr>
              <a:t> expression </a:t>
            </a:r>
            <a:r>
              <a:rPr lang="en-US" sz="2200" dirty="0" smtClean="0">
                <a:latin typeface="Times New Roman" panose="02020603050405020304" pitchFamily="18" charset="0"/>
                <a:cs typeface="Times New Roman" panose="02020603050405020304" pitchFamily="18" charset="0"/>
              </a:rPr>
              <a:t>tag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&lt;%= </a:t>
            </a:r>
            <a:r>
              <a:rPr lang="en-US" sz="2200" dirty="0">
                <a:latin typeface="Times New Roman" panose="02020603050405020304" pitchFamily="18" charset="0"/>
                <a:cs typeface="Times New Roman" panose="02020603050405020304" pitchFamily="18" charset="0"/>
              </a:rPr>
              <a:t>"welcome to </a:t>
            </a:r>
            <a:r>
              <a:rPr lang="en-US" sz="2200" dirty="0" err="1">
                <a:latin typeface="Times New Roman" panose="02020603050405020304" pitchFamily="18" charset="0"/>
                <a:cs typeface="Times New Roman" panose="02020603050405020304" pitchFamily="18" charset="0"/>
              </a:rPr>
              <a:t>jsp</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%&gt;</a:t>
            </a:r>
          </a:p>
          <a:p>
            <a:pPr marL="0" indent="0">
              <a:buNone/>
            </a:pPr>
            <a:r>
              <a:rPr lang="en-US" sz="2200" dirty="0" err="1" smtClean="0">
                <a:solidFill>
                  <a:srgbClr val="92D050"/>
                </a:solidFill>
                <a:latin typeface="Times New Roman" panose="02020603050405020304" pitchFamily="18" charset="0"/>
                <a:cs typeface="Times New Roman" panose="02020603050405020304" pitchFamily="18" charset="0"/>
              </a:rPr>
              <a:t>Expres.jsp</a:t>
            </a:r>
            <a:endParaRPr lang="en-US" sz="2200" dirty="0" smtClean="0">
              <a:solidFill>
                <a:srgbClr val="92D050"/>
              </a:solidFill>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&lt;</a:t>
            </a:r>
            <a:r>
              <a:rPr lang="en-US" sz="2200" dirty="0">
                <a:latin typeface="Times New Roman" panose="02020603050405020304" pitchFamily="18" charset="0"/>
                <a:cs typeface="Times New Roman" panose="02020603050405020304" pitchFamily="18" charset="0"/>
              </a:rPr>
              <a:t>html&gt;</a:t>
            </a:r>
          </a:p>
          <a:p>
            <a:pPr marL="0" indent="0">
              <a:buNone/>
            </a:pPr>
            <a:r>
              <a:rPr lang="en-US" sz="2200" dirty="0">
                <a:latin typeface="Times New Roman" panose="02020603050405020304" pitchFamily="18" charset="0"/>
                <a:cs typeface="Times New Roman" panose="02020603050405020304" pitchFamily="18" charset="0"/>
              </a:rPr>
              <a:t>&lt;head&gt;</a:t>
            </a:r>
          </a:p>
          <a:p>
            <a:pPr marL="0" indent="0">
              <a:buNone/>
            </a:pPr>
            <a:r>
              <a:rPr lang="en-US" sz="2200" dirty="0">
                <a:latin typeface="Times New Roman" panose="02020603050405020304" pitchFamily="18" charset="0"/>
                <a:cs typeface="Times New Roman" panose="02020603050405020304" pitchFamily="18" charset="0"/>
              </a:rPr>
              <a:t>&lt;title&gt;</a:t>
            </a:r>
            <a:r>
              <a:rPr lang="en-US" sz="2200" dirty="0" err="1">
                <a:latin typeface="Times New Roman" panose="02020603050405020304" pitchFamily="18" charset="0"/>
                <a:cs typeface="Times New Roman" panose="02020603050405020304" pitchFamily="18" charset="0"/>
              </a:rPr>
              <a:t>jsp</a:t>
            </a:r>
            <a:r>
              <a:rPr lang="en-US" sz="2200" dirty="0">
                <a:latin typeface="Times New Roman" panose="02020603050405020304" pitchFamily="18" charset="0"/>
                <a:cs typeface="Times New Roman" panose="02020603050405020304" pitchFamily="18" charset="0"/>
              </a:rPr>
              <a:t> Expression&lt;/title&gt;</a:t>
            </a:r>
          </a:p>
          <a:p>
            <a:pPr marL="0" indent="0">
              <a:buNone/>
            </a:pPr>
            <a:r>
              <a:rPr lang="en-US" sz="2200" dirty="0">
                <a:latin typeface="Times New Roman" panose="02020603050405020304" pitchFamily="18" charset="0"/>
                <a:cs typeface="Times New Roman" panose="02020603050405020304" pitchFamily="18" charset="0"/>
              </a:rPr>
              <a:t>&lt;/head&gt;</a:t>
            </a:r>
          </a:p>
          <a:p>
            <a:pPr marL="0" indent="0">
              <a:buNone/>
            </a:pPr>
            <a:r>
              <a:rPr lang="en-US" sz="2200" dirty="0">
                <a:latin typeface="Times New Roman" panose="02020603050405020304" pitchFamily="18" charset="0"/>
                <a:cs typeface="Times New Roman" panose="02020603050405020304" pitchFamily="18" charset="0"/>
              </a:rPr>
              <a:t>&lt;body&gt;</a:t>
            </a:r>
          </a:p>
          <a:p>
            <a:pPr marL="0" indent="0">
              <a:buNone/>
            </a:pPr>
            <a:r>
              <a:rPr lang="en-US" sz="2200" dirty="0">
                <a:latin typeface="Times New Roman" panose="02020603050405020304" pitchFamily="18" charset="0"/>
                <a:cs typeface="Times New Roman" panose="02020603050405020304" pitchFamily="18" charset="0"/>
              </a:rPr>
              <a:t>&lt;% </a:t>
            </a:r>
            <a:r>
              <a:rPr lang="en-US" sz="2200" dirty="0" err="1">
                <a:latin typeface="Times New Roman" panose="02020603050405020304" pitchFamily="18" charset="0"/>
                <a:cs typeface="Times New Roman" panose="02020603050405020304" pitchFamily="18" charset="0"/>
              </a:rPr>
              <a:t>out.println</a:t>
            </a:r>
            <a:r>
              <a:rPr lang="en-US" sz="2200" dirty="0">
                <a:latin typeface="Times New Roman" panose="02020603050405020304" pitchFamily="18" charset="0"/>
                <a:cs typeface="Times New Roman" panose="02020603050405020304" pitchFamily="18" charset="0"/>
              </a:rPr>
              <a:t>("The expression number is "); %&gt;</a:t>
            </a:r>
          </a:p>
          <a:p>
            <a:pPr marL="0" indent="0">
              <a:buNone/>
            </a:pPr>
            <a:r>
              <a:rPr lang="en-US" sz="2200" dirty="0">
                <a:latin typeface="Times New Roman" panose="02020603050405020304" pitchFamily="18" charset="0"/>
                <a:cs typeface="Times New Roman" panose="02020603050405020304" pitchFamily="18" charset="0"/>
              </a:rPr>
              <a:t>&lt;%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num1=10;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num2=10;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num3 = 20; %&gt;</a:t>
            </a:r>
          </a:p>
          <a:p>
            <a:pPr marL="0" indent="0">
              <a:buNone/>
            </a:pPr>
            <a:r>
              <a:rPr lang="en-US" sz="2200" dirty="0">
                <a:solidFill>
                  <a:schemeClr val="accent1">
                    <a:lumMod val="75000"/>
                  </a:schemeClr>
                </a:solidFill>
                <a:latin typeface="Times New Roman" panose="02020603050405020304" pitchFamily="18" charset="0"/>
                <a:cs typeface="Times New Roman" panose="02020603050405020304" pitchFamily="18" charset="0"/>
              </a:rPr>
              <a:t>&lt;%= num1*num2+num3 %&gt;</a:t>
            </a:r>
          </a:p>
          <a:p>
            <a:pPr marL="0" indent="0">
              <a:buNone/>
            </a:pPr>
            <a:r>
              <a:rPr lang="en-US" sz="2200" dirty="0">
                <a:latin typeface="Times New Roman" panose="02020603050405020304" pitchFamily="18" charset="0"/>
                <a:cs typeface="Times New Roman" panose="02020603050405020304" pitchFamily="18" charset="0"/>
              </a:rPr>
              <a:t>&lt;/body&gt;</a:t>
            </a:r>
          </a:p>
          <a:p>
            <a:pPr marL="0" indent="0">
              <a:buNone/>
            </a:pPr>
            <a:r>
              <a:rPr lang="en-US" sz="2200" dirty="0">
                <a:latin typeface="Times New Roman" panose="02020603050405020304" pitchFamily="18" charset="0"/>
                <a:cs typeface="Times New Roman" panose="02020603050405020304" pitchFamily="18" charset="0"/>
              </a:rPr>
              <a:t>&lt;/html&gt;</a:t>
            </a:r>
            <a:endParaRPr lang="en-IN"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t="3929" r="74888" b="78809"/>
          <a:stretch/>
        </p:blipFill>
        <p:spPr>
          <a:xfrm>
            <a:off x="7421336" y="4286249"/>
            <a:ext cx="4049486" cy="1600202"/>
          </a:xfrm>
          <a:prstGeom prst="rect">
            <a:avLst/>
          </a:prstGeom>
        </p:spPr>
      </p:pic>
    </p:spTree>
    <p:extLst>
      <p:ext uri="{BB962C8B-B14F-4D97-AF65-F5344CB8AC3E}">
        <p14:creationId xmlns:p14="http://schemas.microsoft.com/office/powerpoint/2010/main" val="3578841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614" y="130629"/>
            <a:ext cx="11846379" cy="6629400"/>
          </a:xfrm>
        </p:spPr>
        <p:txBody>
          <a:bodyPr>
            <a:normAutofit lnSpcReduction="10000"/>
          </a:bodyPr>
          <a:lstStyle/>
          <a:p>
            <a:pPr marL="0" indent="0" algn="just">
              <a:buNone/>
            </a:pPr>
            <a:r>
              <a:rPr lang="en-US" sz="2200" dirty="0" err="1" smtClean="0">
                <a:solidFill>
                  <a:srgbClr val="FF0000"/>
                </a:solidFill>
                <a:latin typeface="Times New Roman" panose="02020603050405020304" pitchFamily="18" charset="0"/>
                <a:cs typeface="Times New Roman" panose="02020603050405020304" pitchFamily="18" charset="0"/>
              </a:rPr>
              <a:t>Scriptlet</a:t>
            </a:r>
            <a:endParaRPr lang="en-US" sz="2200" dirty="0" smtClean="0">
              <a:solidFill>
                <a:srgbClr val="FF0000"/>
              </a:solidFill>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JSP </a:t>
            </a:r>
            <a:r>
              <a:rPr lang="en-US" sz="2200" dirty="0" err="1">
                <a:latin typeface="Times New Roman" panose="02020603050405020304" pitchFamily="18" charset="0"/>
                <a:cs typeface="Times New Roman" panose="02020603050405020304" pitchFamily="18" charset="0"/>
              </a:rPr>
              <a:t>scriptlet</a:t>
            </a:r>
            <a:r>
              <a:rPr lang="en-US" sz="2200" dirty="0">
                <a:latin typeface="Times New Roman" panose="02020603050405020304" pitchFamily="18" charset="0"/>
                <a:cs typeface="Times New Roman" panose="02020603050405020304" pitchFamily="18" charset="0"/>
              </a:rPr>
              <a:t> can contain Java language statements, variable or method declarations, or expressions that are valid in the page scripting language</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JSP container moves statements in _</a:t>
            </a:r>
            <a:r>
              <a:rPr lang="en-US" sz="2200" dirty="0" err="1">
                <a:latin typeface="Times New Roman" panose="02020603050405020304" pitchFamily="18" charset="0"/>
                <a:cs typeface="Times New Roman" panose="02020603050405020304" pitchFamily="18" charset="0"/>
              </a:rPr>
              <a:t>jspservice</a:t>
            </a:r>
            <a:r>
              <a:rPr lang="en-US" sz="2200" dirty="0">
                <a:latin typeface="Times New Roman" panose="02020603050405020304" pitchFamily="18" charset="0"/>
                <a:cs typeface="Times New Roman" panose="02020603050405020304" pitchFamily="18" charset="0"/>
              </a:rPr>
              <a:t>() method while generating servlet from </a:t>
            </a:r>
            <a:r>
              <a:rPr lang="en-US" sz="2200" dirty="0" err="1">
                <a:latin typeface="Times New Roman" panose="02020603050405020304" pitchFamily="18" charset="0"/>
                <a:cs typeface="Times New Roman" panose="02020603050405020304" pitchFamily="18" charset="0"/>
              </a:rPr>
              <a:t>jsp</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For each request of the client, service method of the JSP gets invoked hence the code inside the </a:t>
            </a:r>
            <a:r>
              <a:rPr lang="en-US" sz="2200" dirty="0" err="1">
                <a:latin typeface="Times New Roman" panose="02020603050405020304" pitchFamily="18" charset="0"/>
                <a:cs typeface="Times New Roman" panose="02020603050405020304" pitchFamily="18" charset="0"/>
              </a:rPr>
              <a:t>Scriptlet</a:t>
            </a:r>
            <a:r>
              <a:rPr lang="en-US" sz="2200" dirty="0">
                <a:latin typeface="Times New Roman" panose="02020603050405020304" pitchFamily="18" charset="0"/>
                <a:cs typeface="Times New Roman" panose="02020603050405020304" pitchFamily="18" charset="0"/>
              </a:rPr>
              <a:t> executes for every </a:t>
            </a:r>
            <a:r>
              <a:rPr lang="en-US" sz="2200" dirty="0" smtClean="0">
                <a:latin typeface="Times New Roman" panose="02020603050405020304" pitchFamily="18" charset="0"/>
                <a:cs typeface="Times New Roman" panose="02020603050405020304" pitchFamily="18" charset="0"/>
              </a:rPr>
              <a:t>request</a:t>
            </a:r>
            <a:endParaRPr lang="en-US" sz="2200" dirty="0">
              <a:latin typeface="Times New Roman" panose="02020603050405020304" pitchFamily="18" charset="0"/>
              <a:cs typeface="Times New Roman" panose="02020603050405020304" pitchFamily="18" charset="0"/>
            </a:endParaRPr>
          </a:p>
          <a:p>
            <a:pPr marL="0" indent="0" algn="just">
              <a:buNone/>
            </a:pPr>
            <a:r>
              <a:rPr lang="en-IN" sz="2200" dirty="0">
                <a:solidFill>
                  <a:srgbClr val="FFC000"/>
                </a:solidFill>
                <a:latin typeface="Times New Roman" panose="02020603050405020304" pitchFamily="18" charset="0"/>
                <a:cs typeface="Times New Roman" panose="02020603050405020304" pitchFamily="18" charset="0"/>
              </a:rPr>
              <a:t>syntax to include </a:t>
            </a:r>
            <a:r>
              <a:rPr lang="en-IN" sz="2200" dirty="0" err="1">
                <a:solidFill>
                  <a:srgbClr val="FFC000"/>
                </a:solidFill>
                <a:latin typeface="Times New Roman" panose="02020603050405020304" pitchFamily="18" charset="0"/>
                <a:cs typeface="Times New Roman" panose="02020603050405020304" pitchFamily="18" charset="0"/>
              </a:rPr>
              <a:t>Scriptlet</a:t>
            </a:r>
            <a:r>
              <a:rPr lang="en-IN" sz="2200" dirty="0">
                <a:solidFill>
                  <a:srgbClr val="FFC000"/>
                </a:solidFill>
                <a:latin typeface="Times New Roman" panose="02020603050405020304" pitchFamily="18" charset="0"/>
                <a:cs typeface="Times New Roman" panose="02020603050405020304" pitchFamily="18" charset="0"/>
              </a:rPr>
              <a:t> in </a:t>
            </a:r>
            <a:r>
              <a:rPr lang="en-IN" sz="2200" dirty="0" smtClean="0">
                <a:solidFill>
                  <a:srgbClr val="FFC000"/>
                </a:solidFill>
                <a:latin typeface="Times New Roman" panose="02020603050405020304" pitchFamily="18" charset="0"/>
                <a:cs typeface="Times New Roman" panose="02020603050405020304" pitchFamily="18" charset="0"/>
              </a:rPr>
              <a:t>JSP</a:t>
            </a:r>
            <a:r>
              <a:rPr lang="en-IN" sz="2200" dirty="0" smtClean="0">
                <a:latin typeface="Times New Roman" panose="02020603050405020304" pitchFamily="18" charset="0"/>
                <a:cs typeface="Times New Roman" panose="02020603050405020304" pitchFamily="18" charset="0"/>
              </a:rPr>
              <a:t>: </a:t>
            </a:r>
            <a:r>
              <a:rPr lang="en-IN" sz="2200" dirty="0" smtClean="0">
                <a:solidFill>
                  <a:srgbClr val="00B050"/>
                </a:solidFill>
                <a:latin typeface="Times New Roman" panose="02020603050405020304" pitchFamily="18" charset="0"/>
                <a:cs typeface="Times New Roman" panose="02020603050405020304" pitchFamily="18" charset="0"/>
              </a:rPr>
              <a:t>&lt;% </a:t>
            </a:r>
            <a:r>
              <a:rPr lang="en-IN" sz="2200" dirty="0">
                <a:solidFill>
                  <a:srgbClr val="00B050"/>
                </a:solidFill>
                <a:latin typeface="Times New Roman" panose="02020603050405020304" pitchFamily="18" charset="0"/>
                <a:cs typeface="Times New Roman" panose="02020603050405020304" pitchFamily="18" charset="0"/>
              </a:rPr>
              <a:t>code fragment %&gt;</a:t>
            </a:r>
          </a:p>
          <a:p>
            <a:pPr marL="0" indent="0" algn="just">
              <a:buNone/>
            </a:pPr>
            <a:r>
              <a:rPr lang="en-US" sz="2200" dirty="0">
                <a:latin typeface="Times New Roman" panose="02020603050405020304" pitchFamily="18" charset="0"/>
                <a:cs typeface="Times New Roman" panose="02020603050405020304" pitchFamily="18" charset="0"/>
              </a:rPr>
              <a:t>For example,</a:t>
            </a:r>
          </a:p>
          <a:p>
            <a:pPr marL="0" indent="0" algn="just">
              <a:buNone/>
            </a:pPr>
            <a:r>
              <a:rPr lang="en-US" sz="2200" dirty="0">
                <a:latin typeface="Times New Roman" panose="02020603050405020304" pitchFamily="18" charset="0"/>
                <a:cs typeface="Times New Roman" panose="02020603050405020304" pitchFamily="18" charset="0"/>
              </a:rPr>
              <a:t>&lt;html&gt;</a:t>
            </a:r>
          </a:p>
          <a:p>
            <a:pPr marL="0" indent="0" algn="just">
              <a:buNone/>
            </a:pPr>
            <a:r>
              <a:rPr lang="en-US" sz="2200" dirty="0">
                <a:latin typeface="Times New Roman" panose="02020603050405020304" pitchFamily="18" charset="0"/>
                <a:cs typeface="Times New Roman" panose="02020603050405020304" pitchFamily="18" charset="0"/>
              </a:rPr>
              <a:t>&lt;head&gt;&lt;title&gt;Hello World&lt;/title&gt;&lt;/head&gt;</a:t>
            </a:r>
          </a:p>
          <a:p>
            <a:pPr marL="0" indent="0" algn="just">
              <a:buNone/>
            </a:pPr>
            <a:r>
              <a:rPr lang="en-US" sz="2200" dirty="0">
                <a:latin typeface="Times New Roman" panose="02020603050405020304" pitchFamily="18" charset="0"/>
                <a:cs typeface="Times New Roman" panose="02020603050405020304" pitchFamily="18" charset="0"/>
              </a:rPr>
              <a:t>&lt;body&gt;</a:t>
            </a:r>
          </a:p>
          <a:p>
            <a:pPr marL="0" indent="0" algn="just">
              <a:buNone/>
            </a:pPr>
            <a:r>
              <a:rPr lang="en-US" sz="2200" dirty="0">
                <a:latin typeface="Times New Roman" panose="02020603050405020304" pitchFamily="18" charset="0"/>
                <a:cs typeface="Times New Roman" panose="02020603050405020304" pitchFamily="18" charset="0"/>
              </a:rPr>
              <a:t>Hello World!&lt;</a:t>
            </a:r>
            <a:r>
              <a:rPr lang="en-US" sz="2200" dirty="0" err="1">
                <a:latin typeface="Times New Roman" panose="02020603050405020304" pitchFamily="18" charset="0"/>
                <a:cs typeface="Times New Roman" panose="02020603050405020304" pitchFamily="18" charset="0"/>
              </a:rPr>
              <a:t>br</a:t>
            </a:r>
            <a:r>
              <a:rPr lang="en-US" sz="2200" dirty="0">
                <a:latin typeface="Times New Roman" panose="02020603050405020304" pitchFamily="18" charset="0"/>
                <a:cs typeface="Times New Roman" panose="02020603050405020304" pitchFamily="18" charset="0"/>
              </a:rPr>
              <a:t>/&gt;</a:t>
            </a:r>
          </a:p>
          <a:p>
            <a:pPr marL="0" indent="0" algn="just">
              <a:buNone/>
            </a:pPr>
            <a:r>
              <a:rPr lang="en-US" sz="2200" dirty="0">
                <a:latin typeface="Times New Roman" panose="02020603050405020304" pitchFamily="18" charset="0"/>
                <a:cs typeface="Times New Roman" panose="02020603050405020304" pitchFamily="18" charset="0"/>
              </a:rPr>
              <a:t>&lt;%</a:t>
            </a:r>
          </a:p>
          <a:p>
            <a:pPr marL="0" indent="0" algn="just">
              <a:buNone/>
            </a:pPr>
            <a:r>
              <a:rPr lang="en-US" sz="2200" dirty="0" err="1">
                <a:latin typeface="Times New Roman" panose="02020603050405020304" pitchFamily="18" charset="0"/>
                <a:cs typeface="Times New Roman" panose="02020603050405020304" pitchFamily="18" charset="0"/>
              </a:rPr>
              <a:t>out.println</a:t>
            </a:r>
            <a:r>
              <a:rPr lang="en-US" sz="2200" dirty="0">
                <a:latin typeface="Times New Roman" panose="02020603050405020304" pitchFamily="18" charset="0"/>
                <a:cs typeface="Times New Roman" panose="02020603050405020304" pitchFamily="18" charset="0"/>
              </a:rPr>
              <a:t>("Your IP address is " + </a:t>
            </a:r>
            <a:r>
              <a:rPr lang="en-US" sz="2200" dirty="0" err="1">
                <a:latin typeface="Times New Roman" panose="02020603050405020304" pitchFamily="18" charset="0"/>
                <a:cs typeface="Times New Roman" panose="02020603050405020304" pitchFamily="18" charset="0"/>
              </a:rPr>
              <a:t>request.getRemoteAddr</a:t>
            </a:r>
            <a:r>
              <a:rPr lang="en-US" sz="2200" dirty="0">
                <a:latin typeface="Times New Roman" panose="02020603050405020304" pitchFamily="18" charset="0"/>
                <a:cs typeface="Times New Roman" panose="02020603050405020304" pitchFamily="18" charset="0"/>
              </a:rPr>
              <a:t>());</a:t>
            </a:r>
          </a:p>
          <a:p>
            <a:pPr marL="0" indent="0" algn="just">
              <a:buNone/>
            </a:pPr>
            <a:r>
              <a:rPr lang="en-US" sz="2200" dirty="0">
                <a:latin typeface="Times New Roman" panose="02020603050405020304" pitchFamily="18" charset="0"/>
                <a:cs typeface="Times New Roman" panose="02020603050405020304" pitchFamily="18" charset="0"/>
              </a:rPr>
              <a:t>%&gt;</a:t>
            </a:r>
          </a:p>
          <a:p>
            <a:pPr marL="0" indent="0" algn="just">
              <a:buNone/>
            </a:pPr>
            <a:r>
              <a:rPr lang="en-US" sz="2200" dirty="0">
                <a:latin typeface="Times New Roman" panose="02020603050405020304" pitchFamily="18" charset="0"/>
                <a:cs typeface="Times New Roman" panose="02020603050405020304" pitchFamily="18" charset="0"/>
              </a:rPr>
              <a:t>&lt;/body&gt;</a:t>
            </a:r>
          </a:p>
          <a:p>
            <a:pPr marL="0" indent="0" algn="just">
              <a:buNone/>
            </a:pPr>
            <a:r>
              <a:rPr lang="en-US" sz="2200" dirty="0">
                <a:latin typeface="Times New Roman" panose="02020603050405020304" pitchFamily="18" charset="0"/>
                <a:cs typeface="Times New Roman" panose="02020603050405020304" pitchFamily="18" charset="0"/>
              </a:rPr>
              <a:t>&lt;/html&gt;</a:t>
            </a:r>
            <a:endParaRPr lang="en-IN" sz="22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rotWithShape="1">
          <a:blip r:embed="rId2"/>
          <a:srcRect t="11698" r="71274" b="72578"/>
          <a:stretch/>
        </p:blipFill>
        <p:spPr>
          <a:xfrm>
            <a:off x="2967489" y="3938728"/>
            <a:ext cx="3502325" cy="1078302"/>
          </a:xfrm>
          <a:prstGeom prst="rect">
            <a:avLst/>
          </a:prstGeom>
        </p:spPr>
      </p:pic>
    </p:spTree>
    <p:extLst>
      <p:ext uri="{BB962C8B-B14F-4D97-AF65-F5344CB8AC3E}">
        <p14:creationId xmlns:p14="http://schemas.microsoft.com/office/powerpoint/2010/main" val="2594228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644" y="73479"/>
            <a:ext cx="5543550" cy="6621235"/>
          </a:xfrm>
        </p:spPr>
        <p:txBody>
          <a:bodyPr>
            <a:normAutofit/>
          </a:bodyPr>
          <a:lstStyle/>
          <a:p>
            <a:pPr marL="0" indent="0">
              <a:buNone/>
            </a:pPr>
            <a:r>
              <a:rPr lang="en-US" sz="2000" dirty="0" err="1" smtClean="0">
                <a:solidFill>
                  <a:schemeClr val="accent1">
                    <a:lumMod val="60000"/>
                    <a:lumOff val="40000"/>
                  </a:schemeClr>
                </a:solidFill>
                <a:latin typeface="Times New Roman" panose="02020603050405020304" pitchFamily="18" charset="0"/>
                <a:cs typeface="Times New Roman" panose="02020603050405020304" pitchFamily="18" charset="0"/>
              </a:rPr>
              <a:t>Scriptlet.jsp</a:t>
            </a:r>
            <a:endParaRPr lang="en-IN" sz="20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&lt;</a:t>
            </a:r>
            <a:r>
              <a:rPr lang="en-IN" sz="2000" dirty="0">
                <a:latin typeface="Times New Roman" panose="02020603050405020304" pitchFamily="18" charset="0"/>
                <a:cs typeface="Times New Roman" panose="02020603050405020304" pitchFamily="18" charset="0"/>
              </a:rPr>
              <a:t>html&gt;</a:t>
            </a:r>
          </a:p>
          <a:p>
            <a:pPr marL="0" indent="0">
              <a:buNone/>
            </a:pPr>
            <a:r>
              <a:rPr lang="en-IN" sz="2000" dirty="0">
                <a:latin typeface="Times New Roman" panose="02020603050405020304" pitchFamily="18" charset="0"/>
                <a:cs typeface="Times New Roman" panose="02020603050405020304" pitchFamily="18" charset="0"/>
              </a:rPr>
              <a:t>&lt;head&gt;</a:t>
            </a:r>
          </a:p>
          <a:p>
            <a:pPr marL="0" indent="0">
              <a:buNone/>
            </a:pPr>
            <a:r>
              <a:rPr lang="en-IN" sz="2000" dirty="0">
                <a:latin typeface="Times New Roman" panose="02020603050405020304" pitchFamily="18" charset="0"/>
                <a:cs typeface="Times New Roman" panose="02020603050405020304" pitchFamily="18" charset="0"/>
              </a:rPr>
              <a:t>&lt;title&gt;</a:t>
            </a:r>
            <a:r>
              <a:rPr lang="en-IN" sz="2000" dirty="0" err="1">
                <a:latin typeface="Times New Roman" panose="02020603050405020304" pitchFamily="18" charset="0"/>
                <a:cs typeface="Times New Roman" panose="02020603050405020304" pitchFamily="18" charset="0"/>
              </a:rPr>
              <a:t>Scriplet</a:t>
            </a:r>
            <a:r>
              <a:rPr lang="en-IN" sz="2000" dirty="0">
                <a:latin typeface="Times New Roman" panose="02020603050405020304" pitchFamily="18" charset="0"/>
                <a:cs typeface="Times New Roman" panose="02020603050405020304" pitchFamily="18" charset="0"/>
              </a:rPr>
              <a:t>&lt;/title&gt;</a:t>
            </a:r>
          </a:p>
          <a:p>
            <a:pPr marL="0" indent="0">
              <a:buNone/>
            </a:pPr>
            <a:r>
              <a:rPr lang="en-IN" sz="2000" dirty="0">
                <a:latin typeface="Times New Roman" panose="02020603050405020304" pitchFamily="18" charset="0"/>
                <a:cs typeface="Times New Roman" panose="02020603050405020304" pitchFamily="18" charset="0"/>
              </a:rPr>
              <a:t>&lt;/head&gt;</a:t>
            </a:r>
          </a:p>
          <a:p>
            <a:pPr marL="0" indent="0">
              <a:buNone/>
            </a:pPr>
            <a:r>
              <a:rPr lang="en-IN" sz="2000" dirty="0">
                <a:latin typeface="Times New Roman" panose="02020603050405020304" pitchFamily="18" charset="0"/>
                <a:cs typeface="Times New Roman" panose="02020603050405020304" pitchFamily="18" charset="0"/>
              </a:rPr>
              <a:t>&lt;body&gt;</a:t>
            </a:r>
          </a:p>
          <a:p>
            <a:pPr marL="0" indent="0">
              <a:buNone/>
            </a:pPr>
            <a:r>
              <a:rPr lang="en-IN"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&lt;% </a:t>
            </a:r>
            <a:r>
              <a:rPr lang="en-IN" sz="2000" dirty="0" err="1">
                <a:solidFill>
                  <a:schemeClr val="accent1">
                    <a:lumMod val="60000"/>
                    <a:lumOff val="40000"/>
                  </a:schemeClr>
                </a:solidFill>
                <a:latin typeface="Times New Roman" panose="02020603050405020304" pitchFamily="18" charset="0"/>
                <a:cs typeface="Times New Roman" panose="02020603050405020304" pitchFamily="18" charset="0"/>
              </a:rPr>
              <a:t>int</a:t>
            </a: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 num1=10;</a:t>
            </a:r>
          </a:p>
          <a:p>
            <a:pPr marL="0" indent="0">
              <a:buNone/>
            </a:pP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2000" dirty="0" err="1">
                <a:solidFill>
                  <a:schemeClr val="accent1">
                    <a:lumMod val="60000"/>
                    <a:lumOff val="40000"/>
                  </a:schemeClr>
                </a:solidFill>
                <a:latin typeface="Times New Roman" panose="02020603050405020304" pitchFamily="18" charset="0"/>
                <a:cs typeface="Times New Roman" panose="02020603050405020304" pitchFamily="18" charset="0"/>
              </a:rPr>
              <a:t>int</a:t>
            </a: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 num2=40</a:t>
            </a:r>
            <a:r>
              <a:rPr lang="en-IN"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endParaRPr lang="en-IN"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2000" dirty="0" err="1">
                <a:solidFill>
                  <a:schemeClr val="accent1">
                    <a:lumMod val="60000"/>
                    <a:lumOff val="40000"/>
                  </a:schemeClr>
                </a:solidFill>
                <a:latin typeface="Times New Roman" panose="02020603050405020304" pitchFamily="18" charset="0"/>
                <a:cs typeface="Times New Roman" panose="02020603050405020304" pitchFamily="18" charset="0"/>
              </a:rPr>
              <a:t>int</a:t>
            </a: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 num3 = num1+num2;</a:t>
            </a:r>
          </a:p>
          <a:p>
            <a:pPr marL="0" indent="0">
              <a:buNone/>
            </a:pP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2000" dirty="0" err="1">
                <a:solidFill>
                  <a:schemeClr val="accent1">
                    <a:lumMod val="60000"/>
                    <a:lumOff val="40000"/>
                  </a:schemeClr>
                </a:solidFill>
                <a:latin typeface="Times New Roman" panose="02020603050405020304" pitchFamily="18" charset="0"/>
                <a:cs typeface="Times New Roman" panose="02020603050405020304" pitchFamily="18" charset="0"/>
              </a:rPr>
              <a:t>out.println</a:t>
            </a: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a:t>
            </a:r>
            <a:r>
              <a:rPr lang="en-IN" sz="2000" dirty="0" err="1">
                <a:solidFill>
                  <a:schemeClr val="accent1">
                    <a:lumMod val="60000"/>
                    <a:lumOff val="40000"/>
                  </a:schemeClr>
                </a:solidFill>
                <a:latin typeface="Times New Roman" panose="02020603050405020304" pitchFamily="18" charset="0"/>
                <a:cs typeface="Times New Roman" panose="02020603050405020304" pitchFamily="18" charset="0"/>
              </a:rPr>
              <a:t>Scriplet</a:t>
            </a: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 Number is " +num3);</a:t>
            </a:r>
          </a:p>
          <a:p>
            <a:pPr marL="0" indent="0">
              <a:buNone/>
            </a:pPr>
            <a:r>
              <a:rPr lang="en-IN" sz="2000" dirty="0">
                <a:solidFill>
                  <a:schemeClr val="accent1">
                    <a:lumMod val="60000"/>
                    <a:lumOff val="40000"/>
                  </a:schemeClr>
                </a:solidFill>
                <a:latin typeface="Times New Roman" panose="02020603050405020304" pitchFamily="18" charset="0"/>
                <a:cs typeface="Times New Roman" panose="02020603050405020304" pitchFamily="18" charset="0"/>
              </a:rPr>
              <a:t>%&gt;</a:t>
            </a:r>
          </a:p>
          <a:p>
            <a:pPr marL="0" indent="0">
              <a:buNone/>
            </a:pPr>
            <a:r>
              <a:rPr lang="en-IN" sz="2000" dirty="0">
                <a:latin typeface="Times New Roman" panose="02020603050405020304" pitchFamily="18" charset="0"/>
                <a:cs typeface="Times New Roman" panose="02020603050405020304" pitchFamily="18" charset="0"/>
              </a:rPr>
              <a:t>&lt;/body&gt;</a:t>
            </a:r>
          </a:p>
          <a:p>
            <a:pPr marL="0" indent="0">
              <a:buNone/>
            </a:pPr>
            <a:r>
              <a:rPr lang="en-IN" sz="2000" dirty="0">
                <a:latin typeface="Times New Roman" panose="02020603050405020304" pitchFamily="18" charset="0"/>
                <a:cs typeface="Times New Roman" panose="02020603050405020304" pitchFamily="18" charset="0"/>
              </a:rPr>
              <a:t>&lt;/html&gt;</a:t>
            </a:r>
          </a:p>
        </p:txBody>
      </p:sp>
      <p:sp>
        <p:nvSpPr>
          <p:cNvPr id="6" name="Content Placeholder 5"/>
          <p:cNvSpPr>
            <a:spLocks noGrp="1"/>
          </p:cNvSpPr>
          <p:nvPr>
            <p:ph sz="half" idx="2"/>
          </p:nvPr>
        </p:nvSpPr>
        <p:spPr>
          <a:xfrm>
            <a:off x="4833257" y="73478"/>
            <a:ext cx="7282543" cy="6784521"/>
          </a:xfrm>
        </p:spPr>
        <p:txBody>
          <a:bodyPr>
            <a:normAutofit/>
          </a:bodyPr>
          <a:lstStyle/>
          <a:p>
            <a:pPr marL="0" indent="0" algn="just">
              <a:buNone/>
            </a:pPr>
            <a:r>
              <a:rPr lang="en-US" sz="2200" dirty="0">
                <a:solidFill>
                  <a:srgbClr val="FFC000"/>
                </a:solidFill>
                <a:latin typeface="Times New Roman" panose="02020603050405020304" pitchFamily="18" charset="0"/>
                <a:cs typeface="Times New Roman" panose="02020603050405020304" pitchFamily="18" charset="0"/>
              </a:rPr>
              <a:t>JSP </a:t>
            </a:r>
            <a:r>
              <a:rPr lang="en-US" sz="2200" dirty="0" smtClean="0">
                <a:solidFill>
                  <a:srgbClr val="FFC000"/>
                </a:solidFill>
                <a:latin typeface="Times New Roman" panose="02020603050405020304" pitchFamily="18" charset="0"/>
                <a:cs typeface="Times New Roman" panose="02020603050405020304" pitchFamily="18" charset="0"/>
              </a:rPr>
              <a:t>Comments</a:t>
            </a:r>
          </a:p>
          <a:p>
            <a:pPr algn="just"/>
            <a:r>
              <a:rPr lang="en-US" sz="2200" dirty="0">
                <a:latin typeface="Times New Roman" panose="02020603050405020304" pitchFamily="18" charset="0"/>
                <a:cs typeface="Times New Roman" panose="02020603050405020304" pitchFamily="18" charset="0"/>
              </a:rPr>
              <a:t>Comments are marked as text or statements that are ignored by the JSP container.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They </a:t>
            </a:r>
            <a:r>
              <a:rPr lang="en-US" sz="2200" dirty="0">
                <a:latin typeface="Times New Roman" panose="02020603050405020304" pitchFamily="18" charset="0"/>
                <a:cs typeface="Times New Roman" panose="02020603050405020304" pitchFamily="18" charset="0"/>
              </a:rPr>
              <a:t>are useful when you want to write some useful information or logic to remember in the future</a:t>
            </a:r>
            <a:r>
              <a:rPr lang="en-US" sz="2200" dirty="0" smtClean="0">
                <a:latin typeface="Times New Roman" panose="02020603050405020304" pitchFamily="18" charset="0"/>
                <a:cs typeface="Times New Roman" panose="02020603050405020304" pitchFamily="18" charset="0"/>
              </a:rPr>
              <a:t>.</a:t>
            </a:r>
            <a:endParaRPr lang="en-US" sz="2200" dirty="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2200" dirty="0">
                <a:solidFill>
                  <a:srgbClr val="FFC000"/>
                </a:solidFill>
                <a:latin typeface="Times New Roman" panose="02020603050405020304" pitchFamily="18" charset="0"/>
                <a:cs typeface="Times New Roman" panose="02020603050405020304" pitchFamily="18" charset="0"/>
              </a:rPr>
              <a:t>The syntax of JSP comments</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&lt;%-- </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This is JSP comment --%&gt;</a:t>
            </a:r>
          </a:p>
          <a:p>
            <a:pPr marL="0" indent="0" algn="just">
              <a:buNone/>
            </a:pPr>
            <a:r>
              <a:rPr lang="en-US" sz="2200" dirty="0">
                <a:latin typeface="Times New Roman" panose="02020603050405020304" pitchFamily="18" charset="0"/>
                <a:cs typeface="Times New Roman" panose="02020603050405020304" pitchFamily="18" charset="0"/>
              </a:rPr>
              <a:t>The following JSP has a JSP Comment.</a:t>
            </a:r>
          </a:p>
          <a:p>
            <a:pPr marL="0" indent="0" algn="just">
              <a:buNone/>
            </a:pPr>
            <a:r>
              <a:rPr lang="en-US" sz="2200" dirty="0">
                <a:latin typeface="Times New Roman" panose="02020603050405020304" pitchFamily="18" charset="0"/>
                <a:cs typeface="Times New Roman" panose="02020603050405020304" pitchFamily="18" charset="0"/>
              </a:rPr>
              <a:t>&lt;html&gt; </a:t>
            </a:r>
          </a:p>
          <a:p>
            <a:pPr marL="0" indent="0" algn="just">
              <a:buNone/>
            </a:pPr>
            <a:r>
              <a:rPr lang="en-US" sz="2200" dirty="0">
                <a:latin typeface="Times New Roman" panose="02020603050405020304" pitchFamily="18" charset="0"/>
                <a:cs typeface="Times New Roman" panose="02020603050405020304" pitchFamily="18" charset="0"/>
              </a:rPr>
              <a:t>&lt;body&gt; </a:t>
            </a:r>
          </a:p>
          <a:p>
            <a:pPr marL="0" indent="0" algn="just">
              <a:buNone/>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&lt;%-- This is a comment in the page.--%&gt; </a:t>
            </a:r>
          </a:p>
          <a:p>
            <a:pPr marL="0" indent="0" algn="just">
              <a:buNone/>
            </a:pPr>
            <a:r>
              <a:rPr lang="en-US" sz="2200" dirty="0">
                <a:latin typeface="Times New Roman" panose="02020603050405020304" pitchFamily="18" charset="0"/>
                <a:cs typeface="Times New Roman" panose="02020603050405020304" pitchFamily="18" charset="0"/>
              </a:rPr>
              <a:t>&lt;/body&gt;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&lt;/</a:t>
            </a:r>
            <a:r>
              <a:rPr lang="en-US" sz="2200" dirty="0">
                <a:latin typeface="Times New Roman" panose="02020603050405020304" pitchFamily="18" charset="0"/>
                <a:cs typeface="Times New Roman" panose="02020603050405020304" pitchFamily="18" charset="0"/>
              </a:rPr>
              <a:t>html&gt;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note:&lt;!-- comment --&gt; is an HTML comment. Ignored by the browser.</a:t>
            </a:r>
            <a:endParaRPr lang="en-US" sz="2200" dirty="0">
              <a:solidFill>
                <a:srgbClr val="00B0F0"/>
              </a:solidFill>
              <a:latin typeface="Times New Roman" panose="02020603050405020304" pitchFamily="18" charset="0"/>
              <a:cs typeface="Times New Roman" panose="02020603050405020304" pitchFamily="18" charset="0"/>
            </a:endParaRPr>
          </a:p>
          <a:p>
            <a:pPr marL="0" indent="0" algn="just">
              <a:buNone/>
            </a:pPr>
            <a:endParaRPr lang="en-IN" dirty="0"/>
          </a:p>
        </p:txBody>
      </p:sp>
      <p:pic>
        <p:nvPicPr>
          <p:cNvPr id="4" name="Picture 3"/>
          <p:cNvPicPr>
            <a:picLocks noChangeAspect="1"/>
          </p:cNvPicPr>
          <p:nvPr/>
        </p:nvPicPr>
        <p:blipFill rotWithShape="1">
          <a:blip r:embed="rId2"/>
          <a:srcRect t="4047" r="77098" b="82738"/>
          <a:stretch/>
        </p:blipFill>
        <p:spPr>
          <a:xfrm>
            <a:off x="285750" y="5372100"/>
            <a:ext cx="2792186" cy="906235"/>
          </a:xfrm>
          <a:prstGeom prst="rect">
            <a:avLst/>
          </a:prstGeom>
        </p:spPr>
      </p:pic>
      <p:cxnSp>
        <p:nvCxnSpPr>
          <p:cNvPr id="8" name="Straight Connector 7"/>
          <p:cNvCxnSpPr/>
          <p:nvPr/>
        </p:nvCxnSpPr>
        <p:spPr>
          <a:xfrm>
            <a:off x="4833257" y="73478"/>
            <a:ext cx="0" cy="67845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37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36" y="106136"/>
            <a:ext cx="11900985" cy="6694713"/>
          </a:xfrm>
        </p:spPr>
        <p:txBody>
          <a:bodyPr>
            <a:noAutofit/>
          </a:bodyPr>
          <a:lstStyle/>
          <a:p>
            <a:pPr marL="0" indent="0" algn="just">
              <a:buNone/>
            </a:pPr>
            <a:r>
              <a:rPr lang="en-US" sz="2200" dirty="0">
                <a:solidFill>
                  <a:srgbClr val="FF0000"/>
                </a:solidFill>
                <a:latin typeface="Times New Roman" panose="02020603050405020304" pitchFamily="18" charset="0"/>
                <a:cs typeface="Times New Roman" panose="02020603050405020304" pitchFamily="18" charset="0"/>
              </a:rPr>
              <a:t>JSP Action Tags</a:t>
            </a:r>
          </a:p>
          <a:p>
            <a:pPr algn="just"/>
            <a:r>
              <a:rPr lang="en-US" sz="2200" dirty="0">
                <a:latin typeface="Times New Roman" panose="02020603050405020304" pitchFamily="18" charset="0"/>
                <a:cs typeface="Times New Roman" panose="02020603050405020304" pitchFamily="18" charset="0"/>
              </a:rPr>
              <a:t>JSP specification provides the action tags to control the </a:t>
            </a:r>
            <a:r>
              <a:rPr lang="en-US" sz="2200" dirty="0" err="1">
                <a:latin typeface="Times New Roman" panose="02020603050405020304" pitchFamily="18" charset="0"/>
                <a:cs typeface="Times New Roman" panose="02020603050405020304" pitchFamily="18" charset="0"/>
              </a:rPr>
              <a:t>behaviour</a:t>
            </a:r>
            <a:r>
              <a:rPr lang="en-US" sz="2200" dirty="0">
                <a:latin typeface="Times New Roman" panose="02020603050405020304" pitchFamily="18" charset="0"/>
                <a:cs typeface="Times New Roman" panose="02020603050405020304" pitchFamily="18" charset="0"/>
              </a:rPr>
              <a:t> of the servlet engine, to control page flow, to dynamically insert a file, to reuse JavaBeans components etc. </a:t>
            </a:r>
            <a:r>
              <a:rPr lang="en-US" sz="2200" dirty="0" err="1">
                <a:latin typeface="Times New Roman" panose="02020603050405020304" pitchFamily="18" charset="0"/>
                <a:cs typeface="Times New Roman" panose="02020603050405020304" pitchFamily="18" charset="0"/>
              </a:rPr>
              <a:t>jsp</a:t>
            </a:r>
            <a:r>
              <a:rPr lang="en-US" sz="2200" dirty="0">
                <a:latin typeface="Times New Roman" panose="02020603050405020304" pitchFamily="18" charset="0"/>
                <a:cs typeface="Times New Roman" panose="02020603050405020304" pitchFamily="18" charset="0"/>
              </a:rPr>
              <a:t>: is used as prefix</a:t>
            </a:r>
            <a:r>
              <a:rPr lang="en-US" sz="2200" dirty="0" smtClean="0">
                <a:latin typeface="Times New Roman" panose="02020603050405020304" pitchFamily="18" charset="0"/>
                <a:cs typeface="Times New Roman" panose="02020603050405020304" pitchFamily="18" charset="0"/>
              </a:rPr>
              <a:t>.</a:t>
            </a:r>
          </a:p>
          <a:p>
            <a:pPr algn="just" fontAlgn="base"/>
            <a:r>
              <a:rPr lang="en-US" sz="2200" dirty="0">
                <a:latin typeface="Times New Roman" panose="02020603050405020304" pitchFamily="18" charset="0"/>
                <a:cs typeface="Times New Roman" panose="02020603050405020304" pitchFamily="18" charset="0"/>
              </a:rPr>
              <a:t>They perform some specific tasks and are predefined. They provide functionalities like-</a:t>
            </a:r>
          </a:p>
          <a:p>
            <a:pPr marL="0" indent="0" algn="just" fontAlgn="base">
              <a:buNone/>
            </a:pPr>
            <a:r>
              <a:rPr lang="en-US" sz="2200" dirty="0">
                <a:latin typeface="Times New Roman" panose="02020603050405020304" pitchFamily="18" charset="0"/>
                <a:cs typeface="Times New Roman" panose="02020603050405020304" pitchFamily="18" charset="0"/>
              </a:rPr>
              <a:t>Dynamic insertion of a file</a:t>
            </a:r>
          </a:p>
          <a:p>
            <a:pPr marL="0" indent="0" algn="just" fontAlgn="base">
              <a:buNone/>
            </a:pPr>
            <a:r>
              <a:rPr lang="en-US" sz="2200" dirty="0">
                <a:latin typeface="Times New Roman" panose="02020603050405020304" pitchFamily="18" charset="0"/>
                <a:cs typeface="Times New Roman" panose="02020603050405020304" pitchFamily="18" charset="0"/>
              </a:rPr>
              <a:t>Controlling behavior of the servlet engine</a:t>
            </a:r>
          </a:p>
          <a:p>
            <a:pPr marL="0" indent="0" algn="just" fontAlgn="base">
              <a:buNone/>
            </a:pPr>
            <a:r>
              <a:rPr lang="en-US" sz="2200" dirty="0">
                <a:latin typeface="Times New Roman" panose="02020603050405020304" pitchFamily="18" charset="0"/>
                <a:cs typeface="Times New Roman" panose="02020603050405020304" pitchFamily="18" charset="0"/>
              </a:rPr>
              <a:t>Forwarding a user to another page</a:t>
            </a:r>
          </a:p>
          <a:p>
            <a:pPr marL="0" indent="0" algn="just" fontAlgn="base">
              <a:buNone/>
            </a:pPr>
            <a:r>
              <a:rPr lang="en-US" sz="2200" dirty="0">
                <a:latin typeface="Times New Roman" panose="02020603050405020304" pitchFamily="18" charset="0"/>
                <a:cs typeface="Times New Roman" panose="02020603050405020304" pitchFamily="18" charset="0"/>
              </a:rPr>
              <a:t>Controlling flow between pages</a:t>
            </a:r>
          </a:p>
          <a:p>
            <a:pPr marL="0" indent="0" algn="just">
              <a:buNone/>
            </a:pPr>
            <a:r>
              <a:rPr lang="en-IN" sz="2200" dirty="0">
                <a:solidFill>
                  <a:srgbClr val="FFC000"/>
                </a:solidFill>
                <a:latin typeface="Times New Roman" panose="02020603050405020304" pitchFamily="18" charset="0"/>
                <a:cs typeface="Times New Roman" panose="02020603050405020304" pitchFamily="18" charset="0"/>
              </a:rPr>
              <a:t>Common Syntax</a:t>
            </a:r>
            <a:r>
              <a:rPr lang="en-IN"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smtClean="0">
                <a:solidFill>
                  <a:schemeClr val="accent1">
                    <a:lumMod val="50000"/>
                  </a:schemeClr>
                </a:solidFill>
                <a:latin typeface="Times New Roman" panose="02020603050405020304" pitchFamily="18" charset="0"/>
                <a:cs typeface="Times New Roman" panose="02020603050405020304" pitchFamily="18" charset="0"/>
              </a:rPr>
              <a:t>&lt;</a:t>
            </a:r>
            <a:r>
              <a:rPr lang="en-US" sz="2200" dirty="0" err="1">
                <a:solidFill>
                  <a:schemeClr val="accent1">
                    <a:lumMod val="50000"/>
                  </a:schemeClr>
                </a:solidFill>
                <a:latin typeface="Times New Roman" panose="02020603050405020304" pitchFamily="18" charset="0"/>
                <a:cs typeface="Times New Roman" panose="02020603050405020304" pitchFamily="18" charset="0"/>
              </a:rPr>
              <a:t>jsp:action_name</a:t>
            </a:r>
            <a:r>
              <a:rPr lang="en-US" sz="2200" dirty="0">
                <a:solidFill>
                  <a:schemeClr val="accent1">
                    <a:lumMod val="50000"/>
                  </a:schemeClr>
                </a:solidFill>
                <a:latin typeface="Times New Roman" panose="02020603050405020304" pitchFamily="18" charset="0"/>
                <a:cs typeface="Times New Roman" panose="02020603050405020304" pitchFamily="18" charset="0"/>
              </a:rPr>
              <a:t> attribute=”value</a:t>
            </a:r>
            <a:r>
              <a:rPr lang="en-US" sz="2200" dirty="0" smtClean="0">
                <a:solidFill>
                  <a:schemeClr val="accent1">
                    <a:lumMod val="50000"/>
                  </a:schemeClr>
                </a:solidFill>
                <a:latin typeface="Times New Roman" panose="02020603050405020304" pitchFamily="18" charset="0"/>
                <a:cs typeface="Times New Roman" panose="02020603050405020304" pitchFamily="18" charset="0"/>
              </a:rPr>
              <a:t>”/&gt;</a:t>
            </a:r>
            <a:endParaRPr lang="en-IN" sz="2200" dirty="0" smtClean="0">
              <a:solidFill>
                <a:schemeClr val="accent1">
                  <a:lumMod val="50000"/>
                </a:schemeClr>
              </a:solidFill>
              <a:latin typeface="Times New Roman" panose="02020603050405020304" pitchFamily="18" charset="0"/>
              <a:cs typeface="Times New Roman" panose="02020603050405020304" pitchFamily="18" charset="0"/>
            </a:endParaRPr>
          </a:p>
          <a:p>
            <a:pPr algn="just" fontAlgn="base"/>
            <a:r>
              <a:rPr lang="en-IN" sz="2200" dirty="0" smtClean="0">
                <a:latin typeface="Times New Roman" panose="02020603050405020304" pitchFamily="18" charset="0"/>
                <a:cs typeface="Times New Roman" panose="02020603050405020304" pitchFamily="18" charset="0"/>
              </a:rPr>
              <a:t>There </a:t>
            </a:r>
            <a:r>
              <a:rPr lang="en-IN" sz="2200" dirty="0">
                <a:latin typeface="Times New Roman" panose="02020603050405020304" pitchFamily="18" charset="0"/>
                <a:cs typeface="Times New Roman" panose="02020603050405020304" pitchFamily="18" charset="0"/>
              </a:rPr>
              <a:t>are in all eleven JSP action tags. They are:</a:t>
            </a:r>
          </a:p>
          <a:p>
            <a:pPr marL="0" indent="0" algn="just" fontAlgn="base">
              <a:buNone/>
            </a:pPr>
            <a:r>
              <a:rPr lang="en-IN" sz="2200" dirty="0" err="1" smtClean="0">
                <a:latin typeface="Times New Roman" panose="02020603050405020304" pitchFamily="18" charset="0"/>
                <a:cs typeface="Times New Roman" panose="02020603050405020304" pitchFamily="18" charset="0"/>
              </a:rPr>
              <a:t>jsp:include</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jsp:useBean</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jsp:setProperty</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jsp:getProperty</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jsp:forward</a:t>
            </a:r>
            <a:endParaRPr lang="en-IN" sz="2200" dirty="0">
              <a:latin typeface="Times New Roman" panose="02020603050405020304" pitchFamily="18" charset="0"/>
              <a:cs typeface="Times New Roman" panose="02020603050405020304" pitchFamily="18" charset="0"/>
            </a:endParaRPr>
          </a:p>
          <a:p>
            <a:pPr marL="0" indent="0" algn="just" fontAlgn="base">
              <a:buNone/>
            </a:pPr>
            <a:r>
              <a:rPr lang="en-IN" sz="2200" dirty="0" err="1" smtClean="0">
                <a:latin typeface="Times New Roman" panose="02020603050405020304" pitchFamily="18" charset="0"/>
                <a:cs typeface="Times New Roman" panose="02020603050405020304" pitchFamily="18" charset="0"/>
              </a:rPr>
              <a:t>jsp:plugin</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jsp:body</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jsp:text</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jsp:element</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jsp:param</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jsp:attribute</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jsp:output</a:t>
            </a:r>
            <a:endParaRPr lang="en-IN"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Common attributes of all action tags:</a:t>
            </a:r>
          </a:p>
          <a:p>
            <a:pPr marL="0" indent="0" algn="just">
              <a:buNone/>
            </a:pPr>
            <a:r>
              <a:rPr lang="en-US" sz="2200" dirty="0">
                <a:latin typeface="Times New Roman" panose="02020603050405020304" pitchFamily="18" charset="0"/>
                <a:cs typeface="Times New Roman" panose="02020603050405020304" pitchFamily="18" charset="0"/>
              </a:rPr>
              <a:t>1. id attribute: This attribute is used to uniquely identifying the action element inside the </a:t>
            </a:r>
            <a:r>
              <a:rPr lang="en-US" sz="2200" dirty="0" err="1">
                <a:latin typeface="Times New Roman" panose="02020603050405020304" pitchFamily="18" charset="0"/>
                <a:cs typeface="Times New Roman" panose="02020603050405020304" pitchFamily="18" charset="0"/>
              </a:rPr>
              <a:t>jsp</a:t>
            </a:r>
            <a:r>
              <a:rPr lang="en-US" sz="2200" dirty="0">
                <a:latin typeface="Times New Roman" panose="02020603050405020304" pitchFamily="18" charset="0"/>
                <a:cs typeface="Times New Roman" panose="02020603050405020304" pitchFamily="18" charset="0"/>
              </a:rPr>
              <a:t> page.</a:t>
            </a:r>
          </a:p>
          <a:p>
            <a:pPr marL="0" indent="0" algn="just">
              <a:buNone/>
            </a:pPr>
            <a:r>
              <a:rPr lang="en-US" sz="2200" dirty="0">
                <a:latin typeface="Times New Roman" panose="02020603050405020304" pitchFamily="18" charset="0"/>
                <a:cs typeface="Times New Roman" panose="02020603050405020304" pitchFamily="18" charset="0"/>
              </a:rPr>
              <a:t>2. scope attribute: This attribute is used identifying the lifecycle of the action element.</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441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43" y="97970"/>
            <a:ext cx="11887200" cy="6760030"/>
          </a:xfrm>
        </p:spPr>
        <p:txBody>
          <a:bodyPr>
            <a:normAutofit fontScale="92500" lnSpcReduction="10000"/>
          </a:bodyPr>
          <a:lstStyle/>
          <a:p>
            <a:pPr marL="0" indent="0" algn="just">
              <a:buNone/>
            </a:pPr>
            <a:r>
              <a:rPr lang="en-IN" sz="2400" dirty="0" err="1">
                <a:solidFill>
                  <a:srgbClr val="FFC000"/>
                </a:solidFill>
                <a:latin typeface="Times New Roman" panose="02020603050405020304" pitchFamily="18" charset="0"/>
                <a:cs typeface="Times New Roman" panose="02020603050405020304" pitchFamily="18" charset="0"/>
              </a:rPr>
              <a:t>jsp:include</a:t>
            </a:r>
            <a:r>
              <a:rPr lang="en-IN" sz="2400" dirty="0">
                <a:solidFill>
                  <a:srgbClr val="FFC000"/>
                </a:solidFill>
                <a:latin typeface="Times New Roman" panose="02020603050405020304" pitchFamily="18" charset="0"/>
                <a:cs typeface="Times New Roman" panose="02020603050405020304" pitchFamily="18" charset="0"/>
              </a:rPr>
              <a:t> </a:t>
            </a:r>
            <a:endParaRPr lang="en-IN" sz="2400" dirty="0" smtClean="0">
              <a:solidFill>
                <a:srgbClr val="FFC000"/>
              </a:solidFill>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"include action" allows you to include another resource in the page being generated</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This action will include the required resources like html, servlets and JSP</a:t>
            </a:r>
            <a:r>
              <a:rPr lang="en-US" sz="2400" dirty="0" smtClean="0">
                <a:latin typeface="Times New Roman" panose="02020603050405020304" pitchFamily="18" charset="0"/>
                <a:cs typeface="Times New Roman" panose="02020603050405020304" pitchFamily="18" charset="0"/>
              </a:rPr>
              <a:t>.</a:t>
            </a:r>
          </a:p>
          <a:p>
            <a:pPr marL="0" indent="0" algn="just" fontAlgn="base">
              <a:buNone/>
            </a:pPr>
            <a:r>
              <a:rPr lang="en-US" sz="2400" dirty="0">
                <a:latin typeface="Times New Roman" panose="02020603050405020304" pitchFamily="18" charset="0"/>
                <a:cs typeface="Times New Roman" panose="02020603050405020304" pitchFamily="18" charset="0"/>
              </a:rPr>
              <a:t>There are two attributes under include:</a:t>
            </a:r>
          </a:p>
          <a:p>
            <a:pPr algn="just" fontAlgn="base"/>
            <a:r>
              <a:rPr lang="en-US" sz="2400" dirty="0">
                <a:latin typeface="Times New Roman" panose="02020603050405020304" pitchFamily="18" charset="0"/>
                <a:cs typeface="Times New Roman" panose="02020603050405020304" pitchFamily="18" charset="0"/>
              </a:rPr>
              <a:t>Page: its value is the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of the required resource.</a:t>
            </a:r>
          </a:p>
          <a:p>
            <a:pPr algn="just" fontAlgn="base"/>
            <a:r>
              <a:rPr lang="en-US" sz="2400" dirty="0">
                <a:latin typeface="Times New Roman" panose="02020603050405020304" pitchFamily="18" charset="0"/>
                <a:cs typeface="Times New Roman" panose="02020603050405020304" pitchFamily="18" charset="0"/>
              </a:rPr>
              <a:t>Flush: it checks that the buffer of the resource is flushed before it is included</a:t>
            </a:r>
            <a:r>
              <a:rPr lang="en-US" sz="2400" dirty="0" smtClean="0">
                <a:latin typeface="Times New Roman" panose="02020603050405020304" pitchFamily="18" charset="0"/>
                <a:cs typeface="Times New Roman" panose="02020603050405020304" pitchFamily="18" charset="0"/>
              </a:rPr>
              <a:t>.</a:t>
            </a:r>
          </a:p>
          <a:p>
            <a:pPr marL="0" indent="0" algn="just" fontAlgn="base">
              <a:buNone/>
            </a:pPr>
            <a:r>
              <a:rPr lang="en-US" sz="2400" dirty="0">
                <a:solidFill>
                  <a:srgbClr val="0070C0"/>
                </a:solidFill>
                <a:latin typeface="Times New Roman" panose="02020603050405020304" pitchFamily="18" charset="0"/>
                <a:cs typeface="Times New Roman" panose="02020603050405020304" pitchFamily="18" charset="0"/>
              </a:rPr>
              <a:t>Syntax</a:t>
            </a:r>
            <a:r>
              <a:rPr lang="en-US" sz="2400" dirty="0" smtClean="0">
                <a:latin typeface="Times New Roman" panose="02020603050405020304" pitchFamily="18" charset="0"/>
                <a:cs typeface="Times New Roman" panose="02020603050405020304" pitchFamily="18" charset="0"/>
              </a:rPr>
              <a:t>:       </a:t>
            </a:r>
            <a:r>
              <a:rPr lang="en-US" sz="2400" i="1" dirty="0" smtClean="0">
                <a:solidFill>
                  <a:schemeClr val="accent2"/>
                </a:solidFill>
                <a:latin typeface="Times New Roman" panose="02020603050405020304" pitchFamily="18" charset="0"/>
                <a:cs typeface="Times New Roman" panose="02020603050405020304" pitchFamily="18" charset="0"/>
              </a:rPr>
              <a:t>&lt;</a:t>
            </a:r>
            <a:r>
              <a:rPr lang="en-US" sz="2400" i="1" dirty="0" err="1">
                <a:solidFill>
                  <a:schemeClr val="accent2"/>
                </a:solidFill>
                <a:latin typeface="Times New Roman" panose="02020603050405020304" pitchFamily="18" charset="0"/>
                <a:cs typeface="Times New Roman" panose="02020603050405020304" pitchFamily="18" charset="0"/>
              </a:rPr>
              <a:t>jsp:include</a:t>
            </a:r>
            <a:r>
              <a:rPr lang="en-US" sz="2400" i="1" dirty="0">
                <a:solidFill>
                  <a:schemeClr val="accent2"/>
                </a:solidFill>
                <a:latin typeface="Times New Roman" panose="02020603050405020304" pitchFamily="18" charset="0"/>
                <a:cs typeface="Times New Roman" panose="02020603050405020304" pitchFamily="18" charset="0"/>
              </a:rPr>
              <a:t> page="page URL" flush="true/false"&gt;</a:t>
            </a:r>
            <a:endParaRPr lang="en-US" sz="2400" i="1" dirty="0">
              <a:solidFill>
                <a:schemeClr val="accent2"/>
              </a:solidFill>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&lt;html</a:t>
            </a:r>
            <a:r>
              <a:rPr lang="en-IN" sz="2400" dirty="0" smtClean="0">
                <a:latin typeface="Times New Roman" panose="02020603050405020304" pitchFamily="18" charset="0"/>
                <a:cs typeface="Times New Roman" panose="02020603050405020304" pitchFamily="18" charset="0"/>
              </a:rPr>
              <a:t>&gt; //</a:t>
            </a:r>
            <a:r>
              <a:rPr lang="en-IN" sz="2400" dirty="0" err="1" smtClean="0">
                <a:latin typeface="Times New Roman" panose="02020603050405020304" pitchFamily="18" charset="0"/>
                <a:cs typeface="Times New Roman" panose="02020603050405020304" pitchFamily="18" charset="0"/>
              </a:rPr>
              <a:t>actioninclude.jsp</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date.jsp</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&lt;head&gt;</a:t>
            </a:r>
          </a:p>
          <a:p>
            <a:pPr marL="0" indent="0" algn="just">
              <a:buNone/>
            </a:pPr>
            <a:r>
              <a:rPr lang="en-IN" sz="2400" dirty="0">
                <a:latin typeface="Times New Roman" panose="02020603050405020304" pitchFamily="18" charset="0"/>
                <a:cs typeface="Times New Roman" panose="02020603050405020304" pitchFamily="18" charset="0"/>
              </a:rPr>
              <a:t> &lt;title&gt;JSP Actions&lt;/title&gt;</a:t>
            </a:r>
          </a:p>
          <a:p>
            <a:pPr marL="0" indent="0" algn="just">
              <a:buNone/>
            </a:pPr>
            <a:r>
              <a:rPr lang="en-IN" sz="2400" dirty="0">
                <a:latin typeface="Times New Roman" panose="02020603050405020304" pitchFamily="18" charset="0"/>
                <a:cs typeface="Times New Roman" panose="02020603050405020304" pitchFamily="18" charset="0"/>
              </a:rPr>
              <a:t>&lt;/head&gt;</a:t>
            </a:r>
          </a:p>
          <a:p>
            <a:pPr marL="0" indent="0" algn="just">
              <a:buNone/>
            </a:pPr>
            <a:r>
              <a:rPr lang="en-IN" sz="2400" dirty="0">
                <a:latin typeface="Times New Roman" panose="02020603050405020304" pitchFamily="18" charset="0"/>
                <a:cs typeface="Times New Roman" panose="02020603050405020304" pitchFamily="18" charset="0"/>
              </a:rPr>
              <a:t>&lt;body&gt;</a:t>
            </a:r>
          </a:p>
          <a:p>
            <a:pPr marL="0" indent="0" algn="just">
              <a:buNone/>
            </a:pPr>
            <a:r>
              <a:rPr lang="en-IN" sz="2400" dirty="0">
                <a:latin typeface="Times New Roman" panose="02020603050405020304" pitchFamily="18" charset="0"/>
                <a:cs typeface="Times New Roman" panose="02020603050405020304" pitchFamily="18" charset="0"/>
              </a:rPr>
              <a:t>&lt;h3&gt;--</a:t>
            </a:r>
            <a:r>
              <a:rPr lang="en-IN" sz="2400" dirty="0" err="1">
                <a:latin typeface="Times New Roman" panose="02020603050405020304" pitchFamily="18" charset="0"/>
                <a:cs typeface="Times New Roman" panose="02020603050405020304" pitchFamily="18" charset="0"/>
              </a:rPr>
              <a:t>DataFlair</a:t>
            </a:r>
            <a:r>
              <a:rPr lang="en-IN" sz="2400" dirty="0">
                <a:latin typeface="Times New Roman" panose="02020603050405020304" pitchFamily="18" charset="0"/>
                <a:cs typeface="Times New Roman" panose="02020603050405020304" pitchFamily="18" charset="0"/>
              </a:rPr>
              <a:t>--&lt;/h3&gt;</a:t>
            </a:r>
          </a:p>
          <a:p>
            <a:pPr marL="0" indent="0" algn="just">
              <a:buNone/>
            </a:pPr>
            <a:r>
              <a:rPr lang="en-IN" sz="2400" dirty="0">
                <a:solidFill>
                  <a:schemeClr val="accent1">
                    <a:lumMod val="50000"/>
                  </a:schemeClr>
                </a:solidFill>
                <a:latin typeface="Times New Roman" panose="02020603050405020304" pitchFamily="18" charset="0"/>
                <a:cs typeface="Times New Roman" panose="02020603050405020304" pitchFamily="18" charset="0"/>
              </a:rPr>
              <a:t>&lt;</a:t>
            </a:r>
            <a:r>
              <a:rPr lang="en-IN" sz="2400" dirty="0" err="1">
                <a:solidFill>
                  <a:schemeClr val="accent1">
                    <a:lumMod val="50000"/>
                  </a:schemeClr>
                </a:solidFill>
                <a:latin typeface="Times New Roman" panose="02020603050405020304" pitchFamily="18" charset="0"/>
                <a:cs typeface="Times New Roman" panose="02020603050405020304" pitchFamily="18" charset="0"/>
              </a:rPr>
              <a:t>jsp:include</a:t>
            </a:r>
            <a:r>
              <a:rPr lang="en-IN" sz="2400" dirty="0">
                <a:solidFill>
                  <a:schemeClr val="accent1">
                    <a:lumMod val="50000"/>
                  </a:schemeClr>
                </a:solidFill>
                <a:latin typeface="Times New Roman" panose="02020603050405020304" pitchFamily="18" charset="0"/>
                <a:cs typeface="Times New Roman" panose="02020603050405020304" pitchFamily="18" charset="0"/>
              </a:rPr>
              <a:t> page="</a:t>
            </a:r>
            <a:r>
              <a:rPr lang="en-IN" sz="2400" dirty="0" err="1">
                <a:solidFill>
                  <a:schemeClr val="accent1">
                    <a:lumMod val="50000"/>
                  </a:schemeClr>
                </a:solidFill>
                <a:latin typeface="Times New Roman" panose="02020603050405020304" pitchFamily="18" charset="0"/>
                <a:cs typeface="Times New Roman" panose="02020603050405020304" pitchFamily="18" charset="0"/>
              </a:rPr>
              <a:t>date.jsp</a:t>
            </a:r>
            <a:r>
              <a:rPr lang="en-IN" sz="2400" dirty="0">
                <a:solidFill>
                  <a:schemeClr val="accent1">
                    <a:lumMod val="50000"/>
                  </a:schemeClr>
                </a:solidFill>
                <a:latin typeface="Times New Roman" panose="02020603050405020304" pitchFamily="18" charset="0"/>
                <a:cs typeface="Times New Roman" panose="02020603050405020304" pitchFamily="18" charset="0"/>
              </a:rPr>
              <a:t>" flush="true" /&gt;</a:t>
            </a:r>
          </a:p>
          <a:p>
            <a:pPr marL="0" indent="0" algn="just">
              <a:buNone/>
            </a:pPr>
            <a:r>
              <a:rPr lang="en-IN" sz="2400" dirty="0">
                <a:latin typeface="Times New Roman" panose="02020603050405020304" pitchFamily="18" charset="0"/>
                <a:cs typeface="Times New Roman" panose="02020603050405020304" pitchFamily="18" charset="0"/>
              </a:rPr>
              <a:t>&lt;/body&gt;</a:t>
            </a:r>
          </a:p>
          <a:p>
            <a:pPr marL="0" indent="0" algn="just">
              <a:buNone/>
            </a:pPr>
            <a:r>
              <a:rPr lang="en-IN" sz="2400" dirty="0">
                <a:latin typeface="Times New Roman" panose="02020603050405020304" pitchFamily="18" charset="0"/>
                <a:cs typeface="Times New Roman" panose="02020603050405020304" pitchFamily="18" charset="0"/>
              </a:rPr>
              <a:t>&lt;/html&gt;</a:t>
            </a:r>
          </a:p>
        </p:txBody>
      </p:sp>
      <p:pic>
        <p:nvPicPr>
          <p:cNvPr id="4" name="Picture 3"/>
          <p:cNvPicPr>
            <a:picLocks noChangeAspect="1"/>
          </p:cNvPicPr>
          <p:nvPr/>
        </p:nvPicPr>
        <p:blipFill rotWithShape="1">
          <a:blip r:embed="rId2"/>
          <a:srcRect l="53062" t="6429" r="20312" b="81548"/>
          <a:stretch/>
        </p:blipFill>
        <p:spPr>
          <a:xfrm>
            <a:off x="6371704" y="3200400"/>
            <a:ext cx="5090954" cy="2710543"/>
          </a:xfrm>
          <a:prstGeom prst="rect">
            <a:avLst/>
          </a:prstGeom>
        </p:spPr>
      </p:pic>
      <p:pic>
        <p:nvPicPr>
          <p:cNvPr id="5" name="Picture 4"/>
          <p:cNvPicPr>
            <a:picLocks noChangeAspect="1"/>
          </p:cNvPicPr>
          <p:nvPr/>
        </p:nvPicPr>
        <p:blipFill rotWithShape="1">
          <a:blip r:embed="rId3"/>
          <a:srcRect t="4048" r="29822" b="67261"/>
          <a:stretch/>
        </p:blipFill>
        <p:spPr>
          <a:xfrm>
            <a:off x="5751219" y="5519056"/>
            <a:ext cx="4764382" cy="1208315"/>
          </a:xfrm>
          <a:prstGeom prst="rect">
            <a:avLst/>
          </a:prstGeom>
        </p:spPr>
      </p:pic>
    </p:spTree>
    <p:extLst>
      <p:ext uri="{BB962C8B-B14F-4D97-AF65-F5344CB8AC3E}">
        <p14:creationId xmlns:p14="http://schemas.microsoft.com/office/powerpoint/2010/main" val="171397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37" y="106136"/>
            <a:ext cx="11952514" cy="6670221"/>
          </a:xfrm>
        </p:spPr>
        <p:txBody>
          <a:bodyPr>
            <a:normAutofit fontScale="92500" lnSpcReduction="10000"/>
          </a:bodyPr>
          <a:lstStyle/>
          <a:p>
            <a:pPr marL="0" indent="0">
              <a:buNone/>
            </a:pPr>
            <a:r>
              <a:rPr lang="en-US" sz="2200" dirty="0" err="1">
                <a:solidFill>
                  <a:srgbClr val="FFC000"/>
                </a:solidFill>
                <a:latin typeface="Times New Roman" panose="02020603050405020304" pitchFamily="18" charset="0"/>
                <a:cs typeface="Times New Roman" panose="02020603050405020304" pitchFamily="18" charset="0"/>
              </a:rPr>
              <a:t>jsp:forward</a:t>
            </a:r>
            <a:endParaRPr lang="en-US" sz="2200" dirty="0">
              <a:solidFill>
                <a:srgbClr val="FFC000"/>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action as the name suggests forwards the request to another page.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used to forward the request to another </a:t>
            </a:r>
            <a:r>
              <a:rPr lang="en-US" sz="2200" dirty="0" err="1">
                <a:latin typeface="Times New Roman" panose="02020603050405020304" pitchFamily="18" charset="0"/>
                <a:cs typeface="Times New Roman" panose="02020603050405020304" pitchFamily="18" charset="0"/>
              </a:rPr>
              <a:t>jsp</a:t>
            </a:r>
            <a:r>
              <a:rPr lang="en-US" sz="2200" dirty="0">
                <a:latin typeface="Times New Roman" panose="02020603050405020304" pitchFamily="18" charset="0"/>
                <a:cs typeface="Times New Roman" panose="02020603050405020304" pitchFamily="18" charset="0"/>
              </a:rPr>
              <a:t> or any static page.</a:t>
            </a:r>
          </a:p>
          <a:p>
            <a:r>
              <a:rPr lang="en-US" sz="2200" dirty="0">
                <a:latin typeface="Times New Roman" panose="02020603050405020304" pitchFamily="18" charset="0"/>
                <a:cs typeface="Times New Roman" panose="02020603050405020304" pitchFamily="18" charset="0"/>
              </a:rPr>
              <a:t>Here the request can be forwarded with no parameters or with parameters.</a:t>
            </a:r>
          </a:p>
          <a:p>
            <a:pPr marL="0" indent="0">
              <a:buNone/>
            </a:pPr>
            <a:r>
              <a:rPr lang="en-IN" sz="2200" dirty="0">
                <a:solidFill>
                  <a:srgbClr val="00B0F0"/>
                </a:solidFill>
                <a:latin typeface="Times New Roman" panose="02020603050405020304" pitchFamily="18" charset="0"/>
                <a:cs typeface="Times New Roman" panose="02020603050405020304" pitchFamily="18" charset="0"/>
              </a:rPr>
              <a:t>Syntax</a:t>
            </a:r>
            <a:r>
              <a:rPr lang="en-IN" sz="2200" dirty="0" smtClean="0">
                <a:solidFill>
                  <a:srgbClr val="00B0F0"/>
                </a:solidFill>
                <a:latin typeface="Times New Roman" panose="02020603050405020304" pitchFamily="18" charset="0"/>
                <a:cs typeface="Times New Roman" panose="02020603050405020304" pitchFamily="18" charset="0"/>
              </a:rPr>
              <a:t>:</a:t>
            </a:r>
            <a:endParaRPr lang="en-IN" sz="2200" dirty="0">
              <a:solidFill>
                <a:srgbClr val="00B0F0"/>
              </a:solidFill>
              <a:latin typeface="Times New Roman" panose="02020603050405020304" pitchFamily="18" charset="0"/>
              <a:cs typeface="Times New Roman" panose="02020603050405020304" pitchFamily="18" charset="0"/>
            </a:endParaRPr>
          </a:p>
          <a:p>
            <a:pPr marL="0" indent="0">
              <a:buNone/>
            </a:pPr>
            <a:r>
              <a:rPr lang="en-IN" sz="2200" dirty="0" err="1">
                <a:solidFill>
                  <a:schemeClr val="accent2"/>
                </a:solidFill>
                <a:latin typeface="Times New Roman" panose="02020603050405020304" pitchFamily="18" charset="0"/>
                <a:cs typeface="Times New Roman" panose="02020603050405020304" pitchFamily="18" charset="0"/>
              </a:rPr>
              <a:t>main.jsp</a:t>
            </a:r>
            <a:endParaRPr lang="en-IN" sz="2200" dirty="0">
              <a:solidFill>
                <a:schemeClr val="accent2"/>
              </a:solidFill>
              <a:latin typeface="Times New Roman" panose="02020603050405020304" pitchFamily="18" charset="0"/>
              <a:cs typeface="Times New Roman" panose="02020603050405020304" pitchFamily="18" charset="0"/>
            </a:endParaRPr>
          </a:p>
          <a:p>
            <a:pPr marL="0" indent="0">
              <a:buNone/>
            </a:pPr>
            <a:r>
              <a:rPr lang="en-IN" sz="2200" dirty="0">
                <a:solidFill>
                  <a:schemeClr val="accent2"/>
                </a:solidFill>
                <a:latin typeface="Times New Roman" panose="02020603050405020304" pitchFamily="18" charset="0"/>
                <a:cs typeface="Times New Roman" panose="02020603050405020304" pitchFamily="18" charset="0"/>
              </a:rPr>
              <a:t>&lt;</a:t>
            </a:r>
            <a:r>
              <a:rPr lang="en-IN" sz="2200" dirty="0" err="1">
                <a:solidFill>
                  <a:schemeClr val="accent2"/>
                </a:solidFill>
                <a:latin typeface="Times New Roman" panose="02020603050405020304" pitchFamily="18" charset="0"/>
                <a:cs typeface="Times New Roman" panose="02020603050405020304" pitchFamily="18" charset="0"/>
              </a:rPr>
              <a:t>jsp:forward</a:t>
            </a:r>
            <a:r>
              <a:rPr lang="en-IN" sz="2200" dirty="0">
                <a:solidFill>
                  <a:schemeClr val="accent2"/>
                </a:solidFill>
                <a:latin typeface="Times New Roman" panose="02020603050405020304" pitchFamily="18" charset="0"/>
                <a:cs typeface="Times New Roman" panose="02020603050405020304" pitchFamily="18" charset="0"/>
              </a:rPr>
              <a:t> =“</a:t>
            </a:r>
            <a:r>
              <a:rPr lang="en-IN" sz="2200" dirty="0" err="1" smtClean="0">
                <a:solidFill>
                  <a:schemeClr val="accent2"/>
                </a:solidFill>
                <a:latin typeface="Times New Roman" panose="02020603050405020304" pitchFamily="18" charset="0"/>
                <a:cs typeface="Times New Roman" panose="02020603050405020304" pitchFamily="18" charset="0"/>
              </a:rPr>
              <a:t>otherpage.jsp</a:t>
            </a:r>
            <a:r>
              <a:rPr lang="en-IN" sz="2200" dirty="0" smtClean="0">
                <a:solidFill>
                  <a:schemeClr val="accent2"/>
                </a:solidFill>
                <a:latin typeface="Times New Roman" panose="02020603050405020304" pitchFamily="18" charset="0"/>
                <a:cs typeface="Times New Roman" panose="02020603050405020304" pitchFamily="18" charset="0"/>
              </a:rPr>
              <a:t>”&gt;</a:t>
            </a:r>
          </a:p>
          <a:p>
            <a:pPr marL="0" indent="0" fontAlgn="base">
              <a:buNone/>
            </a:pPr>
            <a:r>
              <a:rPr lang="en-US" sz="2400" dirty="0" err="1" smtClean="0">
                <a:latin typeface="Times New Roman" panose="02020603050405020304" pitchFamily="18" charset="0"/>
                <a:cs typeface="Times New Roman" panose="02020603050405020304" pitchFamily="18" charset="0"/>
              </a:rPr>
              <a:t>Forward.jsp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other.jsp</a:t>
            </a:r>
            <a:endParaRPr lang="en-US" sz="2400" dirty="0">
              <a:latin typeface="Times New Roman" panose="02020603050405020304" pitchFamily="18" charset="0"/>
              <a:cs typeface="Times New Roman" panose="02020603050405020304" pitchFamily="18" charset="0"/>
            </a:endParaRPr>
          </a:p>
          <a:p>
            <a:pPr marL="0" indent="0" fontAlgn="base">
              <a:buNone/>
            </a:pPr>
            <a:r>
              <a:rPr lang="en-US" sz="2400" dirty="0">
                <a:latin typeface="Times New Roman" panose="02020603050405020304" pitchFamily="18" charset="0"/>
                <a:cs typeface="Times New Roman" panose="02020603050405020304" pitchFamily="18" charset="0"/>
              </a:rPr>
              <a:t>&lt;html&gt;</a:t>
            </a:r>
          </a:p>
          <a:p>
            <a:pPr marL="0" indent="0" fontAlgn="base">
              <a:buNone/>
            </a:pPr>
            <a:r>
              <a:rPr lang="en-US" sz="2400" dirty="0">
                <a:latin typeface="Times New Roman" panose="02020603050405020304" pitchFamily="18" charset="0"/>
                <a:cs typeface="Times New Roman" panose="02020603050405020304" pitchFamily="18" charset="0"/>
              </a:rPr>
              <a:t>&lt;head&gt;</a:t>
            </a:r>
          </a:p>
          <a:p>
            <a:pPr marL="0" indent="0" fontAlgn="base">
              <a:buNone/>
            </a:pPr>
            <a:r>
              <a:rPr lang="en-US" sz="2400" dirty="0">
                <a:latin typeface="Times New Roman" panose="02020603050405020304" pitchFamily="18" charset="0"/>
                <a:cs typeface="Times New Roman" panose="02020603050405020304" pitchFamily="18" charset="0"/>
              </a:rPr>
              <a:t>&lt;title&gt;JSP Forward&lt;/title&gt;</a:t>
            </a:r>
          </a:p>
          <a:p>
            <a:pPr marL="0" indent="0" fontAlgn="base">
              <a:buNone/>
            </a:pPr>
            <a:r>
              <a:rPr lang="en-US" sz="2400" dirty="0">
                <a:latin typeface="Times New Roman" panose="02020603050405020304" pitchFamily="18" charset="0"/>
                <a:cs typeface="Times New Roman" panose="02020603050405020304" pitchFamily="18" charset="0"/>
              </a:rPr>
              <a:t>&lt;/head&gt;</a:t>
            </a:r>
          </a:p>
          <a:p>
            <a:pPr marL="0" indent="0" fontAlgn="base">
              <a:buNone/>
            </a:pPr>
            <a:r>
              <a:rPr lang="en-US" sz="2400" dirty="0">
                <a:latin typeface="Times New Roman" panose="02020603050405020304" pitchFamily="18" charset="0"/>
                <a:cs typeface="Times New Roman" panose="02020603050405020304" pitchFamily="18" charset="0"/>
              </a:rPr>
              <a:t>&lt;body&gt;</a:t>
            </a:r>
          </a:p>
          <a:p>
            <a:pPr marL="0" indent="0" fontAlgn="base">
              <a:buNone/>
            </a:pPr>
            <a:r>
              <a:rPr lang="en-US" sz="2400" dirty="0">
                <a:latin typeface="Times New Roman" panose="02020603050405020304" pitchFamily="18" charset="0"/>
                <a:cs typeface="Times New Roman" panose="02020603050405020304" pitchFamily="18" charset="0"/>
              </a:rPr>
              <a:t>&lt;a&gt;I was the requested page but forwarded the request to other&lt;/a&gt;</a:t>
            </a:r>
          </a:p>
          <a:p>
            <a:pPr marL="0" indent="0" fontAlgn="base">
              <a:buNone/>
            </a:pPr>
            <a:r>
              <a:rPr lang="en-US" sz="2400" dirty="0">
                <a:solidFill>
                  <a:schemeClr val="accent1">
                    <a:lumMod val="50000"/>
                  </a:schemeClr>
                </a:solidFill>
                <a:latin typeface="Times New Roman" panose="02020603050405020304" pitchFamily="18" charset="0"/>
                <a:cs typeface="Times New Roman" panose="02020603050405020304" pitchFamily="18" charset="0"/>
              </a:rPr>
              <a:t>&lt;</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jsp:forward</a:t>
            </a:r>
            <a:r>
              <a:rPr lang="en-US" sz="2400" dirty="0">
                <a:solidFill>
                  <a:schemeClr val="accent1">
                    <a:lumMod val="50000"/>
                  </a:schemeClr>
                </a:solidFill>
                <a:latin typeface="Times New Roman" panose="02020603050405020304" pitchFamily="18" charset="0"/>
                <a:cs typeface="Times New Roman" panose="02020603050405020304" pitchFamily="18" charset="0"/>
              </a:rPr>
              <a:t> page="</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other.jsp</a:t>
            </a:r>
            <a:r>
              <a:rPr lang="en-US" sz="2400" dirty="0">
                <a:solidFill>
                  <a:schemeClr val="accent1">
                    <a:lumMod val="50000"/>
                  </a:schemeClr>
                </a:solidFill>
                <a:latin typeface="Times New Roman" panose="02020603050405020304" pitchFamily="18" charset="0"/>
                <a:cs typeface="Times New Roman" panose="02020603050405020304" pitchFamily="18" charset="0"/>
              </a:rPr>
              <a:t>" /&gt;</a:t>
            </a:r>
          </a:p>
          <a:p>
            <a:pPr marL="0" indent="0" fontAlgn="base">
              <a:buNone/>
            </a:pPr>
            <a:r>
              <a:rPr lang="en-US" sz="2400" dirty="0">
                <a:latin typeface="Times New Roman" panose="02020603050405020304" pitchFamily="18" charset="0"/>
                <a:cs typeface="Times New Roman" panose="02020603050405020304" pitchFamily="18" charset="0"/>
              </a:rPr>
              <a:t>&lt;/body&gt;</a:t>
            </a:r>
          </a:p>
          <a:p>
            <a:pPr marL="0" indent="0" fontAlgn="base">
              <a:buNone/>
            </a:pPr>
            <a:r>
              <a:rPr lang="en-US" sz="2400" dirty="0">
                <a:latin typeface="Times New Roman" panose="02020603050405020304" pitchFamily="18" charset="0"/>
                <a:cs typeface="Times New Roman" panose="02020603050405020304" pitchFamily="18" charset="0"/>
              </a:rPr>
              <a:t>&lt;/html&gt;</a:t>
            </a:r>
          </a:p>
          <a:p>
            <a:pPr marL="0" indent="0">
              <a:buNone/>
            </a:pPr>
            <a:endParaRPr lang="en-IN" sz="2200" dirty="0">
              <a:solidFill>
                <a:schemeClr val="accent2"/>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52902" t="6309" r="18705" b="76310"/>
          <a:stretch/>
        </p:blipFill>
        <p:spPr>
          <a:xfrm>
            <a:off x="6751865" y="3159579"/>
            <a:ext cx="5208813" cy="1951263"/>
          </a:xfrm>
          <a:prstGeom prst="rect">
            <a:avLst/>
          </a:prstGeom>
        </p:spPr>
      </p:pic>
      <p:pic>
        <p:nvPicPr>
          <p:cNvPr id="5" name="Picture 4"/>
          <p:cNvPicPr>
            <a:picLocks noChangeAspect="1"/>
          </p:cNvPicPr>
          <p:nvPr/>
        </p:nvPicPr>
        <p:blipFill rotWithShape="1">
          <a:blip r:embed="rId3"/>
          <a:srcRect t="4167" r="63639" b="70714"/>
          <a:stretch/>
        </p:blipFill>
        <p:spPr>
          <a:xfrm>
            <a:off x="6351815" y="5592537"/>
            <a:ext cx="4433207" cy="1061358"/>
          </a:xfrm>
          <a:prstGeom prst="rect">
            <a:avLst/>
          </a:prstGeom>
        </p:spPr>
      </p:pic>
    </p:spTree>
    <p:extLst>
      <p:ext uri="{BB962C8B-B14F-4D97-AF65-F5344CB8AC3E}">
        <p14:creationId xmlns:p14="http://schemas.microsoft.com/office/powerpoint/2010/main" val="634102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64" y="97971"/>
            <a:ext cx="11952515" cy="6760029"/>
          </a:xfrm>
        </p:spPr>
        <p:txBody>
          <a:bodyPr>
            <a:normAutofit lnSpcReduction="10000"/>
          </a:bodyPr>
          <a:lstStyle/>
          <a:p>
            <a:pPr marL="0" indent="0" algn="just">
              <a:buNone/>
            </a:pPr>
            <a:r>
              <a:rPr lang="en-US" sz="2200" dirty="0" err="1" smtClean="0">
                <a:solidFill>
                  <a:srgbClr val="00B0F0"/>
                </a:solidFill>
                <a:latin typeface="Times New Roman" panose="02020603050405020304" pitchFamily="18" charset="0"/>
                <a:cs typeface="Times New Roman" panose="02020603050405020304" pitchFamily="18" charset="0"/>
              </a:rPr>
              <a:t>Jsp:param</a:t>
            </a:r>
            <a:r>
              <a:rPr lang="en-US" sz="2200" dirty="0" smtClean="0">
                <a:latin typeface="Times New Roman" panose="02020603050405020304" pitchFamily="18" charset="0"/>
                <a:cs typeface="Times New Roman" panose="02020603050405020304" pitchFamily="18" charset="0"/>
              </a:rPr>
              <a:t> </a:t>
            </a:r>
          </a:p>
          <a:p>
            <a:pPr marL="0" indent="0" algn="just">
              <a:buNone/>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param</a:t>
            </a:r>
            <a:r>
              <a:rPr lang="en-US" sz="2200" dirty="0">
                <a:latin typeface="Times New Roman" panose="02020603050405020304" pitchFamily="18" charset="0"/>
                <a:cs typeface="Times New Roman" panose="02020603050405020304" pitchFamily="18" charset="0"/>
              </a:rPr>
              <a:t> action" is used for setting the parameter for (forward or include) value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smtClean="0">
                <a:solidFill>
                  <a:srgbClr val="92D050"/>
                </a:solidFill>
                <a:latin typeface="Times New Roman" panose="02020603050405020304" pitchFamily="18" charset="0"/>
                <a:cs typeface="Times New Roman" panose="02020603050405020304" pitchFamily="18" charset="0"/>
              </a:rPr>
              <a:t>Syntax</a:t>
            </a:r>
            <a:r>
              <a:rPr lang="en-US" sz="2200" dirty="0" smtClean="0">
                <a:solidFill>
                  <a:srgbClr val="0070C0"/>
                </a:solidFill>
                <a:latin typeface="Times New Roman" panose="02020603050405020304" pitchFamily="18" charset="0"/>
                <a:cs typeface="Times New Roman" panose="02020603050405020304" pitchFamily="18" charset="0"/>
              </a:rPr>
              <a:t>:&lt;</a:t>
            </a:r>
            <a:r>
              <a:rPr lang="en-US" sz="2200" dirty="0" err="1" smtClean="0">
                <a:solidFill>
                  <a:srgbClr val="0070C0"/>
                </a:solidFill>
                <a:latin typeface="Times New Roman" panose="02020603050405020304" pitchFamily="18" charset="0"/>
                <a:cs typeface="Times New Roman" panose="02020603050405020304" pitchFamily="18" charset="0"/>
              </a:rPr>
              <a:t>jsp</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err="1">
                <a:solidFill>
                  <a:srgbClr val="0070C0"/>
                </a:solidFill>
                <a:latin typeface="Times New Roman" panose="02020603050405020304" pitchFamily="18" charset="0"/>
                <a:cs typeface="Times New Roman" panose="02020603050405020304" pitchFamily="18" charset="0"/>
              </a:rPr>
              <a:t>param</a:t>
            </a:r>
            <a:r>
              <a:rPr lang="en-US" sz="2200" dirty="0">
                <a:solidFill>
                  <a:srgbClr val="0070C0"/>
                </a:solidFill>
                <a:latin typeface="Times New Roman" panose="02020603050405020304" pitchFamily="18" charset="0"/>
                <a:cs typeface="Times New Roman" panose="02020603050405020304" pitchFamily="18" charset="0"/>
              </a:rPr>
              <a:t> name = "</a:t>
            </a:r>
            <a:r>
              <a:rPr lang="en-US" sz="2200" dirty="0" err="1">
                <a:solidFill>
                  <a:srgbClr val="0070C0"/>
                </a:solidFill>
                <a:latin typeface="Times New Roman" panose="02020603050405020304" pitchFamily="18" charset="0"/>
                <a:cs typeface="Times New Roman" panose="02020603050405020304" pitchFamily="18" charset="0"/>
              </a:rPr>
              <a:t>param_name</a:t>
            </a:r>
            <a:r>
              <a:rPr lang="en-US" sz="2200" dirty="0">
                <a:solidFill>
                  <a:srgbClr val="0070C0"/>
                </a:solidFill>
                <a:latin typeface="Times New Roman" panose="02020603050405020304" pitchFamily="18" charset="0"/>
                <a:cs typeface="Times New Roman" panose="02020603050405020304" pitchFamily="18" charset="0"/>
              </a:rPr>
              <a:t>" value = "</a:t>
            </a:r>
            <a:r>
              <a:rPr lang="en-US" sz="2200" dirty="0" err="1">
                <a:solidFill>
                  <a:srgbClr val="0070C0"/>
                </a:solidFill>
                <a:latin typeface="Times New Roman" panose="02020603050405020304" pitchFamily="18" charset="0"/>
                <a:cs typeface="Times New Roman" panose="02020603050405020304" pitchFamily="18" charset="0"/>
              </a:rPr>
              <a:t>value_of_parameter</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smtClean="0">
                <a:solidFill>
                  <a:srgbClr val="0070C0"/>
                </a:solidFill>
                <a:latin typeface="Times New Roman" panose="02020603050405020304" pitchFamily="18" charset="0"/>
                <a:cs typeface="Times New Roman" panose="02020603050405020304" pitchFamily="18" charset="0"/>
              </a:rPr>
              <a:t>/&gt;</a:t>
            </a:r>
          </a:p>
          <a:p>
            <a:pPr marL="0" indent="0" algn="just">
              <a:buNone/>
            </a:pPr>
            <a:r>
              <a:rPr lang="en-IN" sz="2200" dirty="0" smtClean="0">
                <a:latin typeface="Times New Roman" panose="02020603050405020304" pitchFamily="18" charset="0"/>
                <a:cs typeface="Times New Roman" panose="02020603050405020304" pitchFamily="18" charset="0"/>
              </a:rPr>
              <a:t>Ex: </a:t>
            </a:r>
            <a:r>
              <a:rPr lang="en-IN" sz="2200" dirty="0" err="1" smtClean="0">
                <a:solidFill>
                  <a:srgbClr val="0070C0"/>
                </a:solidFill>
                <a:latin typeface="Times New Roman" panose="02020603050405020304" pitchFamily="18" charset="0"/>
                <a:cs typeface="Times New Roman" panose="02020603050405020304" pitchFamily="18" charset="0"/>
              </a:rPr>
              <a:t>pram.jsp</a:t>
            </a:r>
            <a:r>
              <a:rPr lang="en-IN" sz="2200" dirty="0" smtClean="0">
                <a:solidFill>
                  <a:srgbClr val="0070C0"/>
                </a:solidFill>
                <a:latin typeface="Times New Roman" panose="02020603050405020304" pitchFamily="18" charset="0"/>
                <a:cs typeface="Times New Roman" panose="02020603050405020304" pitchFamily="18" charset="0"/>
              </a:rPr>
              <a:t>                                                                               </a:t>
            </a:r>
            <a:r>
              <a:rPr lang="en-IN" sz="2200" dirty="0" err="1" smtClean="0">
                <a:solidFill>
                  <a:srgbClr val="0070C0"/>
                </a:solidFill>
                <a:latin typeface="Times New Roman" panose="02020603050405020304" pitchFamily="18" charset="0"/>
                <a:cs typeface="Times New Roman" panose="02020603050405020304" pitchFamily="18" charset="0"/>
              </a:rPr>
              <a:t>forward.jsp</a:t>
            </a:r>
            <a:endParaRPr lang="en-IN" sz="2200" dirty="0" smtClean="0">
              <a:solidFill>
                <a:srgbClr val="0070C0"/>
              </a:solidFill>
              <a:latin typeface="Times New Roman" panose="02020603050405020304" pitchFamily="18" charset="0"/>
              <a:cs typeface="Times New Roman" panose="02020603050405020304" pitchFamily="18" charset="0"/>
            </a:endParaRPr>
          </a:p>
          <a:p>
            <a:pPr marL="0" indent="0" algn="just">
              <a:buNone/>
            </a:pPr>
            <a:r>
              <a:rPr lang="en-IN" sz="2200" dirty="0" smtClean="0">
                <a:latin typeface="Times New Roman" panose="02020603050405020304" pitchFamily="18" charset="0"/>
                <a:cs typeface="Times New Roman" panose="02020603050405020304" pitchFamily="18" charset="0"/>
              </a:rPr>
              <a:t>&lt;</a:t>
            </a:r>
            <a:r>
              <a:rPr lang="en-IN" sz="2200" dirty="0">
                <a:latin typeface="Times New Roman" panose="02020603050405020304" pitchFamily="18" charset="0"/>
                <a:cs typeface="Times New Roman" panose="02020603050405020304" pitchFamily="18" charset="0"/>
              </a:rPr>
              <a:t>html&gt;</a:t>
            </a:r>
          </a:p>
          <a:p>
            <a:pPr marL="0" indent="0" algn="just">
              <a:buNone/>
            </a:pPr>
            <a:r>
              <a:rPr lang="en-IN" sz="2200" dirty="0">
                <a:latin typeface="Times New Roman" panose="02020603050405020304" pitchFamily="18" charset="0"/>
                <a:cs typeface="Times New Roman" panose="02020603050405020304" pitchFamily="18" charset="0"/>
              </a:rPr>
              <a:t>    &lt;head&gt;</a:t>
            </a:r>
          </a:p>
          <a:p>
            <a:pPr marL="0" indent="0" algn="just">
              <a:buNone/>
            </a:pPr>
            <a:r>
              <a:rPr lang="en-IN" sz="2200" dirty="0">
                <a:latin typeface="Times New Roman" panose="02020603050405020304" pitchFamily="18" charset="0"/>
                <a:cs typeface="Times New Roman" panose="02020603050405020304" pitchFamily="18" charset="0"/>
              </a:rPr>
              <a:t>        &lt;title&gt;Example of </a:t>
            </a:r>
            <a:r>
              <a:rPr lang="en-IN" sz="2200" dirty="0" err="1">
                <a:latin typeface="Times New Roman" panose="02020603050405020304" pitchFamily="18" charset="0"/>
                <a:cs typeface="Times New Roman" panose="02020603050405020304" pitchFamily="18" charset="0"/>
              </a:rPr>
              <a:t>param</a:t>
            </a:r>
            <a:r>
              <a:rPr lang="en-IN" sz="2200" dirty="0">
                <a:latin typeface="Times New Roman" panose="02020603050405020304" pitchFamily="18" charset="0"/>
                <a:cs typeface="Times New Roman" panose="02020603050405020304" pitchFamily="18" charset="0"/>
              </a:rPr>
              <a:t> Action&lt;/title&gt;</a:t>
            </a:r>
          </a:p>
          <a:p>
            <a:pPr marL="0" indent="0" algn="just">
              <a:buNone/>
            </a:pPr>
            <a:r>
              <a:rPr lang="en-IN" sz="2200" dirty="0">
                <a:latin typeface="Times New Roman" panose="02020603050405020304" pitchFamily="18" charset="0"/>
                <a:cs typeface="Times New Roman" panose="02020603050405020304" pitchFamily="18" charset="0"/>
              </a:rPr>
              <a:t>    &lt;/head&gt;</a:t>
            </a:r>
          </a:p>
          <a:p>
            <a:pPr marL="0" indent="0" algn="just">
              <a:buNone/>
            </a:pPr>
            <a:r>
              <a:rPr lang="en-IN" sz="2200" dirty="0">
                <a:latin typeface="Times New Roman" panose="02020603050405020304" pitchFamily="18" charset="0"/>
                <a:cs typeface="Times New Roman" panose="02020603050405020304" pitchFamily="18" charset="0"/>
              </a:rPr>
              <a:t>    &lt;body&gt;</a:t>
            </a:r>
          </a:p>
          <a:p>
            <a:pPr marL="0" indent="0" algn="just">
              <a:buNone/>
            </a:pPr>
            <a:r>
              <a:rPr lang="en-IN" sz="2200" dirty="0">
                <a:latin typeface="Times New Roman" panose="02020603050405020304" pitchFamily="18" charset="0"/>
                <a:cs typeface="Times New Roman" panose="02020603050405020304" pitchFamily="18" charset="0"/>
              </a:rPr>
              <a:t>        &lt;h2&gt;JSP page: </a:t>
            </a:r>
            <a:r>
              <a:rPr lang="en-IN" sz="2200" dirty="0" err="1">
                <a:latin typeface="Times New Roman" panose="02020603050405020304" pitchFamily="18" charset="0"/>
                <a:cs typeface="Times New Roman" panose="02020603050405020304" pitchFamily="18" charset="0"/>
              </a:rPr>
              <a:t>Param</a:t>
            </a:r>
            <a:r>
              <a:rPr lang="en-IN" sz="2200" dirty="0">
                <a:latin typeface="Times New Roman" panose="02020603050405020304" pitchFamily="18" charset="0"/>
                <a:cs typeface="Times New Roman" panose="02020603050405020304" pitchFamily="18" charset="0"/>
              </a:rPr>
              <a:t> with forward&lt;/h2&gt;</a:t>
            </a:r>
          </a:p>
          <a:p>
            <a:pPr marL="0" indent="0" algn="just">
              <a:buNone/>
            </a:pPr>
            <a:r>
              <a:rPr lang="en-IN" sz="2200" dirty="0">
                <a:latin typeface="Times New Roman" panose="02020603050405020304" pitchFamily="18" charset="0"/>
                <a:cs typeface="Times New Roman" panose="02020603050405020304" pitchFamily="18" charset="0"/>
              </a:rPr>
              <a:t>        &lt;</a:t>
            </a:r>
            <a:r>
              <a:rPr lang="en-IN" sz="2200" dirty="0" err="1">
                <a:latin typeface="Times New Roman" panose="02020603050405020304" pitchFamily="18" charset="0"/>
                <a:cs typeface="Times New Roman" panose="02020603050405020304" pitchFamily="18" charset="0"/>
              </a:rPr>
              <a:t>jsp:forward</a:t>
            </a:r>
            <a:r>
              <a:rPr lang="en-IN" sz="2200" dirty="0">
                <a:latin typeface="Times New Roman" panose="02020603050405020304" pitchFamily="18" charset="0"/>
                <a:cs typeface="Times New Roman" panose="02020603050405020304" pitchFamily="18" charset="0"/>
              </a:rPr>
              <a:t> page="</a:t>
            </a:r>
            <a:r>
              <a:rPr lang="en-IN" sz="2200" dirty="0" err="1">
                <a:latin typeface="Times New Roman" panose="02020603050405020304" pitchFamily="18" charset="0"/>
                <a:cs typeface="Times New Roman" panose="02020603050405020304" pitchFamily="18" charset="0"/>
              </a:rPr>
              <a:t>forward.jsp</a:t>
            </a:r>
            <a:r>
              <a:rPr lang="en-IN" sz="2200" dirty="0">
                <a:latin typeface="Times New Roman" panose="02020603050405020304" pitchFamily="18" charset="0"/>
                <a:cs typeface="Times New Roman" panose="02020603050405020304" pitchFamily="18" charset="0"/>
              </a:rPr>
              <a:t>"&gt;</a:t>
            </a:r>
          </a:p>
          <a:p>
            <a:pPr marL="0" indent="0" algn="just">
              <a:buNone/>
            </a:pPr>
            <a:r>
              <a:rPr lang="en-IN" sz="2200" dirty="0">
                <a:latin typeface="Times New Roman" panose="02020603050405020304" pitchFamily="18" charset="0"/>
                <a:cs typeface="Times New Roman" panose="02020603050405020304" pitchFamily="18" charset="0"/>
              </a:rPr>
              <a:t>            &lt;</a:t>
            </a:r>
            <a:r>
              <a:rPr lang="en-IN" sz="2200" dirty="0" err="1">
                <a:latin typeface="Times New Roman" panose="02020603050405020304" pitchFamily="18" charset="0"/>
                <a:cs typeface="Times New Roman" panose="02020603050405020304" pitchFamily="18" charset="0"/>
              </a:rPr>
              <a:t>jsp:param</a:t>
            </a:r>
            <a:r>
              <a:rPr lang="en-IN" sz="2200" dirty="0">
                <a:latin typeface="Times New Roman" panose="02020603050405020304" pitchFamily="18" charset="0"/>
                <a:cs typeface="Times New Roman" panose="02020603050405020304" pitchFamily="18" charset="0"/>
              </a:rPr>
              <a:t> name="date1" value="10-07-2023" /&gt;</a:t>
            </a:r>
          </a:p>
          <a:p>
            <a:pPr marL="0" indent="0" algn="just">
              <a:buNone/>
            </a:pPr>
            <a:r>
              <a:rPr lang="en-IN" sz="2200" dirty="0">
                <a:latin typeface="Times New Roman" panose="02020603050405020304" pitchFamily="18" charset="0"/>
                <a:cs typeface="Times New Roman" panose="02020603050405020304" pitchFamily="18" charset="0"/>
              </a:rPr>
              <a:t>            &lt;</a:t>
            </a:r>
            <a:r>
              <a:rPr lang="en-IN" sz="2200" dirty="0" err="1">
                <a:latin typeface="Times New Roman" panose="02020603050405020304" pitchFamily="18" charset="0"/>
                <a:cs typeface="Times New Roman" panose="02020603050405020304" pitchFamily="18" charset="0"/>
              </a:rPr>
              <a:t>jsp:param</a:t>
            </a:r>
            <a:r>
              <a:rPr lang="en-IN" sz="2200" dirty="0">
                <a:latin typeface="Times New Roman" panose="02020603050405020304" pitchFamily="18" charset="0"/>
                <a:cs typeface="Times New Roman" panose="02020603050405020304" pitchFamily="18" charset="0"/>
              </a:rPr>
              <a:t> name="time" value="10:30am" /&gt;</a:t>
            </a:r>
          </a:p>
          <a:p>
            <a:pPr marL="0" indent="0" algn="just">
              <a:buNone/>
            </a:pPr>
            <a:r>
              <a:rPr lang="en-IN" sz="2200" dirty="0">
                <a:latin typeface="Times New Roman" panose="02020603050405020304" pitchFamily="18" charset="0"/>
                <a:cs typeface="Times New Roman" panose="02020603050405020304" pitchFamily="18" charset="0"/>
              </a:rPr>
              <a:t>            &lt;</a:t>
            </a:r>
            <a:r>
              <a:rPr lang="en-IN" sz="2200" dirty="0" err="1">
                <a:latin typeface="Times New Roman" panose="02020603050405020304" pitchFamily="18" charset="0"/>
                <a:cs typeface="Times New Roman" panose="02020603050405020304" pitchFamily="18" charset="0"/>
              </a:rPr>
              <a:t>jsp:param</a:t>
            </a:r>
            <a:r>
              <a:rPr lang="en-IN" sz="2200" dirty="0">
                <a:latin typeface="Times New Roman" panose="02020603050405020304" pitchFamily="18" charset="0"/>
                <a:cs typeface="Times New Roman" panose="02020603050405020304" pitchFamily="18" charset="0"/>
              </a:rPr>
              <a:t> name="data" value="CHANDU" /&gt;</a:t>
            </a:r>
          </a:p>
          <a:p>
            <a:pPr marL="0" indent="0" algn="just">
              <a:buNone/>
            </a:pPr>
            <a:r>
              <a:rPr lang="en-IN" sz="2200" dirty="0">
                <a:latin typeface="Times New Roman" panose="02020603050405020304" pitchFamily="18" charset="0"/>
                <a:cs typeface="Times New Roman" panose="02020603050405020304" pitchFamily="18" charset="0"/>
              </a:rPr>
              <a:t>        &lt;/</a:t>
            </a:r>
            <a:r>
              <a:rPr lang="en-IN" sz="2200" dirty="0" err="1">
                <a:latin typeface="Times New Roman" panose="02020603050405020304" pitchFamily="18" charset="0"/>
                <a:cs typeface="Times New Roman" panose="02020603050405020304" pitchFamily="18" charset="0"/>
              </a:rPr>
              <a:t>jsp:forward</a:t>
            </a:r>
            <a:r>
              <a:rPr lang="en-IN" sz="2200" dirty="0">
                <a:latin typeface="Times New Roman" panose="02020603050405020304" pitchFamily="18" charset="0"/>
                <a:cs typeface="Times New Roman" panose="02020603050405020304" pitchFamily="18" charset="0"/>
              </a:rPr>
              <a:t>&gt;</a:t>
            </a:r>
          </a:p>
          <a:p>
            <a:pPr marL="0" indent="0" algn="just">
              <a:buNone/>
            </a:pPr>
            <a:r>
              <a:rPr lang="en-IN" sz="2200" dirty="0">
                <a:latin typeface="Times New Roman" panose="02020603050405020304" pitchFamily="18" charset="0"/>
                <a:cs typeface="Times New Roman" panose="02020603050405020304" pitchFamily="18" charset="0"/>
              </a:rPr>
              <a:t>    &lt;/body&gt;</a:t>
            </a:r>
          </a:p>
          <a:p>
            <a:pPr marL="0" indent="0" algn="just">
              <a:buNone/>
            </a:pPr>
            <a:r>
              <a:rPr lang="en-IN" sz="2200" dirty="0">
                <a:latin typeface="Times New Roman" panose="02020603050405020304" pitchFamily="18" charset="0"/>
                <a:cs typeface="Times New Roman" panose="02020603050405020304" pitchFamily="18" charset="0"/>
              </a:rPr>
              <a:t>&lt;/html&gt;</a:t>
            </a:r>
          </a:p>
        </p:txBody>
      </p:sp>
      <p:pic>
        <p:nvPicPr>
          <p:cNvPr id="4" name="Picture 3"/>
          <p:cNvPicPr>
            <a:picLocks noChangeAspect="1"/>
          </p:cNvPicPr>
          <p:nvPr/>
        </p:nvPicPr>
        <p:blipFill rotWithShape="1">
          <a:blip r:embed="rId2"/>
          <a:srcRect t="5953" r="75692" b="64286"/>
          <a:stretch/>
        </p:blipFill>
        <p:spPr>
          <a:xfrm>
            <a:off x="6825342" y="1649187"/>
            <a:ext cx="4653644" cy="3918856"/>
          </a:xfrm>
          <a:prstGeom prst="rect">
            <a:avLst/>
          </a:prstGeom>
        </p:spPr>
      </p:pic>
      <p:pic>
        <p:nvPicPr>
          <p:cNvPr id="5" name="Picture 4"/>
          <p:cNvPicPr>
            <a:picLocks noChangeAspect="1"/>
          </p:cNvPicPr>
          <p:nvPr/>
        </p:nvPicPr>
        <p:blipFill rotWithShape="1">
          <a:blip r:embed="rId3"/>
          <a:srcRect t="4286" r="72143" b="76904"/>
          <a:stretch/>
        </p:blipFill>
        <p:spPr>
          <a:xfrm>
            <a:off x="6682468" y="5568043"/>
            <a:ext cx="3396343" cy="1289957"/>
          </a:xfrm>
          <a:prstGeom prst="rect">
            <a:avLst/>
          </a:prstGeom>
        </p:spPr>
      </p:pic>
    </p:spTree>
    <p:extLst>
      <p:ext uri="{BB962C8B-B14F-4D97-AF65-F5344CB8AC3E}">
        <p14:creationId xmlns:p14="http://schemas.microsoft.com/office/powerpoint/2010/main" val="3367397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43" y="0"/>
            <a:ext cx="11944350" cy="6768193"/>
          </a:xfrm>
        </p:spPr>
        <p:txBody>
          <a:bodyPr>
            <a:normAutofit fontScale="92500" lnSpcReduction="10000"/>
          </a:bodyPr>
          <a:lstStyle/>
          <a:p>
            <a:pPr marL="0" indent="0" algn="just">
              <a:buNone/>
            </a:pPr>
            <a:r>
              <a:rPr lang="en-US" sz="2200" dirty="0" err="1">
                <a:solidFill>
                  <a:srgbClr val="00B0F0"/>
                </a:solidFill>
                <a:latin typeface="Times New Roman" panose="02020603050405020304" pitchFamily="18" charset="0"/>
                <a:cs typeface="Times New Roman" panose="02020603050405020304" pitchFamily="18" charset="0"/>
              </a:rPr>
              <a:t>jsp:useBean</a:t>
            </a:r>
            <a:r>
              <a:rPr lang="en-US" sz="2200" dirty="0">
                <a:solidFill>
                  <a:srgbClr val="00B0F0"/>
                </a:solidFill>
                <a:latin typeface="Times New Roman" panose="02020603050405020304" pitchFamily="18" charset="0"/>
                <a:cs typeface="Times New Roman" panose="02020603050405020304" pitchFamily="18" charset="0"/>
              </a:rPr>
              <a:t> </a:t>
            </a:r>
            <a:endParaRPr lang="en-US" sz="2200"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useBean</a:t>
            </a:r>
            <a:r>
              <a:rPr lang="en-US" sz="2200" dirty="0">
                <a:latin typeface="Times New Roman" panose="02020603050405020304" pitchFamily="18" charset="0"/>
                <a:cs typeface="Times New Roman" panose="02020603050405020304" pitchFamily="18" charset="0"/>
              </a:rPr>
              <a:t> action first searches for an existing object using the id and scope attributes. If an object is not found, it then will create the specified object.</a:t>
            </a:r>
          </a:p>
          <a:p>
            <a:pPr marL="0" indent="0" algn="just">
              <a:buNone/>
            </a:pPr>
            <a:r>
              <a:rPr lang="en-US" sz="2200" dirty="0">
                <a:solidFill>
                  <a:srgbClr val="92D050"/>
                </a:solidFill>
                <a:latin typeface="Times New Roman" panose="02020603050405020304" pitchFamily="18" charset="0"/>
                <a:cs typeface="Times New Roman" panose="02020603050405020304" pitchFamily="18" charset="0"/>
              </a:rPr>
              <a:t>syntax</a:t>
            </a:r>
            <a:r>
              <a:rPr lang="en-US" sz="2200"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&lt;</a:t>
            </a:r>
            <a:r>
              <a:rPr lang="en-US" sz="2200" dirty="0" err="1">
                <a:solidFill>
                  <a:srgbClr val="0070C0"/>
                </a:solidFill>
                <a:latin typeface="Times New Roman" panose="02020603050405020304" pitchFamily="18" charset="0"/>
                <a:cs typeface="Times New Roman" panose="02020603050405020304" pitchFamily="18" charset="0"/>
              </a:rPr>
              <a:t>jsp:useBean</a:t>
            </a:r>
            <a:r>
              <a:rPr lang="en-US" sz="2200" dirty="0">
                <a:solidFill>
                  <a:srgbClr val="0070C0"/>
                </a:solidFill>
                <a:latin typeface="Times New Roman" panose="02020603050405020304" pitchFamily="18" charset="0"/>
                <a:cs typeface="Times New Roman" panose="02020603050405020304" pitchFamily="18" charset="0"/>
              </a:rPr>
              <a:t> id="name" class="</a:t>
            </a:r>
            <a:r>
              <a:rPr lang="en-US" sz="2200" dirty="0" err="1">
                <a:solidFill>
                  <a:srgbClr val="0070C0"/>
                </a:solidFill>
                <a:latin typeface="Times New Roman" panose="02020603050405020304" pitchFamily="18" charset="0"/>
                <a:cs typeface="Times New Roman" panose="02020603050405020304" pitchFamily="18" charset="0"/>
              </a:rPr>
              <a:t>java.lang.String</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smtClean="0">
                <a:solidFill>
                  <a:srgbClr val="0070C0"/>
                </a:solidFill>
                <a:latin typeface="Times New Roman" panose="02020603050405020304" pitchFamily="18" charset="0"/>
                <a:cs typeface="Times New Roman" panose="02020603050405020304" pitchFamily="18" charset="0"/>
              </a:rPr>
              <a:t>/&gt;</a:t>
            </a:r>
          </a:p>
          <a:p>
            <a:pPr marL="0" indent="0" algn="just">
              <a:buNone/>
            </a:pPr>
            <a:r>
              <a:rPr lang="en-IN" sz="2200" dirty="0">
                <a:latin typeface="Times New Roman" panose="02020603050405020304" pitchFamily="18" charset="0"/>
                <a:cs typeface="Times New Roman" panose="02020603050405020304" pitchFamily="18" charset="0"/>
              </a:rPr>
              <a:t>It has following attributes</a:t>
            </a:r>
            <a:r>
              <a:rPr lang="en-IN" sz="2200" dirty="0" smtClean="0">
                <a:latin typeface="Times New Roman" panose="02020603050405020304" pitchFamily="18" charset="0"/>
                <a:cs typeface="Times New Roman" panose="02020603050405020304" pitchFamily="18" charset="0"/>
              </a:rPr>
              <a:t>:</a:t>
            </a:r>
          </a:p>
          <a:p>
            <a:pPr algn="just" fontAlgn="base"/>
            <a:r>
              <a:rPr lang="en-US" sz="2200" dirty="0">
                <a:latin typeface="Times New Roman" panose="02020603050405020304" pitchFamily="18" charset="0"/>
                <a:cs typeface="Times New Roman" panose="02020603050405020304" pitchFamily="18" charset="0"/>
              </a:rPr>
              <a:t>Class: Creates object of bean class.</a:t>
            </a:r>
          </a:p>
          <a:p>
            <a:pPr algn="just" fontAlgn="base"/>
            <a:r>
              <a:rPr lang="en-US" sz="2200" dirty="0">
                <a:latin typeface="Times New Roman" panose="02020603050405020304" pitchFamily="18" charset="0"/>
                <a:cs typeface="Times New Roman" panose="02020603050405020304" pitchFamily="18" charset="0"/>
              </a:rPr>
              <a:t>Type: It gives the data type to the bean existing in the specified scope. It is used with class and </a:t>
            </a:r>
            <a:r>
              <a:rPr lang="en-US" sz="2200" dirty="0" err="1">
                <a:latin typeface="Times New Roman" panose="02020603050405020304" pitchFamily="18" charset="0"/>
                <a:cs typeface="Times New Roman" panose="02020603050405020304" pitchFamily="18" charset="0"/>
              </a:rPr>
              <a:t>beanName</a:t>
            </a:r>
            <a:r>
              <a:rPr lang="en-US" sz="2200" dirty="0">
                <a:latin typeface="Times New Roman" panose="02020603050405020304" pitchFamily="18" charset="0"/>
                <a:cs typeface="Times New Roman" panose="02020603050405020304" pitchFamily="18" charset="0"/>
              </a:rPr>
              <a:t>.</a:t>
            </a:r>
          </a:p>
          <a:p>
            <a:pPr algn="just" fontAlgn="base"/>
            <a:r>
              <a:rPr lang="en-US" sz="2200" dirty="0" err="1">
                <a:latin typeface="Times New Roman" panose="02020603050405020304" pitchFamily="18" charset="0"/>
                <a:cs typeface="Times New Roman" panose="02020603050405020304" pitchFamily="18" charset="0"/>
              </a:rPr>
              <a:t>beanName</a:t>
            </a:r>
            <a:r>
              <a:rPr lang="en-US" sz="2200" dirty="0">
                <a:latin typeface="Times New Roman" panose="02020603050405020304" pitchFamily="18" charset="0"/>
                <a:cs typeface="Times New Roman" panose="02020603050405020304" pitchFamily="18" charset="0"/>
              </a:rPr>
              <a:t>: Uses the </a:t>
            </a:r>
            <a:r>
              <a:rPr lang="en-US" sz="2200" dirty="0" err="1">
                <a:latin typeface="Times New Roman" panose="02020603050405020304" pitchFamily="18" charset="0"/>
                <a:cs typeface="Times New Roman" panose="02020603050405020304" pitchFamily="18" charset="0"/>
              </a:rPr>
              <a:t>java.beans.Beans.instantiate</a:t>
            </a:r>
            <a:r>
              <a:rPr lang="en-US" sz="2200" dirty="0">
                <a:latin typeface="Times New Roman" panose="02020603050405020304" pitchFamily="18" charset="0"/>
                <a:cs typeface="Times New Roman" panose="02020603050405020304" pitchFamily="18" charset="0"/>
              </a:rPr>
              <a:t>() method and instantiates bean</a:t>
            </a:r>
            <a:r>
              <a:rPr lang="en-US" sz="2200" dirty="0" smtClean="0">
                <a:latin typeface="Times New Roman" panose="02020603050405020304" pitchFamily="18" charset="0"/>
                <a:cs typeface="Times New Roman" panose="02020603050405020304" pitchFamily="18" charset="0"/>
              </a:rPr>
              <a:t>.</a:t>
            </a:r>
          </a:p>
          <a:p>
            <a:pPr marL="0" indent="0" algn="just" fontAlgn="base">
              <a:buNone/>
            </a:pPr>
            <a:r>
              <a:rPr lang="en-US" sz="2200" dirty="0" err="1">
                <a:solidFill>
                  <a:srgbClr val="00B0F0"/>
                </a:solidFill>
                <a:latin typeface="Times New Roman" panose="02020603050405020304" pitchFamily="18" charset="0"/>
                <a:cs typeface="Times New Roman" panose="02020603050405020304" pitchFamily="18" charset="0"/>
              </a:rPr>
              <a:t>jsp:setProperty</a:t>
            </a:r>
            <a:r>
              <a:rPr lang="en-US" sz="2200" dirty="0">
                <a:solidFill>
                  <a:srgbClr val="00B0F0"/>
                </a:solidFill>
                <a:latin typeface="Times New Roman" panose="02020603050405020304" pitchFamily="18" charset="0"/>
                <a:cs typeface="Times New Roman" panose="02020603050405020304" pitchFamily="18" charset="0"/>
              </a:rPr>
              <a:t> </a:t>
            </a:r>
            <a:endParaRPr lang="en-US" sz="2200" dirty="0" smtClean="0">
              <a:solidFill>
                <a:srgbClr val="00B0F0"/>
              </a:solidFill>
              <a:latin typeface="Times New Roman" panose="02020603050405020304" pitchFamily="18" charset="0"/>
              <a:cs typeface="Times New Roman" panose="02020603050405020304" pitchFamily="18" charset="0"/>
            </a:endParaRPr>
          </a:p>
          <a:p>
            <a:pPr marL="0" indent="0" algn="just" fontAlgn="base">
              <a:buNone/>
            </a:pPr>
            <a:r>
              <a:rPr lang="en-US" sz="2200" dirty="0" smtClean="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setProperty</a:t>
            </a:r>
            <a:r>
              <a:rPr lang="en-US" sz="2200" dirty="0">
                <a:latin typeface="Times New Roman" panose="02020603050405020304" pitchFamily="18" charset="0"/>
                <a:cs typeface="Times New Roman" panose="02020603050405020304" pitchFamily="18" charset="0"/>
              </a:rPr>
              <a:t> action sets the properties of a Bean.</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solidFill>
                  <a:srgbClr val="92D050"/>
                </a:solidFill>
                <a:latin typeface="Times New Roman" panose="02020603050405020304" pitchFamily="18" charset="0"/>
                <a:cs typeface="Times New Roman" panose="02020603050405020304" pitchFamily="18" charset="0"/>
              </a:rPr>
              <a:t>Syntax</a:t>
            </a:r>
            <a:r>
              <a:rPr lang="en-US" sz="2200" dirty="0">
                <a:solidFill>
                  <a:srgbClr val="0070C0"/>
                </a:solidFill>
                <a:latin typeface="Times New Roman" panose="02020603050405020304" pitchFamily="18" charset="0"/>
                <a:cs typeface="Times New Roman" panose="02020603050405020304" pitchFamily="18" charset="0"/>
              </a:rPr>
              <a:t>:&lt;</a:t>
            </a:r>
            <a:r>
              <a:rPr lang="en-US" sz="2200" dirty="0" err="1">
                <a:solidFill>
                  <a:srgbClr val="0070C0"/>
                </a:solidFill>
                <a:latin typeface="Times New Roman" panose="02020603050405020304" pitchFamily="18" charset="0"/>
                <a:cs typeface="Times New Roman" panose="02020603050405020304" pitchFamily="18" charset="0"/>
              </a:rPr>
              <a:t>jsp:useBean</a:t>
            </a:r>
            <a:r>
              <a:rPr lang="en-US" sz="2200" dirty="0">
                <a:solidFill>
                  <a:srgbClr val="0070C0"/>
                </a:solidFill>
                <a:latin typeface="Times New Roman" panose="02020603050405020304" pitchFamily="18" charset="0"/>
                <a:cs typeface="Times New Roman" panose="02020603050405020304" pitchFamily="18" charset="0"/>
              </a:rPr>
              <a:t> id="</a:t>
            </a:r>
            <a:r>
              <a:rPr lang="en-US" sz="2200" dirty="0" err="1">
                <a:solidFill>
                  <a:srgbClr val="0070C0"/>
                </a:solidFill>
                <a:latin typeface="Times New Roman" panose="02020603050405020304" pitchFamily="18" charset="0"/>
                <a:cs typeface="Times New Roman" panose="02020603050405020304" pitchFamily="18" charset="0"/>
              </a:rPr>
              <a:t>myName</a:t>
            </a:r>
            <a:r>
              <a:rPr lang="en-US" sz="2200" dirty="0">
                <a:solidFill>
                  <a:srgbClr val="0070C0"/>
                </a:solidFill>
                <a:latin typeface="Times New Roman" panose="02020603050405020304" pitchFamily="18" charset="0"/>
                <a:cs typeface="Times New Roman" panose="02020603050405020304" pitchFamily="18" charset="0"/>
              </a:rPr>
              <a:t>" ... /&gt;</a:t>
            </a:r>
          </a:p>
          <a:p>
            <a:pPr marL="0" indent="0" algn="just">
              <a:buNone/>
            </a:pPr>
            <a:r>
              <a:rPr lang="en-US" sz="2200" dirty="0">
                <a:solidFill>
                  <a:srgbClr val="0070C0"/>
                </a:solidFill>
                <a:latin typeface="Times New Roman" panose="02020603050405020304" pitchFamily="18" charset="0"/>
                <a:cs typeface="Times New Roman" panose="02020603050405020304" pitchFamily="18" charset="0"/>
              </a:rPr>
              <a:t>&lt;</a:t>
            </a:r>
            <a:r>
              <a:rPr lang="en-US" sz="2200" dirty="0" err="1">
                <a:solidFill>
                  <a:srgbClr val="0070C0"/>
                </a:solidFill>
                <a:latin typeface="Times New Roman" panose="02020603050405020304" pitchFamily="18" charset="0"/>
                <a:cs typeface="Times New Roman" panose="02020603050405020304" pitchFamily="18" charset="0"/>
              </a:rPr>
              <a:t>jsp:setProperty</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smtClean="0">
                <a:solidFill>
                  <a:srgbClr val="0070C0"/>
                </a:solidFill>
                <a:latin typeface="Times New Roman" panose="02020603050405020304" pitchFamily="18" charset="0"/>
                <a:cs typeface="Times New Roman" panose="02020603050405020304" pitchFamily="18" charset="0"/>
              </a:rPr>
              <a:t>name</a:t>
            </a:r>
            <a:r>
              <a:rPr lang="en-US" sz="2200" dirty="0">
                <a:solidFill>
                  <a:srgbClr val="0070C0"/>
                </a:solidFill>
                <a:latin typeface="Times New Roman" panose="02020603050405020304" pitchFamily="18" charset="0"/>
                <a:cs typeface="Times New Roman" panose="02020603050405020304" pitchFamily="18" charset="0"/>
              </a:rPr>
              <a:t>="</a:t>
            </a:r>
            <a:r>
              <a:rPr lang="en-US" sz="2200" dirty="0" err="1">
                <a:solidFill>
                  <a:srgbClr val="0070C0"/>
                </a:solidFill>
                <a:latin typeface="Times New Roman" panose="02020603050405020304" pitchFamily="18" charset="0"/>
                <a:cs typeface="Times New Roman" panose="02020603050405020304" pitchFamily="18" charset="0"/>
              </a:rPr>
              <a:t>myName</a:t>
            </a:r>
            <a:r>
              <a:rPr lang="en-US" sz="2200" dirty="0">
                <a:solidFill>
                  <a:srgbClr val="0070C0"/>
                </a:solidFill>
                <a:latin typeface="Times New Roman" panose="02020603050405020304" pitchFamily="18" charset="0"/>
                <a:cs typeface="Times New Roman" panose="02020603050405020304" pitchFamily="18" charset="0"/>
              </a:rPr>
              <a:t>" property="</a:t>
            </a:r>
            <a:r>
              <a:rPr lang="en-US" sz="2200" dirty="0" err="1">
                <a:solidFill>
                  <a:srgbClr val="0070C0"/>
                </a:solidFill>
                <a:latin typeface="Times New Roman" panose="02020603050405020304" pitchFamily="18" charset="0"/>
                <a:cs typeface="Times New Roman" panose="02020603050405020304" pitchFamily="18" charset="0"/>
              </a:rPr>
              <a:t>someProperty</a:t>
            </a:r>
            <a:r>
              <a:rPr lang="en-US" sz="2200" dirty="0">
                <a:solidFill>
                  <a:srgbClr val="0070C0"/>
                </a:solidFill>
                <a:latin typeface="Times New Roman" panose="02020603050405020304" pitchFamily="18" charset="0"/>
                <a:cs typeface="Times New Roman" panose="02020603050405020304" pitchFamily="18" charset="0"/>
              </a:rPr>
              <a:t>" </a:t>
            </a:r>
            <a:r>
              <a:rPr lang="en-US" sz="2200" dirty="0" smtClean="0">
                <a:solidFill>
                  <a:srgbClr val="0070C0"/>
                </a:solidFill>
                <a:latin typeface="Times New Roman" panose="02020603050405020304" pitchFamily="18" charset="0"/>
                <a:cs typeface="Times New Roman" panose="02020603050405020304" pitchFamily="18" charset="0"/>
              </a:rPr>
              <a:t>.../&gt;</a:t>
            </a:r>
          </a:p>
          <a:p>
            <a:pPr marL="0" indent="0" algn="just" fontAlgn="base">
              <a:buNone/>
            </a:pPr>
            <a:r>
              <a:rPr lang="en-US" sz="2200" dirty="0">
                <a:latin typeface="Times New Roman" panose="02020603050405020304" pitchFamily="18" charset="0"/>
                <a:cs typeface="Times New Roman" panose="02020603050405020304" pitchFamily="18" charset="0"/>
              </a:rPr>
              <a:t>This has four attributes:</a:t>
            </a:r>
          </a:p>
          <a:p>
            <a:pPr algn="just" fontAlgn="base"/>
            <a:r>
              <a:rPr lang="en-US" sz="2200" dirty="0">
                <a:latin typeface="Times New Roman" panose="02020603050405020304" pitchFamily="18" charset="0"/>
                <a:cs typeface="Times New Roman" panose="02020603050405020304" pitchFamily="18" charset="0"/>
              </a:rPr>
              <a:t>name: It is literally the name of the bean whose property we want to set. It has the same name as the object we instantiated using </a:t>
            </a:r>
            <a:r>
              <a:rPr lang="en-US" sz="2200" dirty="0" err="1">
                <a:latin typeface="Times New Roman" panose="02020603050405020304" pitchFamily="18" charset="0"/>
                <a:cs typeface="Times New Roman" panose="02020603050405020304" pitchFamily="18" charset="0"/>
              </a:rPr>
              <a:t>usebean</a:t>
            </a:r>
            <a:r>
              <a:rPr lang="en-US" sz="2200" dirty="0">
                <a:latin typeface="Times New Roman" panose="02020603050405020304" pitchFamily="18" charset="0"/>
                <a:cs typeface="Times New Roman" panose="02020603050405020304" pitchFamily="18" charset="0"/>
              </a:rPr>
              <a:t>.</a:t>
            </a:r>
          </a:p>
          <a:p>
            <a:pPr algn="just" fontAlgn="base"/>
            <a:r>
              <a:rPr lang="en-US" sz="2200" dirty="0">
                <a:latin typeface="Times New Roman" panose="02020603050405020304" pitchFamily="18" charset="0"/>
                <a:cs typeface="Times New Roman" panose="02020603050405020304" pitchFamily="18" charset="0"/>
              </a:rPr>
              <a:t>property: sets the property of the bean “*” means all the requests that match bean properties are included.</a:t>
            </a:r>
          </a:p>
          <a:p>
            <a:pPr algn="just" fontAlgn="base"/>
            <a:r>
              <a:rPr lang="en-US" sz="2200" dirty="0">
                <a:latin typeface="Times New Roman" panose="02020603050405020304" pitchFamily="18" charset="0"/>
                <a:cs typeface="Times New Roman" panose="02020603050405020304" pitchFamily="18" charset="0"/>
              </a:rPr>
              <a:t>value: gives specific value to the bean.</a:t>
            </a:r>
          </a:p>
          <a:p>
            <a:pPr algn="just" fontAlgn="base"/>
            <a:r>
              <a:rPr lang="en-US" sz="2200" dirty="0" err="1">
                <a:latin typeface="Times New Roman" panose="02020603050405020304" pitchFamily="18" charset="0"/>
                <a:cs typeface="Times New Roman" panose="02020603050405020304" pitchFamily="18" charset="0"/>
              </a:rPr>
              <a:t>Param</a:t>
            </a:r>
            <a:r>
              <a:rPr lang="en-US" sz="2200" dirty="0">
                <a:latin typeface="Times New Roman" panose="02020603050405020304" pitchFamily="18" charset="0"/>
                <a:cs typeface="Times New Roman" panose="02020603050405020304" pitchFamily="18" charset="0"/>
              </a:rPr>
              <a:t>: a name that will fetch the value .</a:t>
            </a:r>
          </a:p>
          <a:p>
            <a:pPr marL="0" indent="0" algn="just">
              <a:buNone/>
            </a:pPr>
            <a:endParaRPr lang="en-IN" sz="2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564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727" y="184602"/>
            <a:ext cx="11808279" cy="6395811"/>
          </a:xfrm>
        </p:spPr>
        <p:txBody>
          <a:bodyPr/>
          <a:lstStyle/>
          <a:p>
            <a:pPr marL="0" indent="0" algn="just" fontAlgn="base">
              <a:buNone/>
            </a:pPr>
            <a:r>
              <a:rPr lang="en-US" sz="2200" dirty="0" err="1" smtClean="0">
                <a:solidFill>
                  <a:srgbClr val="00B0F0"/>
                </a:solidFill>
                <a:latin typeface="Times New Roman" panose="02020603050405020304" pitchFamily="18" charset="0"/>
                <a:cs typeface="Times New Roman" panose="02020603050405020304" pitchFamily="18" charset="0"/>
              </a:rPr>
              <a:t>java:getProperty</a:t>
            </a:r>
            <a:endParaRPr lang="en-US" sz="2200" dirty="0">
              <a:solidFill>
                <a:srgbClr val="00B0F0"/>
              </a:solidFill>
              <a:latin typeface="Times New Roman" panose="02020603050405020304" pitchFamily="18" charset="0"/>
              <a:cs typeface="Times New Roman" panose="02020603050405020304" pitchFamily="18" charset="0"/>
            </a:endParaRPr>
          </a:p>
          <a:p>
            <a:pPr algn="just" fontAlgn="base"/>
            <a:r>
              <a:rPr lang="en-US" sz="2200" dirty="0">
                <a:latin typeface="Times New Roman" panose="02020603050405020304" pitchFamily="18" charset="0"/>
                <a:cs typeface="Times New Roman" panose="02020603050405020304" pitchFamily="18" charset="0"/>
              </a:rPr>
              <a:t>This action gets the value of the property and gives it out on the output as a string.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To get the property of a bean, bean and its name must be defined. Our main purpose is to get the value of the property where the property is the name of the bean property that was set by </a:t>
            </a:r>
            <a:r>
              <a:rPr lang="en-US" sz="2200" dirty="0" err="1">
                <a:latin typeface="Times New Roman" panose="02020603050405020304" pitchFamily="18" charset="0"/>
                <a:cs typeface="Times New Roman" panose="02020603050405020304" pitchFamily="18" charset="0"/>
              </a:rPr>
              <a:t>setProperty</a:t>
            </a:r>
            <a:r>
              <a:rPr lang="en-US" sz="2200" dirty="0">
                <a:latin typeface="Times New Roman" panose="02020603050405020304" pitchFamily="18" charset="0"/>
                <a:cs typeface="Times New Roman" panose="02020603050405020304" pitchFamily="18" charset="0"/>
              </a:rPr>
              <a:t> as well. </a:t>
            </a:r>
            <a:endParaRPr lang="en-US" sz="2200" dirty="0" smtClean="0">
              <a:latin typeface="Times New Roman" panose="02020603050405020304" pitchFamily="18" charset="0"/>
              <a:cs typeface="Times New Roman" panose="02020603050405020304" pitchFamily="18" charset="0"/>
            </a:endParaRPr>
          </a:p>
          <a:p>
            <a:pPr marL="0" indent="0" algn="just" fontAlgn="base">
              <a:buNone/>
            </a:pPr>
            <a:r>
              <a:rPr lang="en-US" sz="2200" dirty="0" smtClean="0">
                <a:solidFill>
                  <a:srgbClr val="92D050"/>
                </a:solidFill>
                <a:latin typeface="Times New Roman" panose="02020603050405020304" pitchFamily="18" charset="0"/>
                <a:cs typeface="Times New Roman" panose="02020603050405020304" pitchFamily="18" charset="0"/>
              </a:rPr>
              <a:t>Syntax</a:t>
            </a:r>
            <a:r>
              <a:rPr lang="en-US" sz="2200" dirty="0" smtClean="0">
                <a:solidFill>
                  <a:srgbClr val="0070C0"/>
                </a:solidFill>
                <a:latin typeface="Times New Roman" panose="02020603050405020304" pitchFamily="18" charset="0"/>
                <a:cs typeface="Times New Roman" panose="02020603050405020304" pitchFamily="18" charset="0"/>
              </a:rPr>
              <a:t>:&lt;</a:t>
            </a:r>
            <a:r>
              <a:rPr lang="en-US" sz="2200" dirty="0" err="1" smtClean="0">
                <a:solidFill>
                  <a:srgbClr val="0070C0"/>
                </a:solidFill>
                <a:latin typeface="Times New Roman" panose="02020603050405020304" pitchFamily="18" charset="0"/>
                <a:cs typeface="Times New Roman" panose="02020603050405020304" pitchFamily="18" charset="0"/>
              </a:rPr>
              <a:t>jsp:useBean</a:t>
            </a:r>
            <a:r>
              <a:rPr lang="en-US" sz="2200" dirty="0" smtClean="0">
                <a:solidFill>
                  <a:srgbClr val="0070C0"/>
                </a:solidFill>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id="</a:t>
            </a:r>
            <a:r>
              <a:rPr lang="en-US" sz="2200" dirty="0" err="1">
                <a:solidFill>
                  <a:srgbClr val="0070C0"/>
                </a:solidFill>
                <a:latin typeface="Times New Roman" panose="02020603050405020304" pitchFamily="18" charset="0"/>
                <a:cs typeface="Times New Roman" panose="02020603050405020304" pitchFamily="18" charset="0"/>
              </a:rPr>
              <a:t>myName</a:t>
            </a:r>
            <a:r>
              <a:rPr lang="en-US" sz="2200" dirty="0">
                <a:solidFill>
                  <a:srgbClr val="0070C0"/>
                </a:solidFill>
                <a:latin typeface="Times New Roman" panose="02020603050405020304" pitchFamily="18" charset="0"/>
                <a:cs typeface="Times New Roman" panose="02020603050405020304" pitchFamily="18" charset="0"/>
              </a:rPr>
              <a:t>" ... /&gt;</a:t>
            </a:r>
          </a:p>
          <a:p>
            <a:pPr marL="0" indent="0" algn="just" fontAlgn="base">
              <a:buNone/>
            </a:pPr>
            <a:r>
              <a:rPr lang="en-US" sz="2200" dirty="0">
                <a:solidFill>
                  <a:srgbClr val="0070C0"/>
                </a:solidFill>
                <a:latin typeface="Times New Roman" panose="02020603050405020304" pitchFamily="18" charset="0"/>
                <a:cs typeface="Times New Roman" panose="02020603050405020304" pitchFamily="18" charset="0"/>
              </a:rPr>
              <a:t>...</a:t>
            </a:r>
          </a:p>
          <a:p>
            <a:pPr marL="0" indent="0" algn="just" fontAlgn="base">
              <a:buNone/>
            </a:pPr>
            <a:r>
              <a:rPr lang="en-US" sz="2200" dirty="0">
                <a:solidFill>
                  <a:srgbClr val="0070C0"/>
                </a:solidFill>
                <a:latin typeface="Times New Roman" panose="02020603050405020304" pitchFamily="18" charset="0"/>
                <a:cs typeface="Times New Roman" panose="02020603050405020304" pitchFamily="18" charset="0"/>
              </a:rPr>
              <a:t>&lt;</a:t>
            </a:r>
            <a:r>
              <a:rPr lang="en-US" sz="2200" dirty="0" err="1">
                <a:solidFill>
                  <a:srgbClr val="0070C0"/>
                </a:solidFill>
                <a:latin typeface="Times New Roman" panose="02020603050405020304" pitchFamily="18" charset="0"/>
                <a:cs typeface="Times New Roman" panose="02020603050405020304" pitchFamily="18" charset="0"/>
              </a:rPr>
              <a:t>jsp:getProperty</a:t>
            </a:r>
            <a:r>
              <a:rPr lang="en-US" sz="2200" dirty="0">
                <a:solidFill>
                  <a:srgbClr val="0070C0"/>
                </a:solidFill>
                <a:latin typeface="Times New Roman" panose="02020603050405020304" pitchFamily="18" charset="0"/>
                <a:cs typeface="Times New Roman" panose="02020603050405020304" pitchFamily="18" charset="0"/>
              </a:rPr>
              <a:t> name="</a:t>
            </a:r>
            <a:r>
              <a:rPr lang="en-US" sz="2200" dirty="0" err="1">
                <a:solidFill>
                  <a:srgbClr val="0070C0"/>
                </a:solidFill>
                <a:latin typeface="Times New Roman" panose="02020603050405020304" pitchFamily="18" charset="0"/>
                <a:cs typeface="Times New Roman" panose="02020603050405020304" pitchFamily="18" charset="0"/>
              </a:rPr>
              <a:t>myName</a:t>
            </a:r>
            <a:r>
              <a:rPr lang="en-US" sz="2200" dirty="0">
                <a:solidFill>
                  <a:srgbClr val="0070C0"/>
                </a:solidFill>
                <a:latin typeface="Times New Roman" panose="02020603050405020304" pitchFamily="18" charset="0"/>
                <a:cs typeface="Times New Roman" panose="02020603050405020304" pitchFamily="18" charset="0"/>
              </a:rPr>
              <a:t>" property="</a:t>
            </a:r>
            <a:r>
              <a:rPr lang="en-US" sz="2200" dirty="0" err="1">
                <a:solidFill>
                  <a:srgbClr val="0070C0"/>
                </a:solidFill>
                <a:latin typeface="Times New Roman" panose="02020603050405020304" pitchFamily="18" charset="0"/>
                <a:cs typeface="Times New Roman" panose="02020603050405020304" pitchFamily="18" charset="0"/>
              </a:rPr>
              <a:t>someProperty</a:t>
            </a:r>
            <a:r>
              <a:rPr lang="en-US" sz="2200" dirty="0">
                <a:solidFill>
                  <a:srgbClr val="0070C0"/>
                </a:solidFill>
                <a:latin typeface="Times New Roman" panose="02020603050405020304" pitchFamily="18" charset="0"/>
                <a:cs typeface="Times New Roman" panose="02020603050405020304" pitchFamily="18" charset="0"/>
              </a:rPr>
              <a:t>" .../&gt;</a:t>
            </a:r>
            <a:endParaRPr lang="en-US" sz="2200" dirty="0" smtClean="0">
              <a:solidFill>
                <a:srgbClr val="0070C0"/>
              </a:solidFill>
              <a:latin typeface="Times New Roman" panose="02020603050405020304" pitchFamily="18" charset="0"/>
              <a:cs typeface="Times New Roman" panose="02020603050405020304" pitchFamily="18" charset="0"/>
            </a:endParaRPr>
          </a:p>
          <a:p>
            <a:pPr marL="0" indent="0" algn="just" fontAlgn="base">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attributes used by </a:t>
            </a:r>
            <a:r>
              <a:rPr lang="en-US" sz="2200" dirty="0" err="1">
                <a:latin typeface="Times New Roman" panose="02020603050405020304" pitchFamily="18" charset="0"/>
                <a:cs typeface="Times New Roman" panose="02020603050405020304" pitchFamily="18" charset="0"/>
              </a:rPr>
              <a:t>getProperty</a:t>
            </a:r>
            <a:r>
              <a:rPr lang="en-US" sz="2200" dirty="0">
                <a:latin typeface="Times New Roman" panose="02020603050405020304" pitchFamily="18" charset="0"/>
                <a:cs typeface="Times New Roman" panose="02020603050405020304" pitchFamily="18" charset="0"/>
              </a:rPr>
              <a:t> are</a:t>
            </a:r>
          </a:p>
          <a:p>
            <a:pPr algn="just" fontAlgn="base"/>
            <a:r>
              <a:rPr lang="en-US" sz="2200" dirty="0">
                <a:latin typeface="Times New Roman" panose="02020603050405020304" pitchFamily="18" charset="0"/>
                <a:cs typeface="Times New Roman" panose="02020603050405020304" pitchFamily="18" charset="0"/>
              </a:rPr>
              <a:t>name: It gets the name of the bean whose property we need to get as its value.</a:t>
            </a:r>
          </a:p>
          <a:p>
            <a:pPr algn="just" fontAlgn="base"/>
            <a:r>
              <a:rPr lang="en-US" sz="2200" dirty="0">
                <a:latin typeface="Times New Roman" panose="02020603050405020304" pitchFamily="18" charset="0"/>
                <a:cs typeface="Times New Roman" panose="02020603050405020304" pitchFamily="18" charset="0"/>
              </a:rPr>
              <a:t>property</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It defines the name of the property required for the bean.</a:t>
            </a:r>
          </a:p>
          <a:p>
            <a:pPr marL="0" indent="0">
              <a:buNone/>
            </a:pPr>
            <a:endParaRPr lang="en-IN" dirty="0"/>
          </a:p>
        </p:txBody>
      </p:sp>
    </p:spTree>
    <p:extLst>
      <p:ext uri="{BB962C8B-B14F-4D97-AF65-F5344CB8AC3E}">
        <p14:creationId xmlns:p14="http://schemas.microsoft.com/office/powerpoint/2010/main" val="176666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11" y="120770"/>
            <a:ext cx="12007970" cy="6668219"/>
          </a:xfrm>
        </p:spPr>
        <p:txBody>
          <a:bodyPr>
            <a:normAutofit/>
          </a:bodyPr>
          <a:lstStyle/>
          <a:p>
            <a:pPr marL="0" indent="0" algn="just">
              <a:buNone/>
            </a:pPr>
            <a:r>
              <a:rPr lang="en-US" sz="2400" dirty="0" smtClean="0">
                <a:solidFill>
                  <a:srgbClr val="FFC000"/>
                </a:solidFill>
                <a:latin typeface="Times New Roman" panose="02020603050405020304" pitchFamily="18" charset="0"/>
                <a:cs typeface="Times New Roman" panose="02020603050405020304" pitchFamily="18" charset="0"/>
              </a:rPr>
              <a:t>Why JSP is </a:t>
            </a:r>
            <a:r>
              <a:rPr lang="en-US" sz="2400" dirty="0" err="1" smtClean="0">
                <a:solidFill>
                  <a:srgbClr val="FFC000"/>
                </a:solidFill>
                <a:latin typeface="Times New Roman" panose="02020603050405020304" pitchFamily="18" charset="0"/>
                <a:cs typeface="Times New Roman" panose="02020603050405020304" pitchFamily="18" charset="0"/>
              </a:rPr>
              <a:t>preffered</a:t>
            </a:r>
            <a:r>
              <a:rPr lang="en-US" sz="2400" dirty="0" smtClean="0">
                <a:solidFill>
                  <a:srgbClr val="FFC000"/>
                </a:solidFill>
                <a:latin typeface="Times New Roman" panose="02020603050405020304" pitchFamily="18" charset="0"/>
                <a:cs typeface="Times New Roman" panose="02020603050405020304" pitchFamily="18" charset="0"/>
              </a:rPr>
              <a:t> over servlets?</a:t>
            </a:r>
          </a:p>
          <a:p>
            <a:pPr algn="just"/>
            <a:r>
              <a:rPr lang="en-US" sz="2400" dirty="0" smtClean="0">
                <a:latin typeface="Times New Roman" panose="02020603050405020304" pitchFamily="18" charset="0"/>
                <a:cs typeface="Times New Roman" panose="02020603050405020304" pitchFamily="18" charset="0"/>
              </a:rPr>
              <a:t>JSP provides an easier way to code dynamic web pages.</a:t>
            </a:r>
          </a:p>
          <a:p>
            <a:pPr algn="just"/>
            <a:r>
              <a:rPr lang="en-US" sz="2400" dirty="0" smtClean="0">
                <a:latin typeface="Times New Roman" panose="02020603050405020304" pitchFamily="18" charset="0"/>
                <a:cs typeface="Times New Roman" panose="02020603050405020304" pitchFamily="18" charset="0"/>
              </a:rPr>
              <a:t>JSP does not require additional files like, java class files, web.xml </a:t>
            </a:r>
            <a:r>
              <a:rPr lang="en-US" sz="2400" dirty="0" err="1" smtClean="0">
                <a:latin typeface="Times New Roman" panose="02020603050405020304" pitchFamily="18" charset="0"/>
                <a:cs typeface="Times New Roman" panose="02020603050405020304" pitchFamily="18" charset="0"/>
              </a:rPr>
              <a:t>etc</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Any change in the JSP code is handled by Web Container(Application server like </a:t>
            </a:r>
            <a:r>
              <a:rPr lang="en-US" sz="2400" dirty="0" err="1" smtClean="0">
                <a:latin typeface="Times New Roman" panose="02020603050405020304" pitchFamily="18" charset="0"/>
                <a:cs typeface="Times New Roman" panose="02020603050405020304" pitchFamily="18" charset="0"/>
              </a:rPr>
              <a:t>tomcat,Glassfish</a:t>
            </a:r>
            <a:r>
              <a:rPr lang="en-US" sz="2400" dirty="0" smtClean="0">
                <a:latin typeface="Times New Roman" panose="02020603050405020304" pitchFamily="18" charset="0"/>
                <a:cs typeface="Times New Roman" panose="02020603050405020304" pitchFamily="18" charset="0"/>
              </a:rPr>
              <a:t>), and doesn't require re-compilation.</a:t>
            </a:r>
          </a:p>
          <a:p>
            <a:pPr algn="just"/>
            <a:r>
              <a:rPr lang="en-US" sz="2400" dirty="0" smtClean="0">
                <a:latin typeface="Times New Roman" panose="02020603050405020304" pitchFamily="18" charset="0"/>
                <a:cs typeface="Times New Roman" panose="02020603050405020304" pitchFamily="18" charset="0"/>
              </a:rPr>
              <a:t>JSP pages can be directly accessed, and web.xml mapping is not required like in servlets.</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solidFill>
                  <a:srgbClr val="FFC000"/>
                </a:solidFill>
                <a:latin typeface="Times New Roman" panose="02020603050405020304" pitchFamily="18" charset="0"/>
                <a:cs typeface="Times New Roman" panose="02020603050405020304" pitchFamily="18" charset="0"/>
              </a:rPr>
              <a:t>Advantage of JSP</a:t>
            </a:r>
          </a:p>
          <a:p>
            <a:pPr algn="just"/>
            <a:r>
              <a:rPr lang="en-US" sz="2400" dirty="0" smtClean="0">
                <a:latin typeface="Times New Roman" panose="02020603050405020304" pitchFamily="18" charset="0"/>
                <a:cs typeface="Times New Roman" panose="02020603050405020304" pitchFamily="18" charset="0"/>
              </a:rPr>
              <a:t>Easy to maintain and code.</a:t>
            </a:r>
          </a:p>
          <a:p>
            <a:pPr algn="just"/>
            <a:r>
              <a:rPr lang="en-US" sz="2400" dirty="0" smtClean="0">
                <a:latin typeface="Times New Roman" panose="02020603050405020304" pitchFamily="18" charset="0"/>
                <a:cs typeface="Times New Roman" panose="02020603050405020304" pitchFamily="18" charset="0"/>
              </a:rPr>
              <a:t>High Performance and Scalability.</a:t>
            </a:r>
          </a:p>
          <a:p>
            <a:pPr algn="just"/>
            <a:r>
              <a:rPr lang="en-US" sz="2400" dirty="0" smtClean="0">
                <a:latin typeface="Times New Roman" panose="02020603050405020304" pitchFamily="18" charset="0"/>
                <a:cs typeface="Times New Roman" panose="02020603050405020304" pitchFamily="18" charset="0"/>
              </a:rPr>
              <a:t>JSP is built on Java technology, so it is platform independent.</a:t>
            </a:r>
          </a:p>
          <a:p>
            <a:pPr marL="0" indent="0" algn="just">
              <a:buNone/>
            </a:pPr>
            <a:r>
              <a:rPr lang="en-US" sz="2400" dirty="0" smtClean="0">
                <a:solidFill>
                  <a:srgbClr val="FFC000"/>
                </a:solidFill>
                <a:latin typeface="Times New Roman" panose="02020603050405020304" pitchFamily="18" charset="0"/>
                <a:cs typeface="Times New Roman" panose="02020603050405020304" pitchFamily="18" charset="0"/>
              </a:rPr>
              <a:t>Disadvantages of JSP technology</a:t>
            </a:r>
          </a:p>
          <a:p>
            <a:pPr algn="just"/>
            <a:r>
              <a:rPr lang="en-US" sz="2400" dirty="0" smtClean="0">
                <a:latin typeface="Times New Roman" panose="02020603050405020304" pitchFamily="18" charset="0"/>
                <a:cs typeface="Times New Roman" panose="02020603050405020304" pitchFamily="18" charset="0"/>
              </a:rPr>
              <a:t>It is difficult to debug. </a:t>
            </a:r>
          </a:p>
          <a:p>
            <a:pPr algn="just"/>
            <a:r>
              <a:rPr lang="en-US" sz="2400" dirty="0" smtClean="0">
                <a:latin typeface="Times New Roman" panose="02020603050405020304" pitchFamily="18" charset="0"/>
                <a:cs typeface="Times New Roman" panose="02020603050405020304" pitchFamily="18" charset="0"/>
              </a:rPr>
              <a:t>It needs to handle the concurrency issues.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7589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807" y="0"/>
            <a:ext cx="11944350" cy="6776357"/>
          </a:xfrm>
        </p:spPr>
        <p:txBody>
          <a:bodyPr>
            <a:normAutofit fontScale="70000" lnSpcReduction="20000"/>
          </a:bodyPr>
          <a:lstStyle/>
          <a:p>
            <a:pPr marL="0" indent="0">
              <a:buNone/>
            </a:pPr>
            <a:r>
              <a:rPr lang="en-US" dirty="0">
                <a:solidFill>
                  <a:srgbClr val="0070C0"/>
                </a:solidFill>
                <a:latin typeface="Times New Roman" panose="02020603050405020304" pitchFamily="18" charset="0"/>
                <a:cs typeface="Times New Roman" panose="02020603050405020304" pitchFamily="18" charset="0"/>
              </a:rPr>
              <a:t>Ex: </a:t>
            </a:r>
            <a:r>
              <a:rPr lang="en-US" dirty="0" err="1" smtClean="0">
                <a:solidFill>
                  <a:srgbClr val="0070C0"/>
                </a:solidFill>
                <a:latin typeface="Times New Roman" panose="02020603050405020304" pitchFamily="18" charset="0"/>
                <a:cs typeface="Times New Roman" panose="02020603050405020304" pitchFamily="18" charset="0"/>
              </a:rPr>
              <a:t>bean.jsp</a:t>
            </a:r>
            <a:endParaRPr lang="en-US"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page "import </a:t>
            </a:r>
            <a:r>
              <a:rPr lang="en-US" dirty="0" err="1">
                <a:latin typeface="Times New Roman" panose="02020603050405020304" pitchFamily="18" charset="0"/>
                <a:cs typeface="Times New Roman" panose="02020603050405020304" pitchFamily="18" charset="0"/>
              </a:rPr>
              <a:t>StudentBean.Student</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&lt;html&gt;</a:t>
            </a:r>
          </a:p>
          <a:p>
            <a:pPr marL="0" indent="0">
              <a:buNone/>
            </a:pPr>
            <a:r>
              <a:rPr lang="en-US" dirty="0">
                <a:latin typeface="Times New Roman" panose="02020603050405020304" pitchFamily="18" charset="0"/>
                <a:cs typeface="Times New Roman" panose="02020603050405020304" pitchFamily="18" charset="0"/>
              </a:rPr>
              <a:t>	&lt;head&gt;</a:t>
            </a:r>
          </a:p>
          <a:p>
            <a:pPr marL="0" indent="0">
              <a:buNone/>
            </a:pPr>
            <a:r>
              <a:rPr lang="en-US" dirty="0">
                <a:latin typeface="Times New Roman" panose="02020603050405020304" pitchFamily="18" charset="0"/>
                <a:cs typeface="Times New Roman" panose="02020603050405020304" pitchFamily="18" charset="0"/>
              </a:rPr>
              <a:t>		&lt;title&gt; </a:t>
            </a:r>
            <a:r>
              <a:rPr lang="en-US" dirty="0" err="1">
                <a:latin typeface="Times New Roman" panose="02020603050405020304" pitchFamily="18" charset="0"/>
                <a:cs typeface="Times New Roman" panose="02020603050405020304" pitchFamily="18" charset="0"/>
              </a:rPr>
              <a:t>Jsp</a:t>
            </a:r>
            <a:r>
              <a:rPr lang="en-US" dirty="0">
                <a:latin typeface="Times New Roman" panose="02020603050405020304" pitchFamily="18" charset="0"/>
                <a:cs typeface="Times New Roman" panose="02020603050405020304" pitchFamily="18" charset="0"/>
              </a:rPr>
              <a:t> Java Beans &lt;/title&gt;</a:t>
            </a:r>
          </a:p>
          <a:p>
            <a:pPr marL="0" indent="0">
              <a:buNone/>
            </a:pPr>
            <a:r>
              <a:rPr lang="en-US" dirty="0">
                <a:latin typeface="Times New Roman" panose="02020603050405020304" pitchFamily="18" charset="0"/>
                <a:cs typeface="Times New Roman" panose="02020603050405020304" pitchFamily="18" charset="0"/>
              </a:rPr>
              <a:t>	&lt;/head&gt;</a:t>
            </a:r>
          </a:p>
          <a:p>
            <a:pPr marL="0" indent="0">
              <a:buNone/>
            </a:pPr>
            <a:r>
              <a:rPr lang="en-US" dirty="0">
                <a:latin typeface="Times New Roman" panose="02020603050405020304" pitchFamily="18" charset="0"/>
                <a:cs typeface="Times New Roman" panose="02020603050405020304" pitchFamily="18" charset="0"/>
              </a:rPr>
              <a:t>	&lt;body&gt;</a:t>
            </a:r>
          </a:p>
          <a:p>
            <a:pPr marL="0" indent="0">
              <a:buNone/>
            </a:pPr>
            <a:r>
              <a:rPr lang="en-US" dirty="0">
                <a:latin typeface="Times New Roman" panose="02020603050405020304" pitchFamily="18" charset="0"/>
                <a:cs typeface="Times New Roman" panose="02020603050405020304" pitchFamily="18" charset="0"/>
              </a:rPr>
              <a:t>		&lt;marquee&gt; </a:t>
            </a:r>
            <a:r>
              <a:rPr lang="en-US" dirty="0" err="1">
                <a:latin typeface="Times New Roman" panose="02020603050405020304" pitchFamily="18" charset="0"/>
                <a:cs typeface="Times New Roman" panose="02020603050405020304" pitchFamily="18" charset="0"/>
              </a:rPr>
              <a:t>JaP</a:t>
            </a:r>
            <a:r>
              <a:rPr lang="en-US" dirty="0">
                <a:latin typeface="Times New Roman" panose="02020603050405020304" pitchFamily="18" charset="0"/>
                <a:cs typeface="Times New Roman" panose="02020603050405020304" pitchFamily="18" charset="0"/>
              </a:rPr>
              <a:t> JAVA BEANS &lt;/marquee&gt;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jsp:UseBean</a:t>
            </a:r>
            <a:r>
              <a:rPr lang="en-US" dirty="0">
                <a:latin typeface="Times New Roman" panose="02020603050405020304" pitchFamily="18" charset="0"/>
                <a:cs typeface="Times New Roman" panose="02020603050405020304" pitchFamily="18" charset="0"/>
              </a:rPr>
              <a:t> id="</a:t>
            </a:r>
            <a:r>
              <a:rPr lang="en-US" dirty="0" err="1" smtClean="0">
                <a:latin typeface="Times New Roman" panose="02020603050405020304" pitchFamily="18" charset="0"/>
                <a:cs typeface="Times New Roman" panose="02020603050405020304" pitchFamily="18" charset="0"/>
              </a:rPr>
              <a:t>StudentBean</a:t>
            </a:r>
            <a:r>
              <a:rPr lang="en-US" dirty="0" smtClean="0">
                <a:latin typeface="Times New Roman" panose="02020603050405020304" pitchFamily="18" charset="0"/>
                <a:cs typeface="Times New Roman" panose="02020603050405020304" pitchFamily="18" charset="0"/>
              </a:rPr>
              <a:t>” class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StudentBean.Student</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jsp:setProperty</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StudentBean</a:t>
            </a:r>
            <a:r>
              <a:rPr lang="en-US" dirty="0">
                <a:latin typeface="Times New Roman" panose="02020603050405020304" pitchFamily="18" charset="0"/>
                <a:cs typeface="Times New Roman" panose="02020603050405020304" pitchFamily="18" charset="0"/>
              </a:rPr>
              <a:t>" property="name" value</a:t>
            </a:r>
            <a:r>
              <a:rPr lang="en-US" dirty="0" smtClean="0">
                <a:latin typeface="Times New Roman" panose="02020603050405020304" pitchFamily="18" charset="0"/>
                <a:cs typeface="Times New Roman" panose="02020603050405020304" pitchFamily="18" charset="0"/>
              </a:rPr>
              <a:t>=“chandu"/&gt; </a:t>
            </a:r>
            <a:r>
              <a:rPr lang="en-US" dirty="0">
                <a:latin typeface="Times New Roman" panose="02020603050405020304" pitchFamily="18" charset="0"/>
                <a:cs typeface="Times New Roman" panose="02020603050405020304" pitchFamily="18" charset="0"/>
              </a:rPr>
              <a:t>GET NAME:</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jsp:getProperty</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StudentBean</a:t>
            </a:r>
            <a:r>
              <a:rPr lang="en-US" dirty="0">
                <a:latin typeface="Times New Roman" panose="02020603050405020304" pitchFamily="18" charset="0"/>
                <a:cs typeface="Times New Roman" panose="02020603050405020304" pitchFamily="18" charset="0"/>
              </a:rPr>
              <a:t>" property="name"/&gt;&lt;/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jsp:setProperty</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StudentBean</a:t>
            </a:r>
            <a:r>
              <a:rPr lang="en-US" dirty="0">
                <a:latin typeface="Times New Roman" panose="02020603050405020304" pitchFamily="18" charset="0"/>
                <a:cs typeface="Times New Roman" panose="02020603050405020304" pitchFamily="18" charset="0"/>
              </a:rPr>
              <a:t>" property="</a:t>
            </a:r>
            <a:r>
              <a:rPr lang="en-US" dirty="0" err="1">
                <a:latin typeface="Times New Roman" panose="02020603050405020304" pitchFamily="18" charset="0"/>
                <a:cs typeface="Times New Roman" panose="02020603050405020304" pitchFamily="18" charset="0"/>
              </a:rPr>
              <a:t>rollno</a:t>
            </a:r>
            <a:r>
              <a:rPr lang="en-US" dirty="0">
                <a:latin typeface="Times New Roman" panose="02020603050405020304" pitchFamily="18" charset="0"/>
                <a:cs typeface="Times New Roman" panose="02020603050405020304" pitchFamily="18" charset="0"/>
              </a:rPr>
              <a:t>" value="841"/&gt;ROLL NO :</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jsp:getProperty</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StudentBean</a:t>
            </a:r>
            <a:r>
              <a:rPr lang="en-US" dirty="0">
                <a:latin typeface="Times New Roman" panose="02020603050405020304" pitchFamily="18" charset="0"/>
                <a:cs typeface="Times New Roman" panose="02020603050405020304" pitchFamily="18" charset="0"/>
              </a:rPr>
              <a:t>" property="</a:t>
            </a:r>
            <a:r>
              <a:rPr lang="en-US" dirty="0" err="1">
                <a:latin typeface="Times New Roman" panose="02020603050405020304" pitchFamily="18" charset="0"/>
                <a:cs typeface="Times New Roman" panose="02020603050405020304" pitchFamily="18" charset="0"/>
              </a:rPr>
              <a:t>rollno</a:t>
            </a:r>
            <a:r>
              <a:rPr lang="en-US" dirty="0">
                <a:latin typeface="Times New Roman" panose="02020603050405020304" pitchFamily="18" charset="0"/>
                <a:cs typeface="Times New Roman" panose="02020603050405020304" pitchFamily="18" charset="0"/>
              </a:rPr>
              <a:t>"/&gt; &lt;/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jsp:setProperty</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StudentBean</a:t>
            </a:r>
            <a:r>
              <a:rPr lang="en-US" dirty="0">
                <a:latin typeface="Times New Roman" panose="02020603050405020304" pitchFamily="18" charset="0"/>
                <a:cs typeface="Times New Roman" panose="02020603050405020304" pitchFamily="18" charset="0"/>
              </a:rPr>
              <a:t>" property="email" value</a:t>
            </a:r>
            <a:r>
              <a:rPr lang="en-US" dirty="0" smtClean="0">
                <a:latin typeface="Times New Roman" panose="02020603050405020304" pitchFamily="18" charset="0"/>
                <a:cs typeface="Times New Roman" panose="02020603050405020304" pitchFamily="18" charset="0"/>
              </a:rPr>
              <a:t>=“chandu.yahoo.com</a:t>
            </a:r>
            <a:r>
              <a:rPr lang="en-US" dirty="0">
                <a:latin typeface="Times New Roman" panose="02020603050405020304" pitchFamily="18" charset="0"/>
                <a:cs typeface="Times New Roman" panose="02020603050405020304" pitchFamily="18" charset="0"/>
              </a:rPr>
              <a:t>"/&gt; GET </a:t>
            </a:r>
            <a:r>
              <a:rPr lang="en-US" dirty="0" smtClean="0">
                <a:latin typeface="Times New Roman" panose="02020603050405020304" pitchFamily="18" charset="0"/>
                <a:cs typeface="Times New Roman" panose="02020603050405020304" pitchFamily="18" charset="0"/>
              </a:rPr>
              <a:t>      EMAIL </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jsp:getProperty</a:t>
            </a:r>
            <a:r>
              <a:rPr lang="en-US" dirty="0">
                <a:latin typeface="Times New Roman" panose="02020603050405020304" pitchFamily="18" charset="0"/>
                <a:cs typeface="Times New Roman" panose="02020603050405020304" pitchFamily="18" charset="0"/>
              </a:rPr>
              <a:t> name="</a:t>
            </a:r>
            <a:r>
              <a:rPr lang="en-US" dirty="0" err="1">
                <a:latin typeface="Times New Roman" panose="02020603050405020304" pitchFamily="18" charset="0"/>
                <a:cs typeface="Times New Roman" panose="02020603050405020304" pitchFamily="18" charset="0"/>
              </a:rPr>
              <a:t>StudentBean</a:t>
            </a:r>
            <a:r>
              <a:rPr lang="en-US" dirty="0">
                <a:latin typeface="Times New Roman" panose="02020603050405020304" pitchFamily="18" charset="0"/>
                <a:cs typeface="Times New Roman" panose="02020603050405020304" pitchFamily="18" charset="0"/>
              </a:rPr>
              <a:t>" property="email"/&gt;	</a:t>
            </a:r>
          </a:p>
          <a:p>
            <a:pPr marL="0" indent="0">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jsp:UseBean</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&lt;/body&gt;</a:t>
            </a:r>
          </a:p>
          <a:p>
            <a:pPr marL="0" indent="0">
              <a:buNone/>
            </a:pPr>
            <a:r>
              <a:rPr lang="en-US" dirty="0">
                <a:latin typeface="Times New Roman" panose="02020603050405020304" pitchFamily="18" charset="0"/>
                <a:cs typeface="Times New Roman" panose="02020603050405020304" pitchFamily="18" charset="0"/>
              </a:rPr>
              <a:t>&lt;/html&gt;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986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121" y="89807"/>
            <a:ext cx="5864679" cy="6087156"/>
          </a:xfrm>
        </p:spPr>
        <p:txBody>
          <a:bodyPr>
            <a:noAutofit/>
          </a:bodyPr>
          <a:lstStyle/>
          <a:p>
            <a:pPr marL="0" indent="0">
              <a:buNone/>
            </a:pPr>
            <a:r>
              <a:rPr lang="en-US" sz="1800" dirty="0" smtClean="0">
                <a:solidFill>
                  <a:srgbClr val="0070C0"/>
                </a:solidFill>
                <a:latin typeface="Times New Roman" panose="02020603050405020304" pitchFamily="18" charset="0"/>
                <a:cs typeface="Times New Roman" panose="02020603050405020304" pitchFamily="18" charset="0"/>
              </a:rPr>
              <a:t>studentBean.java</a:t>
            </a:r>
            <a:endParaRPr lang="en-IN" sz="1800"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package </a:t>
            </a:r>
            <a:r>
              <a:rPr lang="en-IN" sz="1800" dirty="0">
                <a:latin typeface="Times New Roman" panose="02020603050405020304" pitchFamily="18" charset="0"/>
                <a:cs typeface="Times New Roman" panose="02020603050405020304" pitchFamily="18" charset="0"/>
              </a:rPr>
              <a:t>Student;</a:t>
            </a:r>
          </a:p>
          <a:p>
            <a:pPr marL="0" indent="0">
              <a:buNone/>
            </a:pPr>
            <a:r>
              <a:rPr lang="en-IN" sz="1800" dirty="0">
                <a:latin typeface="Times New Roman" panose="02020603050405020304" pitchFamily="18" charset="0"/>
                <a:cs typeface="Times New Roman" panose="02020603050405020304" pitchFamily="18" charset="0"/>
              </a:rPr>
              <a:t>public class Student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rollno</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String </a:t>
            </a:r>
            <a:r>
              <a:rPr lang="en-IN" sz="1800" dirty="0" err="1">
                <a:latin typeface="Times New Roman" panose="02020603050405020304" pitchFamily="18" charset="0"/>
                <a:cs typeface="Times New Roman" panose="02020603050405020304" pitchFamily="18" charset="0"/>
              </a:rPr>
              <a:t>name,email</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public </a:t>
            </a:r>
            <a:r>
              <a:rPr lang="en-IN" sz="1800" dirty="0" err="1">
                <a:latin typeface="Times New Roman" panose="02020603050405020304" pitchFamily="18" charset="0"/>
                <a:cs typeface="Times New Roman" panose="02020603050405020304" pitchFamily="18" charset="0"/>
              </a:rPr>
              <a:t>StudentBean</a:t>
            </a:r>
            <a:r>
              <a:rPr lang="en-IN" sz="1800" dirty="0">
                <a:latin typeface="Times New Roman" panose="02020603050405020304" pitchFamily="18" charset="0"/>
                <a:cs typeface="Times New Roman" panose="02020603050405020304" pitchFamily="18" charset="0"/>
              </a:rPr>
              <a:t>( ){ }</a:t>
            </a:r>
          </a:p>
          <a:p>
            <a:pPr marL="0" indent="0">
              <a:buNone/>
            </a:pPr>
            <a:r>
              <a:rPr lang="en-IN" sz="1800" dirty="0">
                <a:latin typeface="Times New Roman" panose="02020603050405020304" pitchFamily="18" charset="0"/>
                <a:cs typeface="Times New Roman" panose="02020603050405020304" pitchFamily="18" charset="0"/>
              </a:rPr>
              <a:t>	public void </a:t>
            </a:r>
            <a:r>
              <a:rPr lang="en-IN" sz="1800" dirty="0" err="1">
                <a:latin typeface="Times New Roman" panose="02020603050405020304" pitchFamily="18" charset="0"/>
                <a:cs typeface="Times New Roman" panose="02020603050405020304" pitchFamily="18" charset="0"/>
              </a:rPr>
              <a:t>setName</a:t>
            </a:r>
            <a:r>
              <a:rPr lang="en-IN" sz="1800" dirty="0">
                <a:latin typeface="Times New Roman" panose="02020603050405020304" pitchFamily="18" charset="0"/>
                <a:cs typeface="Times New Roman" panose="02020603050405020304" pitchFamily="18" charset="0"/>
              </a:rPr>
              <a:t>(String name)</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this.name=name;</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public void </a:t>
            </a:r>
            <a:r>
              <a:rPr lang="en-IN" sz="1800" dirty="0" err="1">
                <a:latin typeface="Times New Roman" panose="02020603050405020304" pitchFamily="18" charset="0"/>
                <a:cs typeface="Times New Roman" panose="02020603050405020304" pitchFamily="18" charset="0"/>
              </a:rPr>
              <a:t>setEmail</a:t>
            </a:r>
            <a:r>
              <a:rPr lang="en-IN" sz="1800" dirty="0">
                <a:latin typeface="Times New Roman" panose="02020603050405020304" pitchFamily="18" charset="0"/>
                <a:cs typeface="Times New Roman" panose="02020603050405020304" pitchFamily="18" charset="0"/>
              </a:rPr>
              <a:t>(String email)</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this.email</a:t>
            </a:r>
            <a:r>
              <a:rPr lang="en-IN" sz="1800" dirty="0">
                <a:latin typeface="Times New Roman" panose="02020603050405020304" pitchFamily="18" charset="0"/>
                <a:cs typeface="Times New Roman" panose="02020603050405020304" pitchFamily="18" charset="0"/>
              </a:rPr>
              <a:t>=email;</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p:txBody>
      </p:sp>
      <p:sp>
        <p:nvSpPr>
          <p:cNvPr id="5" name="Content Placeholder 4"/>
          <p:cNvSpPr>
            <a:spLocks noGrp="1"/>
          </p:cNvSpPr>
          <p:nvPr>
            <p:ph sz="half" idx="2"/>
          </p:nvPr>
        </p:nvSpPr>
        <p:spPr>
          <a:xfrm>
            <a:off x="5812971" y="146957"/>
            <a:ext cx="5845629" cy="6392635"/>
          </a:xfrm>
        </p:spPr>
        <p:txBody>
          <a:bodyPr>
            <a:normAutofit fontScale="77500" lnSpcReduction="20000"/>
          </a:bodyPr>
          <a:lstStyle/>
          <a:p>
            <a:pPr marL="0" indent="0">
              <a:buNone/>
            </a:pPr>
            <a:r>
              <a:rPr lang="en-IN" dirty="0">
                <a:latin typeface="Times New Roman" panose="02020603050405020304" pitchFamily="18" charset="0"/>
                <a:cs typeface="Times New Roman" panose="02020603050405020304" pitchFamily="18" charset="0"/>
              </a:rPr>
              <a:t>public void set(</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rollno</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this.rollno</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rollno</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public String </a:t>
            </a:r>
            <a:r>
              <a:rPr lang="en-IN" dirty="0" err="1">
                <a:latin typeface="Times New Roman" panose="02020603050405020304" pitchFamily="18" charset="0"/>
                <a:cs typeface="Times New Roman" panose="02020603050405020304" pitchFamily="18" charset="0"/>
              </a:rPr>
              <a:t>getName</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return this.name;</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public </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getRollno</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this.rollno</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public String </a:t>
            </a:r>
            <a:r>
              <a:rPr lang="en-IN" dirty="0" err="1">
                <a:latin typeface="Times New Roman" panose="02020603050405020304" pitchFamily="18" charset="0"/>
                <a:cs typeface="Times New Roman" panose="02020603050405020304" pitchFamily="18" charset="0"/>
              </a:rPr>
              <a:t>getEmail</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this.email</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3765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339" y="65837"/>
            <a:ext cx="11859884" cy="6680020"/>
          </a:xfrm>
        </p:spPr>
        <p:txBody>
          <a:bodyPr>
            <a:normAutofit/>
          </a:bodyPr>
          <a:lstStyle/>
          <a:p>
            <a:pPr marL="0" indent="0" algn="just">
              <a:lnSpc>
                <a:spcPct val="100000"/>
              </a:lnSpc>
              <a:buNone/>
            </a:pPr>
            <a:r>
              <a:rPr lang="en-IN" sz="2400" dirty="0">
                <a:solidFill>
                  <a:srgbClr val="FF0000"/>
                </a:solidFill>
                <a:latin typeface="Times New Roman" panose="02020603050405020304" pitchFamily="18" charset="0"/>
                <a:cs typeface="Times New Roman" panose="02020603050405020304" pitchFamily="18" charset="0"/>
              </a:rPr>
              <a:t>JSP Life Cycle</a:t>
            </a:r>
          </a:p>
          <a:p>
            <a:pPr marL="0" indent="0" algn="just">
              <a:lnSpc>
                <a:spcPct val="100000"/>
              </a:lnSpc>
              <a:buNone/>
            </a:pPr>
            <a:r>
              <a:rPr lang="en-US" sz="2400" dirty="0" smtClean="0">
                <a:latin typeface="Times New Roman" panose="02020603050405020304" pitchFamily="18" charset="0"/>
                <a:cs typeface="Times New Roman" panose="02020603050405020304" pitchFamily="18" charset="0"/>
              </a:rPr>
              <a:t>A JSP page is converted into Servlet in order to service requests. The translation of a JSP page to a Servlet is called Lifecycle of JSP. </a:t>
            </a:r>
          </a:p>
          <a:p>
            <a:pPr marL="0" indent="0" algn="just">
              <a:lnSpc>
                <a:spcPct val="100000"/>
              </a:lnSpc>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Life Cycle starts with the creation of JSP and ends with the disintegration of that</a:t>
            </a:r>
            <a:r>
              <a:rPr lang="en-US" sz="2400" dirty="0" smtClean="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Following are the JSP Lifecycle steps:</a:t>
            </a:r>
          </a:p>
          <a:p>
            <a:pPr algn="just">
              <a:lnSpc>
                <a:spcPct val="100000"/>
              </a:lnSpc>
            </a:pPr>
            <a:r>
              <a:rPr lang="en-US" sz="2400" dirty="0">
                <a:latin typeface="Times New Roman" panose="02020603050405020304" pitchFamily="18" charset="0"/>
                <a:cs typeface="Times New Roman" panose="02020603050405020304" pitchFamily="18" charset="0"/>
              </a:rPr>
              <a:t>Translation of JSP page</a:t>
            </a:r>
          </a:p>
          <a:p>
            <a:pPr algn="just">
              <a:lnSpc>
                <a:spcPct val="100000"/>
              </a:lnSpc>
            </a:pPr>
            <a:r>
              <a:rPr lang="en-US" sz="2400" dirty="0">
                <a:latin typeface="Times New Roman" panose="02020603050405020304" pitchFamily="18" charset="0"/>
                <a:cs typeface="Times New Roman" panose="02020603050405020304" pitchFamily="18" charset="0"/>
              </a:rPr>
              <a:t>Compilation of JSP page(Compilation of JSP page into _jsp.java)</a:t>
            </a:r>
          </a:p>
          <a:p>
            <a:pPr algn="just">
              <a:lnSpc>
                <a:spcPct val="100000"/>
              </a:lnSpc>
            </a:pPr>
            <a:r>
              <a:rPr lang="en-US" sz="2400" dirty="0" err="1">
                <a:latin typeface="Times New Roman" panose="02020603050405020304" pitchFamily="18" charset="0"/>
                <a:cs typeface="Times New Roman" panose="02020603050405020304" pitchFamily="18" charset="0"/>
              </a:rPr>
              <a:t>Classloading</a:t>
            </a:r>
            <a:r>
              <a:rPr lang="en-US" sz="2400" dirty="0">
                <a:latin typeface="Times New Roman" panose="02020603050405020304" pitchFamily="18" charset="0"/>
                <a:cs typeface="Times New Roman" panose="02020603050405020304" pitchFamily="18" charset="0"/>
              </a:rPr>
              <a:t> (_jsp.java is converted to class file _</a:t>
            </a:r>
            <a:r>
              <a:rPr lang="en-US" sz="2400" dirty="0" err="1">
                <a:latin typeface="Times New Roman" panose="02020603050405020304" pitchFamily="18" charset="0"/>
                <a:cs typeface="Times New Roman" panose="02020603050405020304" pitchFamily="18" charset="0"/>
              </a:rPr>
              <a:t>jsp.class</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Instantiation(Object of generated servlet is created)</a:t>
            </a:r>
          </a:p>
          <a:p>
            <a:pPr algn="just">
              <a:lnSpc>
                <a:spcPct val="100000"/>
              </a:lnSpc>
            </a:pPr>
            <a:r>
              <a:rPr lang="en-US" sz="2400" dirty="0" err="1">
                <a:latin typeface="Times New Roman" panose="02020603050405020304" pitchFamily="18" charset="0"/>
                <a:cs typeface="Times New Roman" panose="02020603050405020304" pitchFamily="18" charset="0"/>
              </a:rPr>
              <a:t>Initialisation</a:t>
            </a:r>
            <a:r>
              <a:rPr lang="en-US" sz="2400" dirty="0">
                <a:latin typeface="Times New Roman" panose="02020603050405020304" pitchFamily="18" charset="0"/>
                <a:cs typeface="Times New Roman" panose="02020603050405020304" pitchFamily="18" charset="0"/>
              </a:rPr>
              <a:t>(_</a:t>
            </a:r>
            <a:r>
              <a:rPr lang="en-US" sz="2400" dirty="0" err="1">
                <a:latin typeface="Times New Roman" panose="02020603050405020304" pitchFamily="18" charset="0"/>
                <a:cs typeface="Times New Roman" panose="02020603050405020304" pitchFamily="18" charset="0"/>
              </a:rPr>
              <a:t>jspinit</a:t>
            </a:r>
            <a:r>
              <a:rPr lang="en-US" sz="2400" dirty="0">
                <a:latin typeface="Times New Roman" panose="02020603050405020304" pitchFamily="18" charset="0"/>
                <a:cs typeface="Times New Roman" panose="02020603050405020304" pitchFamily="18" charset="0"/>
              </a:rPr>
              <a:t>() method is invoked by container)</a:t>
            </a:r>
          </a:p>
          <a:p>
            <a:pPr algn="just">
              <a:lnSpc>
                <a:spcPct val="100000"/>
              </a:lnSpc>
            </a:pPr>
            <a:r>
              <a:rPr lang="en-US" sz="2400" dirty="0">
                <a:latin typeface="Times New Roman" panose="02020603050405020304" pitchFamily="18" charset="0"/>
                <a:cs typeface="Times New Roman" panose="02020603050405020304" pitchFamily="18" charset="0"/>
              </a:rPr>
              <a:t>Request Processing(_</a:t>
            </a:r>
            <a:r>
              <a:rPr lang="en-US" sz="2400" dirty="0" err="1">
                <a:latin typeface="Times New Roman" panose="02020603050405020304" pitchFamily="18" charset="0"/>
                <a:cs typeface="Times New Roman" panose="02020603050405020304" pitchFamily="18" charset="0"/>
              </a:rPr>
              <a:t>jspservice</a:t>
            </a:r>
            <a:r>
              <a:rPr lang="en-US" sz="2400" dirty="0">
                <a:latin typeface="Times New Roman" panose="02020603050405020304" pitchFamily="18" charset="0"/>
                <a:cs typeface="Times New Roman" panose="02020603050405020304" pitchFamily="18" charset="0"/>
              </a:rPr>
              <a:t>() method is invoked by the container)</a:t>
            </a:r>
          </a:p>
          <a:p>
            <a:pPr algn="just">
              <a:lnSpc>
                <a:spcPct val="100000"/>
              </a:lnSpc>
            </a:pPr>
            <a:r>
              <a:rPr lang="en-US" sz="2400" dirty="0">
                <a:latin typeface="Times New Roman" panose="02020603050405020304" pitchFamily="18" charset="0"/>
                <a:cs typeface="Times New Roman" panose="02020603050405020304" pitchFamily="18" charset="0"/>
              </a:rPr>
              <a:t>Destroy (_</a:t>
            </a:r>
            <a:r>
              <a:rPr lang="en-US" sz="2400" dirty="0" err="1">
                <a:latin typeface="Times New Roman" panose="02020603050405020304" pitchFamily="18" charset="0"/>
                <a:cs typeface="Times New Roman" panose="02020603050405020304" pitchFamily="18" charset="0"/>
              </a:rPr>
              <a:t>jspDestroy</a:t>
            </a:r>
            <a:r>
              <a:rPr lang="en-US" sz="2400" dirty="0">
                <a:latin typeface="Times New Roman" panose="02020603050405020304" pitchFamily="18" charset="0"/>
                <a:cs typeface="Times New Roman" panose="02020603050405020304" pitchFamily="18" charset="0"/>
              </a:rPr>
              <a:t>() method invoked by the container)</a:t>
            </a:r>
          </a:p>
        </p:txBody>
      </p:sp>
    </p:spTree>
    <p:extLst>
      <p:ext uri="{BB962C8B-B14F-4D97-AF65-F5344CB8AC3E}">
        <p14:creationId xmlns:p14="http://schemas.microsoft.com/office/powerpoint/2010/main" val="1971367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430" y="13299"/>
            <a:ext cx="11749177" cy="6616460"/>
          </a:xfrm>
        </p:spPr>
        <p:txBody>
          <a:bodyPr/>
          <a:lstStyle/>
          <a:p>
            <a:pPr marL="0" indent="0">
              <a:buNone/>
            </a:pPr>
            <a:r>
              <a:rPr lang="en-US" dirty="0">
                <a:latin typeface="Times New Roman" panose="02020603050405020304" pitchFamily="18" charset="0"/>
                <a:cs typeface="Times New Roman" panose="02020603050405020304" pitchFamily="18" charset="0"/>
              </a:rPr>
              <a:t>JSP Lifecycle </a:t>
            </a:r>
            <a:r>
              <a:rPr lang="en-US" dirty="0" smtClean="0">
                <a:latin typeface="Times New Roman" panose="02020603050405020304" pitchFamily="18" charset="0"/>
                <a:cs typeface="Times New Roman" panose="02020603050405020304" pitchFamily="18" charset="0"/>
              </a:rPr>
              <a:t>diagram.</a:t>
            </a:r>
          </a:p>
          <a:p>
            <a:pPr marL="0" indent="0">
              <a:buNone/>
            </a:pPr>
            <a:endParaRPr lang="en-IN" dirty="0"/>
          </a:p>
        </p:txBody>
      </p:sp>
      <p:pic>
        <p:nvPicPr>
          <p:cNvPr id="4098" name="Picture 2" descr="JSP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30" y="487752"/>
            <a:ext cx="6070931" cy="62839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l="29568" t="18993" r="35094" b="23019"/>
          <a:stretch/>
        </p:blipFill>
        <p:spPr>
          <a:xfrm>
            <a:off x="7590249" y="267418"/>
            <a:ext cx="4308452" cy="6250197"/>
          </a:xfrm>
          <a:prstGeom prst="rect">
            <a:avLst/>
          </a:prstGeom>
        </p:spPr>
      </p:pic>
    </p:spTree>
    <p:extLst>
      <p:ext uri="{BB962C8B-B14F-4D97-AF65-F5344CB8AC3E}">
        <p14:creationId xmlns:p14="http://schemas.microsoft.com/office/powerpoint/2010/main" val="1826925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528" y="138023"/>
            <a:ext cx="11878574" cy="6573328"/>
          </a:xfrm>
        </p:spPr>
        <p:txBody>
          <a:bodyPr>
            <a:normAutofit fontScale="92500" lnSpcReduction="10000"/>
          </a:bodyPr>
          <a:lstStyle/>
          <a:p>
            <a:pPr marL="0" indent="0" algn="just">
              <a:buNone/>
            </a:pPr>
            <a:r>
              <a:rPr lang="en-US" sz="2400" dirty="0">
                <a:solidFill>
                  <a:srgbClr val="00B0F0"/>
                </a:solidFill>
                <a:latin typeface="Times New Roman" panose="02020603050405020304" pitchFamily="18" charset="0"/>
                <a:cs typeface="Times New Roman" panose="02020603050405020304" pitchFamily="18" charset="0"/>
              </a:rPr>
              <a:t>Translation of the JSP Page:</a:t>
            </a:r>
          </a:p>
          <a:p>
            <a:pPr marL="0" indent="0" algn="just">
              <a:buNone/>
            </a:pP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 Java</a:t>
            </a:r>
            <a:r>
              <a:rPr lang="en-US" sz="2400" dirty="0">
                <a:latin typeface="Times New Roman" panose="02020603050405020304" pitchFamily="18" charset="0"/>
                <a:cs typeface="Times New Roman" panose="02020603050405020304" pitchFamily="18" charset="0"/>
              </a:rPr>
              <a:t> servlet file is generated from a JSP source file. This is the first step of JSP life cycle. In translation phase, container validates the syntactic correctness of JSP page and tag files</a:t>
            </a:r>
            <a:r>
              <a:rPr lang="en-US" sz="2400" dirty="0" smtClean="0">
                <a:latin typeface="Times New Roman" panose="02020603050405020304" pitchFamily="18" charset="0"/>
                <a:cs typeface="Times New Roman" panose="02020603050405020304" pitchFamily="18" charset="0"/>
              </a:rPr>
              <a:t>.</a:t>
            </a:r>
          </a:p>
          <a:p>
            <a:pPr algn="just"/>
            <a:r>
              <a:rPr lang="en-US" sz="2400" dirty="0" err="1">
                <a:latin typeface="Times New Roman" panose="02020603050405020304" pitchFamily="18" charset="0"/>
                <a:cs typeface="Times New Roman" panose="02020603050405020304" pitchFamily="18" charset="0"/>
              </a:rPr>
              <a:t>demo.jsp</a:t>
            </a:r>
            <a:r>
              <a:rPr lang="en-US" sz="2400" dirty="0">
                <a:latin typeface="Times New Roman" panose="02020603050405020304" pitchFamily="18" charset="0"/>
                <a:cs typeface="Times New Roman" panose="02020603050405020304" pitchFamily="18" charset="0"/>
              </a:rPr>
              <a:t> is translated to demo_jsp.java in the first </a:t>
            </a:r>
            <a:r>
              <a:rPr lang="en-US" sz="2400" dirty="0" smtClean="0">
                <a:latin typeface="Times New Roman" panose="02020603050405020304" pitchFamily="18" charset="0"/>
                <a:cs typeface="Times New Roman" panose="02020603050405020304" pitchFamily="18" charset="0"/>
              </a:rPr>
              <a:t>step</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Let’s take an example of “</a:t>
            </a:r>
            <a:r>
              <a:rPr lang="en-US" sz="2400" dirty="0" err="1">
                <a:latin typeface="Times New Roman" panose="02020603050405020304" pitchFamily="18" charset="0"/>
                <a:cs typeface="Times New Roman" panose="02020603050405020304" pitchFamily="18" charset="0"/>
              </a:rPr>
              <a:t>demo.jsp</a:t>
            </a:r>
            <a:r>
              <a:rPr lang="en-US" sz="2400" dirty="0">
                <a:latin typeface="Times New Roman" panose="02020603050405020304" pitchFamily="18" charset="0"/>
                <a:cs typeface="Times New Roman" panose="02020603050405020304" pitchFamily="18" charset="0"/>
              </a:rPr>
              <a:t>” as shown below:</a:t>
            </a:r>
          </a:p>
          <a:p>
            <a:pPr marL="0" indent="0" algn="just">
              <a:buNone/>
            </a:pPr>
            <a:r>
              <a:rPr lang="en-US" sz="2400" dirty="0" err="1" smtClean="0">
                <a:latin typeface="Times New Roman" panose="02020603050405020304" pitchFamily="18" charset="0"/>
                <a:cs typeface="Times New Roman" panose="02020603050405020304" pitchFamily="18" charset="0"/>
              </a:rPr>
              <a:t>Demo.jsp</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&lt;html&gt;</a:t>
            </a:r>
          </a:p>
          <a:p>
            <a:pPr marL="0" indent="0" algn="just">
              <a:buNone/>
            </a:pPr>
            <a:r>
              <a:rPr lang="en-US" sz="2400" dirty="0" smtClean="0">
                <a:latin typeface="Times New Roman" panose="02020603050405020304" pitchFamily="18" charset="0"/>
                <a:cs typeface="Times New Roman" panose="02020603050405020304" pitchFamily="18" charset="0"/>
              </a:rPr>
              <a:t>&lt;head&gt;</a:t>
            </a:r>
          </a:p>
          <a:p>
            <a:pPr marL="0" indent="0" algn="just">
              <a:buNone/>
            </a:pPr>
            <a:r>
              <a:rPr lang="en-US" sz="2400" dirty="0" smtClean="0">
                <a:latin typeface="Times New Roman" panose="02020603050405020304" pitchFamily="18" charset="0"/>
                <a:cs typeface="Times New Roman" panose="02020603050405020304" pitchFamily="18" charset="0"/>
              </a:rPr>
              <a:t>&lt;title&gt;Demo JSP&lt;/title&gt;</a:t>
            </a:r>
          </a:p>
          <a:p>
            <a:pPr marL="0" indent="0" algn="just">
              <a:buNone/>
            </a:pPr>
            <a:r>
              <a:rPr lang="en-US" sz="2400" dirty="0" smtClean="0">
                <a:latin typeface="Times New Roman" panose="02020603050405020304" pitchFamily="18" charset="0"/>
                <a:cs typeface="Times New Roman" panose="02020603050405020304" pitchFamily="18" charset="0"/>
              </a:rPr>
              <a:t>&lt;/head&gt;</a:t>
            </a:r>
          </a:p>
          <a:p>
            <a:pPr marL="0" indent="0" algn="just">
              <a:buNone/>
            </a:pPr>
            <a:r>
              <a:rPr lang="en-US" sz="2400" dirty="0" smtClean="0">
                <a:latin typeface="Times New Roman" panose="02020603050405020304" pitchFamily="18" charset="0"/>
                <a:cs typeface="Times New Roman" panose="02020603050405020304" pitchFamily="18" charset="0"/>
              </a:rPr>
              <a:t>&lt;%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demvar</a:t>
            </a:r>
            <a:r>
              <a:rPr lang="en-US" sz="2400" dirty="0" smtClean="0">
                <a:latin typeface="Times New Roman" panose="02020603050405020304" pitchFamily="18" charset="0"/>
                <a:cs typeface="Times New Roman" panose="02020603050405020304" pitchFamily="18" charset="0"/>
              </a:rPr>
              <a:t>=0;%&gt;</a:t>
            </a:r>
          </a:p>
          <a:p>
            <a:pPr marL="0" indent="0" algn="just">
              <a:buNone/>
            </a:pPr>
            <a:r>
              <a:rPr lang="en-US" sz="2400" dirty="0" smtClean="0">
                <a:latin typeface="Times New Roman" panose="02020603050405020304" pitchFamily="18" charset="0"/>
                <a:cs typeface="Times New Roman" panose="02020603050405020304" pitchFamily="18" charset="0"/>
              </a:rPr>
              <a:t>&lt;body&gt;</a:t>
            </a:r>
          </a:p>
          <a:p>
            <a:pPr marL="0" indent="0" algn="just">
              <a:buNone/>
            </a:pPr>
            <a:r>
              <a:rPr lang="en-US" sz="2400" dirty="0" smtClean="0">
                <a:latin typeface="Times New Roman" panose="02020603050405020304" pitchFamily="18" charset="0"/>
                <a:cs typeface="Times New Roman" panose="02020603050405020304" pitchFamily="18" charset="0"/>
              </a:rPr>
              <a:t>Count is:</a:t>
            </a:r>
          </a:p>
          <a:p>
            <a:pPr marL="0" indent="0" algn="just">
              <a:buNone/>
            </a:pPr>
            <a:r>
              <a:rPr lang="en-US" sz="2400" dirty="0" smtClean="0">
                <a:latin typeface="Times New Roman" panose="02020603050405020304" pitchFamily="18" charset="0"/>
                <a:cs typeface="Times New Roman" panose="02020603050405020304" pitchFamily="18" charset="0"/>
              </a:rPr>
              <a:t>&lt;% </a:t>
            </a:r>
            <a:r>
              <a:rPr lang="en-US" sz="2400" dirty="0" err="1" smtClean="0">
                <a:latin typeface="Times New Roman" panose="02020603050405020304" pitchFamily="18" charset="0"/>
                <a:cs typeface="Times New Roman" panose="02020603050405020304" pitchFamily="18" charset="0"/>
              </a:rPr>
              <a:t>Out.println</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demovar</a:t>
            </a:r>
            <a:r>
              <a:rPr lang="en-US" sz="2400" dirty="0" smtClean="0">
                <a:latin typeface="Times New Roman" panose="02020603050405020304" pitchFamily="18" charset="0"/>
                <a:cs typeface="Times New Roman" panose="02020603050405020304" pitchFamily="18" charset="0"/>
              </a:rPr>
              <a:t>++); %&gt;</a:t>
            </a:r>
          </a:p>
          <a:p>
            <a:pPr marL="0" indent="0" algn="just">
              <a:buNone/>
            </a:pPr>
            <a:r>
              <a:rPr lang="en-US" sz="2400" dirty="0" smtClean="0">
                <a:latin typeface="Times New Roman" panose="02020603050405020304" pitchFamily="18" charset="0"/>
                <a:cs typeface="Times New Roman" panose="02020603050405020304" pitchFamily="18" charset="0"/>
              </a:rPr>
              <a:t>&lt;body&gt;</a:t>
            </a:r>
          </a:p>
          <a:p>
            <a:pPr marL="0" indent="0" algn="just">
              <a:buNone/>
            </a:pPr>
            <a:r>
              <a:rPr lang="en-US" sz="2400" dirty="0" smtClean="0">
                <a:latin typeface="Times New Roman" panose="02020603050405020304" pitchFamily="18" charset="0"/>
                <a:cs typeface="Times New Roman" panose="02020603050405020304" pitchFamily="18" charset="0"/>
              </a:rPr>
              <a:t>&lt;/html&gt;</a:t>
            </a: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15212" t="15094" r="43255" b="58490"/>
          <a:stretch/>
        </p:blipFill>
        <p:spPr>
          <a:xfrm>
            <a:off x="6344728" y="1897811"/>
            <a:ext cx="5551098" cy="4813540"/>
          </a:xfrm>
          <a:prstGeom prst="rect">
            <a:avLst/>
          </a:prstGeom>
        </p:spPr>
      </p:pic>
    </p:spTree>
    <p:extLst>
      <p:ext uri="{BB962C8B-B14F-4D97-AF65-F5344CB8AC3E}">
        <p14:creationId xmlns:p14="http://schemas.microsoft.com/office/powerpoint/2010/main" val="3826566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275" y="189781"/>
            <a:ext cx="11878574" cy="6564702"/>
          </a:xfrm>
        </p:spPr>
        <p:txBody>
          <a:bodyPr>
            <a:normAutofit lnSpcReduction="10000"/>
          </a:bodyPr>
          <a:lstStyle/>
          <a:p>
            <a:pPr marL="0" indent="0" algn="just">
              <a:buNone/>
            </a:pPr>
            <a:r>
              <a:rPr lang="en-US" sz="2200" dirty="0">
                <a:solidFill>
                  <a:srgbClr val="00B0F0"/>
                </a:solidFill>
                <a:latin typeface="Times New Roman" panose="02020603050405020304" pitchFamily="18" charset="0"/>
                <a:cs typeface="Times New Roman" panose="02020603050405020304" pitchFamily="18" charset="0"/>
              </a:rPr>
              <a:t>Compilation of the JSP Page</a:t>
            </a:r>
          </a:p>
          <a:p>
            <a:pPr algn="just"/>
            <a:r>
              <a:rPr lang="en-US" sz="2200" dirty="0">
                <a:latin typeface="Times New Roman" panose="02020603050405020304" pitchFamily="18" charset="0"/>
                <a:cs typeface="Times New Roman" panose="02020603050405020304" pitchFamily="18" charset="0"/>
              </a:rPr>
              <a:t>The generated java servlet file is compiled into java servlet class</a:t>
            </a:r>
          </a:p>
          <a:p>
            <a:pPr algn="just"/>
            <a:r>
              <a:rPr lang="en-US" sz="2200" dirty="0">
                <a:latin typeface="Times New Roman" panose="02020603050405020304" pitchFamily="18" charset="0"/>
                <a:cs typeface="Times New Roman" panose="02020603050405020304" pitchFamily="18" charset="0"/>
              </a:rPr>
              <a:t>The translation of java source page to its implementation class can happen at any time between the deployment of JSP page into the container and processing of the JSP page.</a:t>
            </a:r>
          </a:p>
          <a:p>
            <a:pPr algn="just"/>
            <a:r>
              <a:rPr lang="en-US" sz="2200" dirty="0" smtClean="0">
                <a:latin typeface="Times New Roman" panose="02020603050405020304" pitchFamily="18" charset="0"/>
                <a:cs typeface="Times New Roman" panose="02020603050405020304" pitchFamily="18" charset="0"/>
              </a:rPr>
              <a:t>demo_jsp.java </a:t>
            </a:r>
            <a:r>
              <a:rPr lang="en-US" sz="2200" dirty="0">
                <a:latin typeface="Times New Roman" panose="02020603050405020304" pitchFamily="18" charset="0"/>
                <a:cs typeface="Times New Roman" panose="02020603050405020304" pitchFamily="18" charset="0"/>
              </a:rPr>
              <a:t>is compiled to a class file </a:t>
            </a:r>
            <a:r>
              <a:rPr lang="en-US" sz="2200" dirty="0" err="1">
                <a:latin typeface="Times New Roman" panose="02020603050405020304" pitchFamily="18" charset="0"/>
                <a:cs typeface="Times New Roman" panose="02020603050405020304" pitchFamily="18" charset="0"/>
              </a:rPr>
              <a:t>demo_jsp.class</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err="1">
                <a:solidFill>
                  <a:srgbClr val="00B0F0"/>
                </a:solidFill>
                <a:latin typeface="Times New Roman" panose="02020603050405020304" pitchFamily="18" charset="0"/>
                <a:cs typeface="Times New Roman" panose="02020603050405020304" pitchFamily="18" charset="0"/>
              </a:rPr>
              <a:t>Classloading</a:t>
            </a:r>
            <a:endParaRPr lang="en-US" sz="2200" dirty="0">
              <a:solidFill>
                <a:srgbClr val="00B0F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Servlet class that has been loaded from JSP source is now loaded into the </a:t>
            </a:r>
            <a:r>
              <a:rPr lang="en-US" sz="2200" dirty="0" smtClean="0">
                <a:latin typeface="Times New Roman" panose="02020603050405020304" pitchFamily="18" charset="0"/>
                <a:cs typeface="Times New Roman" panose="02020603050405020304" pitchFamily="18" charset="0"/>
              </a:rPr>
              <a:t>container</a:t>
            </a:r>
          </a:p>
          <a:p>
            <a:pPr marL="0" indent="0" algn="just">
              <a:buNone/>
            </a:pPr>
            <a:r>
              <a:rPr lang="en-US" sz="2200" dirty="0">
                <a:solidFill>
                  <a:srgbClr val="00B0F0"/>
                </a:solidFill>
                <a:latin typeface="Times New Roman" panose="02020603050405020304" pitchFamily="18" charset="0"/>
                <a:cs typeface="Times New Roman" panose="02020603050405020304" pitchFamily="18" charset="0"/>
              </a:rPr>
              <a:t>Instantiation</a:t>
            </a:r>
          </a:p>
          <a:p>
            <a:pPr algn="just"/>
            <a:r>
              <a:rPr lang="en-US" sz="2200" dirty="0">
                <a:latin typeface="Times New Roman" panose="02020603050405020304" pitchFamily="18" charset="0"/>
                <a:cs typeface="Times New Roman" panose="02020603050405020304" pitchFamily="18" charset="0"/>
              </a:rPr>
              <a:t>In this step the object i.e. the instance of the class is generated.</a:t>
            </a:r>
          </a:p>
          <a:p>
            <a:pPr algn="just"/>
            <a:r>
              <a:rPr lang="en-US" sz="2200" dirty="0">
                <a:latin typeface="Times New Roman" panose="02020603050405020304" pitchFamily="18" charset="0"/>
                <a:cs typeface="Times New Roman" panose="02020603050405020304" pitchFamily="18" charset="0"/>
              </a:rPr>
              <a:t>The container manages one or more instances of this class in the response to requests and other events. Typically, a JSP container is built using a servlet container. A JSP container is an extension of servlet container as both the container support JSP and servlet.</a:t>
            </a:r>
          </a:p>
          <a:p>
            <a:pPr marL="0" indent="0" algn="just">
              <a:buNone/>
            </a:pPr>
            <a:r>
              <a:rPr lang="en-US" sz="2200" dirty="0" smtClean="0">
                <a:solidFill>
                  <a:srgbClr val="00B0F0"/>
                </a:solidFill>
                <a:latin typeface="Times New Roman" panose="02020603050405020304" pitchFamily="18" charset="0"/>
                <a:cs typeface="Times New Roman" panose="02020603050405020304" pitchFamily="18" charset="0"/>
              </a:rPr>
              <a:t>Initialization</a:t>
            </a:r>
          </a:p>
          <a:p>
            <a:pPr marL="0" indent="0" algn="just">
              <a:buNone/>
            </a:pPr>
            <a:r>
              <a:rPr lang="en-US" sz="2200" dirty="0" smtClean="0">
                <a:latin typeface="Times New Roman" panose="02020603050405020304" pitchFamily="18" charset="0"/>
                <a:cs typeface="Times New Roman" panose="02020603050405020304" pitchFamily="18" charset="0"/>
              </a:rPr>
              <a:t>public void </a:t>
            </a:r>
            <a:r>
              <a:rPr lang="en-US" sz="2200" dirty="0" err="1" smtClean="0">
                <a:latin typeface="Times New Roman" panose="02020603050405020304" pitchFamily="18" charset="0"/>
                <a:cs typeface="Times New Roman" panose="02020603050405020304" pitchFamily="18" charset="0"/>
              </a:rPr>
              <a:t>jspInit</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    //initializing the code     }</a:t>
            </a:r>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_</a:t>
            </a:r>
            <a:r>
              <a:rPr lang="en-US" sz="2200" dirty="0" err="1" smtClean="0">
                <a:latin typeface="Times New Roman" panose="02020603050405020304" pitchFamily="18" charset="0"/>
                <a:cs typeface="Times New Roman" panose="02020603050405020304" pitchFamily="18" charset="0"/>
              </a:rPr>
              <a:t>jspinit</a:t>
            </a:r>
            <a:r>
              <a:rPr lang="en-US" sz="2200" dirty="0" smtClean="0">
                <a:latin typeface="Times New Roman" panose="02020603050405020304" pitchFamily="18" charset="0"/>
                <a:cs typeface="Times New Roman" panose="02020603050405020304" pitchFamily="18" charset="0"/>
              </a:rPr>
              <a:t>() method will initiate the servlet instance which was generated from JSP and will be invoked by the container in this phase.</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082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275" y="86264"/>
            <a:ext cx="11956212" cy="6771736"/>
          </a:xfrm>
        </p:spPr>
        <p:txBody>
          <a:bodyPr>
            <a:normAutofit/>
          </a:bodyPr>
          <a:lstStyle/>
          <a:p>
            <a:pPr marL="0" indent="0" algn="just">
              <a:buNone/>
            </a:pPr>
            <a:r>
              <a:rPr lang="en-US" sz="2200" dirty="0" smtClean="0">
                <a:solidFill>
                  <a:srgbClr val="00B0F0"/>
                </a:solidFill>
                <a:latin typeface="Times New Roman" panose="02020603050405020304" pitchFamily="18" charset="0"/>
                <a:cs typeface="Times New Roman" panose="02020603050405020304" pitchFamily="18" charset="0"/>
              </a:rPr>
              <a:t>Request processing</a:t>
            </a:r>
          </a:p>
          <a:p>
            <a:pPr marL="0" indent="0" algn="just">
              <a:buNone/>
            </a:pPr>
            <a:r>
              <a:rPr lang="en-US" sz="2200" dirty="0" smtClean="0">
                <a:latin typeface="Times New Roman" panose="02020603050405020304" pitchFamily="18" charset="0"/>
                <a:cs typeface="Times New Roman" panose="02020603050405020304" pitchFamily="18" charset="0"/>
              </a:rPr>
              <a:t>void _</a:t>
            </a:r>
            <a:r>
              <a:rPr lang="en-US" sz="2200" dirty="0" err="1" smtClean="0">
                <a:latin typeface="Times New Roman" panose="02020603050405020304" pitchFamily="18" charset="0"/>
                <a:cs typeface="Times New Roman" panose="02020603050405020304" pitchFamily="18" charset="0"/>
              </a:rPr>
              <a:t>jspservice</a:t>
            </a: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HttpServletRequest</a:t>
            </a:r>
            <a:r>
              <a:rPr lang="en-US" sz="2200" dirty="0" smtClean="0">
                <a:latin typeface="Times New Roman" panose="02020603050405020304" pitchFamily="18" charset="0"/>
                <a:cs typeface="Times New Roman" panose="02020603050405020304" pitchFamily="18" charset="0"/>
              </a:rPr>
              <a:t> request </a:t>
            </a:r>
            <a:r>
              <a:rPr lang="en-US" sz="2200" dirty="0" err="1" smtClean="0">
                <a:latin typeface="Times New Roman" panose="02020603050405020304" pitchFamily="18" charset="0"/>
                <a:cs typeface="Times New Roman" panose="02020603050405020304" pitchFamily="18" charset="0"/>
              </a:rPr>
              <a:t>HttpServletResponse</a:t>
            </a:r>
            <a:r>
              <a:rPr lang="en-US" sz="2200" dirty="0" smtClean="0">
                <a:latin typeface="Times New Roman" panose="02020603050405020304" pitchFamily="18" charset="0"/>
                <a:cs typeface="Times New Roman" panose="02020603050405020304" pitchFamily="18" charset="0"/>
              </a:rPr>
              <a:t> response)</a:t>
            </a:r>
          </a:p>
          <a:p>
            <a:pPr marL="0" indent="0" algn="just">
              <a:buNone/>
            </a:pPr>
            <a:r>
              <a:rPr lang="en-US" sz="2200" dirty="0" smtClean="0">
                <a:latin typeface="Times New Roman" panose="02020603050405020304" pitchFamily="18" charset="0"/>
                <a:cs typeface="Times New Roman" panose="02020603050405020304" pitchFamily="18" charset="0"/>
              </a:rPr>
              <a:t>{     //handling all request and responses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_</a:t>
            </a:r>
            <a:r>
              <a:rPr lang="en-US" sz="2200" dirty="0" err="1" smtClean="0">
                <a:latin typeface="Times New Roman" panose="02020603050405020304" pitchFamily="18" charset="0"/>
                <a:cs typeface="Times New Roman" panose="02020603050405020304" pitchFamily="18" charset="0"/>
              </a:rPr>
              <a:t>jspservice</a:t>
            </a:r>
            <a:r>
              <a:rPr lang="en-US" sz="2200" dirty="0">
                <a:latin typeface="Times New Roman" panose="02020603050405020304" pitchFamily="18" charset="0"/>
                <a:cs typeface="Times New Roman" panose="02020603050405020304" pitchFamily="18" charset="0"/>
              </a:rPr>
              <a:t>() method is invoked by the container for all the requests raised by the JSP page during its life cycle</a:t>
            </a:r>
          </a:p>
          <a:p>
            <a:pPr algn="just"/>
            <a:r>
              <a:rPr lang="en-US" sz="2200" dirty="0">
                <a:latin typeface="Times New Roman" panose="02020603050405020304" pitchFamily="18" charset="0"/>
                <a:cs typeface="Times New Roman" panose="02020603050405020304" pitchFamily="18" charset="0"/>
              </a:rPr>
              <a:t>For this phase, it has to go through all the above phases and then only service method can be invoked.</a:t>
            </a:r>
          </a:p>
          <a:p>
            <a:pPr algn="just"/>
            <a:r>
              <a:rPr lang="en-US" sz="2200" dirty="0">
                <a:latin typeface="Times New Roman" panose="02020603050405020304" pitchFamily="18" charset="0"/>
                <a:cs typeface="Times New Roman" panose="02020603050405020304" pitchFamily="18" charset="0"/>
              </a:rPr>
              <a:t>It passes request and response objects</a:t>
            </a:r>
          </a:p>
          <a:p>
            <a:pPr algn="just"/>
            <a:r>
              <a:rPr lang="en-US" sz="2200" dirty="0">
                <a:latin typeface="Times New Roman" panose="02020603050405020304" pitchFamily="18" charset="0"/>
                <a:cs typeface="Times New Roman" panose="02020603050405020304" pitchFamily="18" charset="0"/>
              </a:rPr>
              <a:t>It is </a:t>
            </a:r>
            <a:r>
              <a:rPr lang="en-US" sz="2200" dirty="0" smtClean="0">
                <a:latin typeface="Times New Roman" panose="02020603050405020304" pitchFamily="18" charset="0"/>
                <a:cs typeface="Times New Roman" panose="02020603050405020304" pitchFamily="18" charset="0"/>
              </a:rPr>
              <a:t>responsible </a:t>
            </a:r>
            <a:r>
              <a:rPr lang="en-US" sz="2200" dirty="0">
                <a:latin typeface="Times New Roman" panose="02020603050405020304" pitchFamily="18" charset="0"/>
                <a:cs typeface="Times New Roman" panose="02020603050405020304" pitchFamily="18" charset="0"/>
              </a:rPr>
              <a:t>for generating of all HTTP methods </a:t>
            </a:r>
            <a:r>
              <a:rPr lang="en-US" sz="2200" dirty="0" err="1">
                <a:latin typeface="Times New Roman" panose="02020603050405020304" pitchFamily="18" charset="0"/>
                <a:cs typeface="Times New Roman" panose="02020603050405020304" pitchFamily="18" charset="0"/>
              </a:rPr>
              <a:t>i.eGET</a:t>
            </a:r>
            <a:r>
              <a:rPr lang="en-US" sz="2200" dirty="0">
                <a:latin typeface="Times New Roman" panose="02020603050405020304" pitchFamily="18" charset="0"/>
                <a:cs typeface="Times New Roman" panose="02020603050405020304" pitchFamily="18" charset="0"/>
              </a:rPr>
              <a:t>, POST, etc</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solidFill>
                  <a:srgbClr val="00B0F0"/>
                </a:solidFill>
                <a:latin typeface="Times New Roman" panose="02020603050405020304" pitchFamily="18" charset="0"/>
                <a:cs typeface="Times New Roman" panose="02020603050405020304" pitchFamily="18" charset="0"/>
              </a:rPr>
              <a:t>Destroy</a:t>
            </a:r>
          </a:p>
          <a:p>
            <a:pPr marL="0" indent="0" algn="just">
              <a:buNone/>
            </a:pPr>
            <a:r>
              <a:rPr lang="en-US" sz="2200" dirty="0" smtClean="0">
                <a:latin typeface="Times New Roman" panose="02020603050405020304" pitchFamily="18" charset="0"/>
                <a:cs typeface="Times New Roman" panose="02020603050405020304" pitchFamily="18" charset="0"/>
              </a:rPr>
              <a:t>public void _</a:t>
            </a:r>
            <a:r>
              <a:rPr lang="en-US" sz="2200" dirty="0" err="1" smtClean="0">
                <a:latin typeface="Times New Roman" panose="02020603050405020304" pitchFamily="18" charset="0"/>
                <a:cs typeface="Times New Roman" panose="02020603050405020304" pitchFamily="18" charset="0"/>
              </a:rPr>
              <a:t>jspdestroy</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     //all clean up code   }</a:t>
            </a:r>
          </a:p>
          <a:p>
            <a:pPr algn="just"/>
            <a:r>
              <a:rPr lang="en-US" sz="2200" dirty="0" smtClean="0">
                <a:latin typeface="Times New Roman" panose="02020603050405020304" pitchFamily="18" charset="0"/>
                <a:cs typeface="Times New Roman" panose="02020603050405020304" pitchFamily="18" charset="0"/>
              </a:rPr>
              <a:t>_</a:t>
            </a:r>
            <a:r>
              <a:rPr lang="en-US" sz="2200" dirty="0" err="1" smtClean="0">
                <a:latin typeface="Times New Roman" panose="02020603050405020304" pitchFamily="18" charset="0"/>
                <a:cs typeface="Times New Roman" panose="02020603050405020304" pitchFamily="18" charset="0"/>
              </a:rPr>
              <a:t>jspdestroy</a:t>
            </a:r>
            <a:r>
              <a:rPr lang="en-US" sz="2200" dirty="0" smtClean="0">
                <a:latin typeface="Times New Roman" panose="02020603050405020304" pitchFamily="18" charset="0"/>
                <a:cs typeface="Times New Roman" panose="02020603050405020304" pitchFamily="18" charset="0"/>
              </a:rPr>
              <a:t>() method is also invoked by the container</a:t>
            </a:r>
          </a:p>
          <a:p>
            <a:pPr algn="just"/>
            <a:r>
              <a:rPr lang="en-US" sz="2200" dirty="0" smtClean="0">
                <a:latin typeface="Times New Roman" panose="02020603050405020304" pitchFamily="18" charset="0"/>
                <a:cs typeface="Times New Roman" panose="02020603050405020304" pitchFamily="18" charset="0"/>
              </a:rPr>
              <a:t>This method is called when container decides it no longer needs the servlet instance to service requests.</a:t>
            </a:r>
          </a:p>
          <a:p>
            <a:pPr algn="just"/>
            <a:r>
              <a:rPr lang="en-US" sz="2200" dirty="0" smtClean="0">
                <a:latin typeface="Times New Roman" panose="02020603050405020304" pitchFamily="18" charset="0"/>
                <a:cs typeface="Times New Roman" panose="02020603050405020304" pitchFamily="18" charset="0"/>
              </a:rPr>
              <a:t>When the call to destroy method is made then, the servlet is ready for a garbage </a:t>
            </a:r>
            <a:r>
              <a:rPr lang="en-US" sz="2200" dirty="0" err="1" smtClean="0">
                <a:latin typeface="Times New Roman" panose="02020603050405020304" pitchFamily="18" charset="0"/>
                <a:cs typeface="Times New Roman" panose="02020603050405020304" pitchFamily="18" charset="0"/>
              </a:rPr>
              <a:t>collection.This</a:t>
            </a:r>
            <a:r>
              <a:rPr lang="en-US" sz="2200" dirty="0" smtClean="0">
                <a:latin typeface="Times New Roman" panose="02020603050405020304" pitchFamily="18" charset="0"/>
                <a:cs typeface="Times New Roman" panose="02020603050405020304" pitchFamily="18" charset="0"/>
              </a:rPr>
              <a:t> is the end of the life cycle.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377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64" y="94891"/>
            <a:ext cx="11973464" cy="6668218"/>
          </a:xfrm>
        </p:spPr>
        <p:txBody>
          <a:bodyPr>
            <a:normAutofit/>
          </a:bodyPr>
          <a:lstStyle/>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Difference </a:t>
            </a:r>
            <a:r>
              <a:rPr lang="en-US" sz="2400" dirty="0">
                <a:solidFill>
                  <a:srgbClr val="FF0000"/>
                </a:solidFill>
                <a:latin typeface="Times New Roman" panose="02020603050405020304" pitchFamily="18" charset="0"/>
                <a:cs typeface="Times New Roman" panose="02020603050405020304" pitchFamily="18" charset="0"/>
              </a:rPr>
              <a:t>between Servlet vs </a:t>
            </a:r>
            <a:r>
              <a:rPr lang="en-US" sz="2400" dirty="0" smtClean="0">
                <a:solidFill>
                  <a:srgbClr val="FF0000"/>
                </a:solidFill>
                <a:latin typeface="Times New Roman" panose="02020603050405020304" pitchFamily="18" charset="0"/>
                <a:cs typeface="Times New Roman" panose="02020603050405020304" pitchFamily="18" charset="0"/>
              </a:rPr>
              <a:t>JSP</a:t>
            </a:r>
          </a:p>
          <a:p>
            <a:pPr marL="0" indent="0">
              <a:buNone/>
            </a:pPr>
            <a:endParaRPr lang="en-US"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13881141"/>
              </p:ext>
            </p:extLst>
          </p:nvPr>
        </p:nvGraphicFramePr>
        <p:xfrm>
          <a:off x="163901" y="517587"/>
          <a:ext cx="11895826" cy="6195082"/>
        </p:xfrm>
        <a:graphic>
          <a:graphicData uri="http://schemas.openxmlformats.org/drawingml/2006/table">
            <a:tbl>
              <a:tblPr/>
              <a:tblGrid>
                <a:gridCol w="5947913"/>
                <a:gridCol w="5947913"/>
              </a:tblGrid>
              <a:tr h="244923">
                <a:tc>
                  <a:txBody>
                    <a:bodyPr/>
                    <a:lstStyle/>
                    <a:p>
                      <a:pPr algn="l"/>
                      <a:r>
                        <a:rPr lang="en-IN" sz="1600" dirty="0">
                          <a:solidFill>
                            <a:srgbClr val="FF0000"/>
                          </a:solidFill>
                          <a:effectLst/>
                          <a:latin typeface="Times New Roman" panose="02020603050405020304" pitchFamily="18" charset="0"/>
                          <a:cs typeface="Times New Roman" panose="02020603050405020304" pitchFamily="18" charset="0"/>
                        </a:rPr>
                        <a:t>Servlet</a:t>
                      </a:r>
                    </a:p>
                  </a:txBody>
                  <a:tcPr marL="42660" marR="42660" marT="21330" marB="21330"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dirty="0">
                          <a:solidFill>
                            <a:srgbClr val="FF0000"/>
                          </a:solidFill>
                          <a:effectLst/>
                          <a:latin typeface="Times New Roman" panose="02020603050405020304" pitchFamily="18" charset="0"/>
                          <a:cs typeface="Times New Roman" panose="02020603050405020304" pitchFamily="18" charset="0"/>
                        </a:rPr>
                        <a:t>JSP</a:t>
                      </a:r>
                    </a:p>
                  </a:txBody>
                  <a:tcPr marL="42660" marR="42660" marT="21330" marB="21330"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r>
              <a:tr h="662404">
                <a:tc>
                  <a:txBody>
                    <a:bodyPr/>
                    <a:lstStyle/>
                    <a:p>
                      <a:r>
                        <a:rPr lang="en-US" sz="1600" dirty="0">
                          <a:effectLst/>
                          <a:latin typeface="Times New Roman" panose="02020603050405020304" pitchFamily="18" charset="0"/>
                          <a:cs typeface="Times New Roman" panose="02020603050405020304" pitchFamily="18" charset="0"/>
                        </a:rPr>
                        <a:t>Servlets run faster than JSP.</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JSP runs slower than servlet as it takes time to compile the program and convert into servlets.</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428614">
                <a:tc>
                  <a:txBody>
                    <a:bodyPr/>
                    <a:lstStyle/>
                    <a:p>
                      <a:r>
                        <a:rPr lang="en-US" sz="1600" dirty="0">
                          <a:effectLst/>
                          <a:latin typeface="Times New Roman" panose="02020603050405020304" pitchFamily="18" charset="0"/>
                          <a:cs typeface="Times New Roman" panose="02020603050405020304" pitchFamily="18" charset="0"/>
                        </a:rPr>
                        <a:t>It is hard to write code in servlet.</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latin typeface="Times New Roman" panose="02020603050405020304" pitchFamily="18" charset="0"/>
                          <a:cs typeface="Times New Roman" panose="02020603050405020304" pitchFamily="18" charset="0"/>
                        </a:rPr>
                        <a:t>It’s easier to code in JSP compared to servlets.</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r>
              <a:tr h="428614">
                <a:tc>
                  <a:txBody>
                    <a:bodyPr/>
                    <a:lstStyle/>
                    <a:p>
                      <a:r>
                        <a:rPr lang="en-US" sz="1600" dirty="0">
                          <a:effectLst/>
                          <a:latin typeface="Times New Roman" panose="02020603050405020304" pitchFamily="18" charset="0"/>
                          <a:cs typeface="Times New Roman" panose="02020603050405020304" pitchFamily="18" charset="0"/>
                        </a:rPr>
                        <a:t>In MVC architecture, servlet works as a controller.</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In MVC architecture, JSP works as a view for displaying output.</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612306">
                <a:tc>
                  <a:txBody>
                    <a:bodyPr/>
                    <a:lstStyle/>
                    <a:p>
                      <a:r>
                        <a:rPr lang="en-US" sz="1600" dirty="0">
                          <a:effectLst/>
                          <a:latin typeface="Times New Roman" panose="02020603050405020304" pitchFamily="18" charset="0"/>
                          <a:cs typeface="Times New Roman" panose="02020603050405020304" pitchFamily="18" charset="0"/>
                        </a:rPr>
                        <a:t>It should be use when there is more data processing involved.</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latin typeface="Times New Roman" panose="02020603050405020304" pitchFamily="18" charset="0"/>
                          <a:cs typeface="Times New Roman" panose="02020603050405020304" pitchFamily="18" charset="0"/>
                        </a:rPr>
                        <a:t>JSP is generally used when there is no involvement of much data processing.</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r>
              <a:tr h="428614">
                <a:tc>
                  <a:txBody>
                    <a:bodyPr/>
                    <a:lstStyle/>
                    <a:p>
                      <a:r>
                        <a:rPr lang="en-US" sz="1600">
                          <a:effectLst/>
                          <a:latin typeface="Times New Roman" panose="02020603050405020304" pitchFamily="18" charset="0"/>
                          <a:cs typeface="Times New Roman" panose="02020603050405020304" pitchFamily="18" charset="0"/>
                        </a:rPr>
                        <a:t>There is no custom tag writing facility in servlets.</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You can easily build custom tags that can directly call Java beans.</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44923">
                <a:tc>
                  <a:txBody>
                    <a:bodyPr/>
                    <a:lstStyle/>
                    <a:p>
                      <a:r>
                        <a:rPr lang="en-IN" sz="1600" dirty="0">
                          <a:effectLst/>
                          <a:latin typeface="Times New Roman" panose="02020603050405020304" pitchFamily="18" charset="0"/>
                          <a:cs typeface="Times New Roman" panose="02020603050405020304" pitchFamily="18" charset="0"/>
                        </a:rPr>
                        <a:t>Servlet is a java code.</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latin typeface="Times New Roman" panose="02020603050405020304" pitchFamily="18" charset="0"/>
                          <a:cs typeface="Times New Roman" panose="02020603050405020304" pitchFamily="18" charset="0"/>
                        </a:rPr>
                        <a:t>JSP is a HTML-based code.</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r>
              <a:tr h="428614">
                <a:tc>
                  <a:txBody>
                    <a:bodyPr/>
                    <a:lstStyle/>
                    <a:p>
                      <a:r>
                        <a:rPr lang="en-US" sz="1600" dirty="0">
                          <a:effectLst/>
                          <a:latin typeface="Times New Roman" panose="02020603050405020304" pitchFamily="18" charset="0"/>
                          <a:cs typeface="Times New Roman" panose="02020603050405020304" pitchFamily="18" charset="0"/>
                        </a:rPr>
                        <a:t>It can accept all protocol requests, including HTTP.</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It can only accept HTTP requests.</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428614">
                <a:tc>
                  <a:txBody>
                    <a:bodyPr/>
                    <a:lstStyle/>
                    <a:p>
                      <a:r>
                        <a:rPr lang="en-US" sz="1600" dirty="0">
                          <a:effectLst/>
                          <a:latin typeface="Times New Roman" panose="02020603050405020304" pitchFamily="18" charset="0"/>
                          <a:cs typeface="Times New Roman" panose="02020603050405020304" pitchFamily="18" charset="0"/>
                        </a:rPr>
                        <a:t>You can override the service() method.</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a:effectLst/>
                          <a:latin typeface="Times New Roman" panose="02020603050405020304" pitchFamily="18" charset="0"/>
                          <a:cs typeface="Times New Roman" panose="02020603050405020304" pitchFamily="18" charset="0"/>
                        </a:rPr>
                        <a:t>In JSP, you can’t override the service() method.</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r>
              <a:tr h="612306">
                <a:tc>
                  <a:txBody>
                    <a:bodyPr/>
                    <a:lstStyle/>
                    <a:p>
                      <a:r>
                        <a:rPr lang="en-US" sz="1600" dirty="0">
                          <a:effectLst/>
                          <a:latin typeface="Times New Roman" panose="02020603050405020304" pitchFamily="18" charset="0"/>
                          <a:cs typeface="Times New Roman" panose="02020603050405020304" pitchFamily="18" charset="0"/>
                        </a:rPr>
                        <a:t>In Servlet, by default, session management is not enabled, user has to enable it explicitly.</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600">
                          <a:effectLst/>
                          <a:latin typeface="Times New Roman" panose="02020603050405020304" pitchFamily="18" charset="0"/>
                          <a:cs typeface="Times New Roman" panose="02020603050405020304" pitchFamily="18" charset="0"/>
                        </a:rPr>
                        <a:t>In JSP, session management is automatically enabled.</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795998">
                <a:tc>
                  <a:txBody>
                    <a:bodyPr/>
                    <a:lstStyle/>
                    <a:p>
                      <a:r>
                        <a:rPr lang="en-US" sz="1600" dirty="0">
                          <a:effectLst/>
                          <a:latin typeface="Times New Roman" panose="02020603050405020304" pitchFamily="18" charset="0"/>
                          <a:cs typeface="Times New Roman" panose="02020603050405020304" pitchFamily="18" charset="0"/>
                        </a:rPr>
                        <a:t>In Servlet, you have to implement both business logic and presentation logic in the single file.</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600" dirty="0">
                          <a:effectLst/>
                          <a:latin typeface="Times New Roman" panose="02020603050405020304" pitchFamily="18" charset="0"/>
                          <a:cs typeface="Times New Roman" panose="02020603050405020304" pitchFamily="18" charset="0"/>
                        </a:rPr>
                        <a:t>In JSP, business logic is split from presentation logic using JavaBeans.</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r>
              <a:tr h="795998">
                <a:tc>
                  <a:txBody>
                    <a:bodyPr/>
                    <a:lstStyle/>
                    <a:p>
                      <a:r>
                        <a:rPr lang="en-US" sz="1600">
                          <a:effectLst/>
                          <a:latin typeface="Times New Roman" panose="02020603050405020304" pitchFamily="18" charset="0"/>
                          <a:cs typeface="Times New Roman" panose="02020603050405020304" pitchFamily="18" charset="0"/>
                        </a:rPr>
                        <a:t>Modification in Servlet file is a time consuming due to reloading, recompiling, and restarting the server.</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JSP modification is fast, as you just need to click one refresh button.</a:t>
                      </a:r>
                    </a:p>
                  </a:txBody>
                  <a:tcPr marL="42660" marR="42660" marT="21330" marB="21330"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48764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7325</TotalTime>
  <Words>2502</Words>
  <Application>Microsoft Office PowerPoint</Application>
  <PresentationFormat>Widescreen</PresentationFormat>
  <Paragraphs>465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Java Server Pages (JSP)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Server Pages (JSP)</dc:title>
  <dc:creator>chandu nimmagadda</dc:creator>
  <cp:lastModifiedBy>chandu nimmagadda</cp:lastModifiedBy>
  <cp:revision>58</cp:revision>
  <dcterms:created xsi:type="dcterms:W3CDTF">2023-07-04T03:42:51Z</dcterms:created>
  <dcterms:modified xsi:type="dcterms:W3CDTF">2023-07-10T04:11:42Z</dcterms:modified>
</cp:coreProperties>
</file>