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80" r:id="rId2"/>
    <p:sldMasterId id="2147483840" r:id="rId3"/>
    <p:sldMasterId id="2147483828" r:id="rId4"/>
  </p:sldMasterIdLst>
  <p:notesMasterIdLst>
    <p:notesMasterId r:id="rId53"/>
  </p:notesMasterIdLst>
  <p:handoutMasterIdLst>
    <p:handoutMasterId r:id="rId54"/>
  </p:handoutMasterIdLst>
  <p:sldIdLst>
    <p:sldId id="258" r:id="rId5"/>
    <p:sldId id="256" r:id="rId6"/>
    <p:sldId id="307" r:id="rId7"/>
    <p:sldId id="308" r:id="rId8"/>
    <p:sldId id="260" r:id="rId9"/>
    <p:sldId id="305" r:id="rId10"/>
    <p:sldId id="261" r:id="rId11"/>
    <p:sldId id="257" r:id="rId12"/>
    <p:sldId id="26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6" r:id="rId27"/>
    <p:sldId id="299" r:id="rId28"/>
    <p:sldId id="300" r:id="rId29"/>
    <p:sldId id="301" r:id="rId30"/>
    <p:sldId id="303" r:id="rId31"/>
    <p:sldId id="304" r:id="rId32"/>
    <p:sldId id="283" r:id="rId33"/>
    <p:sldId id="264" r:id="rId34"/>
    <p:sldId id="266" r:id="rId35"/>
    <p:sldId id="267" r:id="rId36"/>
    <p:sldId id="268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59" r:id="rId46"/>
    <p:sldId id="285" r:id="rId47"/>
    <p:sldId id="302" r:id="rId48"/>
    <p:sldId id="284" r:id="rId49"/>
    <p:sldId id="278" r:id="rId50"/>
    <p:sldId id="280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00000"/>
    <a:srgbClr val="AB5209"/>
    <a:srgbClr val="C25D0A"/>
    <a:srgbClr val="F69B50"/>
    <a:srgbClr val="E66F0C"/>
    <a:srgbClr val="F7F3AB"/>
    <a:srgbClr val="1E0F00"/>
    <a:srgbClr val="261300"/>
    <a:srgbClr val="22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67779" autoAdjust="0"/>
  </p:normalViewPr>
  <p:slideViewPr>
    <p:cSldViewPr>
      <p:cViewPr varScale="1">
        <p:scale>
          <a:sx n="79" d="100"/>
          <a:sy n="79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E866-1B37-43F1-839B-6773C00FF3F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B2C8-2CBE-47F0-BAB5-A8E0415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0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149-0D35-4352-A406-96F9763C7D08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4EBE7-2802-4E71-BA4D-A91E1BA6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1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3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4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8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1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2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02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0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0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7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Simple to upgrade existing QA modules.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Any existing Java Stack QA module created prior to Java Stack 3.2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changed into a test bundle by simply changing the packaging type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"jar" to "test-bundle".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&lt;packaging&gt;test-bundle&lt;/packaging&gt;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	Can be used to package and run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against any deployed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application regardless of the technology: Java,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XQuery, .NET,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name it!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	Binds to the ALM module's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-test" phase so it can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automatically after application deployment as part of a secondary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process.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aseline="0" dirty="0" smtClean="0"/>
              <a:t>Test Runner was designed specifically for functional testing.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Runner was designed with the QA engineer</a:t>
            </a:r>
            <a:r>
              <a:rPr lang="en-US" baseline="0" dirty="0" smtClean="0"/>
              <a:t> in mind.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</a:t>
            </a:r>
            <a:r>
              <a:rPr lang="en-US" baseline="0" dirty="0" smtClean="0"/>
              <a:t> meant to test functionality, not code and therefore can be used to test applications written on any platform or language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Java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Web Services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.NET</a:t>
            </a:r>
            <a:r>
              <a:rPr lang="en-US" baseline="0" dirty="0" smtClean="0"/>
              <a:t> web application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XQuery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aseline="0" dirty="0" smtClean="0"/>
              <a:t>Can be executed as part of build, a secondary process in Anthill, or independently from the command-line.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6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generally falls into one of three categories based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granularity of the test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4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Testing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SCOPE: medium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PURPOSE: to validate a system of your code as it integrates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with one or more other systems external to your code. For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example: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a.	A database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b.	An external web service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c.	An operating system specific API.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RESPONSIBILITY: the developer(s) of the system whose integration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is to be tested.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WHEN: Typically after unit test validation and packaging. (You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don't want to run integration tests on broken code because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tests are meant to test the integration of two or more systems,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not the code itself.)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TEST FAILURES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a.	As the integrated systems are typically outside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direct control of the system being tested, a 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failure could mean one of many things: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-	A configuration issue.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-	A down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-	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b.	A test failure can, but does not typically, fail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build.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c.	A test failure indicates that the application may run,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but with some broken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6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Testing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SCOPE: broad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PURPOSE: to validate a functional requirement or user 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This type of testing has also been called manual user testing,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automated testing, or application testing. A tester or 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agent represents a user or user agent executing some user story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against a deployed and running application. For example: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a.	Access Login Page =&gt; Enter credentials =&gt; Click submit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=&gt; Verify login success.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b.	Access a REST or SOAP endpoint =&gt; Enter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credentials =&gt; Request or post a resource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=&gt; Validate the response.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RESPONSIBILITY: Either a dedicated QA resource or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developer(s) that wrote the application. For example, a QA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resource will typically perform functional tests against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user-interactive web application, whereas a developer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typically be responsible for testing REST or SOAP APIs exposed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by the application. In other words, functional testing is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solely the role of QA engineers!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WHEN: After application deployment and startup, typically within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dedicated test environment.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TEST FAILURES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a.	Failed results indicate a regression or change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functionality or a failure to meet user story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requirements.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b.	Failed results are often tracked and entered into 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4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 Functional Testing and Build Tools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maximum efficiency and productivity, unit, integration and functional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should be capable of being executed in an automated fashion. In ICS,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projects use the following build tools: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	MAVEN: a life-cycle based tool for project build configuration.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Provides a default life-cycle for compiling source code, running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unit and integration tests, and deploying source artifacts to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shared repository.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AnthillPro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build management tool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UNIT TESTS: the Maven Surefire plug-in is designed for executing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unit tests and reporting on their results.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	Invoked during the "test" phase, just after the compile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phase.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	By default, unit test class names are expected to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the "Test" prefix or suffix. (The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suffix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also allowed.)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INTEGRATION TESTS: The Maven Failsafe plug-in is designed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executing integration tests and reporting on their results.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	Invoked during the "integration-test" phase, just after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the "test" and "package" phases.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	By default, integration test class names are expected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have the "IT" prefix or suffix. (The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ITCase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suffix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also allowed.)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FUNCTIONAL TESTS: Maven's default life-cycle provides no phase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execution of functional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7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 Tools &amp; the Maven Life-cycle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simplified view of the default Maven life-cycle is as follows: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compile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package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integration-test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install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deploy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does functional testing hook into this life-cycle?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4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 Tools &amp; the Maven Life-cycle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	In the past, we have typically deployed the application to be tested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during a "pre-integration-test" phase, and then ran functional tests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during the "integration-test" phase. This has a number of drawbacks: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1.	It complicates the build process by introducing application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deployment as part of integration testing.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2.	It confuses functional tests with integration tests.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3.	An application could not be re-deployed without re-building.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4.	Functional tests could not be run separate from a build.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5.	It unnecessarily mingles the "primary" intent of the build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the "secondary" processes of deployment and functional testing,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resulting in various complicated configurations for build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tools, such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6.	The majority of the build process's time is spent on the secondary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tasks of deploying the application and executing functional tests,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leading to inefficient use of build agents in cases where only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build, deployment, or functional test execution was necessary.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8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Java Stack ALM life-cycle for Maven builds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cooperation with the Development Platforms Build team, the Java Stack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defined a new life-cycle for secondary process execution: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alm-db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- for running database scripts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-deploy		- for application deployment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		- for functional testing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-promote		- for executing all previous phases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ALM life-cycle is made available to Maven project modules whose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packaging type. Web application projects, web service projects,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standalone QA projects created from the Java Stack Starter will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an ALM module for the purpose of deploying to and/or running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tests against a local or remote test environment. These also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QA module for defining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functional tests to be executed during the ALM promotion.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advantages of running functional tests in a separate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life-cycle?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Separate configuration.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configuration for building an application's artifact is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mingled and confused with the configuration for deploying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artifact to an environment and running functional tests against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environment.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	Separate execution.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process for building the application's artifact is executed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separately from the process that deploys the artifact to a 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environment and that then runs tests against it.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	Simplified  build management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	More productive use of build agents—that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is, separating build tasks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deployment tasks allows each build agent to run in less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each build process is more targeted and focused on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actually needed, rather than doing twenty minutes of extra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didn’t need it to do.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past, functional tests could only be packaged in a non-executable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file and could not be easily executed outside of Maven. This made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functional tests from past code revisions cumbersome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time-consuming. For this reason, the Java Stack has introduced a new kind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artifact for packaging functional tests: the test bundle.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6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 Bundle: A new kind of artifact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4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Important! Functional</a:t>
            </a:r>
            <a:r>
              <a:rPr lang="en-US" baseline="0" dirty="0" smtClean="0"/>
              <a:t> tests are expected (by default) to have the FT prefix or </a:t>
            </a:r>
            <a:r>
              <a:rPr lang="en-US" baseline="0" dirty="0" err="1" smtClean="0"/>
              <a:t>sufix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6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Simple to upgrade existing QA modules.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Any existing Java Stack QA module created prior to Java Stack 3.2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changed into a test bundle by simply changing the packaging type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"jar" to "test-bundle".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&lt;packaging&gt;test-bundle&lt;/packaging&gt;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	Can be used to package and run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against any deployed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application regardless of the technology: Java,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XQuery, .NET,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name it!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	Binds to the ALM module's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-test" phase so it can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automatically after application deployment as part of a secondary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process.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aseline="0" dirty="0" smtClean="0"/>
              <a:t>Test Runner was designed specifically for functional testing.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Runner was designed with the QA engineer</a:t>
            </a:r>
            <a:r>
              <a:rPr lang="en-US" baseline="0" dirty="0" smtClean="0"/>
              <a:t> in mind.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</a:t>
            </a:r>
            <a:r>
              <a:rPr lang="en-US" baseline="0" dirty="0" smtClean="0"/>
              <a:t> meant to test functionality, not code and therefore can be used to test applications written on any platform or language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Java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Web Services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.NET</a:t>
            </a:r>
            <a:r>
              <a:rPr lang="en-US" baseline="0" dirty="0" smtClean="0"/>
              <a:t> web application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XQuery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aseline="0" dirty="0" smtClean="0"/>
              <a:t>Can be executed as part of build, a secondary process in Anthill, or independently from the command-line.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6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Simple to upgrade existing QA modules.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Any existing Java Stack QA module created prior to Java Stack 3.2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changed into a test bundle by simply changing the packaging type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"jar" to "test-bundle".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&lt;packaging&gt;test-bundle&lt;/packaging&gt;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	Can be used to package and run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against any deployed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application regardless of the technology: Java,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XQuery, .NET,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name it!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	Binds to the ALM module's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-test" phase so it can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automatically after application deployment as part of a secondary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process.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aseline="0" dirty="0" smtClean="0"/>
              <a:t>Test Runner was designed specifically for functional testing.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Runner was designed with the QA engineer</a:t>
            </a:r>
            <a:r>
              <a:rPr lang="en-US" baseline="0" dirty="0" smtClean="0"/>
              <a:t> in mind.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</a:t>
            </a:r>
            <a:r>
              <a:rPr lang="en-US" baseline="0" dirty="0" smtClean="0"/>
              <a:t> meant to test functionality, not code and therefore can be used to test applications written on any platform or language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Java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Web Services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.NET</a:t>
            </a:r>
            <a:r>
              <a:rPr lang="en-US" baseline="0" dirty="0" smtClean="0"/>
              <a:t> web application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XQuery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aseline="0" dirty="0" smtClean="0"/>
              <a:t>Can be executed as part of build, a secondary process in Anthill, or independently from the command-line.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9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Simple to upgrade existing QA modules.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Any existing Java Stack QA module created prior to Java Stack 3.2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changed into a test bundle by simply changing the packaging type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"jar" to "test-bundle".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&lt;packaging&gt;test-bundle&lt;/packaging&gt;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	Can be used to package and run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against any deployed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application regardless of the technology: Java,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XQuery, .NET,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name it!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	Binds to the ALM module's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-test" phase so it can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automatically after application deployment as part of a secondary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process.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aseline="0" dirty="0" smtClean="0"/>
              <a:t>Test Runner was designed specifically for functional testing.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Runner was designed with the QA engineer</a:t>
            </a:r>
            <a:r>
              <a:rPr lang="en-US" baseline="0" dirty="0" smtClean="0"/>
              <a:t> in mind.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</a:t>
            </a:r>
            <a:r>
              <a:rPr lang="en-US" baseline="0" dirty="0" smtClean="0"/>
              <a:t> meant to test functionality, not code and therefore can be used to test applications written on any platform or language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Java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Web Services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.NET</a:t>
            </a:r>
            <a:r>
              <a:rPr lang="en-US" baseline="0" dirty="0" smtClean="0"/>
              <a:t> web application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XQuery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Web applications</a:t>
            </a:r>
          </a:p>
          <a:p>
            <a:pPr marL="936026" lvl="1" indent="-285750">
              <a:buFont typeface="Arial" charset="0"/>
              <a:buChar char="•"/>
            </a:pPr>
            <a:r>
              <a:rPr lang="en-US" baseline="0" dirty="0" smtClean="0"/>
              <a:t>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aseline="0" dirty="0" smtClean="0"/>
              <a:t>Can be executed as part of build, a secondary process in Anthill, or independently from the command-line.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6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EBE7-2802-4E71-BA4D-A91E1BA63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58063" cy="171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8707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0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78594"/>
            <a:ext cx="2057176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78594"/>
            <a:ext cx="6064374" cy="5947172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66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3536159"/>
            <a:ext cx="3625453" cy="20984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9"/>
            <a:ext cx="3625453" cy="20984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1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40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1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44827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2" y="1151930"/>
            <a:ext cx="5411391" cy="44827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9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3536159"/>
            <a:ext cx="3625453" cy="20984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9"/>
            <a:ext cx="3625453" cy="20984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45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72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55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64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44827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2" y="1151930"/>
            <a:ext cx="5411391" cy="44827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67" tIns="32133" rIns="64267" bIns="3213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11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61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  <a:prstGeom prst="rect">
            <a:avLst/>
          </a:prstGeom>
        </p:spPr>
        <p:txBody>
          <a:bodyPr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55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  <a:prstGeom prst="rect">
            <a:avLst/>
          </a:prstGeom>
        </p:spPr>
        <p:txBody>
          <a:bodyPr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56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1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92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47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8" y="0"/>
            <a:ext cx="73580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dobe Garamond Pro" charset="0"/>
              </a:rPr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529"/>
            <a:ext cx="9144000" cy="8964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dobe Garamond Pro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9pPr>
    </p:titleStyle>
    <p:bodyStyle>
      <a:lvl1pPr marL="401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01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01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401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401822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723279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044736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66194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687651" indent="-40182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1" y="3536158"/>
            <a:ext cx="7358063" cy="209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71" y="1151930"/>
            <a:ext cx="7358063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dobe Garamond Pro" charset="0"/>
              </a:rPr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529"/>
            <a:ext cx="9144000" cy="8964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Adobe Garamond Pro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1" y="3536158"/>
            <a:ext cx="7358063" cy="209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Lucida Grande" charset="0"/>
              </a:rPr>
              <a:t>Second level</a:t>
            </a:r>
          </a:p>
          <a:p>
            <a:pPr lvl="2"/>
            <a:r>
              <a:rPr lang="en-US" dirty="0" smtClean="0">
                <a:sym typeface="Lucida Grande" charset="0"/>
              </a:rPr>
              <a:t>Third level</a:t>
            </a:r>
          </a:p>
          <a:p>
            <a:pPr lvl="3"/>
            <a:r>
              <a:rPr lang="en-US" dirty="0" smtClean="0">
                <a:sym typeface="Lucida Grande" charset="0"/>
              </a:rPr>
              <a:t>Fourth level</a:t>
            </a:r>
          </a:p>
          <a:p>
            <a:pPr lvl="4"/>
            <a:r>
              <a:rPr lang="en-US" dirty="0" smtClean="0">
                <a:sym typeface="Lucida Grande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71" y="1151930"/>
            <a:ext cx="7358063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dobe Garamond Pro" charset="0"/>
              </a:rPr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529"/>
            <a:ext cx="9144000" cy="8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bg1"/>
          </a:solidFill>
          <a:latin typeface="+mj-lt"/>
          <a:ea typeface="+mj-ea"/>
          <a:cs typeface="+mj-cs"/>
          <a:sym typeface="Adobe Garamond Pro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dobe Garamond Pro" charset="0"/>
          <a:ea typeface="ヒラギノ角ゴ ProN W3" charset="0"/>
          <a:cs typeface="ヒラギノ角ゴ ProN W3" charset="0"/>
          <a:sym typeface="Adobe Garamond Pro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4864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296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728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160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592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5951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308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668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030" indent="-401697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rntonrp/sort-core-spring-framework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rbancode.com/html/products/anthillpr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3293" cy="2534097"/>
          </a:xfrm>
        </p:spPr>
        <p:txBody>
          <a:bodyPr/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Core Spring Framework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799" y="3505200"/>
            <a:ext cx="777329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bg1"/>
                </a:solidFill>
                <a:latin typeface="+mj-lt"/>
                <a:ea typeface="+mj-ea"/>
                <a:cs typeface="+mj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5pPr>
            <a:lvl6pPr marL="321424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6pPr>
            <a:lvl7pPr marL="64284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7pPr>
            <a:lvl8pPr marL="964274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8pPr>
            <a:lvl9pPr marL="128569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Adobe Garamond Pro" charset="0"/>
                <a:ea typeface="ヒラギノ角ゴ ProN W3" charset="0"/>
                <a:cs typeface="ヒラギノ角ゴ ProN W3" charset="0"/>
                <a:sym typeface="Adobe Garamond Pro" charset="0"/>
              </a:defRPr>
            </a:lvl9pPr>
          </a:lstStyle>
          <a:p>
            <a:pPr defTabSz="914400"/>
            <a:r>
              <a:rPr lang="en-US" sz="3600" i="1" kern="0" dirty="0" smtClean="0">
                <a:solidFill>
                  <a:srgbClr val="F7F3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Profiles, and Best Practices</a:t>
            </a:r>
            <a:endParaRPr lang="en-US" sz="3600" i="1" kern="0" dirty="0">
              <a:solidFill>
                <a:srgbClr val="F7F3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4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Written specific to a problem domain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Very little code is portable to other applications.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Examples:</a:t>
            </a:r>
            <a:endParaRPr lang="en-US" sz="2800" dirty="0" smtClean="0"/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Online bookstore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Social networking site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Financial auditing entry and </a:t>
            </a:r>
            <a:r>
              <a:rPr lang="en-US" sz="2000" dirty="0" smtClean="0"/>
              <a:t>approval 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9361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Toolkits and Libraries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Related and reusable classes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Provide common, general purpose functionality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Do not impose a particular design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Examples: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Apache Commons (libraries for collections, encoding, etc.)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WSS4J (web service security library)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Jackson (JSON marshalling library)</a:t>
            </a:r>
          </a:p>
        </p:txBody>
      </p:sp>
    </p:spTree>
    <p:extLst>
      <p:ext uri="{BB962C8B-B14F-4D97-AF65-F5344CB8AC3E}">
        <p14:creationId xmlns:p14="http://schemas.microsoft.com/office/powerpoint/2010/main" val="23235231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200" dirty="0" smtClean="0"/>
              <a:t>Define API contracts, but provide little or no functionality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primarily interfaces, annotations, and abstract classes</a:t>
            </a:r>
            <a:endParaRPr lang="en-US" sz="20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200" dirty="0" smtClean="0"/>
              <a:t>Providers </a:t>
            </a:r>
            <a:r>
              <a:rPr lang="en-US" sz="2200" dirty="0" smtClean="0"/>
              <a:t>implement functionality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200" dirty="0" smtClean="0"/>
              <a:t>Providers can be swapped out with no changes to application </a:t>
            </a:r>
            <a:r>
              <a:rPr lang="en-US" sz="2200" dirty="0" smtClean="0"/>
              <a:t>code and little or no changes to configuration.</a:t>
            </a:r>
            <a:endParaRPr lang="en-US" sz="22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200" dirty="0"/>
              <a:t>Example Specifications: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JPA, JAX-RS, JAX-WS, JAXB, SAX, DOM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200" dirty="0" smtClean="0"/>
              <a:t>Example </a:t>
            </a:r>
            <a:r>
              <a:rPr lang="en-US" sz="2200" dirty="0" smtClean="0"/>
              <a:t>Providers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Hibernate, CXF, Jersey, </a:t>
            </a:r>
            <a:r>
              <a:rPr lang="en-US" sz="2000" dirty="0" err="1" smtClean="0"/>
              <a:t>Xerces</a:t>
            </a:r>
            <a:r>
              <a:rPr lang="en-US" sz="2000" dirty="0" smtClean="0"/>
              <a:t>, </a:t>
            </a:r>
            <a:r>
              <a:rPr lang="en-US" sz="2000" dirty="0" smtClean="0"/>
              <a:t>Metro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1227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Cooperating classes, interfaces, factories, etc.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Customize your app through inheritance and composition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Dictates overall application structure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Partitions responsibilities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Defines how objects collaborate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Emphasis on design reuse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1047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Who is in control?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When your code calls into a library, your code is in control.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When the framework calls into your code, the framework is in </a:t>
            </a:r>
            <a:r>
              <a:rPr lang="en-US" sz="2800" dirty="0" smtClean="0"/>
              <a:t>control.</a:t>
            </a:r>
            <a:endParaRPr lang="en-US" sz="28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This is called Inversion of Control (</a:t>
            </a:r>
            <a:r>
              <a:rPr lang="en-US" sz="2800" dirty="0" err="1" smtClean="0"/>
              <a:t>IoC</a:t>
            </a:r>
            <a:r>
              <a:rPr lang="en-US" sz="2800" dirty="0" smtClean="0"/>
              <a:t>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9536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Why use a framework?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It reduces design decisions by dictating </a:t>
            </a:r>
            <a:r>
              <a:rPr lang="en-US" sz="2800" dirty="0" smtClean="0"/>
              <a:t>architecture.</a:t>
            </a:r>
            <a:endParaRPr lang="en-US" sz="28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It manages the wiring, plumbing and thread of </a:t>
            </a:r>
            <a:r>
              <a:rPr lang="en-US" sz="2800" dirty="0" smtClean="0"/>
              <a:t>control.</a:t>
            </a:r>
            <a:endParaRPr lang="en-US" sz="28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Allows developers and testers to focus solely on the domain </a:t>
            </a:r>
            <a:r>
              <a:rPr lang="en-US" sz="2800" dirty="0" smtClean="0"/>
              <a:t>problem.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97540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Why use a framework? (Continued)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Faster application development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Smaller application structures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Easier to maintain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Applications are more consistent</a:t>
            </a:r>
          </a:p>
        </p:txBody>
      </p:sp>
    </p:spTree>
    <p:extLst>
      <p:ext uri="{BB962C8B-B14F-4D97-AF65-F5344CB8AC3E}">
        <p14:creationId xmlns:p14="http://schemas.microsoft.com/office/powerpoint/2010/main" val="3363384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In summary:</a:t>
            </a:r>
            <a:endParaRPr lang="en-US" sz="28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Frameworks give object-oriented systems the most </a:t>
            </a:r>
            <a:r>
              <a:rPr lang="en-US" sz="2400" dirty="0" smtClean="0"/>
              <a:t>design reuse.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This encourages code reuse as well.</a:t>
            </a:r>
            <a:endParaRPr lang="en-US" sz="20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Typical applications </a:t>
            </a:r>
            <a:r>
              <a:rPr lang="en-US" sz="2400" dirty="0" smtClean="0"/>
              <a:t>will often consist of layers of cooperating </a:t>
            </a:r>
            <a:r>
              <a:rPr lang="en-US" sz="2400" dirty="0" smtClean="0"/>
              <a:t>frameworks (this is a good thing).</a:t>
            </a:r>
            <a:endParaRPr lang="en-US" sz="2400" dirty="0" smtClean="0"/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e.g. Spring Framework, Hibernate, JMS, Web Service Frameworks, </a:t>
            </a:r>
            <a:r>
              <a:rPr lang="en-US" sz="2000" dirty="0" err="1" smtClean="0"/>
              <a:t>TestNG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883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Spring Framework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2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Goals: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Provide comprehensive application infrastructure and support for Java application development.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Developer focuses on the business or domain problem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Spring wires all the pieces together</a:t>
            </a:r>
          </a:p>
          <a:p>
            <a:pPr marL="642914" lvl="6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endParaRPr lang="en-US" sz="2000" dirty="0"/>
          </a:p>
          <a:p>
            <a:pPr lvl="5">
              <a:spcBef>
                <a:spcPts val="12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Note that Spring is not a comprehensive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 but a framework on which such solutions can be integrated, allowing best of breed technologies to work in harmony.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5022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Disclaimers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a training not a presentation.</a:t>
            </a:r>
          </a:p>
          <a:p>
            <a:pPr marL="0" indent="0">
              <a:buNone/>
            </a:pPr>
            <a:r>
              <a:rPr lang="en-US" sz="2400" dirty="0" smtClean="0"/>
              <a:t>Please be prepared to:</a:t>
            </a:r>
            <a:endParaRPr lang="en-US" sz="2400" dirty="0"/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400" dirty="0" smtClean="0"/>
              <a:t>Learn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400" dirty="0" smtClean="0"/>
              <a:t>Ask questions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400" dirty="0" smtClean="0"/>
              <a:t>Participate in the lab</a:t>
            </a:r>
          </a:p>
          <a:p>
            <a:pPr marL="0" indent="0">
              <a:spcAft>
                <a:spcPts val="1687"/>
              </a:spcAft>
              <a:buNone/>
            </a:pPr>
            <a:r>
              <a:rPr lang="en-US" sz="2400" dirty="0" smtClean="0"/>
              <a:t>Recommended: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Basic </a:t>
            </a:r>
            <a:r>
              <a:rPr lang="en-US" sz="2400" dirty="0" smtClean="0"/>
              <a:t>knowledge </a:t>
            </a:r>
            <a:r>
              <a:rPr lang="en-US" sz="2400" dirty="0" smtClean="0"/>
              <a:t>of Java and Maven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Familiarity with the Java IDE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662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Goals: (Continued)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Partition responsibilities and simplify </a:t>
            </a:r>
            <a:r>
              <a:rPr lang="en-US" sz="2800" dirty="0" smtClean="0"/>
              <a:t>integration:</a:t>
            </a:r>
            <a:endParaRPr lang="en-US" sz="2800" dirty="0"/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Application configuration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Enterprise integration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Testing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Data Access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659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Applications have many pieces that need to work together.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38200" y="3124200"/>
            <a:ext cx="19050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Component</a:t>
            </a:r>
            <a:endParaRPr lang="en-US" sz="20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57600" y="3124200"/>
            <a:ext cx="19050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Component</a:t>
            </a:r>
            <a:endParaRPr lang="en-US" sz="20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4572000"/>
            <a:ext cx="19050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Component</a:t>
            </a:r>
            <a:endParaRPr lang="en-US" sz="20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3124200"/>
            <a:ext cx="19050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Component</a:t>
            </a:r>
            <a:endParaRPr lang="en-US" sz="20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 bwMode="auto">
          <a:xfrm>
            <a:off x="2743200" y="3505200"/>
            <a:ext cx="914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3"/>
          </p:cNvCxnSpPr>
          <p:nvPr/>
        </p:nvCxnSpPr>
        <p:spPr bwMode="auto">
          <a:xfrm>
            <a:off x="5562600" y="3505200"/>
            <a:ext cx="838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572000" y="3886200"/>
            <a:ext cx="0" cy="6858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21"/>
          <p:cNvCxnSpPr>
            <a:endCxn id="9" idx="2"/>
          </p:cNvCxnSpPr>
          <p:nvPr/>
        </p:nvCxnSpPr>
        <p:spPr bwMode="auto">
          <a:xfrm flipV="1">
            <a:off x="5562600" y="3886200"/>
            <a:ext cx="1790700" cy="1066800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9942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Spring assembles an application from its </a:t>
            </a:r>
            <a:r>
              <a:rPr lang="en-US" sz="2800" dirty="0" smtClean="0"/>
              <a:t>component parts</a:t>
            </a:r>
            <a:r>
              <a:rPr lang="en-US" sz="2800" dirty="0" smtClean="0"/>
              <a:t>.</a:t>
            </a:r>
            <a:endParaRPr lang="en-US" sz="2800" dirty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Spring handles initialization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Components do not have to find </a:t>
            </a:r>
            <a:r>
              <a:rPr lang="en-US" sz="2400" dirty="0" smtClean="0"/>
              <a:t>or initialize their dependencies.</a:t>
            </a:r>
            <a:endParaRPr lang="en-US" sz="2400" dirty="0" smtClean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Component dependencies </a:t>
            </a:r>
            <a:r>
              <a:rPr lang="en-US" sz="2400" dirty="0" smtClean="0"/>
              <a:t>can be swapped out </a:t>
            </a:r>
            <a:r>
              <a:rPr lang="en-US" sz="2400" dirty="0" smtClean="0"/>
              <a:t>to optimally address </a:t>
            </a:r>
            <a:r>
              <a:rPr lang="en-US" sz="2400" dirty="0" smtClean="0"/>
              <a:t>different </a:t>
            </a:r>
            <a:r>
              <a:rPr lang="en-US" sz="2400" dirty="0" smtClean="0"/>
              <a:t>scenarios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standalone job execution</a:t>
            </a:r>
            <a:r>
              <a:rPr lang="en-US" sz="2000" dirty="0" smtClean="0"/>
              <a:t>, </a:t>
            </a:r>
            <a:r>
              <a:rPr lang="en-US" sz="2000" dirty="0" smtClean="0"/>
              <a:t>integration </a:t>
            </a:r>
            <a:r>
              <a:rPr lang="en-US" sz="2000" dirty="0" smtClean="0"/>
              <a:t>testing, </a:t>
            </a:r>
            <a:r>
              <a:rPr lang="en-US" sz="2000" dirty="0" smtClean="0"/>
              <a:t>web integration, </a:t>
            </a:r>
            <a:r>
              <a:rPr lang="en-US" sz="2000" dirty="0" smtClean="0"/>
              <a:t>etc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671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Best Practice: Swap out components based on the active “profile”: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57200" y="3667506"/>
            <a:ext cx="21336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ImageController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29000" y="2726055"/>
            <a:ext cx="35814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JdbcImageRepository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4161663"/>
            <a:ext cx="3581400" cy="44348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RestServiceImage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Repository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3446145"/>
            <a:ext cx="3581400" cy="45262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FileSystemImageRepository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4890516"/>
            <a:ext cx="3581400" cy="44348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StubImageRepository</a:t>
            </a: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2438400"/>
            <a:ext cx="4343400" cy="3124200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90800" y="3896106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59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Spring Components are POJOs</a:t>
            </a:r>
            <a:endParaRPr lang="en-US" sz="2800" dirty="0"/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Plain Old Java Objects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Re-use classes from existing libraries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Can be configured via XML or Java:</a:t>
            </a:r>
          </a:p>
          <a:p>
            <a:pPr lvl="7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To declare dependencies</a:t>
            </a:r>
          </a:p>
          <a:p>
            <a:pPr lvl="7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To define the object’s role and scope</a:t>
            </a:r>
          </a:p>
          <a:p>
            <a:pPr lvl="7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To declare the profile in which the component will be available.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38000">
                <a:srgbClr val="00B050"/>
              </a:gs>
              <a:gs pos="100000">
                <a:srgbClr val="008000"/>
              </a:gs>
            </a:gsLst>
            <a:lin ang="16200000" scaled="0"/>
          </a:gradFill>
          <a:ln>
            <a:solidFill>
              <a:srgbClr val="008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dirty="0" smtClean="0"/>
              <a:t>Spring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9679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Core Spring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715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The core components of a Spring application: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Components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The individual pieces of your application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Configuration</a:t>
            </a:r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sz="2400" dirty="0" smtClean="0"/>
              <a:t>Defines how and when components are initialized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Application context</a:t>
            </a:r>
            <a:endParaRPr lang="en-US" sz="2400" dirty="0"/>
          </a:p>
          <a:p>
            <a:pPr lvl="6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Manages configuration, components, and profiles</a:t>
            </a:r>
            <a:endParaRPr lang="en-US" sz="2400" dirty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F69B50"/>
              </a:gs>
              <a:gs pos="27000">
                <a:srgbClr val="E66F0C"/>
              </a:gs>
              <a:gs pos="100000">
                <a:srgbClr val="800000"/>
              </a:gs>
            </a:gsLst>
            <a:lin ang="16200000" scaled="0"/>
          </a:gradFill>
          <a:ln>
            <a:solidFill>
              <a:srgbClr val="800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smtClean="0"/>
              <a:t>Core Spring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011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gradFill>
            <a:gsLst>
              <a:gs pos="0">
                <a:srgbClr val="F69B50"/>
              </a:gs>
              <a:gs pos="27000">
                <a:srgbClr val="E66F0C"/>
              </a:gs>
              <a:gs pos="100000">
                <a:srgbClr val="800000"/>
              </a:gs>
            </a:gsLst>
          </a:gra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Core Spring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An example component: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397442"/>
            <a:ext cx="8164286" cy="286035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@Component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ImageLoader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Autowired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ImageRepository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repository;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List&lt;Image&gt;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findByType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type) {...}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9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2800" dirty="0" smtClean="0"/>
              <a:t>Stereotypes are hints regarding a component’s role: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@Component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@Controller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@Service</a:t>
            </a:r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@Repository</a:t>
            </a:r>
            <a:endParaRPr lang="en-US" sz="2400" dirty="0"/>
          </a:p>
          <a:p>
            <a:pPr lvl="5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@Configuration</a:t>
            </a:r>
            <a:endParaRPr lang="en-US" sz="2400" dirty="0"/>
          </a:p>
          <a:p>
            <a:pPr marL="321457" lvl="5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endParaRPr lang="en-US" sz="2400" dirty="0" smtClean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1">
            <a:gsLst>
              <a:gs pos="0">
                <a:srgbClr val="F69B50"/>
              </a:gs>
              <a:gs pos="27000">
                <a:srgbClr val="E66F0C"/>
              </a:gs>
              <a:gs pos="100000">
                <a:srgbClr val="800000"/>
              </a:gs>
            </a:gsLst>
            <a:lin ang="16200000" scaled="0"/>
          </a:gradFill>
          <a:ln>
            <a:solidFill>
              <a:srgbClr val="800000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chemeClr val="lt1"/>
                </a:solidFill>
                <a:latin typeface="+mn-lt"/>
                <a:ea typeface="+mn-ea"/>
                <a:cs typeface="+mn-cs"/>
                <a:sym typeface="Adobe Garamond Pro" charset="0"/>
              </a:defRPr>
            </a:lvl9pPr>
          </a:lstStyle>
          <a:p>
            <a:pPr defTabSz="914400"/>
            <a:r>
              <a:rPr lang="en-US" kern="0" smtClean="0"/>
              <a:t>Core Spring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121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40486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The Test Bundle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228707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3. Bind the functional-test goal to the </a:t>
            </a:r>
            <a:r>
              <a:rPr lang="en-US" sz="2400" dirty="0" err="1" smtClean="0"/>
              <a:t>alm</a:t>
            </a:r>
            <a:r>
              <a:rPr lang="en-US" sz="2400" dirty="0" smtClean="0"/>
              <a:t>-test phase: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2514" y="2057400"/>
            <a:ext cx="8164286" cy="35754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org.lds.stack.test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&gt;stack-test-maven-plugin&lt;/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id&gt;test&lt;/id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goals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goal&gt;functional-test&lt;/goal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phase&gt;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-test&lt;/phase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testBundle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&gt;org.lds.training.testrunner.lab1&lt;/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&gt;testrunner-lab1-qa&lt;/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testBundle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plugin&gt;</a:t>
            </a:r>
          </a:p>
        </p:txBody>
      </p:sp>
    </p:spTree>
    <p:extLst>
      <p:ext uri="{BB962C8B-B14F-4D97-AF65-F5344CB8AC3E}">
        <p14:creationId xmlns:p14="http://schemas.microsoft.com/office/powerpoint/2010/main" val="21020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/>
              <a:t>This training course consists of two parts:</a:t>
            </a:r>
            <a:endParaRPr lang="en-US" sz="2800" dirty="0" smtClean="0"/>
          </a:p>
          <a:p>
            <a:pPr marL="778657" lvl="5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dirty="0" smtClean="0"/>
              <a:t>A presentation outlining concepts and examples</a:t>
            </a:r>
            <a:endParaRPr lang="en-US" sz="2400" dirty="0" smtClean="0"/>
          </a:p>
          <a:p>
            <a:pPr marL="778657" lvl="5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dirty="0" smtClean="0"/>
              <a:t>An interactive lab offering hands-on exercises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Due to time constraints, we will go through the labs together</a:t>
            </a:r>
          </a:p>
          <a:p>
            <a:pPr marL="321457" lvl="5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endParaRPr lang="en-US" sz="24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At any time, you may ask me to pause for questions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9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Stages of Testing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64207"/>
              </p:ext>
            </p:extLst>
          </p:nvPr>
        </p:nvGraphicFramePr>
        <p:xfrm>
          <a:off x="533400" y="1600200"/>
          <a:ext cx="8153400" cy="32276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43200"/>
                <a:gridCol w="5410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endParaRPr lang="en-US" sz="2000" dirty="0"/>
                    </a:p>
                  </a:txBody>
                  <a:tcPr anchor="ctr"/>
                </a:tc>
              </a:tr>
              <a:tr h="5453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Unit</a:t>
                      </a:r>
                      <a:r>
                        <a:rPr lang="en-US" sz="1800" baseline="0" dirty="0" smtClean="0"/>
                        <a:t> Testing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</a:t>
                      </a:r>
                      <a:r>
                        <a:rPr lang="en-US" sz="1800" baseline="0" dirty="0" smtClean="0"/>
                        <a:t> code compilation</a:t>
                      </a:r>
                      <a:endParaRPr lang="en-US" sz="18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Integration testing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the build</a:t>
                      </a:r>
                      <a:r>
                        <a:rPr lang="en-US" sz="1800" baseline="0" dirty="0" smtClean="0"/>
                        <a:t> artifact is packaged.</a:t>
                      </a:r>
                      <a:endParaRPr lang="en-US" sz="1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 Functional testing*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the build artifact is deployed</a:t>
                      </a:r>
                      <a:r>
                        <a:rPr lang="en-US" sz="1800" baseline="0" dirty="0" smtClean="0"/>
                        <a:t> and started.</a:t>
                      </a:r>
                      <a:endParaRPr lang="en-US" sz="18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Load testing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deployment to staging environment</a:t>
                      </a:r>
                      <a:endParaRPr lang="en-US" sz="1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End-user testing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</a:t>
                      </a:r>
                      <a:r>
                        <a:rPr lang="en-US" sz="1800" baseline="0" dirty="0" smtClean="0"/>
                        <a:t> code is “feature complete”.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4036" y="4953000"/>
            <a:ext cx="81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*"/>
            </a:pPr>
            <a:r>
              <a:rPr lang="en-US" sz="2400" dirty="0" smtClean="0"/>
              <a:t>We will discuss functional testing and how it differs from unit and integration testing.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87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Scope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Medium (spans two integrated systems)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Purpose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Validate code that integrates with another system. (e.g. a database or web service)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Responsible Party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Code developer.</a:t>
            </a:r>
            <a:endParaRPr lang="en-US" sz="2000" dirty="0"/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Failure</a:t>
            </a:r>
            <a:r>
              <a:rPr lang="en-US" sz="2000" dirty="0" smtClean="0"/>
              <a:t>: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Indicates failure of systems to communicate as expected.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Does not typically fail the build.</a:t>
            </a:r>
          </a:p>
          <a:p>
            <a:pPr marL="321457" lvl="5" indent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321457" lvl="5" indent="0"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* Has direct dependencies on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176684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Scope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Broad (end-to-end feature testing)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Purpose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Validate functional requirements and/or user stories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Responsible Party</a:t>
            </a:r>
            <a:endParaRPr lang="en-US" sz="2000" dirty="0" smtClean="0"/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QA resource or feature developer</a:t>
            </a:r>
            <a:endParaRPr lang="en-US" sz="2000" dirty="0"/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Failure</a:t>
            </a:r>
            <a:r>
              <a:rPr lang="en-US" sz="2000" dirty="0" smtClean="0"/>
              <a:t>: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Indicates failure to meet user story requirements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Results recorded in test case management and/or bug tracker</a:t>
            </a:r>
          </a:p>
          <a:p>
            <a:pPr marL="321457" lvl="5" indent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321457" lvl="5" indent="0"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* Has little or no direct dependencies on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316825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1981200"/>
            <a:ext cx="7773293" cy="2060152"/>
          </a:xfrm>
        </p:spPr>
        <p:txBody>
          <a:bodyPr/>
          <a:lstStyle/>
          <a:p>
            <a:r>
              <a:rPr lang="en-US" sz="3600" dirty="0" smtClean="0"/>
              <a:t>Functional Testing</a:t>
            </a:r>
            <a:br>
              <a:rPr lang="en-US" sz="3600" dirty="0" smtClean="0"/>
            </a:br>
            <a:r>
              <a:rPr lang="en-US" sz="2400" dirty="0" smtClean="0"/>
              <a:t>and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Application Life-cycle Management</a:t>
            </a:r>
            <a:br>
              <a:rPr lang="en-US" sz="3600" dirty="0" smtClean="0"/>
            </a:br>
            <a:r>
              <a:rPr lang="en-US" sz="2800" dirty="0" smtClean="0"/>
              <a:t>(ALM)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186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ALM 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Maven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 definition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Dependency management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Plug-in configuration and management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Build profiles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AnthillPro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Manages build processes</a:t>
            </a:r>
          </a:p>
          <a:p>
            <a:pPr lvl="5">
              <a:spcBef>
                <a:spcPts val="500"/>
              </a:spcBef>
              <a:buSzPct val="90000"/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Creation of build artifact(s)</a:t>
            </a:r>
          </a:p>
          <a:p>
            <a:pPr lvl="5">
              <a:spcBef>
                <a:spcPts val="500"/>
              </a:spcBef>
              <a:buSzPct val="90000"/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Deployment to server environment</a:t>
            </a:r>
          </a:p>
          <a:p>
            <a:pPr lvl="5">
              <a:spcBef>
                <a:spcPts val="500"/>
              </a:spcBef>
              <a:buSzPct val="90000"/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Functional test execution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Maintains build life history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Provides ability to re-execute a process on any build life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Maven Life-cycles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4" indent="0">
              <a:spcBef>
                <a:spcPts val="0"/>
              </a:spcBef>
              <a:buSzPct val="100000"/>
              <a:buNone/>
            </a:pPr>
            <a:r>
              <a:rPr lang="en-US" sz="2800" dirty="0" smtClean="0"/>
              <a:t>The default Maven build life-cycle (simplified):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compile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test			</a:t>
            </a:r>
            <a:r>
              <a:rPr lang="en-US" sz="2000" dirty="0" smtClean="0">
                <a:solidFill>
                  <a:schemeClr val="bg2"/>
                </a:solidFill>
              </a:rPr>
              <a:t>(unit tests)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package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integration-test	</a:t>
            </a:r>
            <a:r>
              <a:rPr lang="en-US" sz="2000" dirty="0" smtClean="0">
                <a:solidFill>
                  <a:schemeClr val="bg2"/>
                </a:solidFill>
              </a:rPr>
              <a:t>(integration tests)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install			</a:t>
            </a:r>
            <a:r>
              <a:rPr lang="en-US" sz="2000" dirty="0" smtClean="0">
                <a:solidFill>
                  <a:schemeClr val="bg2"/>
                </a:solidFill>
              </a:rPr>
              <a:t>(to local Maven repository)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smtClean="0"/>
              <a:t>deploy			</a:t>
            </a:r>
            <a:r>
              <a:rPr lang="en-US" sz="2000" dirty="0" smtClean="0">
                <a:solidFill>
                  <a:schemeClr val="bg2"/>
                </a:solidFill>
              </a:rPr>
              <a:t>(to remote Maven repository)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endParaRPr lang="en-US" sz="2000" dirty="0">
              <a:solidFill>
                <a:schemeClr val="bg2"/>
              </a:solidFill>
            </a:endParaRPr>
          </a:p>
          <a:p>
            <a:pPr marL="0" lvl="4" indent="0" algn="ctr">
              <a:spcBef>
                <a:spcPts val="0"/>
              </a:spcBef>
              <a:buSzPct val="100000"/>
              <a:buNone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Where do we plug in functional testing?</a:t>
            </a:r>
          </a:p>
        </p:txBody>
      </p:sp>
    </p:spTree>
    <p:extLst>
      <p:ext uri="{BB962C8B-B14F-4D97-AF65-F5344CB8AC3E}">
        <p14:creationId xmlns:p14="http://schemas.microsoft.com/office/powerpoint/2010/main" val="235609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Maven Life-cycles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4" indent="0">
              <a:spcBef>
                <a:spcPts val="0"/>
              </a:spcBef>
              <a:buSzPct val="100000"/>
              <a:buNone/>
            </a:pPr>
            <a:r>
              <a:rPr lang="en-US" sz="2800" dirty="0" smtClean="0"/>
              <a:t>The woes of having “one build to rule them all”: 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r>
              <a:rPr lang="en-US" sz="2800" dirty="0"/>
              <a:t>Functional Testing </a:t>
            </a:r>
            <a:r>
              <a:rPr lang="en-US" sz="2800" dirty="0" smtClean="0"/>
              <a:t>≠ Integration Testing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r>
              <a:rPr lang="en-US" sz="2800" dirty="0" smtClean="0"/>
              <a:t>Confuses build with server deployment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r>
              <a:rPr lang="en-US" sz="2800" dirty="0" smtClean="0"/>
              <a:t>Must re-build to re-deploy or re-test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r>
              <a:rPr lang="en-US" sz="2800" dirty="0" smtClean="0"/>
              <a:t>Complicates build management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r>
              <a:rPr lang="en-US" sz="2800" dirty="0" smtClean="0"/>
              <a:t>Less productive use of build agents</a:t>
            </a:r>
          </a:p>
          <a:p>
            <a:pPr lvl="5">
              <a:spcBef>
                <a:spcPts val="0"/>
              </a:spcBef>
              <a:buSzPct val="100000"/>
              <a:buBlip>
                <a:blip r:embed="rId3"/>
              </a:buBlip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Maven Life-cycles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4" indent="0">
              <a:spcBef>
                <a:spcPts val="0"/>
              </a:spcBef>
              <a:buSzPct val="100000"/>
              <a:buNone/>
            </a:pPr>
            <a:r>
              <a:rPr lang="en-US" sz="2800" dirty="0" smtClean="0"/>
              <a:t>The Java Stack ALM build life-cycle (simplified):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err="1" smtClean="0"/>
              <a:t>alm-db</a:t>
            </a:r>
            <a:r>
              <a:rPr lang="en-US" sz="2800" dirty="0" smtClean="0"/>
              <a:t>			</a:t>
            </a:r>
            <a:r>
              <a:rPr lang="en-US" sz="2000" dirty="0" smtClean="0">
                <a:solidFill>
                  <a:schemeClr val="bg2"/>
                </a:solidFill>
              </a:rPr>
              <a:t>(run database scripts)</a:t>
            </a:r>
            <a:endParaRPr lang="en-US" sz="2800" dirty="0" smtClean="0"/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err="1" smtClean="0"/>
              <a:t>alm</a:t>
            </a:r>
            <a:r>
              <a:rPr lang="en-US" sz="2800" dirty="0" smtClean="0"/>
              <a:t>-deploy		</a:t>
            </a:r>
            <a:r>
              <a:rPr lang="en-US" sz="2000" dirty="0" smtClean="0">
                <a:solidFill>
                  <a:schemeClr val="bg2"/>
                </a:solidFill>
              </a:rPr>
              <a:t>(deploy application to server)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err="1" smtClean="0"/>
              <a:t>alm</a:t>
            </a:r>
            <a:r>
              <a:rPr lang="en-US" sz="2800" dirty="0" smtClean="0"/>
              <a:t>-test		</a:t>
            </a:r>
            <a:r>
              <a:rPr lang="en-US" sz="2000" dirty="0" smtClean="0">
                <a:solidFill>
                  <a:schemeClr val="bg2"/>
                </a:solidFill>
              </a:rPr>
              <a:t>(run functional tests)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US" sz="2800" dirty="0" err="1" smtClean="0"/>
              <a:t>alm</a:t>
            </a:r>
            <a:r>
              <a:rPr lang="en-US" sz="2800" dirty="0" smtClean="0"/>
              <a:t>-promote		</a:t>
            </a:r>
            <a:r>
              <a:rPr lang="en-US" sz="2000" dirty="0" smtClean="0">
                <a:solidFill>
                  <a:schemeClr val="bg2"/>
                </a:solidFill>
              </a:rPr>
              <a:t>(run all previous phases)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q"/>
            </a:pPr>
            <a:endParaRPr lang="en-US" sz="2000" dirty="0">
              <a:solidFill>
                <a:schemeClr val="bg2"/>
              </a:solidFill>
            </a:endParaRPr>
          </a:p>
          <a:p>
            <a:pPr marL="0" lvl="1" indent="0">
              <a:spcBef>
                <a:spcPts val="0"/>
              </a:spcBef>
              <a:buSzPct val="10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life-cycle is available to the artifact produced by the “</a:t>
            </a:r>
            <a:r>
              <a:rPr lang="en-US" sz="2400" dirty="0" err="1" smtClean="0">
                <a:solidFill>
                  <a:schemeClr val="tx1"/>
                </a:solidFill>
              </a:rPr>
              <a:t>alm</a:t>
            </a:r>
            <a:r>
              <a:rPr lang="en-US" sz="2400" dirty="0" smtClean="0">
                <a:solidFill>
                  <a:schemeClr val="tx1"/>
                </a:solidFill>
              </a:rPr>
              <a:t>” module of a Java Stack project.</a:t>
            </a:r>
          </a:p>
        </p:txBody>
      </p:sp>
    </p:spTree>
    <p:extLst>
      <p:ext uri="{BB962C8B-B14F-4D97-AF65-F5344CB8AC3E}">
        <p14:creationId xmlns:p14="http://schemas.microsoft.com/office/powerpoint/2010/main" val="237539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Maven Life-cycle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4" indent="0">
              <a:spcBef>
                <a:spcPts val="0"/>
              </a:spcBef>
              <a:buSzPct val="100000"/>
              <a:buNone/>
            </a:pPr>
            <a:r>
              <a:rPr lang="en-US" sz="2800" dirty="0" smtClean="0"/>
              <a:t>Advantages of a second build life-cycle: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"/>
            </a:pPr>
            <a:r>
              <a:rPr lang="en-US" sz="2800" dirty="0" smtClean="0"/>
              <a:t>Clean separation of configuration: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One configuration for build</a:t>
            </a:r>
          </a:p>
          <a:p>
            <a:pPr lvl="6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/>
              <a:t>One configuration for deployment and/or functional testing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"/>
            </a:pPr>
            <a:r>
              <a:rPr lang="en-US" sz="2800" dirty="0" smtClean="0"/>
              <a:t>Separate processes:</a:t>
            </a:r>
          </a:p>
          <a:p>
            <a:pPr lvl="6">
              <a:spcBef>
                <a:spcPts val="0"/>
              </a:spcBef>
              <a:buSzPct val="100000"/>
            </a:pPr>
            <a:r>
              <a:rPr lang="en-US" sz="2000" dirty="0" smtClean="0"/>
              <a:t>One process for building artifact</a:t>
            </a:r>
          </a:p>
          <a:p>
            <a:pPr lvl="6">
              <a:spcBef>
                <a:spcPts val="0"/>
              </a:spcBef>
              <a:buSzPct val="100000"/>
            </a:pPr>
            <a:r>
              <a:rPr lang="en-US" sz="2000" dirty="0" smtClean="0"/>
              <a:t>One process for deployment and/or functional testing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"/>
            </a:pPr>
            <a:r>
              <a:rPr lang="en-US" sz="2800" dirty="0" smtClean="0"/>
              <a:t>Simplified build management</a:t>
            </a:r>
          </a:p>
          <a:p>
            <a:pPr lvl="5">
              <a:spcBef>
                <a:spcPts val="0"/>
              </a:spcBef>
              <a:buSzPct val="100000"/>
              <a:buFont typeface="Wingdings" pitchFamily="2" charset="2"/>
              <a:buChar char=""/>
            </a:pPr>
            <a:r>
              <a:rPr lang="en-US" sz="2800" dirty="0" smtClean="0"/>
              <a:t>More productive use of build agents</a:t>
            </a:r>
          </a:p>
          <a:p>
            <a:pPr marL="321457" lvl="5" indent="0">
              <a:spcBef>
                <a:spcPts val="0"/>
              </a:spcBef>
              <a:buSzPct val="100000"/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7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Test Runner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4" indent="0">
              <a:spcBef>
                <a:spcPts val="1200"/>
              </a:spcBef>
              <a:buSzPct val="100000"/>
              <a:buNone/>
            </a:pPr>
            <a:r>
              <a:rPr lang="en-US" sz="2400" dirty="0" smtClean="0"/>
              <a:t>In Stack 3.2, as part of its ALM tooling, the Java Stack introduced the “test-bundle” artifact as a part of its suite of testing plug-ins, collectively known as “Test Runner”:</a:t>
            </a:r>
          </a:p>
          <a:p>
            <a:pPr marL="0" lvl="4" indent="0">
              <a:spcBef>
                <a:spcPts val="1200"/>
              </a:spcBef>
              <a:buSzPct val="100000"/>
              <a:buNone/>
            </a:pPr>
            <a:endParaRPr lang="en-US" sz="2400" dirty="0" smtClean="0"/>
          </a:p>
          <a:p>
            <a:pPr marL="0" lvl="4" indent="0" algn="ctr">
              <a:spcBef>
                <a:spcPts val="1200"/>
              </a:spcBef>
              <a:buSzPct val="100000"/>
              <a:buNone/>
            </a:pPr>
            <a:r>
              <a:rPr lang="en-US" sz="2400" b="1" dirty="0" smtClean="0"/>
              <a:t>Why another artifact?</a:t>
            </a:r>
            <a:endParaRPr lang="en-US" sz="2400" b="1" dirty="0"/>
          </a:p>
          <a:p>
            <a:pPr marL="0" lvl="4" indent="0" algn="ctr">
              <a:spcBef>
                <a:spcPts val="1200"/>
              </a:spcBef>
              <a:buSzPct val="100000"/>
              <a:buNone/>
            </a:pPr>
            <a:r>
              <a:rPr lang="en-US" sz="2400" b="1" dirty="0" smtClean="0"/>
              <a:t>Why another tool?</a:t>
            </a:r>
          </a:p>
        </p:txBody>
      </p:sp>
    </p:spTree>
    <p:extLst>
      <p:ext uri="{BB962C8B-B14F-4D97-AF65-F5344CB8AC3E}">
        <p14:creationId xmlns:p14="http://schemas.microsoft.com/office/powerpoint/2010/main" val="131186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/>
              <a:t>Participation in the lab is optional, but recommended.</a:t>
            </a:r>
            <a:endParaRPr lang="en-US" sz="24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To participate in the lab, you will need:</a:t>
            </a:r>
            <a:endParaRPr lang="en-US" sz="2400" dirty="0"/>
          </a:p>
          <a:p>
            <a:pPr lvl="5"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q"/>
            </a:pPr>
            <a:r>
              <a:rPr lang="en-US" sz="2400" dirty="0" smtClean="0"/>
              <a:t>Access to the source code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https://github.com/thorntonrp/sort-core-spring-framework.git</a:t>
            </a:r>
            <a:endParaRPr lang="en-US" sz="2000" dirty="0" smtClean="0"/>
          </a:p>
          <a:p>
            <a:pPr lvl="5"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q"/>
            </a:pPr>
            <a:r>
              <a:rPr lang="en-US" sz="2400" dirty="0" smtClean="0"/>
              <a:t>An IDE capable of importing Maven projects</a:t>
            </a:r>
          </a:p>
          <a:p>
            <a:pPr lvl="5"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q"/>
            </a:pPr>
            <a:r>
              <a:rPr lang="en-US" sz="2400" dirty="0" smtClean="0"/>
              <a:t>A basic knowledge of how to execute Maven commands through your IDE</a:t>
            </a:r>
            <a:endParaRPr lang="en-US" sz="2400" dirty="0" smtClean="0"/>
          </a:p>
          <a:p>
            <a:pPr lvl="1">
              <a:spcAft>
                <a:spcPts val="1687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</a:rPr>
              <a:t>Alternatively, you may choose to download and complete the lab exercises at a later time.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The Test Bundle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“test” jar</a:t>
            </a:r>
          </a:p>
          <a:p>
            <a:pPr>
              <a:buClr>
                <a:srgbClr val="800000"/>
              </a:buClr>
              <a:buSzPct val="100000"/>
              <a:buFont typeface="Wingdings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Not an executable jar</a:t>
            </a:r>
          </a:p>
          <a:p>
            <a:pPr>
              <a:buClr>
                <a:srgbClr val="800000"/>
              </a:buClr>
              <a:buSzPct val="100000"/>
              <a:buFont typeface="Wingdings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Difficult to execute without help from Maven.</a:t>
            </a:r>
          </a:p>
          <a:p>
            <a:pPr>
              <a:buClr>
                <a:srgbClr val="800000"/>
              </a:buClr>
              <a:buSzPct val="100000"/>
              <a:buFont typeface="Wingdings" pitchFamily="2" charset="2"/>
              <a:buChar char="L"/>
            </a:pPr>
            <a:r>
              <a:rPr lang="en-US" dirty="0">
                <a:solidFill>
                  <a:schemeClr val="tx1"/>
                </a:solidFill>
              </a:rPr>
              <a:t>Relied on maven to supply its dependencies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800000"/>
              </a:buClr>
              <a:buSzPct val="100000"/>
              <a:buFont typeface="Wingdings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Difficult to execute tests from past code revisions.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“test-bundle” jar</a:t>
            </a:r>
          </a:p>
          <a:p>
            <a:pPr>
              <a:buClr>
                <a:srgbClr val="008000"/>
              </a:buClr>
              <a:buSzPct val="100000"/>
              <a:buFont typeface="Wingdings" pitchFamily="2" charset="2"/>
              <a:buChar char="J"/>
            </a:pPr>
            <a:r>
              <a:rPr lang="en-US" dirty="0" smtClean="0">
                <a:solidFill>
                  <a:schemeClr val="tx1"/>
                </a:solidFill>
              </a:rPr>
              <a:t>An executable jar</a:t>
            </a:r>
          </a:p>
          <a:p>
            <a:pPr>
              <a:buClr>
                <a:srgbClr val="008000"/>
              </a:buClr>
              <a:buSzPct val="100000"/>
              <a:buFont typeface="Wingdings" pitchFamily="2" charset="2"/>
              <a:buChar char="J"/>
            </a:pPr>
            <a:r>
              <a:rPr lang="en-US" dirty="0" smtClean="0">
                <a:solidFill>
                  <a:schemeClr val="tx1"/>
                </a:solidFill>
              </a:rPr>
              <a:t>Can be executed with or without Maven.</a:t>
            </a:r>
          </a:p>
          <a:p>
            <a:pPr>
              <a:buClr>
                <a:srgbClr val="008000"/>
              </a:buClr>
              <a:buSzPct val="100000"/>
              <a:buFont typeface="Wingdings" pitchFamily="2" charset="2"/>
              <a:buChar char="J"/>
            </a:pPr>
            <a:r>
              <a:rPr lang="en-US" dirty="0" smtClean="0">
                <a:solidFill>
                  <a:schemeClr val="tx1"/>
                </a:solidFill>
              </a:rPr>
              <a:t>Comes packaged with all its dependencies.</a:t>
            </a:r>
          </a:p>
          <a:p>
            <a:pPr>
              <a:buClr>
                <a:srgbClr val="008000"/>
              </a:buClr>
              <a:buSzPct val="100000"/>
              <a:buFont typeface="Wingdings" pitchFamily="2" charset="2"/>
              <a:buChar char="J"/>
            </a:pPr>
            <a:r>
              <a:rPr lang="en-US" dirty="0" smtClean="0">
                <a:solidFill>
                  <a:schemeClr val="tx1"/>
                </a:solidFill>
              </a:rPr>
              <a:t>Each test artifact represents a snapshot of the current code revision.</a:t>
            </a:r>
          </a:p>
        </p:txBody>
      </p:sp>
    </p:spTree>
    <p:extLst>
      <p:ext uri="{BB962C8B-B14F-4D97-AF65-F5344CB8AC3E}">
        <p14:creationId xmlns:p14="http://schemas.microsoft.com/office/powerpoint/2010/main" val="16641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Test Runner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The “</a:t>
            </a:r>
            <a:r>
              <a:rPr lang="en-US" sz="1700" b="1" dirty="0" err="1" smtClean="0">
                <a:solidFill>
                  <a:schemeClr val="tx1"/>
                </a:solidFill>
              </a:rPr>
              <a:t>failsafe:test</a:t>
            </a:r>
            <a:r>
              <a:rPr lang="en-US" sz="1700" b="1" dirty="0" smtClean="0">
                <a:solidFill>
                  <a:schemeClr val="tx1"/>
                </a:solidFill>
              </a:rPr>
              <a:t>” goal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Supports </a:t>
            </a:r>
            <a:r>
              <a:rPr lang="en-US" dirty="0" err="1" smtClean="0">
                <a:solidFill>
                  <a:schemeClr val="tx1"/>
                </a:solidFill>
              </a:rPr>
              <a:t>TestNG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Supports test suites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Supports environment configuration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Produces </a:t>
            </a:r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TestNG</a:t>
            </a:r>
            <a:r>
              <a:rPr lang="en-US" dirty="0" smtClean="0">
                <a:solidFill>
                  <a:schemeClr val="tx1"/>
                </a:solidFill>
              </a:rPr>
              <a:t> reports.</a:t>
            </a:r>
          </a:p>
          <a:p>
            <a:pPr>
              <a:buClr>
                <a:srgbClr val="800000"/>
              </a:buClr>
              <a:buSzPct val="100000"/>
              <a:buFont typeface="Wingdings" pitchFamily="2" charset="2"/>
              <a:buChar char="L"/>
            </a:pPr>
            <a:r>
              <a:rPr lang="en-US" dirty="0" smtClean="0">
                <a:solidFill>
                  <a:srgbClr val="800000"/>
                </a:solidFill>
              </a:rPr>
              <a:t>Executes tests from the target/classes folder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114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The “</a:t>
            </a:r>
            <a:r>
              <a:rPr lang="en-US" sz="1700" b="1" dirty="0" err="1" smtClean="0">
                <a:solidFill>
                  <a:schemeClr val="tx1"/>
                </a:solidFill>
              </a:rPr>
              <a:t>stack-test:functional-test</a:t>
            </a:r>
            <a:r>
              <a:rPr lang="en-US" sz="1700" b="1" dirty="0" smtClean="0">
                <a:solidFill>
                  <a:schemeClr val="tx1"/>
                </a:solidFill>
              </a:rPr>
              <a:t>” goal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Supports </a:t>
            </a:r>
            <a:r>
              <a:rPr lang="en-US" dirty="0" err="1">
                <a:solidFill>
                  <a:schemeClr val="tx1"/>
                </a:solidFill>
              </a:rPr>
              <a:t>TestNG</a:t>
            </a:r>
            <a:endParaRPr lang="en-US" dirty="0">
              <a:solidFill>
                <a:schemeClr val="tx1"/>
              </a:solidFill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Supports test suites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Supports environment configuration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Produces </a:t>
            </a:r>
            <a:r>
              <a:rPr lang="en-US" dirty="0" err="1">
                <a:solidFill>
                  <a:schemeClr val="tx1"/>
                </a:solidFill>
              </a:rPr>
              <a:t>JUnit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TestNG</a:t>
            </a:r>
            <a:r>
              <a:rPr lang="en-US" dirty="0">
                <a:solidFill>
                  <a:schemeClr val="tx1"/>
                </a:solidFill>
              </a:rPr>
              <a:t> reports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J"/>
            </a:pPr>
            <a:r>
              <a:rPr lang="en-US" dirty="0" smtClean="0">
                <a:solidFill>
                  <a:srgbClr val="008000"/>
                </a:solidFill>
              </a:rPr>
              <a:t>Executes “test-bundle” artifact.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40486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 smtClean="0"/>
              <a:t>ALM Tools: Functional Test Goal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228707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Common configuration for </a:t>
            </a:r>
            <a:r>
              <a:rPr lang="en-US" sz="2400" b="1" dirty="0" err="1" smtClean="0"/>
              <a:t>stack-test:functional-test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testBundle</a:t>
            </a:r>
            <a:r>
              <a:rPr lang="en-US" sz="2000" dirty="0" smtClean="0"/>
              <a:t> – </a:t>
            </a:r>
            <a:r>
              <a:rPr lang="en-US" sz="2000" dirty="0" err="1" smtClean="0"/>
              <a:t>groupId</a:t>
            </a:r>
            <a:r>
              <a:rPr lang="en-US" sz="2000" dirty="0" smtClean="0"/>
              <a:t> and 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 of QA test bundle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testEnv</a:t>
            </a:r>
            <a:r>
              <a:rPr lang="en-US" sz="2000" dirty="0" smtClean="0"/>
              <a:t> – the test environment properties to load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skipFTs</a:t>
            </a:r>
            <a:r>
              <a:rPr lang="en-US" sz="2000" dirty="0" smtClean="0"/>
              <a:t> – whether to skip functional tests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suiteXmlResources</a:t>
            </a:r>
            <a:r>
              <a:rPr lang="en-US" sz="2000" dirty="0" smtClean="0"/>
              <a:t> –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suites to load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includes</a:t>
            </a:r>
            <a:r>
              <a:rPr lang="en-US" sz="2000" dirty="0" smtClean="0"/>
              <a:t> – test class patterns (e.g. **/*</a:t>
            </a:r>
            <a:r>
              <a:rPr lang="en-US" sz="2000" dirty="0" err="1" smtClean="0"/>
              <a:t>FT.class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systemPropertyVariables</a:t>
            </a:r>
            <a:r>
              <a:rPr lang="en-US" sz="2000" dirty="0" smtClean="0"/>
              <a:t> – custom system properties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argLine</a:t>
            </a:r>
            <a:r>
              <a:rPr lang="en-US" sz="2000" dirty="0" smtClean="0"/>
              <a:t> – JVM arguments (e.g. memory options, debugger, etc.)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000" dirty="0" smtClean="0"/>
              <a:t>For the additional options, see: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/>
              <a:t>http://</a:t>
            </a:r>
            <a:r>
              <a:rPr lang="en-US" sz="2000" dirty="0" smtClean="0"/>
              <a:t>code.lds.org/maven-sites/stack/modules/test/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647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40486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The Test Bundle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228707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Simple to upgrade existing QA projects.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1. Upgrade the project to Stack 3.2</a:t>
            </a:r>
          </a:p>
          <a:p>
            <a:pPr marL="642914" lvl="6" indent="0"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2000" dirty="0" smtClean="0"/>
              <a:t>Then change the QA </a:t>
            </a:r>
            <a:r>
              <a:rPr lang="en-US" sz="2000" dirty="0" err="1" smtClean="0"/>
              <a:t>pom’s</a:t>
            </a:r>
            <a:r>
              <a:rPr lang="en-US" sz="2000" dirty="0" smtClean="0"/>
              <a:t> packaging type from</a:t>
            </a:r>
          </a:p>
          <a:p>
            <a:pPr marL="642914" lvl="6" indent="0"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2000" dirty="0" smtClean="0"/>
              <a:t>                                              to</a:t>
            </a: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2. Add QA module as a dependency to the ALM module.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819400"/>
            <a:ext cx="3015344" cy="3405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&lt;packaging&gt;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&lt;/packaging&gt;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7943" y="2819400"/>
            <a:ext cx="3929744" cy="3405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&lt;packaging&gt;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test-bundle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&lt;/packaging&gt;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733800"/>
            <a:ext cx="8001000" cy="15323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&gt;${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project.groupId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&gt;example-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version&gt;${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project.version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}&lt;/version&gt;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type&gt;test-bundle&lt;/type&gt;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068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40486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The Test Bundle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228707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3. Bind the functional-test goal to the </a:t>
            </a:r>
            <a:r>
              <a:rPr lang="en-US" sz="2400" dirty="0" err="1" smtClean="0"/>
              <a:t>alm</a:t>
            </a:r>
            <a:r>
              <a:rPr lang="en-US" sz="2400" dirty="0" smtClean="0"/>
              <a:t>-test phase: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2514" y="2057400"/>
            <a:ext cx="8164286" cy="35754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org.lds.stack.test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&gt;stack-test-maven-plugin&lt;/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id&gt;test&lt;/id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goals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goal&gt;functional-test&lt;/goal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goals&gt;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phase&gt;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-test&lt;/phase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testBundle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&gt;org.lds.training.testrunner.lab1&lt;/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&gt;testrunner-lab1-qa&lt;/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testBundle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executions&gt;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plugin&gt;</a:t>
            </a:r>
          </a:p>
        </p:txBody>
      </p:sp>
    </p:spTree>
    <p:extLst>
      <p:ext uri="{BB962C8B-B14F-4D97-AF65-F5344CB8AC3E}">
        <p14:creationId xmlns:p14="http://schemas.microsoft.com/office/powerpoint/2010/main" val="36303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40486" cy="1066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 smtClean="0"/>
              <a:t>ALM Tools: The Test Bundle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228707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4. Modify ALM module build profiles to fit your needs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2514" y="2057400"/>
            <a:ext cx="8164286" cy="15323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id&gt;test&lt;/id&gt;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skipFTs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&gt;false&lt;/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skipFTs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testEnv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&gt;test&lt;/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testEnv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profile&gt;</a:t>
            </a:r>
          </a:p>
        </p:txBody>
      </p:sp>
    </p:spTree>
    <p:extLst>
      <p:ext uri="{BB962C8B-B14F-4D97-AF65-F5344CB8AC3E}">
        <p14:creationId xmlns:p14="http://schemas.microsoft.com/office/powerpoint/2010/main" val="146420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1981200"/>
            <a:ext cx="7773293" cy="2060152"/>
          </a:xfrm>
        </p:spPr>
        <p:txBody>
          <a:bodyPr/>
          <a:lstStyle/>
          <a:p>
            <a:r>
              <a:rPr lang="en-US" sz="3600" dirty="0" smtClean="0"/>
              <a:t>Lab #1</a:t>
            </a:r>
            <a:br>
              <a:rPr lang="en-US" sz="3600" dirty="0" smtClean="0"/>
            </a:br>
            <a:r>
              <a:rPr lang="en-US" sz="3600" dirty="0" smtClean="0"/>
              <a:t>A Simple QA Test Bundle Project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 smtClean="0"/>
              <a:t>https</a:t>
            </a:r>
            <a:r>
              <a:rPr lang="en-US" sz="1600" dirty="0"/>
              <a:t>://tech.lds.org/wiki/Functional_Testing_with_the_Java_Stack_Test_Runner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96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1981200"/>
            <a:ext cx="7773293" cy="2060152"/>
          </a:xfrm>
        </p:spPr>
        <p:txBody>
          <a:bodyPr/>
          <a:lstStyle/>
          <a:p>
            <a:r>
              <a:rPr lang="en-US" sz="3600" dirty="0" smtClean="0"/>
              <a:t>Lab #2</a:t>
            </a:r>
            <a:br>
              <a:rPr lang="en-US" sz="3600" dirty="0" smtClean="0"/>
            </a:br>
            <a:r>
              <a:rPr lang="en-US" sz="3600" dirty="0" smtClean="0"/>
              <a:t>Running Functional Tests</a:t>
            </a:r>
            <a:br>
              <a:rPr lang="en-US" sz="3600" dirty="0" smtClean="0"/>
            </a:br>
            <a:r>
              <a:rPr lang="en-US" sz="3600" dirty="0" smtClean="0"/>
              <a:t>in AnthillPro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 smtClean="0"/>
              <a:t>https</a:t>
            </a:r>
            <a:r>
              <a:rPr lang="en-US" sz="1600" dirty="0"/>
              <a:t>://tech.lds.org/wiki/Functional_Testing_with_the_Java_Stack_Test_Runner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128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Apache Maven Project: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http://maven.apache.org/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Urban Code, for it’s AnthillPro documentation: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http://www.urbancode.com/html/products/anthillpro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Dark Lord </a:t>
            </a:r>
            <a:r>
              <a:rPr lang="en-US" sz="2400" dirty="0" err="1" smtClean="0"/>
              <a:t>Sauron</a:t>
            </a:r>
            <a:r>
              <a:rPr lang="en-US" sz="2400" dirty="0" smtClean="0"/>
              <a:t>, for the quote, “One ring to rule them all”. (The Lord of the Rings, by </a:t>
            </a:r>
            <a:r>
              <a:rPr lang="en-US" sz="2400" dirty="0"/>
              <a:t>J.R.R. </a:t>
            </a:r>
            <a:r>
              <a:rPr lang="en-US" sz="2400" dirty="0" smtClean="0"/>
              <a:t>Tolkien)</a:t>
            </a:r>
          </a:p>
        </p:txBody>
      </p:sp>
    </p:spTree>
    <p:extLst>
      <p:ext uri="{BB962C8B-B14F-4D97-AF65-F5344CB8AC3E}">
        <p14:creationId xmlns:p14="http://schemas.microsoft.com/office/powerpoint/2010/main" val="160455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we’ll cover…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Aft>
                <a:spcPts val="1687"/>
              </a:spcAft>
              <a:buNone/>
            </a:pPr>
            <a:r>
              <a:rPr lang="en-US" sz="2800" dirty="0" smtClean="0"/>
              <a:t>In this training, we will </a:t>
            </a:r>
            <a:r>
              <a:rPr lang="en-US" sz="2800" dirty="0" smtClean="0"/>
              <a:t>discuss:</a:t>
            </a:r>
            <a:endParaRPr lang="en-US" sz="2800" dirty="0"/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What is a </a:t>
            </a:r>
            <a:r>
              <a:rPr lang="en-US" sz="2400" dirty="0" smtClean="0"/>
              <a:t>framework?</a:t>
            </a:r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How </a:t>
            </a:r>
            <a:r>
              <a:rPr lang="en-US" sz="2400" dirty="0" smtClean="0"/>
              <a:t>does </a:t>
            </a:r>
            <a:r>
              <a:rPr lang="en-US" sz="2400" dirty="0" smtClean="0"/>
              <a:t>a framework </a:t>
            </a:r>
            <a:r>
              <a:rPr lang="en-US" sz="2400" dirty="0" smtClean="0"/>
              <a:t>differ from </a:t>
            </a:r>
            <a:r>
              <a:rPr lang="en-US" sz="2400" dirty="0" smtClean="0"/>
              <a:t>other libraries?</a:t>
            </a:r>
            <a:endParaRPr lang="en-US" sz="2400" dirty="0" smtClean="0"/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What </a:t>
            </a:r>
            <a:r>
              <a:rPr lang="en-US" sz="2400" dirty="0" smtClean="0"/>
              <a:t>development &amp; architectural </a:t>
            </a:r>
            <a:r>
              <a:rPr lang="en-US" sz="2400" dirty="0" smtClean="0"/>
              <a:t>challenges </a:t>
            </a:r>
            <a:r>
              <a:rPr lang="en-US" sz="2400" dirty="0" smtClean="0"/>
              <a:t>can the Spring </a:t>
            </a:r>
            <a:r>
              <a:rPr lang="en-US" sz="2400" dirty="0" smtClean="0"/>
              <a:t>Framework solve?</a:t>
            </a:r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What are the core elements of the Spring Framework that I need to learn to be productive?</a:t>
            </a:r>
          </a:p>
        </p:txBody>
      </p:sp>
    </p:spTree>
    <p:extLst>
      <p:ext uri="{BB962C8B-B14F-4D97-AF65-F5344CB8AC3E}">
        <p14:creationId xmlns:p14="http://schemas.microsoft.com/office/powerpoint/2010/main" val="2977140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we’ll cover…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Aft>
                <a:spcPts val="1687"/>
              </a:spcAft>
              <a:buNone/>
            </a:pPr>
            <a:r>
              <a:rPr lang="en-US" sz="2600" dirty="0" smtClean="0"/>
              <a:t>We’ll also discuss best practices about the following:</a:t>
            </a:r>
            <a:endParaRPr lang="en-US" sz="2600" dirty="0"/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Enabling your </a:t>
            </a:r>
            <a:r>
              <a:rPr lang="en-US" sz="2400" dirty="0"/>
              <a:t>application to use the Spring </a:t>
            </a:r>
            <a:r>
              <a:rPr lang="en-US" sz="2400" dirty="0" smtClean="0"/>
              <a:t>Framework</a:t>
            </a:r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Application component and dependency configuration</a:t>
            </a:r>
            <a:endParaRPr lang="en-US" sz="2400" dirty="0"/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Advantages </a:t>
            </a:r>
            <a:r>
              <a:rPr lang="en-US" sz="2400" dirty="0"/>
              <a:t>of Spring Java configuration </a:t>
            </a:r>
            <a:r>
              <a:rPr lang="en-US" sz="2400" dirty="0" smtClean="0"/>
              <a:t>over Spring </a:t>
            </a:r>
            <a:r>
              <a:rPr lang="en-US" sz="2400" dirty="0"/>
              <a:t>XML </a:t>
            </a:r>
            <a:r>
              <a:rPr lang="en-US" sz="2400" dirty="0" smtClean="0"/>
              <a:t>configuration</a:t>
            </a:r>
            <a:endParaRPr lang="en-US" sz="2400" dirty="0"/>
          </a:p>
          <a:p>
            <a:pPr lvl="5">
              <a:spcBef>
                <a:spcPts val="0"/>
              </a:spcBef>
              <a:spcAft>
                <a:spcPts val="1200"/>
              </a:spcAft>
              <a:buSzPct val="125000"/>
              <a:buFont typeface="Wingdings" panose="05000000000000000000" pitchFamily="2" charset="2"/>
              <a:buChar char=""/>
            </a:pPr>
            <a:r>
              <a:rPr lang="en-US" sz="2400" dirty="0" smtClean="0"/>
              <a:t>How to use profiles to flexibly adapt to alternate runtime scenarios.</a:t>
            </a:r>
          </a:p>
        </p:txBody>
      </p:sp>
    </p:spTree>
    <p:extLst>
      <p:ext uri="{BB962C8B-B14F-4D97-AF65-F5344CB8AC3E}">
        <p14:creationId xmlns:p14="http://schemas.microsoft.com/office/powerpoint/2010/main" val="136568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cover…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Aft>
                <a:spcPts val="1687"/>
              </a:spcAft>
              <a:buNone/>
            </a:pPr>
            <a:r>
              <a:rPr lang="en-US" sz="2400" dirty="0" smtClean="0"/>
              <a:t>Topics that we will not have time to discuss are: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sz="2400" dirty="0" smtClean="0"/>
              <a:t>Spring technologies outside the core framework.</a:t>
            </a:r>
            <a:endParaRPr lang="en-US" sz="2400" dirty="0" smtClean="0"/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 Spring WS, MVC, Data, Batch, Boot, etc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sz="2400" dirty="0" smtClean="0"/>
              <a:t>Spring XML namespace handlers</a:t>
            </a:r>
          </a:p>
          <a:p>
            <a:pPr lvl="6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… because we </a:t>
            </a:r>
            <a:r>
              <a:rPr lang="en-US" sz="2000" u="sng" dirty="0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live without them!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sz="2400" dirty="0" smtClean="0"/>
              <a:t>The meaning of the number 42</a:t>
            </a:r>
            <a:endParaRPr lang="en-US" sz="2400" dirty="0"/>
          </a:p>
          <a:p>
            <a:pPr marL="321457" lvl="5" indent="0">
              <a:spcBef>
                <a:spcPts val="0"/>
              </a:spcBef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8002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First, some background…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083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093" y="1524000"/>
            <a:ext cx="8228707" cy="4038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21457" lvl="5" indent="0">
              <a:spcBef>
                <a:spcPts val="0"/>
              </a:spcBef>
              <a:buSzPct val="100000"/>
              <a:buNone/>
            </a:pPr>
            <a:r>
              <a:rPr lang="en-US" sz="3200" dirty="0" smtClean="0"/>
              <a:t>There are 4 general classes of </a:t>
            </a:r>
            <a:r>
              <a:rPr lang="en-US" sz="3200" dirty="0" smtClean="0"/>
              <a:t>software:</a:t>
            </a:r>
            <a:endParaRPr lang="en-US" sz="32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Applications</a:t>
            </a:r>
            <a:endParaRPr lang="en-US" sz="20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Toolkits (libraries)</a:t>
            </a:r>
            <a:endParaRPr lang="en-US" sz="28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Specifications</a:t>
            </a:r>
            <a:endParaRPr lang="en-US" sz="2000" dirty="0" smtClean="0"/>
          </a:p>
          <a:p>
            <a:pPr lvl="5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Frameworks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210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Adobe Garamond Pro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dobe Garamond Pro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dobe Garamond Pro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LDSTech Slide Template2</Template>
  <TotalTime>7689</TotalTime>
  <Words>2243</Words>
  <Application>Microsoft Office PowerPoint</Application>
  <PresentationFormat>On-screen Show (4:3)</PresentationFormat>
  <Paragraphs>678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Adobe Garamond Pro</vt:lpstr>
      <vt:lpstr>Arial</vt:lpstr>
      <vt:lpstr>Calibri</vt:lpstr>
      <vt:lpstr>Courier New</vt:lpstr>
      <vt:lpstr>Gill Sans</vt:lpstr>
      <vt:lpstr>Lucida Grande</vt:lpstr>
      <vt:lpstr>Times New Roman</vt:lpstr>
      <vt:lpstr>Wingdings</vt:lpstr>
      <vt:lpstr>ヒラギノ角ゴ ProN W3</vt:lpstr>
      <vt:lpstr>Title - Top</vt:lpstr>
      <vt:lpstr>Title &amp; Subtitle</vt:lpstr>
      <vt:lpstr>1_Title &amp; Subtitle</vt:lpstr>
      <vt:lpstr>Blank</vt:lpstr>
      <vt:lpstr>Core Spring Framework</vt:lpstr>
      <vt:lpstr>Disclaimers</vt:lpstr>
      <vt:lpstr>Overview</vt:lpstr>
      <vt:lpstr>Lab Preparation</vt:lpstr>
      <vt:lpstr>What we’ll cover…</vt:lpstr>
      <vt:lpstr>What we’ll cover…</vt:lpstr>
      <vt:lpstr>What we won’t cover…</vt:lpstr>
      <vt:lpstr>First, some background…</vt:lpstr>
      <vt:lpstr>Introduction</vt:lpstr>
      <vt:lpstr>Applications</vt:lpstr>
      <vt:lpstr>Toolkits and Libraries</vt:lpstr>
      <vt:lpstr>Specifications</vt:lpstr>
      <vt:lpstr>Frameworks</vt:lpstr>
      <vt:lpstr>Frameworks</vt:lpstr>
      <vt:lpstr>Frameworks</vt:lpstr>
      <vt:lpstr>Frameworks</vt:lpstr>
      <vt:lpstr>Frameworks</vt:lpstr>
      <vt:lpstr>The Spring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Spring</vt:lpstr>
      <vt:lpstr>PowerPoint Presentation</vt:lpstr>
      <vt:lpstr>Core Spring</vt:lpstr>
      <vt:lpstr>PowerPoint Presentation</vt:lpstr>
      <vt:lpstr>ALM Tools: The Test Bundle</vt:lpstr>
      <vt:lpstr>Stages of Testing</vt:lpstr>
      <vt:lpstr>Integration Testing</vt:lpstr>
      <vt:lpstr>Functional Testing</vt:lpstr>
      <vt:lpstr>Functional Testing and Application Life-cycle Management (ALM)</vt:lpstr>
      <vt:lpstr>ALM Build Tools</vt:lpstr>
      <vt:lpstr>ALM Tools: Maven Life-cycles</vt:lpstr>
      <vt:lpstr>ALM Tools: Maven Life-cycles</vt:lpstr>
      <vt:lpstr>ALM Tools: Maven Life-cycles</vt:lpstr>
      <vt:lpstr>ALM Tools: Maven Life-cycle</vt:lpstr>
      <vt:lpstr>ALM Tools: Test Runner</vt:lpstr>
      <vt:lpstr>ALM Tools: The Test Bundle</vt:lpstr>
      <vt:lpstr>ALM Tools: Test Runner</vt:lpstr>
      <vt:lpstr>ALM Tools: Functional Test Goal</vt:lpstr>
      <vt:lpstr>ALM Tools: The Test Bundle</vt:lpstr>
      <vt:lpstr>ALM Tools: The Test Bundle</vt:lpstr>
      <vt:lpstr>ALM Tools: The Test Bundle</vt:lpstr>
      <vt:lpstr>Lab #1 A Simple QA Test Bundle Project  https://tech.lds.org/wiki/Functional_Testing_with_the_Java_Stack_Test_Runner</vt:lpstr>
      <vt:lpstr>Lab #2 Running Functional Tests in AnthillPro  https://tech.lds.org/wiki/Functional_Testing_with_the_Java_Stack_Test_Runner</vt:lpstr>
      <vt:lpstr>Credits</vt:lpstr>
    </vt:vector>
  </TitlesOfParts>
  <Company>LDS Church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LDSTech Conference</dc:title>
  <dc:creator>Jenny Harper</dc:creator>
  <cp:lastModifiedBy>Robert Thornton</cp:lastModifiedBy>
  <cp:revision>206</cp:revision>
  <dcterms:created xsi:type="dcterms:W3CDTF">2012-02-09T22:28:21Z</dcterms:created>
  <dcterms:modified xsi:type="dcterms:W3CDTF">2013-10-14T03:06:25Z</dcterms:modified>
</cp:coreProperties>
</file>