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92" r:id="rId1"/>
  </p:sldMasterIdLst>
  <p:notesMasterIdLst>
    <p:notesMasterId r:id="rId15"/>
  </p:notesMasterIdLst>
  <p:sldIdLst>
    <p:sldId id="256" r:id="rId2"/>
    <p:sldId id="322" r:id="rId3"/>
    <p:sldId id="309" r:id="rId4"/>
    <p:sldId id="275" r:id="rId5"/>
    <p:sldId id="298" r:id="rId6"/>
    <p:sldId id="318" r:id="rId7"/>
    <p:sldId id="302" r:id="rId8"/>
    <p:sldId id="299" r:id="rId9"/>
    <p:sldId id="319" r:id="rId10"/>
    <p:sldId id="320" r:id="rId11"/>
    <p:sldId id="313" r:id="rId12"/>
    <p:sldId id="293" r:id="rId13"/>
    <p:sldId id="311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4" autoAdjust="0"/>
    <p:restoredTop sz="90166" autoAdjust="0"/>
  </p:normalViewPr>
  <p:slideViewPr>
    <p:cSldViewPr>
      <p:cViewPr varScale="1">
        <p:scale>
          <a:sx n="62" d="100"/>
          <a:sy n="62" d="100"/>
        </p:scale>
        <p:origin x="-150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ECF4A2-A2B1-4665-BD6D-E488AB4F5C61}" type="datetimeFigureOut">
              <a:rPr lang="de-AT" smtClean="0"/>
              <a:t>22.07.2014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5C3EE3-A5B7-4FB9-AEEB-679420C3B24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4067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C3EE3-A5B7-4FB9-AEEB-679420C3B248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8672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C3EE3-A5B7-4FB9-AEEB-679420C3B248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60542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C3EE3-A5B7-4FB9-AEEB-679420C3B248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98863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C3EE3-A5B7-4FB9-AEEB-679420C3B248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98863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C3EE3-A5B7-4FB9-AEEB-679420C3B248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47083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C3EE3-A5B7-4FB9-AEEB-679420C3B248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98863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C3EE3-A5B7-4FB9-AEEB-679420C3B248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98863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C3EE3-A5B7-4FB9-AEEB-679420C3B248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4653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C3EE3-A5B7-4FB9-AEEB-679420C3B248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10148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A0884DD7-9C2A-4A8B-84A1-8475E1026B73}" type="datetime1">
              <a:rPr lang="en-GB" smtClean="0"/>
              <a:t>22/07/2014</a:t>
            </a:fld>
            <a:endParaRPr lang="de-AT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de-AT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4C8B6B4-A10F-4CCA-83D1-CD50BFABE30B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90C1D-08FB-4351-998F-BC1EDDA78F5B}" type="datetime1">
              <a:rPr lang="en-GB" smtClean="0"/>
              <a:t>22/07/2014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B6B4-A10F-4CCA-83D1-CD50BFABE30B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00809"/>
            <a:ext cx="7315200" cy="4608552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99592" y="404664"/>
            <a:ext cx="7315200" cy="1154097"/>
          </a:xfrm>
        </p:spPr>
        <p:txBody>
          <a:bodyPr anchor="ctr" anchorCtr="0"/>
          <a:lstStyle/>
          <a:p>
            <a:r>
              <a:rPr lang="en-US" dirty="0" smtClean="0"/>
              <a:t>Click to edit Master title style</a:t>
            </a: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4FEB-AF1A-459A-A564-5318B88A02B7}" type="datetime1">
              <a:rPr lang="en-GB" smtClean="0"/>
              <a:t>22/07/2014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B6B4-A10F-4CCA-83D1-CD50BFABE30B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7/22/2014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7EAEB24-CE78-465C-A726-91D0868FA48F}" type="datetime1">
              <a:rPr lang="en-US" smtClean="0"/>
              <a:t>7/22/2014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Footer Text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0BAADF0-1749-4E8B-9691-B44A5F8C0895}" type="datetime1">
              <a:rPr lang="en-US" smtClean="0"/>
              <a:t>7/22/2014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2F763-07FF-4A50-ACCA-06773A166342}" type="datetime1">
              <a:rPr lang="en-GB" smtClean="0"/>
              <a:t>22/07/2014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B6B4-A10F-4CCA-83D1-CD50BFABE30B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784A6-1DB2-40F8-9F0F-A1C4FA4D64D6}" type="datetime1">
              <a:rPr lang="en-GB" smtClean="0"/>
              <a:t>22/07/2014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B6B4-A10F-4CCA-83D1-CD50BFABE30B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27BC-8746-4CD6-95C5-A6A0D10B2776}" type="datetime1">
              <a:rPr lang="en-GB" smtClean="0"/>
              <a:t>22/07/2014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B6B4-A10F-4CCA-83D1-CD50BFABE30B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1" y="585596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772816"/>
            <a:ext cx="8229600" cy="48017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9796968-21E2-4696-9E33-408D1E1E855B}" type="datetime1">
              <a:rPr lang="en-GB" smtClean="0"/>
              <a:t>22/07/2014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de-AT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4C8B6B4-A10F-4CCA-83D1-CD50BFABE30B}" type="slidenum">
              <a:rPr lang="de-AT" smtClean="0"/>
              <a:t>‹#›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662" r:id="rId12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7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2060848"/>
            <a:ext cx="8458200" cy="1470025"/>
          </a:xfrm>
        </p:spPr>
        <p:txBody>
          <a:bodyPr>
            <a:normAutofit/>
          </a:bodyPr>
          <a:lstStyle/>
          <a:p>
            <a:r>
              <a:rPr lang="en-GB" sz="4400" dirty="0"/>
              <a:t>Regression-free Synthesis for Concurrency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5777" y="4149080"/>
            <a:ext cx="7315200" cy="1144632"/>
          </a:xfrm>
        </p:spPr>
        <p:txBody>
          <a:bodyPr/>
          <a:lstStyle/>
          <a:p>
            <a:r>
              <a:rPr lang="en-GB" dirty="0" smtClean="0">
                <a:solidFill>
                  <a:schemeClr val="tx2"/>
                </a:solidFill>
              </a:rPr>
              <a:t>CAV 2014</a:t>
            </a:r>
            <a:endParaRPr lang="de-AT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80015" y="4293096"/>
            <a:ext cx="1656184" cy="282493"/>
          </a:xfrm>
        </p:spPr>
        <p:txBody>
          <a:bodyPr/>
          <a:lstStyle/>
          <a:p>
            <a:fld id="{4DFC54DE-F9F5-4B4C-8C5D-33187E78AC5E}" type="datetime1">
              <a:rPr lang="en-GB" sz="2000" smtClean="0"/>
              <a:t>22/07/2014</a:t>
            </a:fld>
            <a:endParaRPr lang="de-AT" sz="20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07975" y="260487"/>
            <a:ext cx="7315200" cy="1368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smtClean="0">
                <a:solidFill>
                  <a:schemeClr val="bg1"/>
                </a:solidFill>
              </a:rPr>
              <a:t/>
            </a:r>
            <a:br>
              <a:rPr lang="en-GB" sz="2400" dirty="0" smtClean="0">
                <a:solidFill>
                  <a:schemeClr val="bg1"/>
                </a:solidFill>
              </a:rPr>
            </a:br>
            <a:r>
              <a:rPr lang="en-GB" sz="2400" dirty="0" err="1" smtClean="0">
                <a:solidFill>
                  <a:schemeClr val="bg1"/>
                </a:solidFill>
              </a:rPr>
              <a:t>Pavol</a:t>
            </a:r>
            <a:r>
              <a:rPr lang="en-GB" sz="2400" dirty="0" smtClean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Černý</a:t>
            </a:r>
            <a:r>
              <a:rPr lang="en-GB" sz="2400" dirty="0">
                <a:solidFill>
                  <a:schemeClr val="bg1"/>
                </a:solidFill>
              </a:rPr>
              <a:t>, Thomas A. </a:t>
            </a:r>
            <a:r>
              <a:rPr lang="en-GB" sz="2400" dirty="0" err="1">
                <a:solidFill>
                  <a:schemeClr val="bg1"/>
                </a:solidFill>
              </a:rPr>
              <a:t>Henzinger</a:t>
            </a:r>
            <a:r>
              <a:rPr lang="en-GB" sz="2400" dirty="0">
                <a:solidFill>
                  <a:schemeClr val="bg1"/>
                </a:solidFill>
              </a:rPr>
              <a:t>, Arjun </a:t>
            </a:r>
            <a:r>
              <a:rPr lang="en-GB" sz="2400" dirty="0" err="1" smtClean="0">
                <a:solidFill>
                  <a:schemeClr val="bg1"/>
                </a:solidFill>
              </a:rPr>
              <a:t>Radhakrishna</a:t>
            </a:r>
            <a:r>
              <a:rPr lang="en-GB" sz="2400" dirty="0" smtClean="0">
                <a:solidFill>
                  <a:schemeClr val="bg1"/>
                </a:solidFill>
              </a:rPr>
              <a:t>, Leonid </a:t>
            </a:r>
            <a:r>
              <a:rPr lang="en-GB" sz="2400" dirty="0" err="1" smtClean="0">
                <a:solidFill>
                  <a:schemeClr val="bg1"/>
                </a:solidFill>
              </a:rPr>
              <a:t>Ryzhyk</a:t>
            </a:r>
            <a:r>
              <a:rPr lang="en-GB" sz="2400" dirty="0" smtClean="0">
                <a:solidFill>
                  <a:schemeClr val="bg1"/>
                </a:solidFill>
              </a:rPr>
              <a:t> and </a:t>
            </a:r>
            <a:r>
              <a:rPr lang="en-GB" sz="2400" u="sng" dirty="0" smtClean="0">
                <a:solidFill>
                  <a:schemeClr val="bg1"/>
                </a:solidFill>
              </a:rPr>
              <a:t>Thorsten </a:t>
            </a:r>
            <a:r>
              <a:rPr lang="en-GB" sz="2400" u="sng" dirty="0" err="1" smtClean="0">
                <a:solidFill>
                  <a:schemeClr val="bg1"/>
                </a:solidFill>
              </a:rPr>
              <a:t>Tarrach</a:t>
            </a:r>
            <a:endParaRPr lang="de-AT" sz="2400" u="sng" dirty="0">
              <a:solidFill>
                <a:schemeClr val="bg1"/>
              </a:solidFill>
            </a:endParaRPr>
          </a:p>
        </p:txBody>
      </p:sp>
      <p:pic>
        <p:nvPicPr>
          <p:cNvPr id="1026" name="Picture 2" descr="IST Austria - Institute of Science and Technolog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49" y="5261725"/>
            <a:ext cx="210502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2" descr="data:image/jpeg;base64,/9j/4AAQSkZJRgABAQAAAQABAAD/2wCEAAkGBwgHBgkIBwgKCgkLDRYPDQwMDRsUFRAWIB0iIiAdHx8kKDQsJCYxJx8fLT0tMTU3Ojo6Iys/RD84QzQ5OjcBCgoKDQwNGg8PGjclHyU3Nzc3Nzc3Nzc3Nzc3Nzc3Nzc3Nzc3Nzc3Nzc3Nzc3Nzc3Nzc3Nzc3Nzc3Nzc3Nzc3N//AABEIAKAAoAMBIgACEQEDEQH/xAAcAAEAAgIDAQAAAAAAAAAAAAAABgcBBQIECAP/xABOEAABAwMBAwUHDwoEBwAAAAABAAIDBAURBhIhMQcTQVGyFDVhcXST0RUWFyIyNkJSVnWBlLGz0jM0N1NUVWJykcEjJHOSGDhDV6HC8P/EABkBAQADAQEAAAAAAAAAAAAAAAABAwQCBf/EACgRAQACAQIFAwUBAQAAAAAAAAABAgMRIQQSMTJRExQzIlJhcaGBQf/aAAwDAQACEQMRAD8Ao1ERAREQEWUx4UGEWcJhBhFnCYQYRZwmEGEWVhAREQEREBERAREQFlYW20/ZX3mpezn46angjMtTUS+5iZwzjp8Sa6bjlp+xS3maQ862mo6cbdTVyD2kLf7nqHSpfaoLjeBK3RmkaWst1KRFz1TE10j3Y4uJI3njgcNy7FgsrtbSiitwfbtJ254M0p93O/rPxnnq+CCrVjZBTUkNFQQNpqKnGzDAzgB1nrJ61ny5Yr1WVrM9FY+t3XHyFtnmI/xp63dcfIS2eYj/ABqzkWf3Nft/rv058qx9buuPkJbPMR/jT1u64+Qls8xH+NWcie5r9v8AT058qwOntcgE+sW2eYjP/uovV0FPqKnlq7XTNpbpSt/zluYMB4HF8Y47ulvQr3Bc07TXFrhwIOCPEo3rXSMl9mF+067uXUtLh7mx+1FWB0jqeMfT0q3HnredOkubUmsKA6FhS+50cGpKWoudvgbSXSlBNwoOAdjjJGOjpy3oURPDgtUTqrmNGERFKBERAREQEREBSjSXeXU/zePvGqLqUaS7y6n+bx941c37Ux1XVpEBuh9PMYA1nce3gDHti45PjW6t8LKisjikzsOznBweC0ulPeXp3yEdorf2bvlD9P2Fedk3z7tFdqK89l3THE2e65/1WelPZd0v+57r5xnpVKwQy1ErIoI3ySvIaxjGlznHqAHFbT1rah/cN0+pyehb/Rx+FHNK1vZd0v8Aue6+cZ6U9l3S/wC57r51npVU+tfUP7hun1OT0Lq19nudtY19wt1XSsccNdPA6MOPUMhR6OPwc0+XobTWobZqq0VNdbKSppu5p2xEVDw7ayM9C75cWAuY4tcN4IOMHrUF5EJYPWxdoZKmnhe6sY5ommazI2PCVPXMgLSPVC3bxj87Z6Vjz4p5/phbS8abq81WxrOVTUmywNzapScDGTzY3qnSrO5QL/T2zlOulbFFFcIJqYQOaybAIc0A4cMrVRUkE0TZYeTi5PjcMte2aoIcOsHZ3rdvE9FPVBlhTzuBn/bW6edqPwL5VNPTUsD56nk8uEMLBl8kk87Wt8ZLdynmnwaITgrCkmraOgggtFXbqTuRlbSmV8XOmTB2yOJ8SjhUxOsaolhERSCIiApRpLvLqf5vH3jVF1KNJd5dT/N4+8aub9qYXVpT3l6d8hHaK39m75Q/T9hWg0p7y9O+QjtFb+zd8ofp+wrz7/P/AK0R2PNugvfrYvL4e2F6Tq66rbVztbUygCRwADuG9eZNJ1sFt1Laq6rcW09NVxyyOAyQ0OBO5X/Z9V6Y1LehQ225VD6qoc5zWOpHNHWd5WriKXtEcqrHMRO7beqFZ+1S/wC5QHlzlkl0naHSyOe7u6Te45+ApqDlgKg/Ld70bR5dJ2Fm4a0zfdZkiIqpVM+BSfSWhLzqykqKm1dyiKCQRvM82xvIyt77DOq/jW362PQvRmWdXeV6po6uphs1nbFPIxvqdAcNOPgBeatSWKs05dZbZchGKmIAu5t203eMjevR8Heiz/NsHYCz8VMxTZZjjd2O7639ql/3LVaxqqibROoWzTPeBREgOOd+QtjAyNxkdM8sjjjdI5wbtbmjPBQfU+vNKVOl7tRUFyqJqmrpjHG19K5gzkHis+CMk2i2uzu81iNFb6t7zaY+bz945RhSfVvebTHzefvHKMLdTtUSwiIugREQFKNJd5dT/N4+8aoupXoiJ9XSX+hp8Pqqmg2YYs75CHgkDw4C5v2phc+k/eVp3yEdorfWfvlD9P2FRHk2vNHe9LUlBTPLLhaoeampnj2zm5923rHWpLBM+CUSxHD28CRw+hedl1rm1no0V3ppDyyp3yJEDlFt+/4EnZKvL1Qn6BDj/Rb6FltzqmODmGJrhwIib6Fp93Twr9KXRj/Jt8ShPLd70bR5dJ2FOAMAALsQ1k0MfNs2CzOQHMDsf1WPBkiltZW3rNoV/wAiO/SN38uj7CmzwObd/Ku1NWTTxc2/Y2NoEhrA3P8ARfLYj5ieeqnZT0sDC6aeTc2NvX411lt6t/pRWOWN1Lct36RLh/JH2Qrng70Wf5tg7AVBcol+p9TasrrpRRvZTyENjD+JAGM+DxK/YO9Fn+bYOwFr4r41WLuc2/m1d5FP2CqLpa2Oz6Kt1XDbqCeeesnZI+qgEmQ0NwP/ACr0b+bV3kU/YK8/3D9H1n8uqfsYuOH+OP2nJ3Ndfb3UXp1OaiGmhbTxmONlPHsNAznh9K1SLC2RER0VSIiICIiAvrBPJTyslhe6OSM7THtOC09YK+SzlBPaGtl1DUMvFmkFFqqkG25kZAFb1ub/ABdY6cqx9Pa5sd/oRPcayltFxj9rUwTnZa53xm/3HQvP9PPLTzxzQSOjlY4OY9pwWkdIUnqNU2yveKi7abpqqsc0CWdtS+PnCPhFrd2VTfHExpMaw6idN12+renPlNavOrs2+ss9zq2UlvvtvqKiTOxHFIS4447lQnq5p35Iw/X5VM9BUtHTcqVjdQUgpop6ATGIPc4Nc5pzvO9V+3x66TDv1LLJBy0HrGUqJqGipY6m5XOkoopHlkZndjaI3rEf5Nv8qhHLd70bR5dJ2FkwUi99JWXmYhLTfNNAEv1NbNkD2xbLkgeBVFyi68k1LKLfbmuprJA7/DiPGd3x3/2HQoL/AEWS4k5J39a9GmGtOkKJtM9TPgC9RQd6LP8ANsHYC8uL1HB3os/zbB2AquL+N1i7nNv5tXeRT9grz/cP0fWfy6p+xi9AN/Nq7yKfsFef7h+j6z+XVHZYueH7I/acncjCIi1qhERAREQEREBZWEQZHAq0LHdKSw620xdrk50dC63RxicNy3OCDvHUTv6lV4KkFgvcMNO+03mJ1RaZ3ZIb7unf+sj8PWOlRaP+ph6GfA6nc1jtlzS0Frm72vb0EHpC+dTDR1tNHT3G3UlZHG8vYKhhdsuO4kb1XmktTSaTmgsGpJ+6rFU+3t1yj3iIdY/h4Zb8FWX3LkZjqKZ7DvDmztw4dBG9efbFfHOtF8Wi0aWa31FsHyctPmD6Vj1GsHyctPmD6Vs+5H/rafz7PSncj/1tP59npUc/Efk5aNZ6i6fO71uWnzB9K2E0rXiMNijijijbGxrBgBo3ALn3I/8AW0/n2eldS7V1vsNBLcbxVRtp4x+Tila58ruhjQDxKiYzX2lP0V3hi6V1NZ7DcLlcJmw0/c8kLCTvke5pAa0dJVEXNjo+T+yB4LS+sqHtB6W4YM+Jb683eXUckepNWt5q2QhzLbbI3Y549IH8PDad0qF3y8VV5rjU1hGQNiONowyJo4NaOgBbcePliKwptbWdWtREVzgREQEREBEUt5MLHQah1hS226RukppGPLmtcWncN28IIkiva+6d5JtP3N1tugqoaloBc3nJXAA8N6j3Kpyd2mxWOk1BpueV9FM5rXxvdtDDhlr2nj4MeEIKqWQV96WkqK2dsFHTy1EzvcxwsL3HxALFTTTUk74KqGSGZm50crC1zfGCg3FkvkdPRS2u7wvq7VKS7m2uAfC/48ZO4HrHAr7bei8b6fUHn4PwKOZ8KD/7eo5YTqke3or9n1B9Yg/Am3or9n1B9Yg/AphW6MskPI5FqRkDxc3MYTJzpxvfg7uHBVrRUVXXzcxQUs9TNjPNwRl7sdeB4wo5fyat1t6K/Z9QfWIPwL6QVOi6eZszaC9TlhyIpqiLYeep2Gg4Ut5PNE2a96Dv10utLKa6iknbEecczY2YmuAIHhJ4qr6eGWplZDTRvlmecNjjaXOJ8ACnl/Jq7l8vFXeq81daWl2NljGDDI2jg1o6AFrsr71tJVUU5graaanmG8smjLHf0K+ClDCLs1VFU0Yj7rppoOcYHx87GW7besZ4hdZAREQEREBT7kP/AEiUH8knZUBUw5KbvQ2LWlHX3ScQ0zGPDnkZxkbkFo8otZydQaqmbqegrZriGMLnR52dnG7gV8uVmlN/5O7fddOVbBY6RrZO5BHskj3IOc/B+LhcdSVnJTqS6vudzuczql7Q0ljntGBw3YWm1/yh6fGkRpTR0LzSlojfM5pDWsBzgZ3uJ6/tQb281ruTDk0tLrBTwtr7gWc9UPZtEuLNok9fUFxjrBymclVwrb1BCLnbjJzc8bcYLRtZHjG4hae1au0trHRtNp3WU8tBU0QbzNU0bjsjAIPQcbiCuGoNYaa0zomTSui5pK2SqBE9W/cAHe6Ocb3HcMDcEGw1ST/w92kZ6IO0ufJln2F9Rb/1/YC62l9U6SvvJzHpbVNY6hfAAwP6wDlrmnB/oV2qXVmh7Roe9aestbKBzcjInzA5qHubvI3cOj6EHK5f8usG/wD6cf3gXavN0dyY8mlmZYYIRXV+yZJ3Mzklm05x6zwAUZr9W2SXkVisDKxpubWMBg2TkEPzx8S7to1ZpXV+iKXT2sqqShqqENEVR17Iw1zTwzjcQQglWjNUVOq+TbUNbXwxMrIo54pZI27PPf4IIcR14IH0L46GsdZYuTOmrdLQ0hvdxYySSoqiAACc4z04HALWWrVOhNP6PvFgs9wldmKUCaVhJqZHMxkYHDgPoWi0nq7Tl80RHpHWcklIyA/5arYN2BvG/oIzjfuKCeXazXHUPJ9cKbWvqe650zZJaWopnh2MNyD4CTkHrC6WkLnTWfkSp7nWUrattIHSshefaueHnZz9OCoHqGbk8sGm5rbYIxe7pUZ2a2dv5DPTnAHiAXaZqyyjkVNg7sHqng/4Oyfj54+JBDtdazrNaV9PWV9PTwPgh5prYdrBGSd+SetRdEQEREBERAWcrCIM5QnIwsIgyDhZ2iuKIOW0c5WM8VhEHLa3YwsZ6lhEHLaKB2OC4ogztFMrCICIiAiIg//Z"/>
          <p:cNvSpPr>
            <a:spLocks noChangeAspect="1" noChangeArrowheads="1"/>
          </p:cNvSpPr>
          <p:nvPr/>
        </p:nvSpPr>
        <p:spPr bwMode="auto">
          <a:xfrm>
            <a:off x="155575" y="-731838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4" descr="data:image/jpeg;base64,/9j/4AAQSkZJRgABAQAAAQABAAD/2wCEAAkGBwgHBgkIBwgKCgkLDRYPDQwMDRsUFRAWIB0iIiAdHx8kKDQsJCYxJx8fLT0tMTU3Ojo6Iys/RD84QzQ5OjcBCgoKDQwNGg8PGjclHyU3Nzc3Nzc3Nzc3Nzc3Nzc3Nzc3Nzc3Nzc3Nzc3Nzc3Nzc3Nzc3Nzc3Nzc3Nzc3Nzc3N//AABEIAKAAoAMBIgACEQEDEQH/xAAcAAEAAgIDAQAAAAAAAAAAAAAABgcBBQIECAP/xABOEAABAwMBAwUHDwoEBwAAAAABAAIDBAURBhIhMQcTQVGyFDVhcXST0RUWFyIyNkJSVnWBlLGz0jM0N1NUVWJykcEjJHOSGDhDV6HC8P/EABkBAQADAQEAAAAAAAAAAAAAAAABAwQCBf/EACgRAQACAQIFAwUBAQAAAAAAAAABAgMRIQQSMTJRExQzIlJhcaGBQf/aAAwDAQACEQMRAD8Ao1ERAREQEWUx4UGEWcJhBhFnCYQYRZwmEGEWVhAREQEREBERAREQFlYW20/ZX3mpezn46angjMtTUS+5iZwzjp8Sa6bjlp+xS3maQ862mo6cbdTVyD2kLf7nqHSpfaoLjeBK3RmkaWst1KRFz1TE10j3Y4uJI3njgcNy7FgsrtbSiitwfbtJ254M0p93O/rPxnnq+CCrVjZBTUkNFQQNpqKnGzDAzgB1nrJ61ny5Yr1WVrM9FY+t3XHyFtnmI/xp63dcfIS2eYj/ABqzkWf3Nft/rv058qx9buuPkJbPMR/jT1u64+Qls8xH+NWcie5r9v8AT058qwOntcgE+sW2eYjP/uovV0FPqKnlq7XTNpbpSt/zluYMB4HF8Y47ulvQr3Bc07TXFrhwIOCPEo3rXSMl9mF+067uXUtLh7mx+1FWB0jqeMfT0q3HnredOkubUmsKA6FhS+50cGpKWoudvgbSXSlBNwoOAdjjJGOjpy3oURPDgtUTqrmNGERFKBERAREQEREBSjSXeXU/zePvGqLqUaS7y6n+bx941c37Ux1XVpEBuh9PMYA1nce3gDHti45PjW6t8LKisjikzsOznBweC0ulPeXp3yEdorf2bvlD9P2Fedk3z7tFdqK89l3THE2e65/1WelPZd0v+57r5xnpVKwQy1ErIoI3ySvIaxjGlznHqAHFbT1rah/cN0+pyehb/Rx+FHNK1vZd0v8Aue6+cZ6U9l3S/wC57r51npVU+tfUP7hun1OT0Lq19nudtY19wt1XSsccNdPA6MOPUMhR6OPwc0+XobTWobZqq0VNdbKSppu5p2xEVDw7ayM9C75cWAuY4tcN4IOMHrUF5EJYPWxdoZKmnhe6sY5ommazI2PCVPXMgLSPVC3bxj87Z6Vjz4p5/phbS8abq81WxrOVTUmywNzapScDGTzY3qnSrO5QL/T2zlOulbFFFcIJqYQOaybAIc0A4cMrVRUkE0TZYeTi5PjcMte2aoIcOsHZ3rdvE9FPVBlhTzuBn/bW6edqPwL5VNPTUsD56nk8uEMLBl8kk87Wt8ZLdynmnwaITgrCkmraOgggtFXbqTuRlbSmV8XOmTB2yOJ8SjhUxOsaolhERSCIiApRpLvLqf5vH3jVF1KNJd5dT/N4+8aub9qYXVpT3l6d8hHaK39m75Q/T9hWg0p7y9O+QjtFb+zd8ofp+wrz7/P/AK0R2PNugvfrYvL4e2F6Tq66rbVztbUygCRwADuG9eZNJ1sFt1Laq6rcW09NVxyyOAyQ0OBO5X/Z9V6Y1LehQ225VD6qoc5zWOpHNHWd5WriKXtEcqrHMRO7beqFZ+1S/wC5QHlzlkl0naHSyOe7u6Te45+ApqDlgKg/Ld70bR5dJ2Fm4a0zfdZkiIqpVM+BSfSWhLzqykqKm1dyiKCQRvM82xvIyt77DOq/jW362PQvRmWdXeV6po6uphs1nbFPIxvqdAcNOPgBeatSWKs05dZbZchGKmIAu5t203eMjevR8Heiz/NsHYCz8VMxTZZjjd2O7639ql/3LVaxqqibROoWzTPeBREgOOd+QtjAyNxkdM8sjjjdI5wbtbmjPBQfU+vNKVOl7tRUFyqJqmrpjHG19K5gzkHis+CMk2i2uzu81iNFb6t7zaY+bz945RhSfVvebTHzefvHKMLdTtUSwiIugREQFKNJd5dT/N4+8aoupXoiJ9XSX+hp8Pqqmg2YYs75CHgkDw4C5v2phc+k/eVp3yEdorfWfvlD9P2FRHk2vNHe9LUlBTPLLhaoeampnj2zm5923rHWpLBM+CUSxHD28CRw+hedl1rm1no0V3ppDyyp3yJEDlFt+/4EnZKvL1Qn6BDj/Rb6FltzqmODmGJrhwIib6Fp93Twr9KXRj/Jt8ShPLd70bR5dJ2FOAMAALsQ1k0MfNs2CzOQHMDsf1WPBkiltZW3rNoV/wAiO/SN38uj7CmzwObd/Ku1NWTTxc2/Y2NoEhrA3P8ARfLYj5ieeqnZT0sDC6aeTc2NvX411lt6t/pRWOWN1Lct36RLh/JH2Qrng70Wf5tg7AVBcol+p9TasrrpRRvZTyENjD+JAGM+DxK/YO9Fn+bYOwFr4r41WLuc2/m1d5FP2CqLpa2Oz6Kt1XDbqCeeesnZI+qgEmQ0NwP/ACr0b+bV3kU/YK8/3D9H1n8uqfsYuOH+OP2nJ3Ndfb3UXp1OaiGmhbTxmONlPHsNAznh9K1SLC2RER0VSIiICIiAvrBPJTyslhe6OSM7THtOC09YK+SzlBPaGtl1DUMvFmkFFqqkG25kZAFb1ub/ABdY6cqx9Pa5sd/oRPcayltFxj9rUwTnZa53xm/3HQvP9PPLTzxzQSOjlY4OY9pwWkdIUnqNU2yveKi7abpqqsc0CWdtS+PnCPhFrd2VTfHExpMaw6idN12+renPlNavOrs2+ss9zq2UlvvtvqKiTOxHFIS4447lQnq5p35Iw/X5VM9BUtHTcqVjdQUgpop6ATGIPc4Nc5pzvO9V+3x66TDv1LLJBy0HrGUqJqGipY6m5XOkoopHlkZndjaI3rEf5Nv8qhHLd70bR5dJ2FkwUi99JWXmYhLTfNNAEv1NbNkD2xbLkgeBVFyi68k1LKLfbmuprJA7/DiPGd3x3/2HQoL/AEWS4k5J39a9GmGtOkKJtM9TPgC9RQd6LP8ANsHYC8uL1HB3os/zbB2AquL+N1i7nNv5tXeRT9grz/cP0fWfy6p+xi9AN/Nq7yKfsFef7h+j6z+XVHZYueH7I/acncjCIi1qhERAREQEREBZWEQZHAq0LHdKSw620xdrk50dC63RxicNy3OCDvHUTv6lV4KkFgvcMNO+03mJ1RaZ3ZIb7unf+sj8PWOlRaP+ph6GfA6nc1jtlzS0Frm72vb0EHpC+dTDR1tNHT3G3UlZHG8vYKhhdsuO4kb1XmktTSaTmgsGpJ+6rFU+3t1yj3iIdY/h4Zb8FWX3LkZjqKZ7DvDmztw4dBG9efbFfHOtF8Wi0aWa31FsHyctPmD6Vj1GsHyctPmD6Vs+5H/rafz7PSncj/1tP59npUc/Efk5aNZ6i6fO71uWnzB9K2E0rXiMNijijijbGxrBgBo3ALn3I/8AW0/n2eldS7V1vsNBLcbxVRtp4x+Tila58ruhjQDxKiYzX2lP0V3hi6V1NZ7DcLlcJmw0/c8kLCTvke5pAa0dJVEXNjo+T+yB4LS+sqHtB6W4YM+Jb683eXUckepNWt5q2QhzLbbI3Y549IH8PDad0qF3y8VV5rjU1hGQNiONowyJo4NaOgBbcePliKwptbWdWtREVzgREQEREBEUt5MLHQah1hS226RukppGPLmtcWncN28IIkiva+6d5JtP3N1tugqoaloBc3nJXAA8N6j3Kpyd2mxWOk1BpueV9FM5rXxvdtDDhlr2nj4MeEIKqWQV96WkqK2dsFHTy1EzvcxwsL3HxALFTTTUk74KqGSGZm50crC1zfGCg3FkvkdPRS2u7wvq7VKS7m2uAfC/48ZO4HrHAr7bei8b6fUHn4PwKOZ8KD/7eo5YTqke3or9n1B9Yg/Am3or9n1B9Yg/AphW6MskPI5FqRkDxc3MYTJzpxvfg7uHBVrRUVXXzcxQUs9TNjPNwRl7sdeB4wo5fyat1t6K/Z9QfWIPwL6QVOi6eZszaC9TlhyIpqiLYeep2Gg4Ut5PNE2a96Dv10utLKa6iknbEecczY2YmuAIHhJ4qr6eGWplZDTRvlmecNjjaXOJ8ACnl/Jq7l8vFXeq81daWl2NljGDDI2jg1o6AFrsr71tJVUU5graaanmG8smjLHf0K+ClDCLs1VFU0Yj7rppoOcYHx87GW7besZ4hdZAREQEREBT7kP/AEiUH8knZUBUw5KbvQ2LWlHX3ScQ0zGPDnkZxkbkFo8otZydQaqmbqegrZriGMLnR52dnG7gV8uVmlN/5O7fddOVbBY6RrZO5BHskj3IOc/B+LhcdSVnJTqS6vudzuczql7Q0ljntGBw3YWm1/yh6fGkRpTR0LzSlojfM5pDWsBzgZ3uJ6/tQb281ruTDk0tLrBTwtr7gWc9UPZtEuLNok9fUFxjrBymclVwrb1BCLnbjJzc8bcYLRtZHjG4hae1au0trHRtNp3WU8tBU0QbzNU0bjsjAIPQcbiCuGoNYaa0zomTSui5pK2SqBE9W/cAHe6Ocb3HcMDcEGw1ST/w92kZ6IO0ufJln2F9Rb/1/YC62l9U6SvvJzHpbVNY6hfAAwP6wDlrmnB/oV2qXVmh7Roe9aestbKBzcjInzA5qHubvI3cOj6EHK5f8usG/wD6cf3gXavN0dyY8mlmZYYIRXV+yZJ3Mzklm05x6zwAUZr9W2SXkVisDKxpubWMBg2TkEPzx8S7to1ZpXV+iKXT2sqqShqqENEVR17Iw1zTwzjcQQglWjNUVOq+TbUNbXwxMrIo54pZI27PPf4IIcR14IH0L46GsdZYuTOmrdLQ0hvdxYySSoqiAACc4z04HALWWrVOhNP6PvFgs9wldmKUCaVhJqZHMxkYHDgPoWi0nq7Tl80RHpHWcklIyA/5arYN2BvG/oIzjfuKCeXazXHUPJ9cKbWvqe650zZJaWopnh2MNyD4CTkHrC6WkLnTWfkSp7nWUrattIHSshefaueHnZz9OCoHqGbk8sGm5rbYIxe7pUZ2a2dv5DPTnAHiAXaZqyyjkVNg7sHqng/4Oyfj54+JBDtdazrNaV9PWV9PTwPgh5prYdrBGSd+SetRdEQEREBERAWcrCIM5QnIwsIgyDhZ2iuKIOW0c5WM8VhEHLa3YwsZ6lhEHLaKB2OC4ogztFMrCICIiAiIg//Z"/>
          <p:cNvSpPr>
            <a:spLocks noChangeAspect="1" noChangeArrowheads="1"/>
          </p:cNvSpPr>
          <p:nvPr/>
        </p:nvSpPr>
        <p:spPr bwMode="auto">
          <a:xfrm>
            <a:off x="307975" y="-579438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2" name="Picture 8" descr="http://oraldynamicslab.ca/wp-content/uploads/2012/07/500px-UofT_Logo.svg_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316" y="5016197"/>
            <a:ext cx="2664296" cy="124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t1.gstatic.com/images?q=tbn:ANd9GcRpXiOTPYbBHP4LC_WpoESYAeYVEhFZbopjdv3i6O6q8JHcSdJRh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247" y="5106446"/>
            <a:ext cx="1149921" cy="1272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ucdenver.edu/academics/colleges/medicine/sportsmed/cusm_patient_resources/PublishingImages/Logo%20-%20Interlocking%20CU%20%28transparent%20background%2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807" y="5187771"/>
            <a:ext cx="1150908" cy="1109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49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87"/>
    </mc:Choice>
    <mc:Fallback xmlns="">
      <p:transition spd="slow" advTm="17187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5566602" y="928484"/>
            <a:ext cx="3491880" cy="57332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 err="1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Algorithm</a:t>
            </a: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5912159" y="1288524"/>
            <a:ext cx="2900838" cy="864096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</a:rPr>
              <a:t>Build Graph from Trace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912159" y="2584668"/>
            <a:ext cx="2899078" cy="576064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</a:rPr>
              <a:t>Data-flow edges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766383" y="5176956"/>
            <a:ext cx="3190630" cy="1364956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</a:rPr>
              <a:t>Return sequential edges in coverage</a:t>
            </a:r>
            <a:endParaRPr lang="en-GB" sz="28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4" idx="2"/>
            <a:endCxn id="5" idx="0"/>
          </p:cNvCxnSpPr>
          <p:nvPr/>
        </p:nvCxnSpPr>
        <p:spPr>
          <a:xfrm flipH="1">
            <a:off x="7361698" y="2152620"/>
            <a:ext cx="880" cy="43204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5912159" y="3598852"/>
            <a:ext cx="2900838" cy="936104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</a:rPr>
              <a:t>Find coverage for </a:t>
            </a:r>
            <a:r>
              <a:rPr lang="en-GB" sz="2800" dirty="0" smtClean="0">
                <a:solidFill>
                  <a:srgbClr val="FF0000"/>
                </a:solidFill>
              </a:rPr>
              <a:t>red</a:t>
            </a:r>
            <a:r>
              <a:rPr lang="en-GB" sz="2800" dirty="0" smtClean="0">
                <a:solidFill>
                  <a:schemeClr val="tx1"/>
                </a:solidFill>
              </a:rPr>
              <a:t> edges</a:t>
            </a:r>
          </a:p>
        </p:txBody>
      </p:sp>
      <p:cxnSp>
        <p:nvCxnSpPr>
          <p:cNvPr id="13" name="Straight Arrow Connector 12"/>
          <p:cNvCxnSpPr>
            <a:stCxn id="5" idx="2"/>
            <a:endCxn id="9" idx="0"/>
          </p:cNvCxnSpPr>
          <p:nvPr/>
        </p:nvCxnSpPr>
        <p:spPr>
          <a:xfrm>
            <a:off x="7361698" y="3160732"/>
            <a:ext cx="880" cy="43812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  <a:endCxn id="20" idx="0"/>
          </p:cNvCxnSpPr>
          <p:nvPr/>
        </p:nvCxnSpPr>
        <p:spPr>
          <a:xfrm flipH="1">
            <a:off x="7361698" y="4534956"/>
            <a:ext cx="880" cy="642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Decision 7"/>
          <p:cNvSpPr/>
          <p:nvPr/>
        </p:nvSpPr>
        <p:spPr>
          <a:xfrm>
            <a:off x="882502" y="1581848"/>
            <a:ext cx="3240360" cy="864096"/>
          </a:xfrm>
          <a:prstGeom prst="flowChartDecision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</a:rPr>
              <a:t>P correct</a:t>
            </a:r>
          </a:p>
        </p:txBody>
      </p:sp>
      <p:cxnSp>
        <p:nvCxnSpPr>
          <p:cNvPr id="11" name="Straight Arrow Connector 10"/>
          <p:cNvCxnSpPr>
            <a:stCxn id="8" idx="1"/>
          </p:cNvCxnSpPr>
          <p:nvPr/>
        </p:nvCxnSpPr>
        <p:spPr>
          <a:xfrm flipH="1">
            <a:off x="54918" y="2013896"/>
            <a:ext cx="82758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8754" y="1644564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yes</a:t>
            </a:r>
            <a:endParaRPr lang="en-GB" dirty="0"/>
          </a:p>
        </p:txBody>
      </p:sp>
      <p:sp>
        <p:nvSpPr>
          <p:cNvPr id="17" name="Flowchart: Alternate Process 16"/>
          <p:cNvSpPr/>
          <p:nvPr/>
        </p:nvSpPr>
        <p:spPr>
          <a:xfrm>
            <a:off x="916385" y="2911212"/>
            <a:ext cx="3168352" cy="648072"/>
          </a:xfrm>
          <a:prstGeom prst="flowChartAlternateProcess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</a:rPr>
              <a:t>Pick a trace</a:t>
            </a:r>
          </a:p>
        </p:txBody>
      </p:sp>
      <p:sp>
        <p:nvSpPr>
          <p:cNvPr id="18" name="Flowchart: Decision 17"/>
          <p:cNvSpPr/>
          <p:nvPr/>
        </p:nvSpPr>
        <p:spPr>
          <a:xfrm>
            <a:off x="1204417" y="3917801"/>
            <a:ext cx="2592288" cy="798160"/>
          </a:xfrm>
          <a:prstGeom prst="flowChartDecision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</a:rPr>
              <a:t>good?</a:t>
            </a:r>
          </a:p>
        </p:txBody>
      </p:sp>
      <p:sp>
        <p:nvSpPr>
          <p:cNvPr id="19" name="Flowchart: Alternate Process 18"/>
          <p:cNvSpPr/>
          <p:nvPr/>
        </p:nvSpPr>
        <p:spPr>
          <a:xfrm>
            <a:off x="3059832" y="5301208"/>
            <a:ext cx="2088232" cy="936104"/>
          </a:xfrm>
          <a:prstGeom prst="flowChartAlternateProcess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</a:rPr>
              <a:t>find constraints</a:t>
            </a:r>
          </a:p>
        </p:txBody>
      </p:sp>
      <p:cxnSp>
        <p:nvCxnSpPr>
          <p:cNvPr id="32" name="Curved Connector 31"/>
          <p:cNvCxnSpPr>
            <a:stCxn id="19" idx="3"/>
            <a:endCxn id="17" idx="3"/>
          </p:cNvCxnSpPr>
          <p:nvPr/>
        </p:nvCxnSpPr>
        <p:spPr>
          <a:xfrm flipH="1" flipV="1">
            <a:off x="4084737" y="3235248"/>
            <a:ext cx="1063327" cy="2534012"/>
          </a:xfrm>
          <a:prstGeom prst="curvedConnector3">
            <a:avLst>
              <a:gd name="adj1" fmla="val -2149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2"/>
            <a:endCxn id="17" idx="0"/>
          </p:cNvCxnSpPr>
          <p:nvPr/>
        </p:nvCxnSpPr>
        <p:spPr>
          <a:xfrm flipH="1">
            <a:off x="2500561" y="2445944"/>
            <a:ext cx="2121" cy="4652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2"/>
            <a:endCxn id="18" idx="0"/>
          </p:cNvCxnSpPr>
          <p:nvPr/>
        </p:nvCxnSpPr>
        <p:spPr>
          <a:xfrm>
            <a:off x="2500561" y="3559284"/>
            <a:ext cx="0" cy="3585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19" idx="0"/>
          </p:cNvCxnSpPr>
          <p:nvPr/>
        </p:nvCxnSpPr>
        <p:spPr>
          <a:xfrm>
            <a:off x="3098800" y="4533900"/>
            <a:ext cx="1005148" cy="7673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502682" y="2493912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</a:t>
            </a:r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3707904" y="4731216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yes</a:t>
            </a:r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1095139" y="4584226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</a:t>
            </a:r>
            <a:endParaRPr lang="en-GB" dirty="0"/>
          </a:p>
        </p:txBody>
      </p:sp>
      <p:sp>
        <p:nvSpPr>
          <p:cNvPr id="44" name="Flowchart: Alternate Process 43"/>
          <p:cNvSpPr/>
          <p:nvPr/>
        </p:nvSpPr>
        <p:spPr>
          <a:xfrm>
            <a:off x="160301" y="5373216"/>
            <a:ext cx="2088232" cy="936104"/>
          </a:xfrm>
          <a:prstGeom prst="flowChartAlternateProcess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</a:rPr>
              <a:t>fix program</a:t>
            </a:r>
          </a:p>
        </p:txBody>
      </p:sp>
      <p:cxnSp>
        <p:nvCxnSpPr>
          <p:cNvPr id="46" name="Straight Arrow Connector 45"/>
          <p:cNvCxnSpPr>
            <a:endCxn id="44" idx="0"/>
          </p:cNvCxnSpPr>
          <p:nvPr/>
        </p:nvCxnSpPr>
        <p:spPr>
          <a:xfrm flipH="1">
            <a:off x="1204417" y="4533900"/>
            <a:ext cx="638233" cy="8393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3203848" y="928484"/>
            <a:ext cx="2362754" cy="437272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347864" y="6237312"/>
            <a:ext cx="2218738" cy="42442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44" idx="1"/>
            <a:endCxn id="8" idx="1"/>
          </p:cNvCxnSpPr>
          <p:nvPr/>
        </p:nvCxnSpPr>
        <p:spPr>
          <a:xfrm rot="10800000" flipH="1">
            <a:off x="160300" y="2013896"/>
            <a:ext cx="722201" cy="3827372"/>
          </a:xfrm>
          <a:prstGeom prst="curvedConnector3">
            <a:avLst>
              <a:gd name="adj1" fmla="val -194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56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C0A7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4" grpId="0" animBg="1"/>
      <p:bldP spid="5" grpId="0" animBg="1"/>
      <p:bldP spid="20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72" y="332656"/>
            <a:ext cx="8382000" cy="1069848"/>
          </a:xfrm>
        </p:spPr>
        <p:txBody>
          <a:bodyPr>
            <a:normAutofit/>
          </a:bodyPr>
          <a:lstStyle/>
          <a:p>
            <a:r>
              <a:rPr lang="en-GB" dirty="0" smtClean="0"/>
              <a:t>Generalization of CEGIS to PACES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7568" y="1340768"/>
            <a:ext cx="3444311" cy="621792"/>
          </a:xfrm>
        </p:spPr>
        <p:txBody>
          <a:bodyPr/>
          <a:lstStyle/>
          <a:p>
            <a:r>
              <a:rPr lang="en-GB" dirty="0" smtClean="0"/>
              <a:t>Counter-Example </a:t>
            </a:r>
            <a:r>
              <a:rPr lang="en-GB" dirty="0"/>
              <a:t>G</a:t>
            </a:r>
            <a:r>
              <a:rPr lang="en-GB" dirty="0" smtClean="0"/>
              <a:t>uided Inductive </a:t>
            </a:r>
            <a:r>
              <a:rPr lang="en-GB" dirty="0"/>
              <a:t>S</a:t>
            </a:r>
            <a:r>
              <a:rPr lang="en-GB" dirty="0" smtClean="0"/>
              <a:t>ynthesis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>
          <a:xfrm>
            <a:off x="3837144" y="1340768"/>
            <a:ext cx="5127344" cy="621792"/>
          </a:xfrm>
        </p:spPr>
        <p:txBody>
          <a:bodyPr/>
          <a:lstStyle/>
          <a:p>
            <a:r>
              <a:rPr lang="en-GB" dirty="0" smtClean="0"/>
              <a:t>Positive- And Counter-Examples in Synthesis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794968" y="2693034"/>
            <a:ext cx="2232248" cy="936104"/>
          </a:xfrm>
          <a:prstGeom prst="roundRect">
            <a:avLst/>
          </a:prstGeom>
          <a:noFill/>
          <a:ln>
            <a:solidFill>
              <a:schemeClr val="accent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Counterexample?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39133" y="4349218"/>
            <a:ext cx="2232248" cy="936104"/>
          </a:xfrm>
          <a:prstGeom prst="roundRect">
            <a:avLst/>
          </a:prstGeom>
          <a:noFill/>
          <a:ln>
            <a:solidFill>
              <a:schemeClr val="accent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Learn constraints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(possible fixes)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4" name="Curved Connector 13"/>
          <p:cNvCxnSpPr>
            <a:stCxn id="9" idx="3"/>
            <a:endCxn id="12" idx="3"/>
          </p:cNvCxnSpPr>
          <p:nvPr/>
        </p:nvCxnSpPr>
        <p:spPr>
          <a:xfrm flipH="1">
            <a:off x="2971381" y="3161086"/>
            <a:ext cx="55835" cy="1656184"/>
          </a:xfrm>
          <a:prstGeom prst="curvedConnector3">
            <a:avLst>
              <a:gd name="adj1" fmla="val -409421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12" idx="1"/>
            <a:endCxn id="9" idx="1"/>
          </p:cNvCxnSpPr>
          <p:nvPr/>
        </p:nvCxnSpPr>
        <p:spPr>
          <a:xfrm rot="10800000" flipH="1">
            <a:off x="739132" y="3161086"/>
            <a:ext cx="55835" cy="1656184"/>
          </a:xfrm>
          <a:prstGeom prst="curvedConnector3">
            <a:avLst>
              <a:gd name="adj1" fmla="val -409421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5244941" y="2224982"/>
            <a:ext cx="2232248" cy="936104"/>
          </a:xfrm>
          <a:prstGeom prst="roundRect">
            <a:avLst/>
          </a:prstGeom>
          <a:noFill/>
          <a:ln>
            <a:solidFill>
              <a:schemeClr val="accent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Program correct?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066672" y="5049180"/>
            <a:ext cx="2232248" cy="936104"/>
          </a:xfrm>
          <a:prstGeom prst="roundRect">
            <a:avLst/>
          </a:prstGeom>
          <a:noFill/>
          <a:ln>
            <a:solidFill>
              <a:schemeClr val="accent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Learn constraints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(possible fixes)</a:t>
            </a:r>
          </a:p>
        </p:txBody>
      </p:sp>
      <p:cxnSp>
        <p:nvCxnSpPr>
          <p:cNvPr id="22" name="Curved Connector 21"/>
          <p:cNvCxnSpPr>
            <a:stCxn id="20" idx="1"/>
            <a:endCxn id="17" idx="1"/>
          </p:cNvCxnSpPr>
          <p:nvPr/>
        </p:nvCxnSpPr>
        <p:spPr>
          <a:xfrm rot="10800000" flipH="1">
            <a:off x="4066671" y="2693034"/>
            <a:ext cx="1178269" cy="2824198"/>
          </a:xfrm>
          <a:prstGeom prst="curvedConnector3">
            <a:avLst>
              <a:gd name="adj1" fmla="val -19401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9" idx="2"/>
            <a:endCxn id="20" idx="0"/>
          </p:cNvCxnSpPr>
          <p:nvPr/>
        </p:nvCxnSpPr>
        <p:spPr>
          <a:xfrm flipH="1">
            <a:off x="5182796" y="4059516"/>
            <a:ext cx="1178269" cy="9896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6635921" y="5051624"/>
            <a:ext cx="2232248" cy="936104"/>
          </a:xfrm>
          <a:prstGeom prst="roundRect">
            <a:avLst/>
          </a:prstGeom>
          <a:noFill/>
          <a:ln>
            <a:solidFill>
              <a:schemeClr val="accent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Analyse good trace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29" idx="2"/>
            <a:endCxn id="31" idx="0"/>
          </p:cNvCxnSpPr>
          <p:nvPr/>
        </p:nvCxnSpPr>
        <p:spPr>
          <a:xfrm>
            <a:off x="6361065" y="4059516"/>
            <a:ext cx="1390980" cy="9921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31" idx="3"/>
            <a:endCxn id="17" idx="3"/>
          </p:cNvCxnSpPr>
          <p:nvPr/>
        </p:nvCxnSpPr>
        <p:spPr>
          <a:xfrm flipH="1" flipV="1">
            <a:off x="7477189" y="2693034"/>
            <a:ext cx="1390980" cy="2826642"/>
          </a:xfrm>
          <a:prstGeom prst="curvedConnector3">
            <a:avLst>
              <a:gd name="adj1" fmla="val -1643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837144" y="3995275"/>
            <a:ext cx="1353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cs typeface="Consolas" panose="020B0609020204030204" pitchFamily="49" charset="0"/>
              </a:rPr>
              <a:t>new program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668345" y="3942757"/>
            <a:ext cx="1475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 smtClean="0">
                <a:cs typeface="Consolas" panose="020B0609020204030204" pitchFamily="49" charset="0"/>
              </a:rPr>
              <a:t>add constraints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5244941" y="3702816"/>
            <a:ext cx="2232248" cy="356700"/>
          </a:xfrm>
          <a:prstGeom prst="roundRect">
            <a:avLst/>
          </a:prstGeom>
          <a:noFill/>
          <a:ln>
            <a:solidFill>
              <a:schemeClr val="accent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Find trace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17" idx="2"/>
            <a:endCxn id="29" idx="0"/>
          </p:cNvCxnSpPr>
          <p:nvPr/>
        </p:nvCxnSpPr>
        <p:spPr>
          <a:xfrm>
            <a:off x="6361065" y="3161086"/>
            <a:ext cx="0" cy="5417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0" y="2780928"/>
            <a:ext cx="7949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74506" y="2452246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2772178" y="3804512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yes</a:t>
            </a:r>
            <a:endParaRPr lang="en-GB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7477189" y="2353526"/>
            <a:ext cx="166681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917641" y="2040316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yes</a:t>
            </a:r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6359160" y="3247285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</a:t>
            </a:r>
            <a:endParaRPr lang="en-GB" dirty="0"/>
          </a:p>
        </p:txBody>
      </p:sp>
      <p:sp>
        <p:nvSpPr>
          <p:cNvPr id="45" name="TextBox 44"/>
          <p:cNvSpPr txBox="1"/>
          <p:nvPr/>
        </p:nvSpPr>
        <p:spPr>
          <a:xfrm>
            <a:off x="490866" y="3546060"/>
            <a:ext cx="1353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cs typeface="Consolas" panose="020B0609020204030204" pitchFamily="49" charset="0"/>
              </a:rPr>
              <a:t>new program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2467" y="6211669"/>
            <a:ext cx="624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Solar-</a:t>
            </a:r>
            <a:r>
              <a:rPr lang="en-GB" dirty="0" err="1" smtClean="0"/>
              <a:t>Lezama</a:t>
            </a:r>
            <a:r>
              <a:rPr lang="en-GB" dirty="0" smtClean="0"/>
              <a:t> et al. in PLDI ‘05, ASPLOS ’06, PLDI ‘07, etc.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51849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bad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82138" y="451849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B050"/>
                </a:solidFill>
              </a:rPr>
              <a:t>good</a:t>
            </a:r>
            <a:endParaRPr lang="en-GB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17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637"/>
    </mc:Choice>
    <mc:Fallback xmlns="">
      <p:transition spd="slow" advTm="1396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17" grpId="0" animBg="1"/>
      <p:bldP spid="20" grpId="0" animBg="1"/>
      <p:bldP spid="31" grpId="0" animBg="1"/>
      <p:bldP spid="42" grpId="0"/>
      <p:bldP spid="44" grpId="0"/>
      <p:bldP spid="29" grpId="0" animBg="1"/>
      <p:bldP spid="37" grpId="0"/>
      <p:bldP spid="38" grpId="0"/>
      <p:bldP spid="4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066800"/>
          </a:xfrm>
        </p:spPr>
        <p:txBody>
          <a:bodyPr>
            <a:normAutofit/>
          </a:bodyPr>
          <a:lstStyle/>
          <a:p>
            <a:r>
              <a:rPr lang="en-GB" dirty="0" smtClean="0"/>
              <a:t>Implementation results (selection)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4875543"/>
              </p:ext>
            </p:extLst>
          </p:nvPr>
        </p:nvGraphicFramePr>
        <p:xfrm>
          <a:off x="914400" y="2928192"/>
          <a:ext cx="7906072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6002"/>
                <a:gridCol w="1327502"/>
                <a:gridCol w="2232248"/>
                <a:gridCol w="288032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Example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Lines</a:t>
                      </a:r>
                      <a:r>
                        <a:rPr lang="en-GB" baseline="0" dirty="0" smtClean="0"/>
                        <a:t> of code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New algorithm</a:t>
                      </a:r>
                      <a:br>
                        <a:rPr lang="en-GB" dirty="0" smtClean="0"/>
                      </a:br>
                      <a:r>
                        <a:rPr lang="en-GB" dirty="0" smtClean="0"/>
                        <a:t>(regression-free)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Previous algorithm</a:t>
                      </a:r>
                    </a:p>
                    <a:p>
                      <a:r>
                        <a:rPr lang="en-GB" dirty="0" smtClean="0"/>
                        <a:t>(not regression-free)</a:t>
                      </a:r>
                      <a:endParaRPr lang="en-GB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dv1394.c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 (13+4s)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51 (6s)</a:t>
                      </a:r>
                      <a:endParaRPr lang="en-GB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iwl3945.c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 (3+2s)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 (2s)</a:t>
                      </a:r>
                      <a:endParaRPr lang="en-GB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lc-rc.c</a:t>
                      </a:r>
                      <a:endParaRPr lang="en-GB" dirty="0"/>
                    </a:p>
                  </a:txBody>
                  <a:tcP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40</a:t>
                      </a:r>
                      <a:endParaRPr lang="en-GB" dirty="0"/>
                    </a:p>
                  </a:txBody>
                  <a:tcP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 (2+7s)</a:t>
                      </a:r>
                      <a:endParaRPr lang="en-GB" dirty="0"/>
                    </a:p>
                  </a:txBody>
                  <a:tcP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179 (122s)</a:t>
                      </a:r>
                      <a:endParaRPr lang="en-GB" dirty="0"/>
                    </a:p>
                  </a:txBody>
                  <a:tcP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rtl8169.c</a:t>
                      </a:r>
                      <a:endParaRPr lang="en-GB" dirty="0"/>
                    </a:p>
                  </a:txBody>
                  <a:tcP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405</a:t>
                      </a:r>
                      <a:endParaRPr lang="en-GB" dirty="0"/>
                    </a:p>
                  </a:txBody>
                  <a:tcP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 (10+45m)</a:t>
                      </a:r>
                      <a:endParaRPr lang="en-GB" dirty="0"/>
                    </a:p>
                  </a:txBody>
                  <a:tcP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&gt;100 (&gt;5h)</a:t>
                      </a:r>
                      <a:endParaRPr lang="en-GB" dirty="0"/>
                    </a:p>
                  </a:txBody>
                  <a:tcP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usb-serial.c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 (56+20m)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 (38m)</a:t>
                      </a:r>
                      <a:endParaRPr lang="en-GB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4400" y="5733256"/>
            <a:ext cx="6938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Result shows the number of bug fixing iterations (and time)</a:t>
            </a:r>
            <a:endParaRPr lang="en-GB" sz="200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914400" y="1700809"/>
            <a:ext cx="7315200" cy="4608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GB" dirty="0" smtClean="0"/>
              <a:t>Real bugs from the Linux kernel (simplified)</a:t>
            </a:r>
          </a:p>
        </p:txBody>
      </p:sp>
    </p:spTree>
    <p:extLst>
      <p:ext uri="{BB962C8B-B14F-4D97-AF65-F5344CB8AC3E}">
        <p14:creationId xmlns:p14="http://schemas.microsoft.com/office/powerpoint/2010/main" val="270637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243"/>
    </mc:Choice>
    <mc:Fallback xmlns="">
      <p:transition spd="slow" advTm="75243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Contributions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Problem setup and description</a:t>
            </a:r>
          </a:p>
          <a:p>
            <a:pPr lvl="1"/>
            <a:r>
              <a:rPr lang="en-GB" dirty="0"/>
              <a:t>Regression-free synthesis </a:t>
            </a:r>
            <a:r>
              <a:rPr lang="en-GB" dirty="0" smtClean="0"/>
              <a:t>problem</a:t>
            </a:r>
          </a:p>
          <a:p>
            <a:pPr marL="411480" lvl="1" indent="0">
              <a:buNone/>
            </a:pPr>
            <a:endParaRPr lang="en-GB" dirty="0" smtClean="0"/>
          </a:p>
          <a:p>
            <a:r>
              <a:rPr lang="en-GB" dirty="0" smtClean="0"/>
              <a:t>Algorithm for regression-free synthesis</a:t>
            </a:r>
          </a:p>
          <a:p>
            <a:pPr lvl="1"/>
            <a:r>
              <a:rPr lang="en-GB" dirty="0"/>
              <a:t>Positive- And Counter-Examples in </a:t>
            </a:r>
            <a:r>
              <a:rPr lang="en-GB" dirty="0" smtClean="0"/>
              <a:t>Synthesis (PACES)</a:t>
            </a:r>
          </a:p>
          <a:p>
            <a:pPr lvl="1"/>
            <a:r>
              <a:rPr lang="en-GB" dirty="0" smtClean="0"/>
              <a:t>Sound analysis of good traces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Open-source implementation</a:t>
            </a:r>
          </a:p>
          <a:p>
            <a:pPr lvl="1"/>
            <a:r>
              <a:rPr lang="en-GB" dirty="0"/>
              <a:t>https://github.com/thorstent/ConRepair</a:t>
            </a:r>
          </a:p>
        </p:txBody>
      </p:sp>
      <p:sp>
        <p:nvSpPr>
          <p:cNvPr id="4" name="Rectangle 3"/>
          <p:cNvSpPr/>
          <p:nvPr/>
        </p:nvSpPr>
        <p:spPr>
          <a:xfrm rot="2315700">
            <a:off x="5164510" y="1668395"/>
            <a:ext cx="41440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Questions?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278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610"/>
    </mc:Choice>
    <mc:Fallback xmlns="">
      <p:transition spd="slow" advTm="466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/>
          <p:nvPr/>
        </p:nvPicPr>
        <p:blipFill>
          <a:blip r:embed="rId2"/>
          <a:stretch>
            <a:fillRect/>
          </a:stretch>
        </p:blipFill>
        <p:spPr>
          <a:xfrm>
            <a:off x="765762" y="4556847"/>
            <a:ext cx="996308" cy="1167543"/>
          </a:xfrm>
          <a:prstGeom prst="rect">
            <a:avLst/>
          </a:prstGeom>
          <a:ln>
            <a:noFill/>
          </a:ln>
        </p:spPr>
      </p:pic>
      <p:pic>
        <p:nvPicPr>
          <p:cNvPr id="42" name="Picture 41"/>
          <p:cNvPicPr/>
          <p:nvPr/>
        </p:nvPicPr>
        <p:blipFill>
          <a:blip r:embed="rId3"/>
          <a:stretch>
            <a:fillRect/>
          </a:stretch>
        </p:blipFill>
        <p:spPr>
          <a:xfrm>
            <a:off x="2915775" y="4672785"/>
            <a:ext cx="1142603" cy="1123454"/>
          </a:xfrm>
          <a:prstGeom prst="rect">
            <a:avLst/>
          </a:prstGeom>
          <a:ln>
            <a:noFill/>
          </a:ln>
        </p:spPr>
      </p:pic>
      <p:pic>
        <p:nvPicPr>
          <p:cNvPr id="43" name="Picture 42"/>
          <p:cNvPicPr/>
          <p:nvPr/>
        </p:nvPicPr>
        <p:blipFill>
          <a:blip r:embed="rId4"/>
          <a:stretch>
            <a:fillRect/>
          </a:stretch>
        </p:blipFill>
        <p:spPr>
          <a:xfrm>
            <a:off x="5399524" y="4690094"/>
            <a:ext cx="899975" cy="890272"/>
          </a:xfrm>
          <a:prstGeom prst="rect">
            <a:avLst/>
          </a:prstGeom>
          <a:ln>
            <a:noFill/>
          </a:ln>
        </p:spPr>
      </p:pic>
      <p:pic>
        <p:nvPicPr>
          <p:cNvPr id="44" name="Picture 43"/>
          <p:cNvPicPr/>
          <p:nvPr/>
        </p:nvPicPr>
        <p:blipFill>
          <a:blip r:embed="rId5"/>
          <a:stretch>
            <a:fillRect/>
          </a:stretch>
        </p:blipFill>
        <p:spPr>
          <a:xfrm>
            <a:off x="7039464" y="4896496"/>
            <a:ext cx="1599774" cy="418683"/>
          </a:xfrm>
          <a:prstGeom prst="rect">
            <a:avLst/>
          </a:prstGeom>
          <a:ln>
            <a:noFill/>
          </a:ln>
        </p:spPr>
      </p:pic>
      <p:pic>
        <p:nvPicPr>
          <p:cNvPr id="45" name="Picture 44"/>
          <p:cNvPicPr/>
          <p:nvPr/>
        </p:nvPicPr>
        <p:blipFill>
          <a:blip r:embed="rId6"/>
          <a:stretch>
            <a:fillRect/>
          </a:stretch>
        </p:blipFill>
        <p:spPr>
          <a:xfrm>
            <a:off x="3783422" y="3096030"/>
            <a:ext cx="1435846" cy="946771"/>
          </a:xfrm>
          <a:prstGeom prst="rect">
            <a:avLst/>
          </a:prstGeom>
          <a:ln>
            <a:noFill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"/>
              </a:rPr>
              <a:t>Automatic Device Driver Synthesis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three-year project (2013-2016)</a:t>
            </a:r>
          </a:p>
          <a:p>
            <a:r>
              <a:rPr lang="en-GB" dirty="0"/>
              <a:t>Funded by a $1.2M grant from Intel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70646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3384376"/>
          </a:xfrm>
        </p:spPr>
        <p:txBody>
          <a:bodyPr>
            <a:normAutofit/>
          </a:bodyPr>
          <a:lstStyle/>
          <a:p>
            <a:r>
              <a:rPr lang="en-GB" dirty="0" smtClean="0"/>
              <a:t>Bugs are tricky to find in concurrent programs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marL="109728" indent="0">
              <a:buNone/>
            </a:pPr>
            <a:endParaRPr lang="en-GB" dirty="0"/>
          </a:p>
          <a:p>
            <a:r>
              <a:rPr lang="en-GB" dirty="0" smtClean="0"/>
              <a:t>We hope for synthesis to find and repair bugs</a:t>
            </a:r>
            <a:endParaRPr lang="en-GB" dirty="0"/>
          </a:p>
        </p:txBody>
      </p:sp>
      <p:pic>
        <p:nvPicPr>
          <p:cNvPr id="1026" name="Picture 2" descr="C:\Users\Thorsten\AppData\Local\Microsoft\Windows\INetCache\IE\BB4CRBB8\MC90023414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48880"/>
            <a:ext cx="2502965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9511" y="5517232"/>
            <a:ext cx="86421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Jobstmann</a:t>
            </a:r>
            <a:r>
              <a:rPr lang="en-GB" dirty="0"/>
              <a:t>, B., </a:t>
            </a:r>
            <a:r>
              <a:rPr lang="en-GB" dirty="0" err="1"/>
              <a:t>Griesmayer</a:t>
            </a:r>
            <a:r>
              <a:rPr lang="en-GB" dirty="0"/>
              <a:t>, A., </a:t>
            </a:r>
            <a:r>
              <a:rPr lang="en-GB" dirty="0" err="1"/>
              <a:t>Bloem</a:t>
            </a:r>
            <a:r>
              <a:rPr lang="en-GB" dirty="0"/>
              <a:t>, R.: </a:t>
            </a:r>
            <a:r>
              <a:rPr lang="en-GB" i="1" dirty="0"/>
              <a:t>Program repair as a game</a:t>
            </a:r>
            <a:r>
              <a:rPr lang="en-GB" dirty="0"/>
              <a:t>. In: </a:t>
            </a:r>
            <a:r>
              <a:rPr lang="en-GB" dirty="0" smtClean="0"/>
              <a:t>CAV ‘05</a:t>
            </a:r>
          </a:p>
          <a:p>
            <a:r>
              <a:rPr lang="en-GB" dirty="0" err="1" smtClean="0"/>
              <a:t>Griesmayer</a:t>
            </a:r>
            <a:r>
              <a:rPr lang="en-GB" dirty="0"/>
              <a:t>, A., </a:t>
            </a:r>
            <a:r>
              <a:rPr lang="en-GB" dirty="0" err="1"/>
              <a:t>Bloem</a:t>
            </a:r>
            <a:r>
              <a:rPr lang="en-GB" dirty="0"/>
              <a:t>, R., Cook, B</a:t>
            </a:r>
            <a:r>
              <a:rPr lang="en-GB" i="1" dirty="0"/>
              <a:t>.: Repair of </a:t>
            </a:r>
            <a:r>
              <a:rPr lang="en-GB" i="1" dirty="0" err="1"/>
              <a:t>boolean</a:t>
            </a:r>
            <a:r>
              <a:rPr lang="en-GB" i="1" dirty="0"/>
              <a:t> programs with an </a:t>
            </a:r>
            <a:r>
              <a:rPr lang="en-GB" i="1" dirty="0" err="1"/>
              <a:t>appli</a:t>
            </a:r>
            <a:r>
              <a:rPr lang="en-GB" i="1" dirty="0"/>
              <a:t>-</a:t>
            </a:r>
          </a:p>
          <a:p>
            <a:r>
              <a:rPr lang="en-GB" i="1" dirty="0" err="1"/>
              <a:t>cation</a:t>
            </a:r>
            <a:r>
              <a:rPr lang="en-GB" i="1" dirty="0"/>
              <a:t> to C</a:t>
            </a:r>
            <a:r>
              <a:rPr lang="en-GB" dirty="0"/>
              <a:t>. In: </a:t>
            </a:r>
            <a:r>
              <a:rPr lang="en-GB" dirty="0" smtClean="0"/>
              <a:t>CAV ‘06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928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68"/>
    </mc:Choice>
    <mc:Fallback xmlns="">
      <p:transition spd="slow" advTm="45968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statement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Input: Concurrent program with assertions</a:t>
            </a:r>
          </a:p>
          <a:p>
            <a:pPr lvl="1"/>
            <a:r>
              <a:rPr lang="en-GB" dirty="0" smtClean="0"/>
              <a:t>All errors due to concurrency</a:t>
            </a:r>
          </a:p>
          <a:p>
            <a:endParaRPr lang="en-GB" dirty="0" smtClean="0"/>
          </a:p>
          <a:p>
            <a:r>
              <a:rPr lang="en-GB" dirty="0" smtClean="0"/>
              <a:t>Output: Modified program, all assertions pass</a:t>
            </a:r>
          </a:p>
          <a:p>
            <a:pPr lvl="1"/>
            <a:r>
              <a:rPr lang="en-GB" dirty="0"/>
              <a:t>A</a:t>
            </a:r>
            <a:r>
              <a:rPr lang="en-GB" dirty="0" smtClean="0"/>
              <a:t>dd atomic section, </a:t>
            </a:r>
            <a:r>
              <a:rPr lang="en-GB" dirty="0"/>
              <a:t>wait-notifies, </a:t>
            </a:r>
            <a:r>
              <a:rPr lang="en-GB" b="1" dirty="0" smtClean="0"/>
              <a:t>instruction reordering</a:t>
            </a:r>
            <a:endParaRPr lang="en-GB" dirty="0"/>
          </a:p>
          <a:p>
            <a:pPr lvl="2"/>
            <a:r>
              <a:rPr lang="en-GB" b="1" dirty="0" smtClean="0"/>
              <a:t>30% of bug fixes are instruction reordering</a:t>
            </a:r>
          </a:p>
          <a:p>
            <a:pPr lvl="2"/>
            <a:r>
              <a:rPr lang="en-GB" b="1" dirty="0" smtClean="0"/>
              <a:t>Instruction </a:t>
            </a:r>
            <a:r>
              <a:rPr lang="en-GB" b="1" dirty="0" err="1" smtClean="0"/>
              <a:t>reorderings</a:t>
            </a:r>
            <a:r>
              <a:rPr lang="en-GB" b="1" dirty="0" smtClean="0"/>
              <a:t> may cause new bugs</a:t>
            </a:r>
          </a:p>
          <a:p>
            <a:endParaRPr lang="en-GB" dirty="0" smtClean="0"/>
          </a:p>
          <a:p>
            <a:r>
              <a:rPr lang="en-GB" dirty="0" smtClean="0"/>
              <a:t>Goal: Avoid regressions during synthesis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512" y="6326756"/>
            <a:ext cx="7746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von Essen, C., </a:t>
            </a:r>
            <a:r>
              <a:rPr lang="en-GB" dirty="0" err="1"/>
              <a:t>Jobstmann</a:t>
            </a:r>
            <a:r>
              <a:rPr lang="en-GB" dirty="0"/>
              <a:t>, B.: </a:t>
            </a:r>
            <a:r>
              <a:rPr lang="en-GB" i="1" dirty="0"/>
              <a:t>Program repair without regret</a:t>
            </a:r>
            <a:r>
              <a:rPr lang="en-GB" dirty="0"/>
              <a:t>. In: </a:t>
            </a:r>
            <a:r>
              <a:rPr lang="en-GB" dirty="0" smtClean="0"/>
              <a:t>CAV ‘13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859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298"/>
    </mc:Choice>
    <mc:Fallback xmlns="">
      <p:transition spd="slow" advTm="81298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Repairing a program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53486" y="2163283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thread1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5260" y="3212976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A: await (x==1)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5261" y="4119464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B: await (y==1)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5260" y="5005372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C: assert (z==1)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36947" y="2163282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thread2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43436" y="3212975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1: x =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43436" y="4119465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2: y =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43435" y="5005372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3: z =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20314" y="2163284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thread3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40641" y="3212976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n: await (z==1)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32089" y="4119465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p: assert (y==1)</a:t>
            </a:r>
          </a:p>
        </p:txBody>
      </p:sp>
      <p:cxnSp>
        <p:nvCxnSpPr>
          <p:cNvPr id="17" name="Straight Arrow Connector 16"/>
          <p:cNvCxnSpPr>
            <a:stCxn id="9" idx="2"/>
            <a:endCxn id="10" idx="0"/>
          </p:cNvCxnSpPr>
          <p:nvPr/>
        </p:nvCxnSpPr>
        <p:spPr>
          <a:xfrm>
            <a:off x="4515442" y="3674640"/>
            <a:ext cx="0" cy="44482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1"/>
            <a:endCxn id="5" idx="3"/>
          </p:cNvCxnSpPr>
          <p:nvPr/>
        </p:nvCxnSpPr>
        <p:spPr>
          <a:xfrm flipH="1" flipV="1">
            <a:off x="2898701" y="3443809"/>
            <a:ext cx="844735" cy="9064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2"/>
            <a:endCxn id="6" idx="0"/>
          </p:cNvCxnSpPr>
          <p:nvPr/>
        </p:nvCxnSpPr>
        <p:spPr>
          <a:xfrm>
            <a:off x="1531981" y="3674641"/>
            <a:ext cx="1" cy="4448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</p:cNvCxnSpPr>
          <p:nvPr/>
        </p:nvCxnSpPr>
        <p:spPr>
          <a:xfrm flipH="1">
            <a:off x="1531981" y="4581129"/>
            <a:ext cx="1" cy="4242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3"/>
            <a:endCxn id="11" idx="1"/>
          </p:cNvCxnSpPr>
          <p:nvPr/>
        </p:nvCxnSpPr>
        <p:spPr>
          <a:xfrm>
            <a:off x="3068619" y="5236205"/>
            <a:ext cx="67481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11" idx="3"/>
            <a:endCxn id="10" idx="3"/>
          </p:cNvCxnSpPr>
          <p:nvPr/>
        </p:nvCxnSpPr>
        <p:spPr>
          <a:xfrm flipV="1">
            <a:off x="5287447" y="4350298"/>
            <a:ext cx="1" cy="885907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accent4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/>
          <p:nvPr/>
        </p:nvCxnSpPr>
        <p:spPr>
          <a:xfrm flipV="1">
            <a:off x="5436096" y="3443807"/>
            <a:ext cx="1" cy="1792397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accent4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554006" y="1556792"/>
            <a:ext cx="3922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initial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x = y = z = 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0" y="6211669"/>
            <a:ext cx="9135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P. </a:t>
            </a:r>
            <a:r>
              <a:rPr lang="en-GB" dirty="0" err="1"/>
              <a:t>Černý</a:t>
            </a:r>
            <a:r>
              <a:rPr lang="en-GB" dirty="0"/>
              <a:t>, TA </a:t>
            </a:r>
            <a:r>
              <a:rPr lang="en-GB" dirty="0" err="1"/>
              <a:t>Henzinger</a:t>
            </a:r>
            <a:r>
              <a:rPr lang="en-GB" dirty="0"/>
              <a:t>, A. </a:t>
            </a:r>
            <a:r>
              <a:rPr lang="en-GB" dirty="0" err="1"/>
              <a:t>Radhakrishna</a:t>
            </a:r>
            <a:r>
              <a:rPr lang="en-GB" dirty="0"/>
              <a:t>, L. </a:t>
            </a:r>
            <a:r>
              <a:rPr lang="en-GB" dirty="0" err="1"/>
              <a:t>Ryzhyk</a:t>
            </a:r>
            <a:r>
              <a:rPr lang="en-GB" dirty="0"/>
              <a:t> and T. </a:t>
            </a:r>
            <a:r>
              <a:rPr lang="en-GB" dirty="0" err="1" smtClean="0"/>
              <a:t>Tarrach</a:t>
            </a:r>
            <a:r>
              <a:rPr lang="en-GB" dirty="0" smtClean="0"/>
              <a:t>: </a:t>
            </a:r>
            <a:r>
              <a:rPr lang="en-GB" i="1" dirty="0" smtClean="0"/>
              <a:t>Efficient Synthesis for Concurrency by semantics-preserving transformations.</a:t>
            </a:r>
            <a:r>
              <a:rPr lang="en-GB" dirty="0" smtClean="0"/>
              <a:t> in CAV ‘13</a:t>
            </a:r>
            <a:endParaRPr lang="de-AT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299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103"/>
    </mc:Choice>
    <mc:Fallback xmlns="">
      <p:transition spd="slow" advTm="771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21374E-6 L 0.00104 0.22484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12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21374E-6 L 0.00069 0.22808 " pathEditMode="relative" rAng="0" ptsTypes="AA">
                                      <p:cBhvr>
                                        <p:cTn id="63" dur="500" spd="-100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114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90632E-6 L -0.00156 0.3652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182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uild="allAtOnce"/>
      <p:bldP spid="10" grpId="1" build="allAtOnce"/>
      <p:bldP spid="12" grpId="0"/>
      <p:bldP spid="14" grpId="0"/>
      <p:bldP spid="15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Regression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53486" y="2163283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thread1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5260" y="3212976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A: await (x==1)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5261" y="4119464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B: await (y==1)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5260" y="5005372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C: assert (z==1)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36947" y="2163282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thread2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43436" y="3212975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1: x =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43436" y="4119465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2: y =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43435" y="5005372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3: z =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20314" y="2163284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thread3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40641" y="3212976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n: await (z==1)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32089" y="4119465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p: assert (y==1)</a:t>
            </a:r>
          </a:p>
        </p:txBody>
      </p:sp>
      <p:cxnSp>
        <p:nvCxnSpPr>
          <p:cNvPr id="17" name="Straight Arrow Connector 16"/>
          <p:cNvCxnSpPr>
            <a:stCxn id="9" idx="2"/>
            <a:endCxn id="11" idx="0"/>
          </p:cNvCxnSpPr>
          <p:nvPr/>
        </p:nvCxnSpPr>
        <p:spPr>
          <a:xfrm flipH="1">
            <a:off x="4515441" y="3674640"/>
            <a:ext cx="1" cy="13307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3"/>
            <a:endCxn id="14" idx="1"/>
          </p:cNvCxnSpPr>
          <p:nvPr/>
        </p:nvCxnSpPr>
        <p:spPr>
          <a:xfrm flipV="1">
            <a:off x="5287447" y="3443809"/>
            <a:ext cx="953194" cy="17923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4" idx="2"/>
          </p:cNvCxnSpPr>
          <p:nvPr/>
        </p:nvCxnSpPr>
        <p:spPr>
          <a:xfrm flipH="1">
            <a:off x="7607361" y="3674641"/>
            <a:ext cx="1" cy="4448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554006" y="1556792"/>
            <a:ext cx="3922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initial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x = y = z = 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871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325"/>
    </mc:Choice>
    <mc:Fallback xmlns="">
      <p:transition spd="slow" advTm="553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Regression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2249424"/>
                <a:ext cx="3898776" cy="4525963"/>
              </a:xfrm>
            </p:spPr>
            <p:txBody>
              <a:bodyPr>
                <a:normAutofit/>
              </a:bodyPr>
              <a:lstStyle/>
              <a:p>
                <a:r>
                  <a:rPr lang="en-GB" dirty="0" smtClean="0"/>
                  <a:t>Good </a:t>
                </a:r>
                <a:r>
                  <a:rPr lang="en-GB" dirty="0"/>
                  <a:t>trace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𝜋</m:t>
                    </m:r>
                  </m:oMath>
                </a14:m>
                <a:r>
                  <a:rPr lang="en-GB" dirty="0"/>
                  <a:t> of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𝑃</m:t>
                    </m:r>
                  </m:oMath>
                </a14:m>
                <a:endParaRPr lang="en-GB" dirty="0" smtClean="0"/>
              </a:p>
              <a:p>
                <a:pPr lvl="1"/>
                <a:r>
                  <a:rPr lang="en-GB" dirty="0"/>
                  <a:t>All </a:t>
                </a:r>
                <a:r>
                  <a:rPr lang="en-GB" dirty="0" smtClean="0"/>
                  <a:t>permutations of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𝜋</m:t>
                    </m:r>
                  </m:oMath>
                </a14:m>
                <a:r>
                  <a:rPr lang="en-GB" dirty="0"/>
                  <a:t> are </a:t>
                </a:r>
                <a:r>
                  <a:rPr lang="en-GB" dirty="0" smtClean="0"/>
                  <a:t>good</a:t>
                </a:r>
              </a:p>
              <a:p>
                <a:r>
                  <a:rPr lang="en-GB" dirty="0" smtClean="0"/>
                  <a:t>New program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𝑃</m:t>
                    </m:r>
                    <m:r>
                      <a:rPr lang="en-GB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GB" dirty="0" smtClean="0"/>
                  <a:t> </a:t>
                </a:r>
              </a:p>
              <a:p>
                <a:pPr lvl="1"/>
                <a:r>
                  <a:rPr lang="en-GB" b="0" dirty="0" smtClean="0"/>
                  <a:t>Find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𝜋</m:t>
                    </m:r>
                    <m:r>
                      <a:rPr lang="en-GB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GB" dirty="0" smtClean="0"/>
                  <a:t>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𝑃</m:t>
                    </m:r>
                    <m:r>
                      <a:rPr lang="en-GB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GB" dirty="0" smtClean="0"/>
                  <a:t> that is “equiv.” t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/>
                      </a:rPr>
                      <m:t>o</m:t>
                    </m:r>
                    <m:r>
                      <a:rPr lang="en-GB" b="0" i="0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𝜋</m:t>
                    </m:r>
                  </m:oMath>
                </a14:m>
                <a:endParaRPr lang="en-GB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</a:rPr>
                          <m:t>𝜋</m:t>
                        </m:r>
                      </m:e>
                      <m:sup>
                        <m:r>
                          <a:rPr lang="en-GB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GB" dirty="0" smtClean="0"/>
                  <a:t> has a bad permutation</a:t>
                </a:r>
              </a:p>
              <a:p>
                <a:pPr lvl="1"/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𝑃</m:t>
                    </m:r>
                    <m:r>
                      <a:rPr lang="en-GB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GB" dirty="0" smtClean="0"/>
                  <a:t> causes a</a:t>
                </a:r>
                <a:br>
                  <a:rPr lang="en-GB" dirty="0" smtClean="0"/>
                </a:br>
                <a:r>
                  <a:rPr lang="en-GB" dirty="0" smtClean="0"/>
                  <a:t>regression</a:t>
                </a:r>
                <a:r>
                  <a:rPr lang="en-GB" dirty="0"/>
                  <a:t/>
                </a:r>
                <a:br>
                  <a:rPr lang="en-GB" dirty="0"/>
                </a:br>
                <a:r>
                  <a:rPr lang="en-GB" dirty="0" smtClean="0"/>
                  <a:t>w.r.t.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𝜋</m:t>
                    </m:r>
                  </m:oMath>
                </a14:m>
                <a:r>
                  <a:rPr lang="en-GB" dirty="0" smtClean="0"/>
                  <a:t>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𝑃</m:t>
                    </m:r>
                  </m:oMath>
                </a14:m>
                <a:endParaRPr lang="en-GB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2249424"/>
                <a:ext cx="3898776" cy="4525963"/>
              </a:xfrm>
              <a:blipFill rotWithShape="1">
                <a:blip r:embed="rId4"/>
                <a:stretch>
                  <a:fillRect t="-8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331434" y="2069012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await (z==1)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42617" y="2933108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p: assert (y==1)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88859" y="2933109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3: z =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88859" y="2069013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2: y = 1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091236" y="3861048"/>
            <a:ext cx="4937774" cy="0"/>
          </a:xfrm>
          <a:prstGeom prst="line">
            <a:avLst/>
          </a:prstGeom>
          <a:ln w="190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091236" y="4065862"/>
                <a:ext cx="9845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/>
                        <a:cs typeface="Consolas" panose="020B0609020204030204" pitchFamily="49" charset="0"/>
                      </a:rPr>
                      <m:t>𝜋</m:t>
                    </m:r>
                  </m:oMath>
                </a14:m>
                <a:r>
                  <a:rPr lang="en-GB" sz="2400" dirty="0" smtClean="0">
                    <a:cs typeface="Consolas" panose="020B0609020204030204" pitchFamily="49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/>
                        <a:cs typeface="Consolas" panose="020B0609020204030204" pitchFamily="49" charset="0"/>
                      </a:rPr>
                      <m:t>𝑃</m:t>
                    </m:r>
                  </m:oMath>
                </a14:m>
                <a:endParaRPr lang="en-GB" sz="2400" dirty="0" smtClean="0"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1236" y="4065862"/>
                <a:ext cx="984565" cy="461665"/>
              </a:xfrm>
              <a:prstGeom prst="rect">
                <a:avLst/>
              </a:prstGeom>
              <a:blipFill rotWithShape="1">
                <a:blip r:embed="rId5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7179438" y="4077072"/>
                <a:ext cx="11448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/>
                        <a:cs typeface="Consolas" panose="020B0609020204030204" pitchFamily="49" charset="0"/>
                      </a:rPr>
                      <m:t>𝜋</m:t>
                    </m:r>
                    <m:r>
                      <a:rPr lang="en-GB" sz="2400" b="0" i="1" smtClean="0">
                        <a:latin typeface="Cambria Math"/>
                        <a:cs typeface="Consolas" panose="020B0609020204030204" pitchFamily="49" charset="0"/>
                      </a:rPr>
                      <m:t>′</m:t>
                    </m:r>
                  </m:oMath>
                </a14:m>
                <a:r>
                  <a:rPr lang="en-GB" sz="2400" dirty="0" smtClean="0">
                    <a:cs typeface="Consolas" panose="020B0609020204030204" pitchFamily="49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/>
                        <a:cs typeface="Consolas" panose="020B0609020204030204" pitchFamily="49" charset="0"/>
                      </a:rPr>
                      <m:t>𝑃</m:t>
                    </m:r>
                    <m:r>
                      <a:rPr lang="en-GB" sz="2400" b="0" i="1" smtClean="0">
                        <a:latin typeface="Cambria Math"/>
                        <a:cs typeface="Consolas" panose="020B0609020204030204" pitchFamily="49" charset="0"/>
                      </a:rPr>
                      <m:t>′</m:t>
                    </m:r>
                  </m:oMath>
                </a14:m>
                <a:endParaRPr lang="en-GB" sz="2400" dirty="0" smtClean="0"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9438" y="4077072"/>
                <a:ext cx="1144865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2660" t="-10526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3131840" y="4653136"/>
            <a:ext cx="29033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y = 1</a:t>
            </a:r>
          </a:p>
          <a:p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z = 1</a:t>
            </a:r>
          </a:p>
          <a:p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await (z==1)</a:t>
            </a:r>
          </a:p>
          <a:p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assert (y==1)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42617" y="4653136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3: 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232871" y="1196752"/>
                <a:ext cx="4566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/>
                          <a:cs typeface="Consolas" panose="020B0609020204030204" pitchFamily="49" charset="0"/>
                        </a:rPr>
                        <m:t>𝑃</m:t>
                      </m:r>
                    </m:oMath>
                  </m:oMathPara>
                </a14:m>
                <a:endParaRPr lang="en-GB" sz="2400" dirty="0" smtClean="0"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871" y="1196752"/>
                <a:ext cx="456663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740511" y="1196751"/>
                <a:ext cx="5293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/>
                          <a:cs typeface="Consolas" panose="020B0609020204030204" pitchFamily="49" charset="0"/>
                        </a:rPr>
                        <m:t>𝑃</m:t>
                      </m:r>
                      <m:r>
                        <a:rPr lang="en-GB" sz="2400" b="0" i="1" smtClean="0">
                          <a:latin typeface="Cambria Math"/>
                          <a:cs typeface="Consolas" panose="020B0609020204030204" pitchFamily="49" charset="0"/>
                        </a:rPr>
                        <m:t>′</m:t>
                      </m:r>
                    </m:oMath>
                  </m:oMathPara>
                </a14:m>
                <a:endParaRPr lang="en-GB" sz="2400" dirty="0" smtClean="0"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511" y="1196751"/>
                <a:ext cx="529311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344373" y="5013176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2: 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 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GB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42617" y="5390636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n: await 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(z==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GB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42617" y="5761131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p: assert 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(y==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GB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2403869"/>
            <a:ext cx="7250721" cy="2123658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4400" dirty="0" smtClean="0">
                <a:solidFill>
                  <a:srgbClr val="FF0000"/>
                </a:solidFill>
              </a:rPr>
              <a:t>Our approach: Learn constraints from good traces to prevent regressions</a:t>
            </a:r>
            <a:endParaRPr lang="en-GB" sz="44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002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488"/>
    </mc:Choice>
    <mc:Fallback xmlns="">
      <p:transition spd="slow" advTm="1164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57923E-6 L 0.00122 0.126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631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1 0.00023 L 0.00139 -0.118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2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33333E-6 L 0.00087 0.05602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2801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89845E-6 L -0.00035 -0.05367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26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05602 L -0.00035 0.11574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2986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48148E-6 L 1.11111E-6 -0.04745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84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A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/>
      <p:bldP spid="9" grpId="1"/>
      <p:bldP spid="37" grpId="0"/>
      <p:bldP spid="40" grpId="0"/>
      <p:bldP spid="28" grpId="0"/>
      <p:bldP spid="29" grpId="0"/>
      <p:bldP spid="30" grpId="0"/>
      <p:bldP spid="31" grpId="0"/>
      <p:bldP spid="5" grpId="0"/>
      <p:bldP spid="5" grpId="1"/>
      <p:bldP spid="5" grpId="2"/>
      <p:bldP spid="4" grpId="0"/>
      <p:bldP spid="4" grpId="1"/>
      <p:bldP spid="10" grpId="0"/>
      <p:bldP spid="10" grpId="1"/>
      <p:bldP spid="10" grpId="2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98282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Example: Learning from good traces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836947" y="2163282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thread2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43436" y="3212975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1: x =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43436" y="4119465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2: y =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43435" y="5005372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3: z =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20314" y="2163284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thread3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40641" y="3212976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n: await (z==1)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32089" y="4119465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p: assert (y==1)</a:t>
            </a:r>
          </a:p>
        </p:txBody>
      </p:sp>
      <p:cxnSp>
        <p:nvCxnSpPr>
          <p:cNvPr id="28" name="Straight Arrow Connector 27"/>
          <p:cNvCxnSpPr>
            <a:stCxn id="11" idx="3"/>
            <a:endCxn id="14" idx="1"/>
          </p:cNvCxnSpPr>
          <p:nvPr/>
        </p:nvCxnSpPr>
        <p:spPr>
          <a:xfrm flipV="1">
            <a:off x="5287447" y="3443809"/>
            <a:ext cx="953194" cy="1792396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3"/>
            <a:endCxn id="15" idx="1"/>
          </p:cNvCxnSpPr>
          <p:nvPr/>
        </p:nvCxnSpPr>
        <p:spPr>
          <a:xfrm>
            <a:off x="5287448" y="4350298"/>
            <a:ext cx="944641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4536035" y="4581130"/>
            <a:ext cx="1" cy="42424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7607361" y="3674640"/>
            <a:ext cx="1" cy="42424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71539" y="1556791"/>
            <a:ext cx="3922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initial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x = y = z = 0</a:t>
            </a:r>
          </a:p>
        </p:txBody>
      </p:sp>
      <p:sp>
        <p:nvSpPr>
          <p:cNvPr id="30" name="Content Placeholder 1"/>
          <p:cNvSpPr>
            <a:spLocks noGrp="1"/>
          </p:cNvSpPr>
          <p:nvPr>
            <p:ph sz="half" idx="1"/>
          </p:nvPr>
        </p:nvSpPr>
        <p:spPr>
          <a:xfrm>
            <a:off x="395536" y="1769661"/>
            <a:ext cx="3566160" cy="4563976"/>
          </a:xfrm>
        </p:spPr>
        <p:txBody>
          <a:bodyPr>
            <a:normAutofit/>
          </a:bodyPr>
          <a:lstStyle/>
          <a:p>
            <a:r>
              <a:rPr lang="en-GB" dirty="0" smtClean="0"/>
              <a:t>Graph</a:t>
            </a:r>
          </a:p>
          <a:p>
            <a:pPr lvl="1"/>
            <a:r>
              <a:rPr lang="en-GB" dirty="0" smtClean="0"/>
              <a:t>Vertices: Instructions</a:t>
            </a:r>
          </a:p>
          <a:p>
            <a:pPr lvl="1"/>
            <a:r>
              <a:rPr lang="en-GB" dirty="0" smtClean="0"/>
              <a:t>Edges: data flow</a:t>
            </a:r>
          </a:p>
          <a:p>
            <a:pPr lvl="1">
              <a:tabLst>
                <a:tab pos="1435100" algn="l"/>
                <a:tab pos="1524000" algn="l"/>
              </a:tabLst>
            </a:pPr>
            <a:r>
              <a:rPr lang="en-GB" dirty="0" smtClean="0">
                <a:solidFill>
                  <a:srgbClr val="FF0000"/>
                </a:solidFill>
              </a:rPr>
              <a:t>Red</a:t>
            </a:r>
            <a:r>
              <a:rPr lang="en-GB" dirty="0" smtClean="0"/>
              <a:t>: 	</a:t>
            </a:r>
            <a:r>
              <a:rPr lang="en-GB" dirty="0"/>
              <a:t>A</a:t>
            </a:r>
            <a:r>
              <a:rPr lang="en-GB" dirty="0" smtClean="0"/>
              <a:t>ssertions</a:t>
            </a:r>
          </a:p>
          <a:p>
            <a:pPr lvl="1">
              <a:tabLst>
                <a:tab pos="1435100" algn="l"/>
                <a:tab pos="1524000" algn="l"/>
              </a:tabLst>
            </a:pPr>
            <a:r>
              <a:rPr lang="en-GB" dirty="0" smtClean="0">
                <a:solidFill>
                  <a:srgbClr val="00B0F0"/>
                </a:solidFill>
              </a:rPr>
              <a:t>Blue</a:t>
            </a:r>
            <a:r>
              <a:rPr lang="en-GB" dirty="0" smtClean="0"/>
              <a:t>: 	Awaits</a:t>
            </a:r>
          </a:p>
          <a:p>
            <a:pPr>
              <a:tabLst>
                <a:tab pos="1435100" algn="l"/>
                <a:tab pos="1524000" algn="l"/>
              </a:tabLst>
            </a:pPr>
            <a:r>
              <a:rPr lang="en-GB" dirty="0"/>
              <a:t>Coverage </a:t>
            </a:r>
            <a:r>
              <a:rPr lang="en-GB" dirty="0" smtClean="0"/>
              <a:t>for </a:t>
            </a:r>
            <a:r>
              <a:rPr lang="en-GB" dirty="0" smtClean="0">
                <a:solidFill>
                  <a:srgbClr val="FF0000"/>
                </a:solidFill>
              </a:rPr>
              <a:t>red</a:t>
            </a:r>
            <a:r>
              <a:rPr lang="en-GB" dirty="0" smtClean="0"/>
              <a:t> edge means </a:t>
            </a:r>
            <a:r>
              <a:rPr lang="en-GB" dirty="0"/>
              <a:t>alternative path using </a:t>
            </a:r>
            <a:r>
              <a:rPr lang="en-GB" dirty="0">
                <a:solidFill>
                  <a:srgbClr val="00B0F0"/>
                </a:solidFill>
              </a:rPr>
              <a:t>blue</a:t>
            </a:r>
            <a:r>
              <a:rPr lang="en-GB" dirty="0"/>
              <a:t> edges</a:t>
            </a:r>
          </a:p>
          <a:p>
            <a:pPr>
              <a:tabLst>
                <a:tab pos="1435100" algn="l"/>
                <a:tab pos="1524000" algn="l"/>
              </a:tabLst>
            </a:pPr>
            <a:endParaRPr lang="en-GB" dirty="0" smtClean="0"/>
          </a:p>
        </p:txBody>
      </p:sp>
      <p:cxnSp>
        <p:nvCxnSpPr>
          <p:cNvPr id="4" name="Straight Arrow Connector 3"/>
          <p:cNvCxnSpPr>
            <a:stCxn id="9" idx="2"/>
            <a:endCxn id="10" idx="0"/>
          </p:cNvCxnSpPr>
          <p:nvPr/>
        </p:nvCxnSpPr>
        <p:spPr>
          <a:xfrm>
            <a:off x="4515442" y="3674640"/>
            <a:ext cx="0" cy="44482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0" idx="2"/>
            <a:endCxn id="11" idx="0"/>
          </p:cNvCxnSpPr>
          <p:nvPr/>
        </p:nvCxnSpPr>
        <p:spPr>
          <a:xfrm flipH="1">
            <a:off x="4515441" y="4581130"/>
            <a:ext cx="1" cy="42424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3"/>
            <a:endCxn id="14" idx="1"/>
          </p:cNvCxnSpPr>
          <p:nvPr/>
        </p:nvCxnSpPr>
        <p:spPr>
          <a:xfrm flipV="1">
            <a:off x="5287447" y="3443809"/>
            <a:ext cx="953194" cy="17923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2"/>
          </p:cNvCxnSpPr>
          <p:nvPr/>
        </p:nvCxnSpPr>
        <p:spPr>
          <a:xfrm flipH="1">
            <a:off x="7607361" y="3674641"/>
            <a:ext cx="1" cy="4242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9137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872"/>
    </mc:Choice>
    <mc:Fallback xmlns="">
      <p:transition spd="slow" advTm="1178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Repairing a program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53486" y="2163283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thread1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5260" y="3212976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A: await (x==1)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5261" y="4119464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B: await (y==1)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5260" y="5005372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C: assert (z==1)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36947" y="2163282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thread2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43436" y="3212975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1: x =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43436" y="4119465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2: y =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43435" y="5005372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3: z =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20314" y="2163284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thread3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40641" y="3212976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n: await (z==1)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32089" y="4119465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p: assert (y==1)</a:t>
            </a:r>
          </a:p>
        </p:txBody>
      </p:sp>
      <p:cxnSp>
        <p:nvCxnSpPr>
          <p:cNvPr id="51" name="Curved Connector 50"/>
          <p:cNvCxnSpPr>
            <a:stCxn id="11" idx="3"/>
            <a:endCxn id="10" idx="3"/>
          </p:cNvCxnSpPr>
          <p:nvPr/>
        </p:nvCxnSpPr>
        <p:spPr>
          <a:xfrm flipV="1">
            <a:off x="5287447" y="4350298"/>
            <a:ext cx="1" cy="885907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accent4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/>
          <p:nvPr/>
        </p:nvCxnSpPr>
        <p:spPr>
          <a:xfrm flipV="1">
            <a:off x="5508104" y="3443807"/>
            <a:ext cx="1" cy="1792397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accent4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554006" y="1556792"/>
            <a:ext cx="3922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initial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x = y = z = 0</a:t>
            </a:r>
          </a:p>
        </p:txBody>
      </p:sp>
      <p:cxnSp>
        <p:nvCxnSpPr>
          <p:cNvPr id="16" name="Straight Arrow Connector 15"/>
          <p:cNvCxnSpPr>
            <a:stCxn id="10" idx="2"/>
            <a:endCxn id="11" idx="0"/>
          </p:cNvCxnSpPr>
          <p:nvPr/>
        </p:nvCxnSpPr>
        <p:spPr>
          <a:xfrm flipH="1">
            <a:off x="4515441" y="4581130"/>
            <a:ext cx="1" cy="42424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2"/>
            <a:endCxn id="15" idx="0"/>
          </p:cNvCxnSpPr>
          <p:nvPr/>
        </p:nvCxnSpPr>
        <p:spPr>
          <a:xfrm>
            <a:off x="7607362" y="3674641"/>
            <a:ext cx="2806" cy="4254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ultiply 19"/>
          <p:cNvSpPr/>
          <p:nvPr/>
        </p:nvSpPr>
        <p:spPr>
          <a:xfrm>
            <a:off x="5326799" y="4687190"/>
            <a:ext cx="288032" cy="21212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909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658"/>
    </mc:Choice>
    <mc:Fallback xmlns="">
      <p:transition spd="slow" advTm="516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90632E-6 L -0.00156 0.34421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172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|20|14.9|8.7|3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2|1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9.4|13.2|44.1|6.2|15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3|9.7|1.7|16.8|4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5|26.4|5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.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>
        <a:noFill/>
        <a:ln w="25400"/>
      </a:spPr>
      <a:bodyPr rtlCol="0" anchor="ctr"/>
      <a:lstStyle>
        <a:defPPr algn="ctr">
          <a:defRPr sz="28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0</TotalTime>
  <Words>833</Words>
  <Application>Microsoft Office PowerPoint</Application>
  <PresentationFormat>On-screen Show (4:3)</PresentationFormat>
  <Paragraphs>192</Paragraphs>
  <Slides>13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Urban</vt:lpstr>
      <vt:lpstr>Regression-free Synthesis for Concurrency</vt:lpstr>
      <vt:lpstr>Automatic Device Driver Synthesis</vt:lpstr>
      <vt:lpstr>Motivation</vt:lpstr>
      <vt:lpstr>Problem statement</vt:lpstr>
      <vt:lpstr>Example: Repairing a program</vt:lpstr>
      <vt:lpstr>Example: Regression</vt:lpstr>
      <vt:lpstr>Regression</vt:lpstr>
      <vt:lpstr>Example: Learning from good traces</vt:lpstr>
      <vt:lpstr>Example: Repairing a program</vt:lpstr>
      <vt:lpstr>Algorithm</vt:lpstr>
      <vt:lpstr>Generalization of CEGIS to PACES</vt:lpstr>
      <vt:lpstr>Implementation results (selection)</vt:lpstr>
      <vt:lpstr>Contributions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2014-07-22T10:35:30Z</dcterms:created>
  <dcterms:modified xsi:type="dcterms:W3CDTF">2014-07-22T10:36:16Z</dcterms:modified>
</cp:coreProperties>
</file>