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4D9E40-92CB-4853-A673-CE61F0388BC2}">
  <a:tblStyle styleId="{9F4D9E40-92CB-4853-A673-CE61F0388BC2}" styleName="Table_0">
    <a:wholeTbl>
      <a:tcTxStyle b="off" i="off">
        <a:font>
          <a:latin typeface="Trebuchet MS"/>
          <a:ea typeface="Trebuchet MS"/>
          <a:cs typeface="Trebuchet MS"/>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EF4E7"/>
          </a:solidFill>
        </a:fill>
      </a:tcStyle>
    </a:wholeTbl>
    <a:band1H>
      <a:tcTxStyle/>
      <a:tcStyle>
        <a:fill>
          <a:solidFill>
            <a:srgbClr val="DBE9CB"/>
          </a:solidFill>
        </a:fill>
      </a:tcStyle>
    </a:band1H>
    <a:band2H>
      <a:tcTxStyle/>
    </a:band2H>
    <a:band1V>
      <a:tcTxStyle/>
      <a:tcStyle>
        <a:fill>
          <a:solidFill>
            <a:srgbClr val="DBE9CB"/>
          </a:solidFill>
        </a:fill>
      </a:tcStyle>
    </a:band1V>
    <a:band2V>
      <a:tcTxStyle/>
    </a:band2V>
    <a:lastCol>
      <a:tcTxStyle b="on" i="off">
        <a:font>
          <a:latin typeface="Trebuchet MS"/>
          <a:ea typeface="Trebuchet MS"/>
          <a:cs typeface="Trebuchet MS"/>
        </a:font>
        <a:srgbClr val="FFFFFF"/>
      </a:tcTxStyle>
      <a:tcStyle>
        <a:fill>
          <a:solidFill>
            <a:srgbClr val="90C226"/>
          </a:solidFill>
        </a:fill>
      </a:tcStyle>
    </a:lastCol>
    <a:firstCol>
      <a:tcTxStyle b="on" i="off">
        <a:font>
          <a:latin typeface="Trebuchet MS"/>
          <a:ea typeface="Trebuchet MS"/>
          <a:cs typeface="Trebuchet MS"/>
        </a:font>
        <a:srgbClr val="FFFFFF"/>
      </a:tcTxStyle>
      <a:tcStyle>
        <a:fill>
          <a:solidFill>
            <a:srgbClr val="90C226"/>
          </a:solidFill>
        </a:fill>
      </a:tcStyle>
    </a:firstCol>
    <a:lastRow>
      <a:tcTxStyle b="on" i="off">
        <a:font>
          <a:latin typeface="Trebuchet MS"/>
          <a:ea typeface="Trebuchet MS"/>
          <a:cs typeface="Trebuchet MS"/>
        </a:font>
        <a:srgbClr val="FFFFFF"/>
      </a:tcTxStyle>
      <a:tcStyle>
        <a:tcBdr>
          <a:top>
            <a:ln cap="flat" cmpd="sng" w="38100">
              <a:solidFill>
                <a:srgbClr val="FFFFFF"/>
              </a:solidFill>
              <a:prstDash val="solid"/>
              <a:round/>
              <a:headEnd len="sm" w="sm" type="none"/>
              <a:tailEnd len="sm" w="sm" type="none"/>
            </a:ln>
          </a:top>
        </a:tcBdr>
        <a:fill>
          <a:solidFill>
            <a:srgbClr val="90C226"/>
          </a:solidFill>
        </a:fill>
      </a:tcStyle>
    </a:lastRow>
    <a:seCell>
      <a:tcTxStyle/>
    </a:seCell>
    <a:swCell>
      <a:tcTxStyle/>
    </a:swCell>
    <a:firstRow>
      <a:tcTxStyle b="on" i="off">
        <a:font>
          <a:latin typeface="Trebuchet MS"/>
          <a:ea typeface="Trebuchet MS"/>
          <a:cs typeface="Trebuchet MS"/>
        </a:font>
        <a:srgbClr val="FFFFFF"/>
      </a:tcTxStyle>
      <a:tcStyle>
        <a:tcBdr>
          <a:bottom>
            <a:ln cap="flat" cmpd="sng" w="38100">
              <a:solidFill>
                <a:srgbClr val="FFFFFF"/>
              </a:solidFill>
              <a:prstDash val="solid"/>
              <a:round/>
              <a:headEnd len="sm" w="sm" type="none"/>
              <a:tailEnd len="sm" w="sm" type="none"/>
            </a:ln>
          </a:bottom>
        </a:tcBdr>
        <a:fill>
          <a:solidFill>
            <a:srgbClr val="90C22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1d7d49ec5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1d7d49ec5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9342f4a6b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9342f4a6b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9342f4a6b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9342f4a6b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1d7d49ec5_1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1d7d49ec5_1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9342f4a6b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9342f4a6b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9342f4a6b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9342f4a6b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1d7d49ec5_1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1d7d49ec5_1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1d7d49ec5_1_8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1d7d49ec5_1_8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9342f4a6b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9342f4a6b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1d7d49ec5_1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1d7d49ec5_1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9342f4a6b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9342f4a6b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29342f4a6b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29342f4a6b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9342f4a6b_0_1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9342f4a6b_0_1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9342f4a6b_0_1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9342f4a6b_0_1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9342f4a6b_0_1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9342f4a6b_0_1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9342f4a6b_0_1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9342f4a6b_0_1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29342f4a6b_0_1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29342f4a6b_0_1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9342f4a6b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9342f4a6b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9342f4a6b_0_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9342f4a6b_0_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1dca74b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1dca74b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9342f4a6b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9342f4a6b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9342f4a6b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9342f4a6b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1d7d49ec5_1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1d7d49ec5_1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9342f4a6b_0_1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9342f4a6b_0_1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9342f4a6b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9342f4a6b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9342f4a6b_0_1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9342f4a6b_0_1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9342f4a6b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9342f4a6b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786350" y="464075"/>
            <a:ext cx="6381000" cy="12051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Clr>
                <a:schemeClr val="dk1"/>
              </a:buClr>
              <a:buSzPts val="1100"/>
              <a:buFont typeface="Arial"/>
              <a:buNone/>
            </a:pPr>
            <a:r>
              <a:rPr b="1" lang="en" sz="3200">
                <a:solidFill>
                  <a:srgbClr val="222222"/>
                </a:solidFill>
                <a:highlight>
                  <a:schemeClr val="lt1"/>
                </a:highlight>
                <a:latin typeface="Comic Sans MS"/>
                <a:ea typeface="Comic Sans MS"/>
                <a:cs typeface="Comic Sans MS"/>
                <a:sym typeface="Comic Sans MS"/>
              </a:rPr>
              <a:t>Grocery Management System</a:t>
            </a:r>
            <a:endParaRPr b="1" sz="3200">
              <a:solidFill>
                <a:srgbClr val="222222"/>
              </a:solidFill>
              <a:highlight>
                <a:schemeClr val="lt1"/>
              </a:highlight>
              <a:latin typeface="Comic Sans MS"/>
              <a:ea typeface="Comic Sans MS"/>
              <a:cs typeface="Comic Sans MS"/>
              <a:sym typeface="Comic Sans MS"/>
            </a:endParaRPr>
          </a:p>
          <a:p>
            <a:pPr indent="0" lvl="0" marL="0" rtl="0" algn="l">
              <a:spcBef>
                <a:spcPts val="900"/>
              </a:spcBef>
              <a:spcAft>
                <a:spcPts val="0"/>
              </a:spcAft>
              <a:buNone/>
            </a:pPr>
            <a:r>
              <a:t/>
            </a:r>
            <a:endParaRPr/>
          </a:p>
        </p:txBody>
      </p:sp>
      <p:pic>
        <p:nvPicPr>
          <p:cNvPr id="55" name="Google Shape;55;p13"/>
          <p:cNvPicPr preferRelativeResize="0"/>
          <p:nvPr/>
        </p:nvPicPr>
        <p:blipFill rotWithShape="1">
          <a:blip r:embed="rId3">
            <a:alphaModFix/>
          </a:blip>
          <a:srcRect b="0" l="0" r="0" t="0"/>
          <a:stretch/>
        </p:blipFill>
        <p:spPr>
          <a:xfrm>
            <a:off x="7412300" y="382975"/>
            <a:ext cx="1443775" cy="743911"/>
          </a:xfrm>
          <a:prstGeom prst="rect">
            <a:avLst/>
          </a:prstGeom>
          <a:noFill/>
          <a:ln>
            <a:noFill/>
          </a:ln>
        </p:spPr>
      </p:pic>
      <p:sp>
        <p:nvSpPr>
          <p:cNvPr id="56" name="Google Shape;56;p13"/>
          <p:cNvSpPr txBox="1"/>
          <p:nvPr/>
        </p:nvSpPr>
        <p:spPr>
          <a:xfrm>
            <a:off x="6149000" y="1832850"/>
            <a:ext cx="219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Under Guidance of: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Pooja Mehta</a:t>
            </a:r>
            <a:endParaRPr sz="1800">
              <a:solidFill>
                <a:schemeClr val="dk1"/>
              </a:solidFill>
              <a:latin typeface="Times New Roman"/>
              <a:ea typeface="Times New Roman"/>
              <a:cs typeface="Times New Roman"/>
              <a:sym typeface="Times New Roman"/>
            </a:endParaRPr>
          </a:p>
        </p:txBody>
      </p:sp>
      <p:sp>
        <p:nvSpPr>
          <p:cNvPr id="57" name="Google Shape;57;p13"/>
          <p:cNvSpPr txBox="1"/>
          <p:nvPr/>
        </p:nvSpPr>
        <p:spPr>
          <a:xfrm>
            <a:off x="6200575" y="2676725"/>
            <a:ext cx="2250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Submitted By:</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1. </a:t>
            </a:r>
            <a:r>
              <a:rPr lang="en" sz="1800">
                <a:solidFill>
                  <a:schemeClr val="dk1"/>
                </a:solidFill>
                <a:latin typeface="Times New Roman"/>
                <a:ea typeface="Times New Roman"/>
                <a:cs typeface="Times New Roman"/>
                <a:sym typeface="Times New Roman"/>
              </a:rPr>
              <a:t>Jayesh Thorve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2. </a:t>
            </a:r>
            <a:r>
              <a:rPr lang="en" sz="1800">
                <a:solidFill>
                  <a:schemeClr val="dk1"/>
                </a:solidFill>
                <a:latin typeface="Times New Roman"/>
                <a:ea typeface="Times New Roman"/>
                <a:cs typeface="Times New Roman"/>
                <a:sym typeface="Times New Roman"/>
              </a:rPr>
              <a:t>Maroti Panchal</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3. </a:t>
            </a:r>
            <a:r>
              <a:rPr lang="en" sz="1800">
                <a:solidFill>
                  <a:schemeClr val="dk1"/>
                </a:solidFill>
                <a:latin typeface="Times New Roman"/>
                <a:ea typeface="Times New Roman"/>
                <a:cs typeface="Times New Roman"/>
                <a:sym typeface="Times New Roman"/>
              </a:rPr>
              <a:t>Krutika Khade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4. </a:t>
            </a:r>
            <a:r>
              <a:rPr lang="en" sz="1800">
                <a:solidFill>
                  <a:schemeClr val="dk1"/>
                </a:solidFill>
                <a:latin typeface="Times New Roman"/>
                <a:ea typeface="Times New Roman"/>
                <a:cs typeface="Times New Roman"/>
                <a:sym typeface="Times New Roman"/>
              </a:rPr>
              <a:t>Nikhil Pelnekar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5. </a:t>
            </a:r>
            <a:r>
              <a:rPr lang="en" sz="1800">
                <a:solidFill>
                  <a:schemeClr val="dk1"/>
                </a:solidFill>
                <a:latin typeface="Times New Roman"/>
                <a:ea typeface="Times New Roman"/>
                <a:cs typeface="Times New Roman"/>
                <a:sym typeface="Times New Roman"/>
              </a:rPr>
              <a:t>Niket Pawar</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6. </a:t>
            </a:r>
            <a:r>
              <a:rPr lang="en" sz="1800">
                <a:solidFill>
                  <a:schemeClr val="dk1"/>
                </a:solidFill>
                <a:latin typeface="Times New Roman"/>
                <a:ea typeface="Times New Roman"/>
                <a:cs typeface="Times New Roman"/>
                <a:sym typeface="Times New Roman"/>
              </a:rPr>
              <a:t>Prajkta Patil</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58" name="Google Shape;58;p13"/>
          <p:cNvPicPr preferRelativeResize="0"/>
          <p:nvPr/>
        </p:nvPicPr>
        <p:blipFill>
          <a:blip r:embed="rId4">
            <a:alphaModFix/>
          </a:blip>
          <a:stretch>
            <a:fillRect/>
          </a:stretch>
        </p:blipFill>
        <p:spPr>
          <a:xfrm>
            <a:off x="1727400" y="1482450"/>
            <a:ext cx="3725475" cy="3209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0" y="744575"/>
            <a:ext cx="8520600" cy="1008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4375"/>
              <a:buFont typeface="Arial"/>
              <a:buNone/>
            </a:pPr>
            <a:r>
              <a:rPr b="1" lang="en" sz="3200">
                <a:latin typeface="Times New Roman"/>
                <a:ea typeface="Times New Roman"/>
                <a:cs typeface="Times New Roman"/>
                <a:sym typeface="Times New Roman"/>
              </a:rPr>
              <a:t>SPRING ANNOTATIONS</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16" name="Google Shape;116;p22"/>
          <p:cNvSpPr txBox="1"/>
          <p:nvPr>
            <p:ph idx="1" type="subTitle"/>
          </p:nvPr>
        </p:nvSpPr>
        <p:spPr>
          <a:xfrm>
            <a:off x="311700" y="958225"/>
            <a:ext cx="8520600" cy="44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@Request Body:</a:t>
            </a:r>
            <a:r>
              <a:rPr lang="en" sz="2000">
                <a:solidFill>
                  <a:schemeClr val="dk1"/>
                </a:solidFill>
                <a:latin typeface="Times New Roman"/>
                <a:ea typeface="Times New Roman"/>
                <a:cs typeface="Times New Roman"/>
                <a:sym typeface="Times New Roman"/>
              </a:rPr>
              <a:t> The @RequestBody annotation is applicable to handler methods of spring controller. spring should deserialize a request body into an object.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@OneToOne Mapping:</a:t>
            </a:r>
            <a:r>
              <a:rPr lang="en" sz="2000">
                <a:solidFill>
                  <a:schemeClr val="dk1"/>
                </a:solidFill>
                <a:latin typeface="Times New Roman"/>
                <a:ea typeface="Times New Roman"/>
                <a:cs typeface="Times New Roman"/>
                <a:sym typeface="Times New Roman"/>
              </a:rPr>
              <a:t> The @OneToOne JPA annotation is used to map the source entity with the target entity, Hibernate maps the tables in your database to the Entity classes in your application.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@OneToMany Mapping: </a:t>
            </a:r>
            <a:r>
              <a:rPr lang="en" sz="2000">
                <a:solidFill>
                  <a:schemeClr val="dk1"/>
                </a:solidFill>
                <a:latin typeface="Times New Roman"/>
                <a:ea typeface="Times New Roman"/>
                <a:cs typeface="Times New Roman"/>
                <a:sym typeface="Times New Roman"/>
              </a:rPr>
              <a:t>The @OneTo-Many relationship between table A and table B indicates that one row in</a:t>
            </a:r>
            <a:r>
              <a:rPr baseline="-25000" lang="en" sz="2000">
                <a:solidFill>
                  <a:schemeClr val="dk1"/>
                </a:solidFill>
                <a:latin typeface="Times New Roman"/>
                <a:ea typeface="Times New Roman"/>
                <a:cs typeface="Times New Roman"/>
                <a:sym typeface="Times New Roman"/>
              </a:rPr>
              <a:t> </a:t>
            </a:r>
            <a:r>
              <a:rPr lang="en" sz="2000">
                <a:solidFill>
                  <a:schemeClr val="dk1"/>
                </a:solidFill>
                <a:latin typeface="Times New Roman"/>
                <a:ea typeface="Times New Roman"/>
                <a:cs typeface="Times New Roman"/>
                <a:sym typeface="Times New Roman"/>
              </a:rPr>
              <a:t>a table A link to many rows in table B.but one row in table B links to only one row in table A.</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@ManyToOne Mapping:</a:t>
            </a:r>
            <a:r>
              <a:rPr lang="en" sz="2000">
                <a:solidFill>
                  <a:schemeClr val="dk1"/>
                </a:solidFill>
                <a:latin typeface="Times New Roman"/>
                <a:ea typeface="Times New Roman"/>
                <a:cs typeface="Times New Roman"/>
                <a:sym typeface="Times New Roman"/>
              </a:rPr>
              <a:t> The @Many-to-One mapping means that many instances of this entity are mapped to one instance of another entity.</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ctrTitle"/>
          </p:nvPr>
        </p:nvSpPr>
        <p:spPr>
          <a:xfrm>
            <a:off x="311700" y="744575"/>
            <a:ext cx="8520600" cy="67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4375"/>
              <a:buFont typeface="Arial"/>
              <a:buNone/>
            </a:pPr>
            <a:r>
              <a:rPr b="1" lang="en" sz="3200">
                <a:latin typeface="Times New Roman"/>
                <a:ea typeface="Times New Roman"/>
                <a:cs typeface="Times New Roman"/>
                <a:sym typeface="Times New Roman"/>
              </a:rPr>
              <a:t>SPRING ANNOTATIONS</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22" name="Google Shape;122;p23"/>
          <p:cNvSpPr txBox="1"/>
          <p:nvPr>
            <p:ph idx="1" type="subTitle"/>
          </p:nvPr>
        </p:nvSpPr>
        <p:spPr>
          <a:xfrm>
            <a:off x="0" y="744575"/>
            <a:ext cx="8520600" cy="36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@ExceptionHandler:</a:t>
            </a:r>
            <a:r>
              <a:rPr lang="en" sz="2000">
                <a:solidFill>
                  <a:schemeClr val="dk1"/>
                </a:solidFill>
                <a:latin typeface="Times New Roman"/>
                <a:ea typeface="Times New Roman"/>
                <a:cs typeface="Times New Roman"/>
                <a:sym typeface="Times New Roman"/>
              </a:rPr>
              <a:t>The @ExceptionHandler is an annotation used to handle the specific exceptions and sending the custom responses to the client.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br>
              <a:rPr lang="en" sz="2000">
                <a:solidFill>
                  <a:schemeClr val="dk1"/>
                </a:solidFill>
                <a:latin typeface="Times New Roman"/>
                <a:ea typeface="Times New Roman"/>
                <a:cs typeface="Times New Roman"/>
                <a:sym typeface="Times New Roman"/>
              </a:rPr>
            </a:br>
            <a:r>
              <a:rPr b="1" lang="en" sz="2000">
                <a:solidFill>
                  <a:schemeClr val="dk1"/>
                </a:solidFill>
                <a:latin typeface="Times New Roman"/>
                <a:ea typeface="Times New Roman"/>
                <a:cs typeface="Times New Roman"/>
                <a:sym typeface="Times New Roman"/>
              </a:rPr>
              <a:t>@ControllerAdvice: </a:t>
            </a:r>
            <a:r>
              <a:rPr lang="en" sz="2000">
                <a:solidFill>
                  <a:schemeClr val="dk1"/>
                </a:solidFill>
                <a:latin typeface="Times New Roman"/>
                <a:ea typeface="Times New Roman"/>
                <a:cs typeface="Times New Roman"/>
                <a:sym typeface="Times New Roman"/>
              </a:rPr>
              <a:t>A controller advice allows you to use exactly the same exception handling techniques but apply them across the whole application, not just to an individual controller. You can think of them as an annotation driven interceptor.</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311700" y="744575"/>
            <a:ext cx="8520600" cy="68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2400">
                <a:latin typeface="Trebuchet MS"/>
                <a:ea typeface="Trebuchet MS"/>
                <a:cs typeface="Trebuchet MS"/>
                <a:sym typeface="Trebuchet MS"/>
              </a:rPr>
              <a:t>ADMIN LOGIN</a:t>
            </a:r>
            <a:endParaRPr sz="1400"/>
          </a:p>
          <a:p>
            <a:pPr indent="0" lvl="0" marL="0" rtl="0" algn="ctr">
              <a:spcBef>
                <a:spcPts val="0"/>
              </a:spcBef>
              <a:spcAft>
                <a:spcPts val="0"/>
              </a:spcAft>
              <a:buNone/>
            </a:pPr>
            <a:r>
              <a:t/>
            </a:r>
            <a:endParaRPr/>
          </a:p>
        </p:txBody>
      </p:sp>
      <p:pic>
        <p:nvPicPr>
          <p:cNvPr id="128" name="Google Shape;128;p24"/>
          <p:cNvPicPr preferRelativeResize="0"/>
          <p:nvPr/>
        </p:nvPicPr>
        <p:blipFill>
          <a:blip r:embed="rId3">
            <a:alphaModFix/>
          </a:blip>
          <a:stretch>
            <a:fillRect/>
          </a:stretch>
        </p:blipFill>
        <p:spPr>
          <a:xfrm>
            <a:off x="797100" y="947475"/>
            <a:ext cx="7760349" cy="38887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311700" y="744575"/>
            <a:ext cx="8520600" cy="68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2400">
                <a:latin typeface="Times New Roman"/>
                <a:ea typeface="Times New Roman"/>
                <a:cs typeface="Times New Roman"/>
                <a:sym typeface="Times New Roman"/>
              </a:rPr>
              <a:t>ADMIN </a:t>
            </a:r>
            <a:r>
              <a:rPr b="1" lang="en" sz="2400">
                <a:latin typeface="Times New Roman"/>
                <a:ea typeface="Times New Roman"/>
                <a:cs typeface="Times New Roman"/>
                <a:sym typeface="Times New Roman"/>
              </a:rPr>
              <a:t>DATA ENTRY IN MYSQL THROUGH POSTMAN</a:t>
            </a:r>
            <a:endParaRPr sz="24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pic>
        <p:nvPicPr>
          <p:cNvPr id="134" name="Google Shape;134;p25"/>
          <p:cNvPicPr preferRelativeResize="0"/>
          <p:nvPr/>
        </p:nvPicPr>
        <p:blipFill rotWithShape="1">
          <a:blip r:embed="rId3">
            <a:alphaModFix/>
          </a:blip>
          <a:srcRect b="-1029" l="-7530" r="7529" t="1030"/>
          <a:stretch/>
        </p:blipFill>
        <p:spPr>
          <a:xfrm>
            <a:off x="152400" y="744575"/>
            <a:ext cx="8916400" cy="424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311700" y="7445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2400">
                <a:latin typeface="Times New Roman"/>
                <a:ea typeface="Times New Roman"/>
                <a:cs typeface="Times New Roman"/>
                <a:sym typeface="Times New Roman"/>
              </a:rPr>
              <a:t>ADMIN TABLE</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pic>
        <p:nvPicPr>
          <p:cNvPr id="140" name="Google Shape;140;p26"/>
          <p:cNvPicPr preferRelativeResize="0"/>
          <p:nvPr/>
        </p:nvPicPr>
        <p:blipFill>
          <a:blip r:embed="rId3">
            <a:alphaModFix/>
          </a:blip>
          <a:stretch>
            <a:fillRect/>
          </a:stretch>
        </p:blipFill>
        <p:spPr>
          <a:xfrm>
            <a:off x="136350" y="886375"/>
            <a:ext cx="8871275" cy="40758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311700" y="744575"/>
            <a:ext cx="8520600" cy="183600"/>
          </a:xfrm>
          <a:prstGeom prst="rect">
            <a:avLst/>
          </a:prstGeom>
        </p:spPr>
        <p:txBody>
          <a:bodyPr anchorCtr="0" anchor="b" bIns="91425" lIns="91425" spcFirstLastPara="1" rIns="91425" wrap="square" tIns="91425">
            <a:noAutofit/>
          </a:bodyPr>
          <a:lstStyle/>
          <a:p>
            <a:pPr indent="0" lvl="0" marL="0" rtl="0" algn="ctr">
              <a:lnSpc>
                <a:spcPct val="120000"/>
              </a:lnSpc>
              <a:spcBef>
                <a:spcPts val="0"/>
              </a:spcBef>
              <a:spcAft>
                <a:spcPts val="600"/>
              </a:spcAft>
              <a:buSzPts val="990"/>
              <a:buNone/>
            </a:pPr>
            <a:r>
              <a:rPr b="1" lang="en" sz="2880"/>
              <a:t>ADD PRODUCT</a:t>
            </a:r>
            <a:endParaRPr b="1" sz="2880"/>
          </a:p>
        </p:txBody>
      </p:sp>
      <p:pic>
        <p:nvPicPr>
          <p:cNvPr id="146" name="Google Shape;146;p27"/>
          <p:cNvPicPr preferRelativeResize="0"/>
          <p:nvPr/>
        </p:nvPicPr>
        <p:blipFill>
          <a:blip r:embed="rId3">
            <a:alphaModFix/>
          </a:blip>
          <a:stretch>
            <a:fillRect/>
          </a:stretch>
        </p:blipFill>
        <p:spPr>
          <a:xfrm>
            <a:off x="152400" y="1080575"/>
            <a:ext cx="8801931" cy="39105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ctrTitle"/>
          </p:nvPr>
        </p:nvSpPr>
        <p:spPr>
          <a:xfrm>
            <a:off x="311700" y="744575"/>
            <a:ext cx="8520600" cy="6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200"/>
              <a:t>PRODUCT LIST</a:t>
            </a:r>
            <a:endParaRPr b="1" sz="3200"/>
          </a:p>
        </p:txBody>
      </p:sp>
      <p:pic>
        <p:nvPicPr>
          <p:cNvPr id="152" name="Google Shape;152;p28"/>
          <p:cNvPicPr preferRelativeResize="0"/>
          <p:nvPr/>
        </p:nvPicPr>
        <p:blipFill>
          <a:blip r:embed="rId3">
            <a:alphaModFix/>
          </a:blip>
          <a:stretch>
            <a:fillRect/>
          </a:stretch>
        </p:blipFill>
        <p:spPr>
          <a:xfrm>
            <a:off x="152400" y="1132175"/>
            <a:ext cx="8839202" cy="38318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32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2400">
                <a:latin typeface="Trebuchet MS"/>
                <a:ea typeface="Trebuchet MS"/>
                <a:cs typeface="Trebuchet MS"/>
                <a:sym typeface="Trebuchet MS"/>
              </a:rPr>
              <a:t>CUSTOMER REGISTRATION</a:t>
            </a:r>
            <a:endParaRPr/>
          </a:p>
        </p:txBody>
      </p:sp>
      <p:pic>
        <p:nvPicPr>
          <p:cNvPr id="158" name="Google Shape;158;p29"/>
          <p:cNvPicPr preferRelativeResize="0"/>
          <p:nvPr/>
        </p:nvPicPr>
        <p:blipFill>
          <a:blip r:embed="rId3">
            <a:alphaModFix/>
          </a:blip>
          <a:stretch>
            <a:fillRect/>
          </a:stretch>
        </p:blipFill>
        <p:spPr>
          <a:xfrm>
            <a:off x="152400" y="1170125"/>
            <a:ext cx="8679901"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b="1" lang="en" sz="2400">
                <a:latin typeface="Trebuchet MS"/>
                <a:ea typeface="Trebuchet MS"/>
                <a:cs typeface="Trebuchet MS"/>
                <a:sym typeface="Trebuchet MS"/>
              </a:rPr>
              <a:t>CUSTOMER </a:t>
            </a:r>
            <a:r>
              <a:rPr b="1" lang="en" sz="2400">
                <a:latin typeface="Times New Roman"/>
                <a:ea typeface="Times New Roman"/>
                <a:cs typeface="Times New Roman"/>
                <a:sym typeface="Times New Roman"/>
              </a:rPr>
              <a:t>DATA ENTRY IN MYSQL THROUGH POSTMAN</a:t>
            </a:r>
            <a:endParaRPr/>
          </a:p>
        </p:txBody>
      </p:sp>
      <p:pic>
        <p:nvPicPr>
          <p:cNvPr id="164" name="Google Shape;164;p30"/>
          <p:cNvPicPr preferRelativeResize="0"/>
          <p:nvPr/>
        </p:nvPicPr>
        <p:blipFill>
          <a:blip r:embed="rId3">
            <a:alphaModFix/>
          </a:blip>
          <a:stretch>
            <a:fillRect/>
          </a:stretch>
        </p:blipFill>
        <p:spPr>
          <a:xfrm>
            <a:off x="479275" y="1017725"/>
            <a:ext cx="8353024" cy="41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438300" y="445025"/>
            <a:ext cx="839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2400">
                <a:latin typeface="Trebuchet MS"/>
                <a:ea typeface="Trebuchet MS"/>
                <a:cs typeface="Trebuchet MS"/>
                <a:sym typeface="Trebuchet MS"/>
              </a:rPr>
              <a:t>CUSTOMER TABLE</a:t>
            </a:r>
            <a:endParaRPr sz="1400"/>
          </a:p>
          <a:p>
            <a:pPr indent="0" lvl="0" marL="0" rtl="0" algn="l">
              <a:spcBef>
                <a:spcPts val="0"/>
              </a:spcBef>
              <a:spcAft>
                <a:spcPts val="0"/>
              </a:spcAft>
              <a:buNone/>
            </a:pPr>
            <a:r>
              <a:t/>
            </a:r>
            <a:endParaRPr/>
          </a:p>
        </p:txBody>
      </p:sp>
      <p:pic>
        <p:nvPicPr>
          <p:cNvPr id="170" name="Google Shape;170;p31"/>
          <p:cNvPicPr preferRelativeResize="0"/>
          <p:nvPr/>
        </p:nvPicPr>
        <p:blipFill>
          <a:blip r:embed="rId3">
            <a:alphaModFix/>
          </a:blip>
          <a:stretch>
            <a:fillRect/>
          </a:stretch>
        </p:blipFill>
        <p:spPr>
          <a:xfrm>
            <a:off x="373850" y="1017725"/>
            <a:ext cx="7975525" cy="3932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ctrTitle"/>
          </p:nvPr>
        </p:nvSpPr>
        <p:spPr>
          <a:xfrm>
            <a:off x="311700" y="348050"/>
            <a:ext cx="8520600" cy="8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Font typeface="Arial"/>
              <a:buNone/>
            </a:pPr>
            <a:r>
              <a:rPr b="1" lang="en" sz="3200">
                <a:latin typeface="Trebuchet MS"/>
                <a:ea typeface="Trebuchet MS"/>
                <a:cs typeface="Trebuchet MS"/>
                <a:sym typeface="Trebuchet MS"/>
              </a:rPr>
              <a:t>INTRODUCTION</a:t>
            </a:r>
            <a:endParaRPr sz="1400"/>
          </a:p>
          <a:p>
            <a:pPr indent="0" lvl="0" marL="0" rtl="0" algn="ctr">
              <a:spcBef>
                <a:spcPts val="0"/>
              </a:spcBef>
              <a:spcAft>
                <a:spcPts val="0"/>
              </a:spcAft>
              <a:buNone/>
            </a:pPr>
            <a:r>
              <a:t/>
            </a:r>
            <a:endParaRPr sz="2400"/>
          </a:p>
        </p:txBody>
      </p:sp>
      <p:sp>
        <p:nvSpPr>
          <p:cNvPr id="64" name="Google Shape;64;p14"/>
          <p:cNvSpPr txBox="1"/>
          <p:nvPr>
            <p:ph idx="1" type="subTitle"/>
          </p:nvPr>
        </p:nvSpPr>
        <p:spPr>
          <a:xfrm>
            <a:off x="311700" y="825025"/>
            <a:ext cx="8520600" cy="3983400"/>
          </a:xfrm>
          <a:prstGeom prst="rect">
            <a:avLst/>
          </a:prstGeom>
        </p:spPr>
        <p:txBody>
          <a:bodyPr anchorCtr="0" anchor="t" bIns="91425" lIns="91425" spcFirstLastPara="1" rIns="91425" wrap="square" tIns="91425">
            <a:noAutofit/>
          </a:bodyPr>
          <a:lstStyle/>
          <a:p>
            <a:pPr indent="0" lvl="0" marL="0" rtl="0" algn="just">
              <a:lnSpc>
                <a:spcPct val="71064"/>
              </a:lnSpc>
              <a:spcBef>
                <a:spcPts val="0"/>
              </a:spcBef>
              <a:spcAft>
                <a:spcPts val="0"/>
              </a:spcAft>
              <a:buClr>
                <a:schemeClr val="dk1"/>
              </a:buClr>
              <a:buSzPts val="1018"/>
              <a:buFont typeface="Arial"/>
              <a:buNone/>
            </a:pPr>
            <a:r>
              <a:rPr lang="en" sz="1842">
                <a:solidFill>
                  <a:schemeClr val="dk1"/>
                </a:solidFill>
                <a:highlight>
                  <a:schemeClr val="lt1"/>
                </a:highlight>
                <a:latin typeface="Times New Roman"/>
                <a:ea typeface="Times New Roman"/>
                <a:cs typeface="Times New Roman"/>
                <a:sym typeface="Times New Roman"/>
              </a:rPr>
              <a:t>The </a:t>
            </a:r>
            <a:r>
              <a:rPr lang="en" sz="1842">
                <a:solidFill>
                  <a:srgbClr val="222222"/>
                </a:solidFill>
                <a:highlight>
                  <a:schemeClr val="lt1"/>
                </a:highlight>
                <a:latin typeface="Times New Roman"/>
                <a:ea typeface="Times New Roman"/>
                <a:cs typeface="Times New Roman"/>
                <a:sym typeface="Times New Roman"/>
              </a:rPr>
              <a:t>Grocery Management System is developed to override the existing manual system.The purpose of this project is to automate the existing manual system with the help of computerized software by fulfilling all the requirements so that all the data can be stored at one place for long period of time with easy accessing and manipulating.</a:t>
            </a:r>
            <a:endParaRPr sz="1842">
              <a:solidFill>
                <a:schemeClr val="dk1"/>
              </a:solidFill>
              <a:highlight>
                <a:schemeClr val="lt1"/>
              </a:highlight>
              <a:latin typeface="Times New Roman"/>
              <a:ea typeface="Times New Roman"/>
              <a:cs typeface="Times New Roman"/>
              <a:sym typeface="Times New Roman"/>
            </a:endParaRPr>
          </a:p>
          <a:p>
            <a:pPr indent="0" lvl="0" marL="0" rtl="0" algn="just">
              <a:lnSpc>
                <a:spcPct val="71064"/>
              </a:lnSpc>
              <a:spcBef>
                <a:spcPts val="0"/>
              </a:spcBef>
              <a:spcAft>
                <a:spcPts val="0"/>
              </a:spcAft>
              <a:buSzPts val="1018"/>
              <a:buNone/>
            </a:pPr>
            <a:r>
              <a:rPr lang="en" sz="1842">
                <a:solidFill>
                  <a:schemeClr val="dk1"/>
                </a:solidFill>
                <a:highlight>
                  <a:schemeClr val="lt1"/>
                </a:highlight>
                <a:latin typeface="Times New Roman"/>
                <a:ea typeface="Times New Roman"/>
                <a:cs typeface="Times New Roman"/>
                <a:sym typeface="Times New Roman"/>
              </a:rPr>
              <a:t>The main goal for developing this project where customer can purchase an order on groceries. The structure is very convenient for customer. They can easily buy the grocery products from home through internet. The system decrease a much of work load for customer.The system functionality of products an order is stored on the admin side in web service. </a:t>
            </a:r>
            <a:r>
              <a:rPr lang="en" sz="1842">
                <a:solidFill>
                  <a:schemeClr val="dk1"/>
                </a:solidFill>
                <a:highlight>
                  <a:srgbClr val="FFFFFF"/>
                </a:highlight>
                <a:latin typeface="Times New Roman"/>
                <a:ea typeface="Times New Roman"/>
                <a:cs typeface="Times New Roman"/>
                <a:sym typeface="Times New Roman"/>
              </a:rPr>
              <a:t>Online grocery System is a method of E-Commerce that allows customer to buy a product form a seller over internet. There had been a increasing demand for e commerce sites, in the past decades. Online grocers, especially have growing in popularity.</a:t>
            </a:r>
            <a:endParaRPr sz="1842">
              <a:solidFill>
                <a:schemeClr val="dk1"/>
              </a:solidFill>
              <a:highlight>
                <a:srgbClr val="FFFFFF"/>
              </a:highlight>
              <a:latin typeface="Times New Roman"/>
              <a:ea typeface="Times New Roman"/>
              <a:cs typeface="Times New Roman"/>
              <a:sym typeface="Times New Roman"/>
            </a:endParaRPr>
          </a:p>
          <a:p>
            <a:pPr indent="0" lvl="0" marL="0" rtl="0" algn="just">
              <a:lnSpc>
                <a:spcPct val="71064"/>
              </a:lnSpc>
              <a:spcBef>
                <a:spcPts val="0"/>
              </a:spcBef>
              <a:spcAft>
                <a:spcPts val="0"/>
              </a:spcAft>
              <a:buClr>
                <a:schemeClr val="dk1"/>
              </a:buClr>
              <a:buSzPts val="1018"/>
              <a:buFont typeface="Arial"/>
              <a:buNone/>
            </a:pPr>
            <a:r>
              <a:t/>
            </a:r>
            <a:endParaRPr sz="1842">
              <a:solidFill>
                <a:schemeClr val="dk1"/>
              </a:solidFill>
              <a:highlight>
                <a:schemeClr val="lt1"/>
              </a:highlight>
              <a:latin typeface="Times New Roman"/>
              <a:ea typeface="Times New Roman"/>
              <a:cs typeface="Times New Roman"/>
              <a:sym typeface="Times New Roman"/>
            </a:endParaRPr>
          </a:p>
          <a:p>
            <a:pPr indent="0" lvl="0" marL="457200" rtl="0" algn="just">
              <a:lnSpc>
                <a:spcPct val="80000"/>
              </a:lnSpc>
              <a:spcBef>
                <a:spcPts val="0"/>
              </a:spcBef>
              <a:spcAft>
                <a:spcPts val="0"/>
              </a:spcAft>
              <a:buSzPts val="1018"/>
              <a:buNone/>
            </a:pPr>
            <a:r>
              <a:t/>
            </a:r>
            <a:endParaRPr sz="1842">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400">
                <a:latin typeface="Trebuchet MS"/>
                <a:ea typeface="Trebuchet MS"/>
                <a:cs typeface="Trebuchet MS"/>
                <a:sym typeface="Trebuchet MS"/>
              </a:rPr>
              <a:t>CUSTOMER </a:t>
            </a:r>
            <a:r>
              <a:rPr b="1" lang="en" sz="2400">
                <a:latin typeface="Trebuchet MS"/>
                <a:ea typeface="Trebuchet MS"/>
                <a:cs typeface="Trebuchet MS"/>
                <a:sym typeface="Trebuchet MS"/>
              </a:rPr>
              <a:t>LOGIN</a:t>
            </a:r>
            <a:endParaRPr sz="1400"/>
          </a:p>
          <a:p>
            <a:pPr indent="0" lvl="0" marL="0" rtl="0" algn="l">
              <a:spcBef>
                <a:spcPts val="0"/>
              </a:spcBef>
              <a:spcAft>
                <a:spcPts val="0"/>
              </a:spcAft>
              <a:buClr>
                <a:schemeClr val="dk1"/>
              </a:buClr>
              <a:buFont typeface="Arial"/>
              <a:buNone/>
            </a:pPr>
            <a:r>
              <a:t/>
            </a:r>
            <a:endParaRPr b="1" sz="2400">
              <a:latin typeface="Trebuchet MS"/>
              <a:ea typeface="Trebuchet MS"/>
              <a:cs typeface="Trebuchet MS"/>
              <a:sym typeface="Trebuchet MS"/>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32"/>
          <p:cNvPicPr preferRelativeResize="0"/>
          <p:nvPr/>
        </p:nvPicPr>
        <p:blipFill>
          <a:blip r:embed="rId3">
            <a:alphaModFix/>
          </a:blip>
          <a:stretch>
            <a:fillRect/>
          </a:stretch>
        </p:blipFill>
        <p:spPr>
          <a:xfrm>
            <a:off x="0" y="1017725"/>
            <a:ext cx="9143999" cy="3865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2400">
                <a:latin typeface="Trebuchet MS"/>
                <a:ea typeface="Trebuchet MS"/>
                <a:cs typeface="Trebuchet MS"/>
                <a:sym typeface="Trebuchet MS"/>
              </a:rPr>
              <a:t>CUSTOMER HOME PAGE</a:t>
            </a:r>
            <a:endParaRPr sz="1400"/>
          </a:p>
          <a:p>
            <a:pPr indent="0" lvl="0" marL="0" rtl="0" algn="l">
              <a:spcBef>
                <a:spcPts val="0"/>
              </a:spcBef>
              <a:spcAft>
                <a:spcPts val="0"/>
              </a:spcAft>
              <a:buNone/>
            </a:pPr>
            <a:r>
              <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3"/>
          <p:cNvPicPr preferRelativeResize="0"/>
          <p:nvPr/>
        </p:nvPicPr>
        <p:blipFill>
          <a:blip r:embed="rId3">
            <a:alphaModFix/>
          </a:blip>
          <a:stretch>
            <a:fillRect/>
          </a:stretch>
        </p:blipFill>
        <p:spPr>
          <a:xfrm>
            <a:off x="0" y="1017725"/>
            <a:ext cx="9143999" cy="3785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257825"/>
            <a:ext cx="8520600" cy="89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2400">
                <a:latin typeface="Trebuchet MS"/>
                <a:ea typeface="Trebuchet MS"/>
                <a:cs typeface="Trebuchet MS"/>
                <a:sym typeface="Trebuchet MS"/>
              </a:rPr>
              <a:t>CUSTOMER CART</a:t>
            </a:r>
            <a:endParaRPr/>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34"/>
          <p:cNvPicPr preferRelativeResize="0"/>
          <p:nvPr/>
        </p:nvPicPr>
        <p:blipFill>
          <a:blip r:embed="rId3">
            <a:alphaModFix/>
          </a:blip>
          <a:stretch>
            <a:fillRect/>
          </a:stretch>
        </p:blipFill>
        <p:spPr>
          <a:xfrm>
            <a:off x="0" y="786814"/>
            <a:ext cx="9144001" cy="356987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45833"/>
              <a:buFont typeface="Arial"/>
              <a:buNone/>
            </a:pPr>
            <a:r>
              <a:rPr b="1" lang="en" sz="2400">
                <a:latin typeface="Trebuchet MS"/>
                <a:ea typeface="Trebuchet MS"/>
                <a:cs typeface="Trebuchet MS"/>
                <a:sym typeface="Trebuchet MS"/>
              </a:rPr>
              <a:t>CUSTOMER  ORDER</a:t>
            </a:r>
            <a:endParaRPr/>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35"/>
          <p:cNvPicPr preferRelativeResize="0"/>
          <p:nvPr/>
        </p:nvPicPr>
        <p:blipFill>
          <a:blip r:embed="rId3">
            <a:alphaModFix/>
          </a:blip>
          <a:stretch>
            <a:fillRect/>
          </a:stretch>
        </p:blipFill>
        <p:spPr>
          <a:xfrm>
            <a:off x="0" y="1152475"/>
            <a:ext cx="9144001" cy="3875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2400">
                <a:latin typeface="Trebuchet MS"/>
                <a:ea typeface="Trebuchet MS"/>
                <a:cs typeface="Trebuchet MS"/>
                <a:sym typeface="Trebuchet MS"/>
              </a:rPr>
              <a:t>CUSTOMER PAYMENT</a:t>
            </a:r>
            <a:endParaRPr sz="1400"/>
          </a:p>
          <a:p>
            <a:pPr indent="0" lvl="0" marL="0" rtl="0" algn="l">
              <a:spcBef>
                <a:spcPts val="0"/>
              </a:spcBef>
              <a:spcAft>
                <a:spcPts val="0"/>
              </a:spcAft>
              <a:buNone/>
            </a:pPr>
            <a:r>
              <a:t/>
            </a:r>
            <a:endParaRPr/>
          </a:p>
        </p:txBody>
      </p:sp>
      <p:sp>
        <p:nvSpPr>
          <p:cNvPr id="204" name="Google Shape;20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36"/>
          <p:cNvPicPr preferRelativeResize="0"/>
          <p:nvPr/>
        </p:nvPicPr>
        <p:blipFill>
          <a:blip r:embed="rId3">
            <a:alphaModFix/>
          </a:blip>
          <a:stretch>
            <a:fillRect/>
          </a:stretch>
        </p:blipFill>
        <p:spPr>
          <a:xfrm>
            <a:off x="0" y="1082850"/>
            <a:ext cx="9143999" cy="39704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3200">
                <a:latin typeface="Trebuchet MS"/>
                <a:ea typeface="Trebuchet MS"/>
                <a:cs typeface="Trebuchet MS"/>
                <a:sym typeface="Trebuchet MS"/>
              </a:rPr>
              <a:t>ADVANTAGES</a:t>
            </a:r>
            <a:endParaRPr sz="1400"/>
          </a:p>
          <a:p>
            <a:pPr indent="0" lvl="0" marL="0" rtl="0" algn="l">
              <a:spcBef>
                <a:spcPts val="0"/>
              </a:spcBef>
              <a:spcAft>
                <a:spcPts val="0"/>
              </a:spcAft>
              <a:buNone/>
            </a:pPr>
            <a:r>
              <a:t/>
            </a:r>
            <a:endParaRPr/>
          </a:p>
        </p:txBody>
      </p:sp>
      <p:sp>
        <p:nvSpPr>
          <p:cNvPr id="211" name="Google Shape;21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342900" rtl="0" algn="l">
              <a:lnSpc>
                <a:spcPct val="100000"/>
              </a:lnSpc>
              <a:spcBef>
                <a:spcPts val="0"/>
              </a:spcBef>
              <a:spcAft>
                <a:spcPts val="0"/>
              </a:spcAft>
              <a:buClr>
                <a:schemeClr val="dk1"/>
              </a:buClr>
              <a:buSzPts val="1800"/>
              <a:buFont typeface="Noto Sans Symbols"/>
              <a:buChar char="❖"/>
            </a:pPr>
            <a:r>
              <a:rPr lang="en">
                <a:solidFill>
                  <a:schemeClr val="dk1"/>
                </a:solidFill>
                <a:latin typeface="Times New Roman"/>
                <a:ea typeface="Times New Roman"/>
                <a:cs typeface="Times New Roman"/>
                <a:sym typeface="Times New Roman"/>
              </a:rPr>
              <a:t>Customer can Shop </a:t>
            </a:r>
            <a:r>
              <a:rPr lang="en">
                <a:solidFill>
                  <a:srgbClr val="222222"/>
                </a:solidFill>
                <a:highlight>
                  <a:schemeClr val="lt1"/>
                </a:highlight>
                <a:latin typeface="Times New Roman"/>
                <a:ea typeface="Times New Roman"/>
                <a:cs typeface="Times New Roman"/>
                <a:sym typeface="Times New Roman"/>
              </a:rPr>
              <a:t>Grocery</a:t>
            </a:r>
            <a:r>
              <a:rPr lang="en">
                <a:solidFill>
                  <a:schemeClr val="dk1"/>
                </a:solidFill>
                <a:latin typeface="Times New Roman"/>
                <a:ea typeface="Times New Roman"/>
                <a:cs typeface="Times New Roman"/>
                <a:sym typeface="Times New Roman"/>
              </a:rPr>
              <a:t> anytime.</a:t>
            </a:r>
            <a:endParaRPr>
              <a:solidFill>
                <a:schemeClr val="dk1"/>
              </a:solidFill>
              <a:latin typeface="Times New Roman"/>
              <a:ea typeface="Times New Roman"/>
              <a:cs typeface="Times New Roman"/>
              <a:sym typeface="Times New Roman"/>
            </a:endParaRPr>
          </a:p>
          <a:p>
            <a:pPr indent="-304800" lvl="0" marL="342900" rtl="0" algn="l">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Makes the ordering process easier.</a:t>
            </a:r>
            <a:endParaRPr>
              <a:solidFill>
                <a:schemeClr val="dk1"/>
              </a:solidFill>
              <a:latin typeface="Times New Roman"/>
              <a:ea typeface="Times New Roman"/>
              <a:cs typeface="Times New Roman"/>
              <a:sym typeface="Times New Roman"/>
            </a:endParaRPr>
          </a:p>
          <a:p>
            <a:pPr indent="-304800" lvl="0" marL="342900" rtl="0" algn="l">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Customer's satisfaction.</a:t>
            </a:r>
            <a:endParaRPr>
              <a:solidFill>
                <a:schemeClr val="dk1"/>
              </a:solidFill>
              <a:latin typeface="Times New Roman"/>
              <a:ea typeface="Times New Roman"/>
              <a:cs typeface="Times New Roman"/>
              <a:sym typeface="Times New Roman"/>
            </a:endParaRPr>
          </a:p>
          <a:p>
            <a:pPr indent="-304800" lvl="0" marL="342900" rtl="0" algn="l">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No need to visit the store.</a:t>
            </a:r>
            <a:endParaRPr>
              <a:solidFill>
                <a:schemeClr val="dk1"/>
              </a:solidFill>
              <a:latin typeface="Times New Roman"/>
              <a:ea typeface="Times New Roman"/>
              <a:cs typeface="Times New Roman"/>
              <a:sym typeface="Times New Roman"/>
            </a:endParaRPr>
          </a:p>
          <a:p>
            <a:pPr indent="-304800" lvl="0" marL="342900" rtl="0" algn="l">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Discover New Items.</a:t>
            </a:r>
            <a:endParaRPr>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3200">
                <a:latin typeface="Trebuchet MS"/>
                <a:ea typeface="Trebuchet MS"/>
                <a:cs typeface="Trebuchet MS"/>
                <a:sym typeface="Trebuchet MS"/>
              </a:rPr>
              <a:t>CONCLUSION</a:t>
            </a:r>
            <a:endParaRPr sz="1400"/>
          </a:p>
          <a:p>
            <a:pPr indent="0" lvl="0" marL="0" rtl="0" algn="l">
              <a:spcBef>
                <a:spcPts val="0"/>
              </a:spcBef>
              <a:spcAft>
                <a:spcPts val="0"/>
              </a:spcAft>
              <a:buNone/>
            </a:pPr>
            <a:r>
              <a:t/>
            </a:r>
            <a:endParaRPr/>
          </a:p>
        </p:txBody>
      </p:sp>
      <p:sp>
        <p:nvSpPr>
          <p:cNvPr id="217" name="Google Shape;21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000">
                <a:solidFill>
                  <a:schemeClr val="dk1"/>
                </a:solidFill>
                <a:latin typeface="Times New Roman"/>
                <a:ea typeface="Times New Roman"/>
                <a:cs typeface="Times New Roman"/>
                <a:sym typeface="Times New Roman"/>
              </a:rPr>
              <a:t>Hence, we made the website of </a:t>
            </a:r>
            <a:r>
              <a:rPr lang="en" sz="2000">
                <a:solidFill>
                  <a:srgbClr val="222222"/>
                </a:solidFill>
                <a:highlight>
                  <a:schemeClr val="lt1"/>
                </a:highlight>
                <a:latin typeface="Times New Roman"/>
                <a:ea typeface="Times New Roman"/>
                <a:cs typeface="Times New Roman"/>
                <a:sym typeface="Times New Roman"/>
              </a:rPr>
              <a:t>Grocery Management System</a:t>
            </a:r>
            <a:endParaRPr sz="2000">
              <a:solidFill>
                <a:srgbClr val="222222"/>
              </a:solidFill>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Font typeface="Arial"/>
              <a:buNone/>
            </a:pPr>
            <a:r>
              <a:rPr lang="en" sz="2000">
                <a:solidFill>
                  <a:schemeClr val="dk1"/>
                </a:solidFill>
                <a:latin typeface="Times New Roman"/>
                <a:ea typeface="Times New Roman"/>
                <a:cs typeface="Times New Roman"/>
                <a:sym typeface="Times New Roman"/>
              </a:rPr>
              <a:t> which provides more accessibility to admin and simple, attractive interface to user. Customers  can get the </a:t>
            </a:r>
            <a:r>
              <a:rPr lang="en" sz="2000">
                <a:solidFill>
                  <a:srgbClr val="222222"/>
                </a:solidFill>
                <a:highlight>
                  <a:schemeClr val="lt1"/>
                </a:highlight>
                <a:latin typeface="Times New Roman"/>
                <a:ea typeface="Times New Roman"/>
                <a:cs typeface="Times New Roman"/>
                <a:sym typeface="Times New Roman"/>
              </a:rPr>
              <a:t>Grocery</a:t>
            </a:r>
            <a:r>
              <a:rPr lang="en" sz="2000">
                <a:solidFill>
                  <a:schemeClr val="dk1"/>
                </a:solidFill>
                <a:latin typeface="Times New Roman"/>
                <a:ea typeface="Times New Roman"/>
                <a:cs typeface="Times New Roman"/>
                <a:sym typeface="Times New Roman"/>
              </a:rPr>
              <a:t> by online which concludes safe delivery of product and customers can get the </a:t>
            </a:r>
            <a:r>
              <a:rPr lang="en" sz="2000">
                <a:solidFill>
                  <a:srgbClr val="222222"/>
                </a:solidFill>
                <a:highlight>
                  <a:schemeClr val="lt1"/>
                </a:highlight>
                <a:latin typeface="Times New Roman"/>
                <a:ea typeface="Times New Roman"/>
                <a:cs typeface="Times New Roman"/>
                <a:sym typeface="Times New Roman"/>
              </a:rPr>
              <a:t>Grocery </a:t>
            </a:r>
            <a:r>
              <a:rPr lang="en" sz="2000">
                <a:solidFill>
                  <a:schemeClr val="dk1"/>
                </a:solidFill>
                <a:latin typeface="Times New Roman"/>
                <a:ea typeface="Times New Roman"/>
                <a:cs typeface="Times New Roman"/>
                <a:sym typeface="Times New Roman"/>
              </a:rPr>
              <a:t>whenever it needed.</a:t>
            </a:r>
            <a:endParaRPr sz="2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sz="4800">
                <a:latin typeface="Trebuchet MS"/>
                <a:ea typeface="Trebuchet MS"/>
                <a:cs typeface="Trebuchet MS"/>
                <a:sym typeface="Trebuchet MS"/>
              </a:rPr>
              <a:t>THANK YOU </a:t>
            </a:r>
            <a:endParaRPr b="1" sz="4800">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773450"/>
            <a:ext cx="8520600" cy="773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3200">
                <a:latin typeface="Trebuchet MS"/>
                <a:ea typeface="Trebuchet MS"/>
                <a:cs typeface="Trebuchet MS"/>
                <a:sym typeface="Trebuchet MS"/>
              </a:rPr>
              <a:t>PROJECT OBJECTIVE</a:t>
            </a:r>
            <a:endParaRPr sz="1400"/>
          </a:p>
          <a:p>
            <a:pPr indent="0" lvl="0" marL="0" rtl="0" algn="ctr">
              <a:spcBef>
                <a:spcPts val="0"/>
              </a:spcBef>
              <a:spcAft>
                <a:spcPts val="0"/>
              </a:spcAft>
              <a:buNone/>
            </a:pPr>
            <a:r>
              <a:t/>
            </a:r>
            <a:endParaRPr/>
          </a:p>
        </p:txBody>
      </p:sp>
      <p:sp>
        <p:nvSpPr>
          <p:cNvPr id="70" name="Google Shape;70;p15"/>
          <p:cNvSpPr txBox="1"/>
          <p:nvPr>
            <p:ph idx="1" type="subTitle"/>
          </p:nvPr>
        </p:nvSpPr>
        <p:spPr>
          <a:xfrm>
            <a:off x="311700" y="992600"/>
            <a:ext cx="8520600" cy="3416100"/>
          </a:xfrm>
          <a:prstGeom prst="rect">
            <a:avLst/>
          </a:prstGeom>
        </p:spPr>
        <p:txBody>
          <a:bodyPr anchorCtr="0" anchor="t" bIns="91425" lIns="91425" spcFirstLastPara="1" rIns="91425" wrap="square" tIns="91425">
            <a:normAutofit/>
          </a:bodyPr>
          <a:lstStyle/>
          <a:p>
            <a:pPr indent="0" lvl="0" marL="0" rtl="0" algn="just">
              <a:lnSpc>
                <a:spcPct val="91064"/>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The main objective of the </a:t>
            </a:r>
            <a:r>
              <a:rPr lang="en" sz="1800">
                <a:solidFill>
                  <a:schemeClr val="dk1"/>
                </a:solidFill>
                <a:highlight>
                  <a:schemeClr val="lt1"/>
                </a:highlight>
                <a:latin typeface="Times New Roman"/>
                <a:ea typeface="Times New Roman"/>
                <a:cs typeface="Times New Roman"/>
                <a:sym typeface="Times New Roman"/>
              </a:rPr>
              <a:t> project provides a lot of features to manage the product in well manner. This project contains managing the details of  admin, product, orders,Customers,as well as payment.Basically the project describe how to manage for good performance and better services for customer.The project is totally built at administrative. The project is to build an application program for reduce the manual work for managing the customer,product and payments as per the requirements.</a:t>
            </a:r>
            <a:endParaRPr sz="1800">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744575"/>
            <a:ext cx="8520600" cy="725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3200">
                <a:latin typeface="Trebuchet MS"/>
                <a:ea typeface="Trebuchet MS"/>
                <a:cs typeface="Trebuchet MS"/>
                <a:sym typeface="Trebuchet MS"/>
              </a:rPr>
              <a:t>TECHNOLOGIES USED</a:t>
            </a:r>
            <a:endParaRPr sz="1400"/>
          </a:p>
          <a:p>
            <a:pPr indent="0" lvl="0" marL="0" rtl="0" algn="ctr">
              <a:spcBef>
                <a:spcPts val="0"/>
              </a:spcBef>
              <a:spcAft>
                <a:spcPts val="0"/>
              </a:spcAft>
              <a:buNone/>
            </a:pPr>
            <a:r>
              <a:t/>
            </a:r>
            <a:endParaRPr/>
          </a:p>
        </p:txBody>
      </p:sp>
      <p:sp>
        <p:nvSpPr>
          <p:cNvPr id="76" name="Google Shape;76;p16"/>
          <p:cNvSpPr txBox="1"/>
          <p:nvPr>
            <p:ph idx="1" type="subTitle"/>
          </p:nvPr>
        </p:nvSpPr>
        <p:spPr>
          <a:xfrm>
            <a:off x="1793150" y="837875"/>
            <a:ext cx="5039100" cy="3747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2400">
              <a:solidFill>
                <a:srgbClr val="FFFFFF"/>
              </a:solidFill>
              <a:latin typeface="Trebuchet MS"/>
              <a:ea typeface="Trebuchet MS"/>
              <a:cs typeface="Trebuchet MS"/>
              <a:sym typeface="Trebuchet MS"/>
            </a:endParaRPr>
          </a:p>
        </p:txBody>
      </p:sp>
      <p:sp>
        <p:nvSpPr>
          <p:cNvPr id="77" name="Google Shape;77;p16"/>
          <p:cNvSpPr/>
          <p:nvPr/>
        </p:nvSpPr>
        <p:spPr>
          <a:xfrm>
            <a:off x="1793150" y="874700"/>
            <a:ext cx="2409264" cy="1587492"/>
          </a:xfrm>
          <a:prstGeom prst="cloud">
            <a:avLst/>
          </a:prstGeom>
          <a:gradFill>
            <a:gsLst>
              <a:gs pos="0">
                <a:srgbClr val="DFE9FB"/>
              </a:gs>
              <a:gs pos="100000">
                <a:srgbClr val="6E9BE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Times New Roman"/>
                <a:ea typeface="Times New Roman"/>
                <a:cs typeface="Times New Roman"/>
                <a:sym typeface="Times New Roman"/>
              </a:rPr>
              <a:t>Spring Boot</a:t>
            </a:r>
            <a:endParaRPr sz="1800">
              <a:latin typeface="Times New Roman"/>
              <a:ea typeface="Times New Roman"/>
              <a:cs typeface="Times New Roman"/>
              <a:sym typeface="Times New Roman"/>
            </a:endParaRPr>
          </a:p>
        </p:txBody>
      </p:sp>
      <p:sp>
        <p:nvSpPr>
          <p:cNvPr id="78" name="Google Shape;78;p16"/>
          <p:cNvSpPr/>
          <p:nvPr/>
        </p:nvSpPr>
        <p:spPr>
          <a:xfrm>
            <a:off x="4513625" y="837875"/>
            <a:ext cx="2221668" cy="1661148"/>
          </a:xfrm>
          <a:prstGeom prst="cloud">
            <a:avLst/>
          </a:prstGeom>
          <a:gradFill>
            <a:gsLst>
              <a:gs pos="0">
                <a:srgbClr val="DFE9FB"/>
              </a:gs>
              <a:gs pos="100000">
                <a:srgbClr val="6E9BE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Times New Roman"/>
                <a:ea typeface="Times New Roman"/>
                <a:cs typeface="Times New Roman"/>
                <a:sym typeface="Times New Roman"/>
              </a:rPr>
              <a:t>MySQL</a:t>
            </a:r>
            <a:endParaRPr sz="1800">
              <a:latin typeface="Times New Roman"/>
              <a:ea typeface="Times New Roman"/>
              <a:cs typeface="Times New Roman"/>
              <a:sym typeface="Times New Roman"/>
            </a:endParaRPr>
          </a:p>
        </p:txBody>
      </p:sp>
      <p:sp>
        <p:nvSpPr>
          <p:cNvPr id="79" name="Google Shape;79;p16"/>
          <p:cNvSpPr/>
          <p:nvPr/>
        </p:nvSpPr>
        <p:spPr>
          <a:xfrm>
            <a:off x="2038784" y="2756475"/>
            <a:ext cx="2221668" cy="1828764"/>
          </a:xfrm>
          <a:prstGeom prst="cloud">
            <a:avLst/>
          </a:prstGeom>
          <a:gradFill>
            <a:gsLst>
              <a:gs pos="0">
                <a:srgbClr val="DFE9FB"/>
              </a:gs>
              <a:gs pos="100000">
                <a:srgbClr val="6E9BE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Times New Roman"/>
                <a:ea typeface="Times New Roman"/>
                <a:cs typeface="Times New Roman"/>
                <a:sym typeface="Times New Roman"/>
              </a:rPr>
              <a:t>Postman</a:t>
            </a:r>
            <a:endParaRPr sz="1800">
              <a:latin typeface="Times New Roman"/>
              <a:ea typeface="Times New Roman"/>
              <a:cs typeface="Times New Roman"/>
              <a:sym typeface="Times New Roman"/>
            </a:endParaRPr>
          </a:p>
        </p:txBody>
      </p:sp>
      <p:sp>
        <p:nvSpPr>
          <p:cNvPr id="80" name="Google Shape;80;p16"/>
          <p:cNvSpPr/>
          <p:nvPr/>
        </p:nvSpPr>
        <p:spPr>
          <a:xfrm>
            <a:off x="4572000" y="2649100"/>
            <a:ext cx="2104920" cy="1828764"/>
          </a:xfrm>
          <a:prstGeom prst="cloud">
            <a:avLst/>
          </a:prstGeom>
          <a:gradFill>
            <a:gsLst>
              <a:gs pos="0">
                <a:srgbClr val="DFE9FB"/>
              </a:gs>
              <a:gs pos="100000">
                <a:srgbClr val="6E9BE7"/>
              </a:gs>
            </a:gsLst>
            <a:lin ang="540001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Times New Roman"/>
                <a:ea typeface="Times New Roman"/>
                <a:cs typeface="Times New Roman"/>
                <a:sym typeface="Times New Roman"/>
              </a:rPr>
              <a:t>Angular</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ctrTitle"/>
          </p:nvPr>
        </p:nvSpPr>
        <p:spPr>
          <a:xfrm>
            <a:off x="492175" y="84772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3200">
                <a:latin typeface="Times New Roman"/>
                <a:ea typeface="Times New Roman"/>
                <a:cs typeface="Times New Roman"/>
                <a:sym typeface="Times New Roman"/>
              </a:rPr>
              <a:t>REQUIRED SPECIFICATIONS</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graphicFrame>
        <p:nvGraphicFramePr>
          <p:cNvPr id="86" name="Google Shape;86;p17"/>
          <p:cNvGraphicFramePr/>
          <p:nvPr/>
        </p:nvGraphicFramePr>
        <p:xfrm>
          <a:off x="1042424" y="1131132"/>
          <a:ext cx="3000000" cy="3000000"/>
        </p:xfrm>
        <a:graphic>
          <a:graphicData uri="http://schemas.openxmlformats.org/drawingml/2006/table">
            <a:tbl>
              <a:tblPr bandRow="1" firstRow="1">
                <a:noFill/>
                <a:tableStyleId>{9F4D9E40-92CB-4853-A673-CE61F0388BC2}</a:tableStyleId>
              </a:tblPr>
              <a:tblGrid>
                <a:gridCol w="3342675"/>
                <a:gridCol w="3716500"/>
              </a:tblGrid>
              <a:tr h="824575">
                <a:tc>
                  <a:txBody>
                    <a:bodyPr/>
                    <a:lstStyle/>
                    <a:p>
                      <a:pPr indent="0" lvl="0" marL="0" marR="0" rtl="0" algn="ctr">
                        <a:spcBef>
                          <a:spcPts val="0"/>
                        </a:spcBef>
                        <a:spcAft>
                          <a:spcPts val="0"/>
                        </a:spcAft>
                        <a:buNone/>
                      </a:pPr>
                      <a:r>
                        <a:rPr lang="en" sz="2200" u="none" cap="none" strike="noStrike"/>
                        <a:t>Hardware Configuration</a:t>
                      </a:r>
                      <a:endParaRPr sz="2200"/>
                    </a:p>
                  </a:txBody>
                  <a:tcPr marT="41350" marB="41350" marR="82700" marL="82700"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rgbClr val="6D9EEB"/>
                    </a:solidFill>
                  </a:tcPr>
                </a:tc>
                <a:tc>
                  <a:txBody>
                    <a:bodyPr/>
                    <a:lstStyle/>
                    <a:p>
                      <a:pPr indent="0" lvl="0" marL="0" marR="0" rtl="0" algn="ctr">
                        <a:spcBef>
                          <a:spcPts val="0"/>
                        </a:spcBef>
                        <a:spcAft>
                          <a:spcPts val="0"/>
                        </a:spcAft>
                        <a:buNone/>
                      </a:pPr>
                      <a:r>
                        <a:rPr lang="en" sz="2200" u="none" cap="none" strike="noStrike"/>
                        <a:t>Software Configuration</a:t>
                      </a:r>
                      <a:endParaRPr sz="1200"/>
                    </a:p>
                  </a:txBody>
                  <a:tcPr marT="41350" marB="41350" marR="82700" marL="82700"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38100">
                      <a:solidFill>
                        <a:schemeClr val="accent1"/>
                      </a:solidFill>
                      <a:prstDash val="solid"/>
                      <a:round/>
                      <a:headEnd len="sm" w="sm" type="none"/>
                      <a:tailEnd len="sm" w="sm" type="none"/>
                    </a:lnB>
                    <a:solidFill>
                      <a:srgbClr val="6D9EEB"/>
                    </a:solidFill>
                  </a:tcPr>
                </a:tc>
              </a:tr>
              <a:tr h="639375">
                <a:tc>
                  <a:txBody>
                    <a:bodyPr/>
                    <a:lstStyle/>
                    <a:p>
                      <a:pPr indent="-285750" lvl="0" marL="285750" marR="0" rtl="0" algn="ctr">
                        <a:spcBef>
                          <a:spcPts val="0"/>
                        </a:spcBef>
                        <a:spcAft>
                          <a:spcPts val="0"/>
                        </a:spcAft>
                        <a:buClr>
                          <a:srgbClr val="000000"/>
                        </a:buClr>
                        <a:buSzPts val="1800"/>
                        <a:buFont typeface="Noto Sans Symbols"/>
                        <a:buChar char="⮚"/>
                      </a:pPr>
                      <a:r>
                        <a:rPr b="0" lang="en" sz="1800" u="none" cap="none" strike="noStrike">
                          <a:latin typeface="Trebuchet MS"/>
                          <a:ea typeface="Trebuchet MS"/>
                          <a:cs typeface="Trebuchet MS"/>
                          <a:sym typeface="Trebuchet MS"/>
                        </a:rPr>
                        <a:t>Operating System : Windows 10 and above</a:t>
                      </a:r>
                      <a:endParaRPr/>
                    </a:p>
                  </a:txBody>
                  <a:tcPr marT="41350" marB="41350" marR="82700" marL="82700"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rgbClr val="C9DAF8"/>
                      </a:solidFill>
                      <a:prstDash val="solid"/>
                      <a:round/>
                      <a:headEnd len="sm" w="sm" type="none"/>
                      <a:tailEnd len="sm" w="sm" type="none"/>
                    </a:lnB>
                    <a:solidFill>
                      <a:srgbClr val="C9DAF8"/>
                    </a:solidFill>
                  </a:tcPr>
                </a:tc>
                <a:tc>
                  <a:txBody>
                    <a:bodyPr/>
                    <a:lstStyle/>
                    <a:p>
                      <a:pPr indent="-285750" lvl="0" marL="285750" marR="0" rtl="0" algn="ctr">
                        <a:spcBef>
                          <a:spcPts val="0"/>
                        </a:spcBef>
                        <a:spcAft>
                          <a:spcPts val="0"/>
                        </a:spcAft>
                        <a:buClr>
                          <a:srgbClr val="000000"/>
                        </a:buClr>
                        <a:buSzPts val="1800"/>
                        <a:buFont typeface="Noto Sans Symbols"/>
                        <a:buChar char="⮚"/>
                      </a:pPr>
                      <a:r>
                        <a:rPr b="0" lang="en" sz="1800" u="none" cap="none" strike="noStrike">
                          <a:latin typeface="Trebuchet MS"/>
                          <a:ea typeface="Trebuchet MS"/>
                          <a:cs typeface="Trebuchet MS"/>
                          <a:sym typeface="Trebuchet MS"/>
                        </a:rPr>
                        <a:t>Software IDE: Eclipse, Postman, MySQL, VS Code.</a:t>
                      </a:r>
                      <a:endParaRPr/>
                    </a:p>
                  </a:txBody>
                  <a:tcPr marT="41350" marB="41350" marR="82700" marL="82700"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38100">
                      <a:solidFill>
                        <a:schemeClr val="accent1"/>
                      </a:solidFill>
                      <a:prstDash val="solid"/>
                      <a:round/>
                      <a:headEnd len="sm" w="sm" type="none"/>
                      <a:tailEnd len="sm" w="sm" type="none"/>
                    </a:lnT>
                    <a:lnB cap="flat" cmpd="sng" w="12700">
                      <a:solidFill>
                        <a:srgbClr val="C9DAF8"/>
                      </a:solidFill>
                      <a:prstDash val="solid"/>
                      <a:round/>
                      <a:headEnd len="sm" w="sm" type="none"/>
                      <a:tailEnd len="sm" w="sm" type="none"/>
                    </a:lnB>
                    <a:solidFill>
                      <a:srgbClr val="C9DAF8"/>
                    </a:solidFill>
                  </a:tcPr>
                </a:tc>
              </a:tr>
              <a:tr h="917175">
                <a:tc>
                  <a:txBody>
                    <a:bodyPr/>
                    <a:lstStyle/>
                    <a:p>
                      <a:pPr indent="-285750" lvl="0" marL="285750" marR="0" rtl="0" algn="ctr">
                        <a:spcBef>
                          <a:spcPts val="0"/>
                        </a:spcBef>
                        <a:spcAft>
                          <a:spcPts val="0"/>
                        </a:spcAft>
                        <a:buClr>
                          <a:srgbClr val="000000"/>
                        </a:buClr>
                        <a:buSzPts val="1800"/>
                        <a:buFont typeface="Noto Sans Symbols"/>
                        <a:buChar char="⮚"/>
                      </a:pPr>
                      <a:r>
                        <a:rPr b="0" lang="en" sz="1800" u="none" cap="none" strike="noStrike">
                          <a:latin typeface="Trebuchet MS"/>
                          <a:ea typeface="Trebuchet MS"/>
                          <a:cs typeface="Trebuchet MS"/>
                          <a:sym typeface="Trebuchet MS"/>
                        </a:rPr>
                        <a:t>Hard Disk: 500 GB</a:t>
                      </a:r>
                      <a:endParaRPr/>
                    </a:p>
                  </a:txBody>
                  <a:tcPr marT="41350" marB="41350" marR="82700" marL="82700" anchor="ctr">
                    <a:lnL cap="flat" cmpd="sng" w="12700">
                      <a:solidFill>
                        <a:srgbClr val="C9DAF8"/>
                      </a:solidFill>
                      <a:prstDash val="solid"/>
                      <a:round/>
                      <a:headEnd len="sm" w="sm" type="none"/>
                      <a:tailEnd len="sm" w="sm" type="none"/>
                    </a:lnL>
                    <a:lnR cap="flat" cmpd="sng" w="12700">
                      <a:solidFill>
                        <a:srgbClr val="C9DAF8"/>
                      </a:solidFill>
                      <a:prstDash val="solid"/>
                      <a:round/>
                      <a:headEnd len="sm" w="sm" type="none"/>
                      <a:tailEnd len="sm" w="sm" type="none"/>
                    </a:lnR>
                    <a:lnT cap="flat" cmpd="sng" w="12700">
                      <a:solidFill>
                        <a:srgbClr val="C9DAF8"/>
                      </a:solidFill>
                      <a:prstDash val="solid"/>
                      <a:round/>
                      <a:headEnd len="sm" w="sm" type="none"/>
                      <a:tailEnd len="sm" w="sm" type="none"/>
                    </a:lnT>
                    <a:lnB cap="flat" cmpd="sng" w="12700">
                      <a:solidFill>
                        <a:srgbClr val="C9DAF8"/>
                      </a:solidFill>
                      <a:prstDash val="solid"/>
                      <a:round/>
                      <a:headEnd len="sm" w="sm" type="none"/>
                      <a:tailEnd len="sm" w="sm" type="none"/>
                    </a:lnB>
                    <a:solidFill>
                      <a:srgbClr val="A4C2F4"/>
                    </a:solidFill>
                  </a:tcPr>
                </a:tc>
                <a:tc>
                  <a:txBody>
                    <a:bodyPr/>
                    <a:lstStyle/>
                    <a:p>
                      <a:pPr indent="-285750" lvl="0" marL="285750" marR="0" rtl="0" algn="ctr">
                        <a:spcBef>
                          <a:spcPts val="0"/>
                        </a:spcBef>
                        <a:spcAft>
                          <a:spcPts val="0"/>
                        </a:spcAft>
                        <a:buClr>
                          <a:srgbClr val="000000"/>
                        </a:buClr>
                        <a:buSzPts val="1800"/>
                        <a:buFont typeface="Noto Sans Symbols"/>
                        <a:buChar char="⮚"/>
                      </a:pPr>
                      <a:r>
                        <a:rPr b="0" lang="en" sz="1800" u="none" cap="none" strike="noStrike">
                          <a:latin typeface="Trebuchet MS"/>
                          <a:ea typeface="Trebuchet MS"/>
                          <a:cs typeface="Trebuchet MS"/>
                          <a:sym typeface="Trebuchet MS"/>
                        </a:rPr>
                        <a:t>Language: JAVA, Type Script, HTML, CSS</a:t>
                      </a:r>
                      <a:endParaRPr/>
                    </a:p>
                    <a:p>
                      <a:pPr indent="-171450" lvl="0" marL="285750" marR="0" rtl="0" algn="ctr">
                        <a:spcBef>
                          <a:spcPts val="0"/>
                        </a:spcBef>
                        <a:spcAft>
                          <a:spcPts val="0"/>
                        </a:spcAft>
                        <a:buClr>
                          <a:srgbClr val="000000"/>
                        </a:buClr>
                        <a:buSzPts val="1800"/>
                        <a:buFont typeface="Noto Sans Symbols"/>
                        <a:buNone/>
                      </a:pPr>
                      <a:r>
                        <a:t/>
                      </a:r>
                      <a:endParaRPr b="0" sz="1800" u="none" cap="none" strike="noStrike">
                        <a:latin typeface="Trebuchet MS"/>
                        <a:ea typeface="Trebuchet MS"/>
                        <a:cs typeface="Trebuchet MS"/>
                        <a:sym typeface="Trebuchet MS"/>
                      </a:endParaRPr>
                    </a:p>
                  </a:txBody>
                  <a:tcPr marT="41350" marB="41350" marR="82700" marL="82700" anchor="ctr">
                    <a:lnL cap="flat" cmpd="sng" w="12700">
                      <a:solidFill>
                        <a:srgbClr val="C9DAF8"/>
                      </a:solidFill>
                      <a:prstDash val="solid"/>
                      <a:round/>
                      <a:headEnd len="sm" w="sm" type="none"/>
                      <a:tailEnd len="sm" w="sm" type="none"/>
                    </a:lnL>
                    <a:lnR cap="flat" cmpd="sng" w="12700">
                      <a:solidFill>
                        <a:srgbClr val="C9DAF8"/>
                      </a:solidFill>
                      <a:prstDash val="solid"/>
                      <a:round/>
                      <a:headEnd len="sm" w="sm" type="none"/>
                      <a:tailEnd len="sm" w="sm" type="none"/>
                    </a:lnR>
                    <a:lnT cap="flat" cmpd="sng" w="12700">
                      <a:solidFill>
                        <a:srgbClr val="C9DAF8"/>
                      </a:solidFill>
                      <a:prstDash val="solid"/>
                      <a:round/>
                      <a:headEnd len="sm" w="sm" type="none"/>
                      <a:tailEnd len="sm" w="sm" type="none"/>
                    </a:lnT>
                    <a:lnB cap="flat" cmpd="sng" w="12700">
                      <a:solidFill>
                        <a:srgbClr val="C9DAF8"/>
                      </a:solidFill>
                      <a:prstDash val="solid"/>
                      <a:round/>
                      <a:headEnd len="sm" w="sm" type="none"/>
                      <a:tailEnd len="sm" w="sm" type="none"/>
                    </a:lnB>
                    <a:solidFill>
                      <a:srgbClr val="A4C2F4"/>
                    </a:solidFill>
                  </a:tcPr>
                </a:tc>
              </a:tr>
              <a:tr h="605500">
                <a:tc>
                  <a:txBody>
                    <a:bodyPr/>
                    <a:lstStyle/>
                    <a:p>
                      <a:pPr indent="-285750" lvl="0" marL="285750" marR="0" rtl="0" algn="ctr">
                        <a:spcBef>
                          <a:spcPts val="0"/>
                        </a:spcBef>
                        <a:spcAft>
                          <a:spcPts val="0"/>
                        </a:spcAft>
                        <a:buClr>
                          <a:srgbClr val="000000"/>
                        </a:buClr>
                        <a:buSzPts val="1800"/>
                        <a:buFont typeface="Noto Sans Symbols"/>
                        <a:buChar char="⮚"/>
                      </a:pPr>
                      <a:r>
                        <a:rPr b="0" lang="en" sz="1800" u="none" cap="none" strike="noStrike">
                          <a:latin typeface="Trebuchet MS"/>
                          <a:ea typeface="Trebuchet MS"/>
                          <a:cs typeface="Trebuchet MS"/>
                          <a:sym typeface="Trebuchet MS"/>
                        </a:rPr>
                        <a:t>RAM: 8 GB</a:t>
                      </a:r>
                      <a:endParaRPr/>
                    </a:p>
                  </a:txBody>
                  <a:tcPr marT="41350" marB="41350" marR="82700" marL="82700"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rgbClr val="C9DAF8"/>
                      </a:solidFill>
                      <a:prstDash val="solid"/>
                      <a:round/>
                      <a:headEnd len="sm" w="sm" type="none"/>
                      <a:tailEnd len="sm" w="sm" type="none"/>
                    </a:lnT>
                    <a:lnB cap="flat" cmpd="sng" w="12700">
                      <a:solidFill>
                        <a:srgbClr val="A4C2F4"/>
                      </a:solidFill>
                      <a:prstDash val="solid"/>
                      <a:round/>
                      <a:headEnd len="sm" w="sm" type="none"/>
                      <a:tailEnd len="sm" w="sm" type="none"/>
                    </a:lnB>
                    <a:solidFill>
                      <a:srgbClr val="C9DAF8"/>
                    </a:solidFill>
                  </a:tcPr>
                </a:tc>
                <a:tc>
                  <a:txBody>
                    <a:bodyPr/>
                    <a:lstStyle/>
                    <a:p>
                      <a:pPr indent="-285750" lvl="0" marL="285750" marR="0" rtl="0" algn="ctr">
                        <a:spcBef>
                          <a:spcPts val="0"/>
                        </a:spcBef>
                        <a:spcAft>
                          <a:spcPts val="0"/>
                        </a:spcAft>
                        <a:buClr>
                          <a:srgbClr val="000000"/>
                        </a:buClr>
                        <a:buSzPts val="1800"/>
                        <a:buFont typeface="Noto Sans Symbols"/>
                        <a:buChar char="⮚"/>
                      </a:pPr>
                      <a:r>
                        <a:rPr b="0" lang="en" sz="1800" u="none" cap="none" strike="noStrike">
                          <a:latin typeface="Trebuchet MS"/>
                          <a:ea typeface="Trebuchet MS"/>
                          <a:cs typeface="Trebuchet MS"/>
                          <a:sym typeface="Trebuchet MS"/>
                        </a:rPr>
                        <a:t>Front End: Angular, Boot Strap</a:t>
                      </a:r>
                      <a:endParaRPr/>
                    </a:p>
                  </a:txBody>
                  <a:tcPr marT="41350" marB="41350" marR="82700" marL="82700" anchor="ctr">
                    <a:lnL cap="flat" cmpd="sng" w="12700">
                      <a:solidFill>
                        <a:schemeClr val="accent1"/>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rgbClr val="C9DAF8"/>
                      </a:solidFill>
                      <a:prstDash val="solid"/>
                      <a:round/>
                      <a:headEnd len="sm" w="sm" type="none"/>
                      <a:tailEnd len="sm" w="sm" type="none"/>
                    </a:lnT>
                    <a:lnB cap="flat" cmpd="sng" w="12700">
                      <a:solidFill>
                        <a:srgbClr val="A4C2F4"/>
                      </a:solidFill>
                      <a:prstDash val="solid"/>
                      <a:round/>
                      <a:headEnd len="sm" w="sm" type="none"/>
                      <a:tailEnd len="sm" w="sm" type="none"/>
                    </a:lnB>
                    <a:solidFill>
                      <a:srgbClr val="C9DAF8"/>
                    </a:solidFill>
                  </a:tcPr>
                </a:tc>
              </a:tr>
              <a:tr h="605500">
                <a:tc>
                  <a:txBody>
                    <a:bodyPr/>
                    <a:lstStyle/>
                    <a:p>
                      <a:pPr indent="0" lvl="0" marL="0" marR="0" rtl="0" algn="ctr">
                        <a:spcBef>
                          <a:spcPts val="0"/>
                        </a:spcBef>
                        <a:spcAft>
                          <a:spcPts val="0"/>
                        </a:spcAft>
                        <a:buNone/>
                      </a:pPr>
                      <a:r>
                        <a:t/>
                      </a:r>
                      <a:endParaRPr b="0" sz="1800">
                        <a:latin typeface="Trebuchet MS"/>
                        <a:ea typeface="Trebuchet MS"/>
                        <a:cs typeface="Trebuchet MS"/>
                        <a:sym typeface="Trebuchet MS"/>
                      </a:endParaRPr>
                    </a:p>
                  </a:txBody>
                  <a:tcPr marT="41350" marB="41350" marR="82700" marL="82700" anchor="ctr">
                    <a:lnL cap="flat" cmpd="sng" w="12700">
                      <a:solidFill>
                        <a:srgbClr val="A4C2F4"/>
                      </a:solidFill>
                      <a:prstDash val="solid"/>
                      <a:round/>
                      <a:headEnd len="sm" w="sm" type="none"/>
                      <a:tailEnd len="sm" w="sm" type="none"/>
                    </a:lnL>
                    <a:lnR cap="flat" cmpd="sng" w="12700">
                      <a:solidFill>
                        <a:srgbClr val="A4C2F4"/>
                      </a:solidFill>
                      <a:prstDash val="solid"/>
                      <a:round/>
                      <a:headEnd len="sm" w="sm" type="none"/>
                      <a:tailEnd len="sm" w="sm" type="none"/>
                    </a:lnR>
                    <a:lnT cap="flat" cmpd="sng" w="12700">
                      <a:solidFill>
                        <a:srgbClr val="A4C2F4"/>
                      </a:solidFill>
                      <a:prstDash val="solid"/>
                      <a:round/>
                      <a:headEnd len="sm" w="sm" type="none"/>
                      <a:tailEnd len="sm" w="sm" type="none"/>
                    </a:lnT>
                    <a:lnB cap="flat" cmpd="sng" w="12700">
                      <a:solidFill>
                        <a:srgbClr val="A4C2F4"/>
                      </a:solidFill>
                      <a:prstDash val="solid"/>
                      <a:round/>
                      <a:headEnd len="sm" w="sm" type="none"/>
                      <a:tailEnd len="sm" w="sm" type="none"/>
                    </a:lnB>
                    <a:solidFill>
                      <a:srgbClr val="A4C2F4"/>
                    </a:solidFill>
                  </a:tcPr>
                </a:tc>
                <a:tc>
                  <a:txBody>
                    <a:bodyPr/>
                    <a:lstStyle/>
                    <a:p>
                      <a:pPr indent="-285750" lvl="0" marL="285750" marR="0" rtl="0" algn="ctr">
                        <a:spcBef>
                          <a:spcPts val="0"/>
                        </a:spcBef>
                        <a:spcAft>
                          <a:spcPts val="0"/>
                        </a:spcAft>
                        <a:buClr>
                          <a:srgbClr val="000000"/>
                        </a:buClr>
                        <a:buSzPts val="1800"/>
                        <a:buFont typeface="Noto Sans Symbols"/>
                        <a:buChar char="⮚"/>
                      </a:pPr>
                      <a:r>
                        <a:rPr b="0" lang="en" sz="1800">
                          <a:latin typeface="Trebuchet MS"/>
                          <a:ea typeface="Trebuchet MS"/>
                          <a:cs typeface="Trebuchet MS"/>
                          <a:sym typeface="Trebuchet MS"/>
                        </a:rPr>
                        <a:t>Back End:</a:t>
                      </a:r>
                      <a:r>
                        <a:rPr b="0" lang="en" sz="1800">
                          <a:latin typeface="Trebuchet MS"/>
                          <a:ea typeface="Trebuchet MS"/>
                          <a:cs typeface="Trebuchet MS"/>
                          <a:sym typeface="Trebuchet MS"/>
                        </a:rPr>
                        <a:t> Spring Boot, MySQL.</a:t>
                      </a:r>
                      <a:endParaRPr/>
                    </a:p>
                  </a:txBody>
                  <a:tcPr marT="41350" marB="41350" marR="82700" marL="82700" anchor="ctr">
                    <a:lnL cap="flat" cmpd="sng" w="12700">
                      <a:solidFill>
                        <a:srgbClr val="A4C2F4"/>
                      </a:solidFill>
                      <a:prstDash val="solid"/>
                      <a:round/>
                      <a:headEnd len="sm" w="sm" type="none"/>
                      <a:tailEnd len="sm" w="sm" type="none"/>
                    </a:lnL>
                    <a:lnR cap="flat" cmpd="sng" w="12700">
                      <a:solidFill>
                        <a:srgbClr val="A4C2F4"/>
                      </a:solidFill>
                      <a:prstDash val="solid"/>
                      <a:round/>
                      <a:headEnd len="sm" w="sm" type="none"/>
                      <a:tailEnd len="sm" w="sm" type="none"/>
                    </a:lnR>
                    <a:lnT cap="flat" cmpd="sng" w="12700">
                      <a:solidFill>
                        <a:srgbClr val="A4C2F4"/>
                      </a:solidFill>
                      <a:prstDash val="solid"/>
                      <a:round/>
                      <a:headEnd len="sm" w="sm" type="none"/>
                      <a:tailEnd len="sm" w="sm" type="none"/>
                    </a:lnT>
                    <a:lnB cap="flat" cmpd="sng" w="12700">
                      <a:solidFill>
                        <a:srgbClr val="A4C2F4"/>
                      </a:solidFill>
                      <a:prstDash val="solid"/>
                      <a:round/>
                      <a:headEnd len="sm" w="sm" type="none"/>
                      <a:tailEnd len="sm" w="sm" type="none"/>
                    </a:lnB>
                    <a:solidFill>
                      <a:srgbClr val="A4C2F4"/>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311700" y="744575"/>
            <a:ext cx="8520600" cy="286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3200">
                <a:latin typeface="Trebuchet MS"/>
                <a:ea typeface="Trebuchet MS"/>
                <a:cs typeface="Trebuchet MS"/>
                <a:sym typeface="Trebuchet MS"/>
              </a:rPr>
              <a:t>CONNECTION TO DATABASE </a:t>
            </a:r>
            <a:br>
              <a:rPr b="1" lang="en" sz="3200">
                <a:latin typeface="Trebuchet MS"/>
                <a:ea typeface="Trebuchet MS"/>
                <a:cs typeface="Trebuchet MS"/>
                <a:sym typeface="Trebuchet MS"/>
              </a:rPr>
            </a:br>
            <a:r>
              <a:rPr b="1" lang="en" sz="3200">
                <a:latin typeface="Trebuchet MS"/>
                <a:ea typeface="Trebuchet MS"/>
                <a:cs typeface="Trebuchet MS"/>
                <a:sym typeface="Trebuchet MS"/>
              </a:rPr>
              <a:t>FRONT END TO BACK END</a:t>
            </a:r>
            <a:endParaRPr/>
          </a:p>
        </p:txBody>
      </p:sp>
      <p:pic>
        <p:nvPicPr>
          <p:cNvPr id="92" name="Google Shape;92;p18"/>
          <p:cNvPicPr preferRelativeResize="0"/>
          <p:nvPr/>
        </p:nvPicPr>
        <p:blipFill rotWithShape="1">
          <a:blip r:embed="rId3">
            <a:alphaModFix/>
          </a:blip>
          <a:srcRect b="0" l="0" r="0" t="0"/>
          <a:stretch/>
        </p:blipFill>
        <p:spPr>
          <a:xfrm>
            <a:off x="2114125" y="1173075"/>
            <a:ext cx="5659125" cy="330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311700" y="744575"/>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Font typeface="Arial"/>
              <a:buNone/>
            </a:pPr>
            <a:r>
              <a:rPr b="1" lang="en" sz="3100">
                <a:latin typeface="Trebuchet MS"/>
                <a:ea typeface="Trebuchet MS"/>
                <a:cs typeface="Trebuchet MS"/>
                <a:sym typeface="Trebuchet MS"/>
              </a:rPr>
              <a:t>MODULES</a:t>
            </a:r>
            <a:endParaRPr sz="1300"/>
          </a:p>
          <a:p>
            <a:pPr indent="0" lvl="0" marL="0" rtl="0" algn="ctr">
              <a:spcBef>
                <a:spcPts val="0"/>
              </a:spcBef>
              <a:spcAft>
                <a:spcPts val="0"/>
              </a:spcAft>
              <a:buNone/>
            </a:pPr>
            <a:r>
              <a:t/>
            </a:r>
            <a:endParaRPr/>
          </a:p>
        </p:txBody>
      </p:sp>
      <p:sp>
        <p:nvSpPr>
          <p:cNvPr id="98" name="Google Shape;98;p19"/>
          <p:cNvSpPr txBox="1"/>
          <p:nvPr>
            <p:ph idx="1" type="subTitle"/>
          </p:nvPr>
        </p:nvSpPr>
        <p:spPr>
          <a:xfrm>
            <a:off x="311700" y="1173525"/>
            <a:ext cx="8520600" cy="4268400"/>
          </a:xfrm>
          <a:prstGeom prst="rect">
            <a:avLst/>
          </a:prstGeom>
        </p:spPr>
        <p:txBody>
          <a:bodyPr anchorCtr="0" anchor="t" bIns="91425" lIns="91425" spcFirstLastPara="1" rIns="91425" wrap="square" tIns="91425">
            <a:noAutofit/>
          </a:bodyPr>
          <a:lstStyle/>
          <a:p>
            <a:pPr indent="-336550" lvl="0" marL="3429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The system contains 6 Modules</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t/>
            </a:r>
            <a:endParaRPr sz="23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2300"/>
              <a:buFont typeface="Trebuchet MS"/>
              <a:buAutoNum type="arabicPeriod"/>
            </a:pPr>
            <a:r>
              <a:rPr b="1" lang="en" sz="2300">
                <a:solidFill>
                  <a:schemeClr val="dk1"/>
                </a:solidFill>
                <a:latin typeface="Times New Roman"/>
                <a:ea typeface="Times New Roman"/>
                <a:cs typeface="Times New Roman"/>
                <a:sym typeface="Times New Roman"/>
              </a:rPr>
              <a:t>ADMIN</a:t>
            </a:r>
            <a:r>
              <a:rPr lang="en" sz="2300">
                <a:solidFill>
                  <a:schemeClr val="dk1"/>
                </a:solidFill>
                <a:latin typeface="Times New Roman"/>
                <a:ea typeface="Times New Roman"/>
                <a:cs typeface="Times New Roman"/>
                <a:sym typeface="Times New Roman"/>
              </a:rPr>
              <a:t> - Registration and Login.</a:t>
            </a:r>
            <a:endParaRPr sz="23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2300"/>
              <a:buFont typeface="Trebuchet MS"/>
              <a:buAutoNum type="arabicPeriod"/>
            </a:pPr>
            <a:r>
              <a:rPr b="1" lang="en" sz="2300">
                <a:solidFill>
                  <a:schemeClr val="dk1"/>
                </a:solidFill>
                <a:latin typeface="Times New Roman"/>
                <a:ea typeface="Times New Roman"/>
                <a:cs typeface="Times New Roman"/>
                <a:sym typeface="Times New Roman"/>
              </a:rPr>
              <a:t>CUSTOMER</a:t>
            </a:r>
            <a:r>
              <a:rPr lang="en" sz="2300">
                <a:solidFill>
                  <a:schemeClr val="dk1"/>
                </a:solidFill>
                <a:latin typeface="Times New Roman"/>
                <a:ea typeface="Times New Roman"/>
                <a:cs typeface="Times New Roman"/>
                <a:sym typeface="Times New Roman"/>
              </a:rPr>
              <a:t>- Signup and Login.</a:t>
            </a:r>
            <a:endParaRPr sz="23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2300"/>
              <a:buFont typeface="Trebuchet MS"/>
              <a:buAutoNum type="arabicPeriod"/>
            </a:pPr>
            <a:r>
              <a:rPr b="1" lang="en" sz="2300">
                <a:solidFill>
                  <a:schemeClr val="dk1"/>
                </a:solidFill>
                <a:latin typeface="Times New Roman"/>
                <a:ea typeface="Times New Roman"/>
                <a:cs typeface="Times New Roman"/>
                <a:sym typeface="Times New Roman"/>
              </a:rPr>
              <a:t>PRODUCT LIST</a:t>
            </a:r>
            <a:r>
              <a:rPr lang="en" sz="2300">
                <a:solidFill>
                  <a:schemeClr val="dk1"/>
                </a:solidFill>
                <a:latin typeface="Times New Roman"/>
                <a:ea typeface="Times New Roman"/>
                <a:cs typeface="Times New Roman"/>
                <a:sym typeface="Times New Roman"/>
              </a:rPr>
              <a:t>  - Add/Edit </a:t>
            </a:r>
            <a:r>
              <a:rPr lang="en" sz="2300">
                <a:solidFill>
                  <a:srgbClr val="222222"/>
                </a:solidFill>
                <a:highlight>
                  <a:schemeClr val="lt1"/>
                </a:highlight>
                <a:latin typeface="Times New Roman"/>
                <a:ea typeface="Times New Roman"/>
                <a:cs typeface="Times New Roman"/>
                <a:sym typeface="Times New Roman"/>
              </a:rPr>
              <a:t>Grocery</a:t>
            </a:r>
            <a:r>
              <a:rPr lang="en" sz="2300">
                <a:solidFill>
                  <a:schemeClr val="dk1"/>
                </a:solidFill>
                <a:latin typeface="Times New Roman"/>
                <a:ea typeface="Times New Roman"/>
                <a:cs typeface="Times New Roman"/>
                <a:sym typeface="Times New Roman"/>
              </a:rPr>
              <a:t> items by Admin.</a:t>
            </a:r>
            <a:endParaRPr sz="23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2300"/>
              <a:buFont typeface="Trebuchet MS"/>
              <a:buAutoNum type="arabicPeriod"/>
            </a:pPr>
            <a:r>
              <a:rPr b="1" lang="en" sz="2300">
                <a:solidFill>
                  <a:schemeClr val="dk1"/>
                </a:solidFill>
                <a:latin typeface="Times New Roman"/>
                <a:ea typeface="Times New Roman"/>
                <a:cs typeface="Times New Roman"/>
                <a:sym typeface="Times New Roman"/>
              </a:rPr>
              <a:t>CART</a:t>
            </a:r>
            <a:r>
              <a:rPr lang="en" sz="2300">
                <a:solidFill>
                  <a:schemeClr val="dk1"/>
                </a:solidFill>
                <a:latin typeface="Times New Roman"/>
                <a:ea typeface="Times New Roman"/>
                <a:cs typeface="Times New Roman"/>
                <a:sym typeface="Times New Roman"/>
              </a:rPr>
              <a:t> - Customer can add food from menu list</a:t>
            </a:r>
            <a:endParaRPr sz="23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2300"/>
              <a:buFont typeface="Trebuchet MS"/>
              <a:buAutoNum type="arabicPeriod"/>
            </a:pPr>
            <a:r>
              <a:rPr b="1" lang="en" sz="2300">
                <a:solidFill>
                  <a:schemeClr val="dk1"/>
                </a:solidFill>
                <a:latin typeface="Times New Roman"/>
                <a:ea typeface="Times New Roman"/>
                <a:cs typeface="Times New Roman"/>
                <a:sym typeface="Times New Roman"/>
              </a:rPr>
              <a:t>ORDER - </a:t>
            </a:r>
            <a:r>
              <a:rPr lang="en" sz="2300">
                <a:solidFill>
                  <a:schemeClr val="dk1"/>
                </a:solidFill>
                <a:latin typeface="Times New Roman"/>
                <a:ea typeface="Times New Roman"/>
                <a:cs typeface="Times New Roman"/>
                <a:sym typeface="Times New Roman"/>
              </a:rPr>
              <a:t>It shows items which present in cart and order status.</a:t>
            </a:r>
            <a:endParaRPr sz="2300">
              <a:solidFill>
                <a:schemeClr val="dk1"/>
              </a:solidFill>
              <a:latin typeface="Times New Roman"/>
              <a:ea typeface="Times New Roman"/>
              <a:cs typeface="Times New Roman"/>
              <a:sym typeface="Times New Roman"/>
            </a:endParaRPr>
          </a:p>
          <a:p>
            <a:pPr indent="-450850" lvl="0" marL="457200" rtl="0" algn="l">
              <a:spcBef>
                <a:spcPts val="0"/>
              </a:spcBef>
              <a:spcAft>
                <a:spcPts val="0"/>
              </a:spcAft>
              <a:buClr>
                <a:schemeClr val="dk1"/>
              </a:buClr>
              <a:buSzPts val="2300"/>
              <a:buFont typeface="Trebuchet MS"/>
              <a:buAutoNum type="arabicPeriod"/>
            </a:pPr>
            <a:r>
              <a:rPr b="1" lang="en" sz="2300">
                <a:solidFill>
                  <a:schemeClr val="dk1"/>
                </a:solidFill>
                <a:latin typeface="Times New Roman"/>
                <a:ea typeface="Times New Roman"/>
                <a:cs typeface="Times New Roman"/>
                <a:sym typeface="Times New Roman"/>
              </a:rPr>
              <a:t>PAYMENT – </a:t>
            </a:r>
            <a:r>
              <a:rPr lang="en" sz="2300">
                <a:solidFill>
                  <a:schemeClr val="dk1"/>
                </a:solidFill>
                <a:latin typeface="Times New Roman"/>
                <a:ea typeface="Times New Roman"/>
                <a:cs typeface="Times New Roman"/>
                <a:sym typeface="Times New Roman"/>
              </a:rPr>
              <a:t>Customer has to pay for completion of order.</a:t>
            </a:r>
            <a:r>
              <a:rPr b="1" lang="en" sz="2300">
                <a:solidFill>
                  <a:schemeClr val="dk1"/>
                </a:solidFill>
                <a:latin typeface="Times New Roman"/>
                <a:ea typeface="Times New Roman"/>
                <a:cs typeface="Times New Roman"/>
                <a:sym typeface="Times New Roman"/>
              </a:rPr>
              <a:t>  </a:t>
            </a:r>
            <a:r>
              <a:rPr lang="en" sz="2300">
                <a:solidFill>
                  <a:schemeClr val="dk1"/>
                </a:solidFill>
                <a:latin typeface="Times New Roman"/>
                <a:ea typeface="Times New Roman"/>
                <a:cs typeface="Times New Roman"/>
                <a:sym typeface="Times New Roman"/>
              </a:rPr>
              <a:t> </a:t>
            </a:r>
            <a:endParaRPr sz="2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0" y="744575"/>
            <a:ext cx="8520600" cy="763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Font typeface="Arial"/>
              <a:buNone/>
            </a:pPr>
            <a:r>
              <a:rPr b="1" lang="en" sz="3200">
                <a:solidFill>
                  <a:srgbClr val="000000"/>
                </a:solidFill>
                <a:latin typeface="Times New Roman"/>
                <a:ea typeface="Times New Roman"/>
                <a:cs typeface="Times New Roman"/>
                <a:sym typeface="Times New Roman"/>
              </a:rPr>
              <a:t>SPRING ANNOTATIONS</a:t>
            </a:r>
            <a:endParaRPr sz="14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04" name="Google Shape;104;p20"/>
          <p:cNvSpPr txBox="1"/>
          <p:nvPr>
            <p:ph idx="1" type="subTitle"/>
          </p:nvPr>
        </p:nvSpPr>
        <p:spPr>
          <a:xfrm>
            <a:off x="311700" y="744575"/>
            <a:ext cx="8520600" cy="41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@Controller :</a:t>
            </a:r>
            <a:r>
              <a:rPr lang="en" sz="2000">
                <a:solidFill>
                  <a:schemeClr val="dk1"/>
                </a:solidFill>
                <a:latin typeface="Times New Roman"/>
                <a:ea typeface="Times New Roman"/>
                <a:cs typeface="Times New Roman"/>
                <a:sym typeface="Times New Roman"/>
              </a:rPr>
              <a:t>The @Controller annotation indicates that a particular class serves the role of a controller. Spring Controller annotation is typically used in combination with annotated handler methods based on the @RequestMapping annotation.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@Autowired:</a:t>
            </a:r>
            <a:r>
              <a:rPr lang="en" sz="2000">
                <a:solidFill>
                  <a:schemeClr val="dk1"/>
                </a:solidFill>
                <a:latin typeface="Times New Roman"/>
                <a:ea typeface="Times New Roman"/>
                <a:cs typeface="Times New Roman"/>
                <a:sym typeface="Times New Roman"/>
              </a:rPr>
              <a:t> The @Autowired annotation provides more fine-grained control over where and how autowiring should be accomplished.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@RequestMapping : </a:t>
            </a:r>
            <a:r>
              <a:rPr lang="en" sz="2000">
                <a:solidFill>
                  <a:schemeClr val="dk1"/>
                </a:solidFill>
                <a:latin typeface="Times New Roman"/>
                <a:ea typeface="Times New Roman"/>
                <a:cs typeface="Times New Roman"/>
                <a:sym typeface="Times New Roman"/>
              </a:rPr>
              <a:t>The @RequestMapping is one of the most common annotation used in Spring Web applications. This annotation maps HTTP requests to handler methods of MVC and REST controllers.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b="1" lang="en" sz="2000">
                <a:solidFill>
                  <a:schemeClr val="dk1"/>
                </a:solidFill>
                <a:latin typeface="Times New Roman"/>
                <a:ea typeface="Times New Roman"/>
                <a:cs typeface="Times New Roman"/>
                <a:sym typeface="Times New Roman"/>
              </a:rPr>
              <a:t>@Entity: </a:t>
            </a:r>
            <a:r>
              <a:rPr lang="en" sz="2000">
                <a:solidFill>
                  <a:schemeClr val="dk1"/>
                </a:solidFill>
                <a:latin typeface="Times New Roman"/>
                <a:ea typeface="Times New Roman"/>
                <a:cs typeface="Times New Roman"/>
                <a:sym typeface="Times New Roman"/>
              </a:rPr>
              <a:t>The @Entity annotation specifies that the class is an entity and is mapped to a database table.</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ctrTitle"/>
          </p:nvPr>
        </p:nvSpPr>
        <p:spPr>
          <a:xfrm>
            <a:off x="311700" y="744575"/>
            <a:ext cx="8520600" cy="564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chemeClr val="dk1"/>
              </a:buClr>
              <a:buSzPct val="34375"/>
              <a:buFont typeface="Arial"/>
              <a:buNone/>
            </a:pPr>
            <a:r>
              <a:rPr b="1" lang="en" sz="3200">
                <a:latin typeface="Times New Roman"/>
                <a:ea typeface="Times New Roman"/>
                <a:cs typeface="Times New Roman"/>
                <a:sym typeface="Times New Roman"/>
              </a:rPr>
              <a:t>SPRING ANNOTATIONS</a:t>
            </a:r>
            <a:endParaRPr sz="14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
        <p:nvSpPr>
          <p:cNvPr id="110" name="Google Shape;110;p21"/>
          <p:cNvSpPr txBox="1"/>
          <p:nvPr>
            <p:ph idx="1" type="subTitle"/>
          </p:nvPr>
        </p:nvSpPr>
        <p:spPr>
          <a:xfrm>
            <a:off x="311700" y="460700"/>
            <a:ext cx="8520600" cy="46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@Table:</a:t>
            </a:r>
            <a:r>
              <a:rPr lang="en" sz="2000">
                <a:solidFill>
                  <a:schemeClr val="dk1"/>
                </a:solidFill>
                <a:latin typeface="Times New Roman"/>
                <a:ea typeface="Times New Roman"/>
                <a:cs typeface="Times New Roman"/>
                <a:sym typeface="Times New Roman"/>
              </a:rPr>
              <a:t> The @Table annotation is used to create a table in database.</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@JoinColumn:</a:t>
            </a:r>
            <a:r>
              <a:rPr lang="en" sz="2000">
                <a:solidFill>
                  <a:schemeClr val="dk1"/>
                </a:solidFill>
                <a:latin typeface="Times New Roman"/>
                <a:ea typeface="Times New Roman"/>
                <a:cs typeface="Times New Roman"/>
                <a:sym typeface="Times New Roman"/>
              </a:rPr>
              <a:t> The @JoinColumn is used to specify a column for joining an entity association or element collection.</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@PutMapping : </a:t>
            </a:r>
            <a:r>
              <a:rPr lang="en" sz="2000">
                <a:solidFill>
                  <a:schemeClr val="dk1"/>
                </a:solidFill>
                <a:latin typeface="Times New Roman"/>
                <a:ea typeface="Times New Roman"/>
                <a:cs typeface="Times New Roman"/>
                <a:sym typeface="Times New Roman"/>
              </a:rPr>
              <a:t>The @PutMapping is used for update the records.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@PostMapping:</a:t>
            </a:r>
            <a:r>
              <a:rPr lang="en" sz="2000">
                <a:solidFill>
                  <a:schemeClr val="dk1"/>
                </a:solidFill>
                <a:latin typeface="Times New Roman"/>
                <a:ea typeface="Times New Roman"/>
                <a:cs typeface="Times New Roman"/>
                <a:sym typeface="Times New Roman"/>
              </a:rPr>
              <a:t> The @PostMapping is used to create a resource Mapping.</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@GetMapping:</a:t>
            </a:r>
            <a:r>
              <a:rPr lang="en" sz="2000">
                <a:solidFill>
                  <a:schemeClr val="dk1"/>
                </a:solidFill>
                <a:latin typeface="Times New Roman"/>
                <a:ea typeface="Times New Roman"/>
                <a:cs typeface="Times New Roman"/>
                <a:sym typeface="Times New Roman"/>
              </a:rPr>
              <a:t> The @GetMapping is used to read all the inserted records.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@DeleteMapping :</a:t>
            </a:r>
            <a:r>
              <a:rPr lang="en" sz="2000">
                <a:solidFill>
                  <a:schemeClr val="dk1"/>
                </a:solidFill>
                <a:latin typeface="Times New Roman"/>
                <a:ea typeface="Times New Roman"/>
                <a:cs typeface="Times New Roman"/>
                <a:sym typeface="Times New Roman"/>
              </a:rPr>
              <a:t> The @DeleteMapping is used to delete the records.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@PathVariable:</a:t>
            </a:r>
            <a:r>
              <a:rPr lang="en" sz="2000">
                <a:solidFill>
                  <a:schemeClr val="dk1"/>
                </a:solidFill>
                <a:latin typeface="Times New Roman"/>
                <a:ea typeface="Times New Roman"/>
                <a:cs typeface="Times New Roman"/>
                <a:sym typeface="Times New Roman"/>
              </a:rPr>
              <a:t> The @Path Variable annotation is used to extract the value from the URL.</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2000">
                <a:solidFill>
                  <a:schemeClr val="dk1"/>
                </a:solidFill>
                <a:latin typeface="Times New Roman"/>
                <a:ea typeface="Times New Roman"/>
                <a:cs typeface="Times New Roman"/>
                <a:sym typeface="Times New Roman"/>
              </a:rPr>
              <a:t>@RequestParam: </a:t>
            </a:r>
            <a:r>
              <a:rPr lang="en" sz="2000">
                <a:solidFill>
                  <a:schemeClr val="dk1"/>
                </a:solidFill>
                <a:latin typeface="Times New Roman"/>
                <a:ea typeface="Times New Roman"/>
                <a:cs typeface="Times New Roman"/>
                <a:sym typeface="Times New Roman"/>
              </a:rPr>
              <a:t>The @RequestParam annotation is used to read the form data and bind it automatically to the parameter present in the provided method.</a:t>
            </a:r>
            <a:endParaRPr sz="20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