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5" r:id="rId3"/>
    <p:sldId id="267" r:id="rId4"/>
    <p:sldId id="266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2" d="100"/>
          <a:sy n="82" d="100"/>
        </p:scale>
        <p:origin x="-1432" y="-120"/>
      </p:cViewPr>
      <p:guideLst>
        <p:guide orient="horz" pos="13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55879-9D54-BB44-8A0D-3BF0F3CC49DB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0D207-FCFE-2147-A5C4-C049F4710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15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A49F4B-7CB3-D947-863A-5A30C5CAC48D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6F21DB-71F0-7342-B5C7-C00597FA20D3}" type="slidenum">
              <a:rPr lang="en-US"/>
              <a:pPr/>
              <a:t>10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CF8C37-CF38-D143-9328-9D175600ED5D}" type="slidenum">
              <a:rPr lang="en-US"/>
              <a:pPr/>
              <a:t>11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A849F1-7804-F441-B855-95E02613BC6E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004319-A0AE-B24A-A346-0353FFA332AF}" type="slidenum">
              <a:rPr lang="en-US"/>
              <a:pPr/>
              <a:t>2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004319-A0AE-B24A-A346-0353FFA332AF}" type="slidenum">
              <a:rPr lang="en-US"/>
              <a:pPr/>
              <a:t>3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004319-A0AE-B24A-A346-0353FFA332AF}" type="slidenum">
              <a:rPr lang="en-US"/>
              <a:pPr/>
              <a:t>4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004319-A0AE-B24A-A346-0353FFA332AF}" type="slidenum">
              <a:rPr lang="en-US"/>
              <a:pPr/>
              <a:t>5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B8C4B8-4B5B-2B44-B0B8-38F818AB5086}" type="slidenum">
              <a:rPr lang="en-US"/>
              <a:pPr/>
              <a:t>6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036A30-EF0E-A447-94A0-AC21EB6CA9F1}" type="slidenum">
              <a:rPr lang="en-US"/>
              <a:pPr/>
              <a:t>7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E209B1-FBB6-C245-AA44-A426962A46E5}" type="slidenum">
              <a:rPr lang="en-US"/>
              <a:pPr/>
              <a:t>8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004319-A0AE-B24A-A346-0353FFA332AF}" type="slidenum">
              <a:rPr lang="en-US"/>
              <a:pPr/>
              <a:t>9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5F6F-0B38-3F40-937B-FE5F0DBE1E6F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B4DD-ADBE-5D47-9C46-D39CFFEE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6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5F6F-0B38-3F40-937B-FE5F0DBE1E6F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B4DD-ADBE-5D47-9C46-D39CFFEE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6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5F6F-0B38-3F40-937B-FE5F0DBE1E6F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B4DD-ADBE-5D47-9C46-D39CFFEE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4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5F6F-0B38-3F40-937B-FE5F0DBE1E6F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B4DD-ADBE-5D47-9C46-D39CFFEE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1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5F6F-0B38-3F40-937B-FE5F0DBE1E6F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B4DD-ADBE-5D47-9C46-D39CFFEE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0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5F6F-0B38-3F40-937B-FE5F0DBE1E6F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B4DD-ADBE-5D47-9C46-D39CFFEE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7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5F6F-0B38-3F40-937B-FE5F0DBE1E6F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B4DD-ADBE-5D47-9C46-D39CFFEE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9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5F6F-0B38-3F40-937B-FE5F0DBE1E6F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B4DD-ADBE-5D47-9C46-D39CFFEE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3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5F6F-0B38-3F40-937B-FE5F0DBE1E6F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B4DD-ADBE-5D47-9C46-D39CFFEE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5F6F-0B38-3F40-937B-FE5F0DBE1E6F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B4DD-ADBE-5D47-9C46-D39CFFEE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6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5F6F-0B38-3F40-937B-FE5F0DBE1E6F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B4DD-ADBE-5D47-9C46-D39CFFEE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5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D5F6F-0B38-3F40-937B-FE5F0DBE1E6F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5B4DD-ADBE-5D47-9C46-D39CFFEE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2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39" name="AutoShape 43"/>
          <p:cNvCxnSpPr>
            <a:cxnSpLocks noChangeShapeType="1"/>
            <a:stCxn id="4166" idx="4"/>
            <a:endCxn id="4158" idx="0"/>
          </p:cNvCxnSpPr>
          <p:nvPr/>
        </p:nvCxnSpPr>
        <p:spPr bwMode="auto">
          <a:xfrm flipH="1">
            <a:off x="4233166" y="2670337"/>
            <a:ext cx="1261484" cy="64456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9156" name="Group 60"/>
          <p:cNvGrpSpPr>
            <a:grpSpLocks/>
          </p:cNvGrpSpPr>
          <p:nvPr/>
        </p:nvGrpSpPr>
        <p:grpSpPr bwMode="auto">
          <a:xfrm>
            <a:off x="3280666" y="3314902"/>
            <a:ext cx="1981200" cy="838200"/>
            <a:chOff x="2256" y="2160"/>
            <a:chExt cx="1248" cy="528"/>
          </a:xfrm>
        </p:grpSpPr>
        <p:sp>
          <p:nvSpPr>
            <p:cNvPr id="4157" name="Oval 61"/>
            <p:cNvSpPr>
              <a:spLocks noChangeArrowheads="1"/>
            </p:cNvSpPr>
            <p:nvPr/>
          </p:nvSpPr>
          <p:spPr bwMode="auto">
            <a:xfrm>
              <a:off x="2256" y="2400"/>
              <a:ext cx="1248" cy="288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800" dirty="0" smtClean="0">
                  <a:cs typeface="Arial" charset="0"/>
                </a:rPr>
                <a:t>clicks</a:t>
              </a:r>
              <a:endParaRPr lang="fr-FR" sz="2800" dirty="0">
                <a:cs typeface="Arial" charset="0"/>
              </a:endParaRPr>
            </a:p>
          </p:txBody>
        </p:sp>
        <p:sp>
          <p:nvSpPr>
            <p:cNvPr id="4158" name="Oval 62"/>
            <p:cNvSpPr>
              <a:spLocks noChangeArrowheads="1"/>
            </p:cNvSpPr>
            <p:nvPr/>
          </p:nvSpPr>
          <p:spPr bwMode="auto">
            <a:xfrm>
              <a:off x="2736" y="2160"/>
              <a:ext cx="240" cy="24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800">
                  <a:cs typeface="Arial" charset="0"/>
                </a:rPr>
                <a:t>X</a:t>
              </a:r>
              <a:endParaRPr lang="fr-FR" sz="2800">
                <a:cs typeface="Arial" charset="0"/>
              </a:endParaRPr>
            </a:p>
          </p:txBody>
        </p:sp>
      </p:grpSp>
      <p:sp>
        <p:nvSpPr>
          <p:cNvPr id="4160" name="Oval 64"/>
          <p:cNvSpPr>
            <a:spLocks noChangeArrowheads="1"/>
          </p:cNvSpPr>
          <p:nvPr/>
        </p:nvSpPr>
        <p:spPr bwMode="auto">
          <a:xfrm>
            <a:off x="1982209" y="2213137"/>
            <a:ext cx="1981200" cy="4572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800" dirty="0" err="1" smtClean="0">
                <a:cs typeface="Arial" charset="0"/>
              </a:rPr>
              <a:t>ctr</a:t>
            </a:r>
            <a:endParaRPr lang="fr-FR" sz="2800" dirty="0">
              <a:cs typeface="Arial" charset="0"/>
            </a:endParaRPr>
          </a:p>
        </p:txBody>
      </p:sp>
      <p:sp>
        <p:nvSpPr>
          <p:cNvPr id="4166" name="Oval 70"/>
          <p:cNvSpPr>
            <a:spLocks noChangeArrowheads="1"/>
          </p:cNvSpPr>
          <p:nvPr/>
        </p:nvSpPr>
        <p:spPr bwMode="auto">
          <a:xfrm>
            <a:off x="4504050" y="2213137"/>
            <a:ext cx="1981200" cy="4572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800" dirty="0" smtClean="0">
                <a:cs typeface="Arial" charset="0"/>
              </a:rPr>
              <a:t>imps</a:t>
            </a:r>
            <a:endParaRPr lang="fr-FR" sz="2800" dirty="0">
              <a:cs typeface="Arial" charset="0"/>
              <a:sym typeface="Wingdings" charset="0"/>
            </a:endParaRPr>
          </a:p>
        </p:txBody>
      </p:sp>
      <p:sp>
        <p:nvSpPr>
          <p:cNvPr id="4169" name="Oval 73"/>
          <p:cNvSpPr>
            <a:spLocks noChangeArrowheads="1"/>
          </p:cNvSpPr>
          <p:nvPr/>
        </p:nvSpPr>
        <p:spPr bwMode="auto">
          <a:xfrm>
            <a:off x="815074" y="3695902"/>
            <a:ext cx="1981200" cy="4572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800" dirty="0" err="1" smtClean="0">
                <a:cs typeface="Arial" charset="0"/>
              </a:rPr>
              <a:t>cvr</a:t>
            </a:r>
            <a:endParaRPr lang="fr-FR" sz="2800" dirty="0">
              <a:cs typeface="Arial" charset="0"/>
            </a:endParaRPr>
          </a:p>
        </p:txBody>
      </p:sp>
      <p:cxnSp>
        <p:nvCxnSpPr>
          <p:cNvPr id="4174" name="AutoShape 78"/>
          <p:cNvCxnSpPr>
            <a:cxnSpLocks noChangeShapeType="1"/>
            <a:stCxn id="4160" idx="4"/>
            <a:endCxn id="4158" idx="0"/>
          </p:cNvCxnSpPr>
          <p:nvPr/>
        </p:nvCxnSpPr>
        <p:spPr bwMode="auto">
          <a:xfrm>
            <a:off x="2972809" y="2670337"/>
            <a:ext cx="1260357" cy="64456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9163" name="Group 79"/>
          <p:cNvGrpSpPr>
            <a:grpSpLocks/>
          </p:cNvGrpSpPr>
          <p:nvPr/>
        </p:nvGrpSpPr>
        <p:grpSpPr bwMode="auto">
          <a:xfrm>
            <a:off x="2107825" y="4732480"/>
            <a:ext cx="1981200" cy="838200"/>
            <a:chOff x="2256" y="2160"/>
            <a:chExt cx="1248" cy="528"/>
          </a:xfrm>
        </p:grpSpPr>
        <p:sp>
          <p:nvSpPr>
            <p:cNvPr id="4176" name="Oval 80"/>
            <p:cNvSpPr>
              <a:spLocks noChangeArrowheads="1"/>
            </p:cNvSpPr>
            <p:nvPr/>
          </p:nvSpPr>
          <p:spPr bwMode="auto">
            <a:xfrm>
              <a:off x="2256" y="2400"/>
              <a:ext cx="1248" cy="288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800" dirty="0" smtClean="0">
                  <a:cs typeface="Arial" charset="0"/>
                </a:rPr>
                <a:t>sales</a:t>
              </a:r>
              <a:endParaRPr lang="fr-FR" sz="2800" dirty="0">
                <a:cs typeface="Arial" charset="0"/>
                <a:sym typeface="Wingdings" charset="0"/>
              </a:endParaRPr>
            </a:p>
          </p:txBody>
        </p:sp>
        <p:sp>
          <p:nvSpPr>
            <p:cNvPr id="4177" name="Oval 81"/>
            <p:cNvSpPr>
              <a:spLocks noChangeArrowheads="1"/>
            </p:cNvSpPr>
            <p:nvPr/>
          </p:nvSpPr>
          <p:spPr bwMode="auto">
            <a:xfrm>
              <a:off x="2736" y="2160"/>
              <a:ext cx="240" cy="24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800">
                  <a:cs typeface="Arial" charset="0"/>
                </a:rPr>
                <a:t>X</a:t>
              </a:r>
              <a:endParaRPr lang="fr-FR" sz="2800">
                <a:cs typeface="Arial" charset="0"/>
              </a:endParaRPr>
            </a:p>
          </p:txBody>
        </p:sp>
      </p:grpSp>
      <p:cxnSp>
        <p:nvCxnSpPr>
          <p:cNvPr id="4178" name="AutoShape 82"/>
          <p:cNvCxnSpPr>
            <a:cxnSpLocks noChangeShapeType="1"/>
            <a:stCxn id="4169" idx="4"/>
            <a:endCxn id="4177" idx="0"/>
          </p:cNvCxnSpPr>
          <p:nvPr/>
        </p:nvCxnSpPr>
        <p:spPr bwMode="auto">
          <a:xfrm>
            <a:off x="1805674" y="4153102"/>
            <a:ext cx="1254651" cy="57937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79" name="AutoShape 83"/>
          <p:cNvCxnSpPr>
            <a:cxnSpLocks noChangeShapeType="1"/>
            <a:stCxn id="4157" idx="4"/>
            <a:endCxn id="4177" idx="0"/>
          </p:cNvCxnSpPr>
          <p:nvPr/>
        </p:nvCxnSpPr>
        <p:spPr bwMode="auto">
          <a:xfrm flipH="1">
            <a:off x="3060325" y="4153102"/>
            <a:ext cx="1210941" cy="57937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66117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423863" y="269875"/>
            <a:ext cx="7110412" cy="6462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866900" y="4730750"/>
            <a:ext cx="914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Cost/Click</a:t>
            </a:r>
            <a:endParaRPr lang="fr-FR" sz="1400"/>
          </a:p>
        </p:txBody>
      </p:sp>
      <p:cxnSp>
        <p:nvCxnSpPr>
          <p:cNvPr id="36870" name="AutoShape 6"/>
          <p:cNvCxnSpPr>
            <a:cxnSpLocks noChangeShapeType="1"/>
            <a:stCxn id="36874" idx="3"/>
            <a:endCxn id="36882" idx="2"/>
          </p:cNvCxnSpPr>
          <p:nvPr/>
        </p:nvCxnSpPr>
        <p:spPr bwMode="auto">
          <a:xfrm>
            <a:off x="1066800" y="1046163"/>
            <a:ext cx="13430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5608638" y="5638800"/>
            <a:ext cx="4572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Rev</a:t>
            </a:r>
            <a:endParaRPr lang="fr-FR" sz="1400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4192588" y="893763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Disp</a:t>
            </a:r>
            <a:endParaRPr lang="fr-FR" sz="1400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533400" y="893763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Page</a:t>
            </a:r>
            <a:endParaRPr lang="fr-FR" sz="1400"/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533400" y="1930400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Pos</a:t>
            </a:r>
            <a:endParaRPr lang="fr-FR" sz="1400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533400" y="4737100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Bid</a:t>
            </a:r>
            <a:endParaRPr lang="fr-FR" sz="1400"/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2963863" y="5618163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Cost</a:t>
            </a:r>
            <a:endParaRPr lang="fr-FR" sz="1400"/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4305300" y="6324600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Profit</a:t>
            </a:r>
            <a:endParaRPr lang="fr-FR" sz="1400"/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4149725" y="2514600"/>
            <a:ext cx="6096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Click</a:t>
            </a:r>
            <a:endParaRPr lang="fr-FR" sz="1400"/>
          </a:p>
        </p:txBody>
      </p:sp>
      <p:sp>
        <p:nvSpPr>
          <p:cNvPr id="36882" name="Oval 18"/>
          <p:cNvSpPr>
            <a:spLocks noChangeArrowheads="1"/>
          </p:cNvSpPr>
          <p:nvPr/>
        </p:nvSpPr>
        <p:spPr bwMode="auto">
          <a:xfrm>
            <a:off x="2409825" y="931863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/>
              <a:t>f</a:t>
            </a:r>
          </a:p>
        </p:txBody>
      </p:sp>
      <p:cxnSp>
        <p:nvCxnSpPr>
          <p:cNvPr id="36883" name="AutoShape 19"/>
          <p:cNvCxnSpPr>
            <a:cxnSpLocks noChangeShapeType="1"/>
            <a:stCxn id="36874" idx="3"/>
            <a:endCxn id="36882" idx="2"/>
          </p:cNvCxnSpPr>
          <p:nvPr/>
        </p:nvCxnSpPr>
        <p:spPr bwMode="auto">
          <a:xfrm>
            <a:off x="1066800" y="1046163"/>
            <a:ext cx="13430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884" name="AutoShape 20"/>
          <p:cNvCxnSpPr>
            <a:cxnSpLocks noChangeShapeType="1"/>
            <a:stCxn id="36882" idx="6"/>
            <a:endCxn id="36873" idx="1"/>
          </p:cNvCxnSpPr>
          <p:nvPr/>
        </p:nvCxnSpPr>
        <p:spPr bwMode="auto">
          <a:xfrm>
            <a:off x="2638425" y="1046163"/>
            <a:ext cx="155416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885" name="AutoShape 21"/>
          <p:cNvCxnSpPr>
            <a:cxnSpLocks noChangeShapeType="1"/>
            <a:stCxn id="36892" idx="3"/>
            <a:endCxn id="36895" idx="2"/>
          </p:cNvCxnSpPr>
          <p:nvPr/>
        </p:nvCxnSpPr>
        <p:spPr bwMode="auto">
          <a:xfrm>
            <a:off x="3619500" y="2082800"/>
            <a:ext cx="723900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886" name="AutoShape 22"/>
          <p:cNvCxnSpPr>
            <a:cxnSpLocks noChangeShapeType="1"/>
            <a:stCxn id="36873" idx="2"/>
            <a:endCxn id="36895" idx="0"/>
          </p:cNvCxnSpPr>
          <p:nvPr/>
        </p:nvCxnSpPr>
        <p:spPr bwMode="auto">
          <a:xfrm flipH="1">
            <a:off x="4457700" y="1198563"/>
            <a:ext cx="1588" cy="7731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887" name="AutoShape 23"/>
          <p:cNvCxnSpPr>
            <a:cxnSpLocks noChangeShapeType="1"/>
            <a:stCxn id="36895" idx="4"/>
            <a:endCxn id="36881" idx="0"/>
          </p:cNvCxnSpPr>
          <p:nvPr/>
        </p:nvCxnSpPr>
        <p:spPr bwMode="auto">
          <a:xfrm flipH="1">
            <a:off x="4454525" y="2200275"/>
            <a:ext cx="3175" cy="3143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888" name="Oval 24"/>
          <p:cNvSpPr>
            <a:spLocks noChangeArrowheads="1"/>
          </p:cNvSpPr>
          <p:nvPr/>
        </p:nvSpPr>
        <p:spPr bwMode="auto">
          <a:xfrm>
            <a:off x="685800" y="1447800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/>
              <a:t>f</a:t>
            </a:r>
            <a:endParaRPr lang="fr-FR" sz="1400" b="1"/>
          </a:p>
        </p:txBody>
      </p:sp>
      <p:cxnSp>
        <p:nvCxnSpPr>
          <p:cNvPr id="36889" name="AutoShape 25"/>
          <p:cNvCxnSpPr>
            <a:cxnSpLocks noChangeShapeType="1"/>
            <a:stCxn id="36875" idx="0"/>
            <a:endCxn id="36888" idx="4"/>
          </p:cNvCxnSpPr>
          <p:nvPr/>
        </p:nvCxnSpPr>
        <p:spPr bwMode="auto">
          <a:xfrm flipV="1">
            <a:off x="800100" y="1676400"/>
            <a:ext cx="0" cy="25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890" name="AutoShape 26"/>
          <p:cNvCxnSpPr>
            <a:cxnSpLocks noChangeShapeType="1"/>
            <a:stCxn id="36888" idx="0"/>
            <a:endCxn id="36874" idx="2"/>
          </p:cNvCxnSpPr>
          <p:nvPr/>
        </p:nvCxnSpPr>
        <p:spPr bwMode="auto">
          <a:xfrm flipV="1">
            <a:off x="800100" y="1198563"/>
            <a:ext cx="0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891" name="AutoShape 27"/>
          <p:cNvCxnSpPr>
            <a:cxnSpLocks noChangeShapeType="1"/>
            <a:stCxn id="36875" idx="3"/>
            <a:endCxn id="36893" idx="2"/>
          </p:cNvCxnSpPr>
          <p:nvPr/>
        </p:nvCxnSpPr>
        <p:spPr bwMode="auto">
          <a:xfrm>
            <a:off x="1066800" y="2082800"/>
            <a:ext cx="762000" cy="12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2781300" y="1930400"/>
            <a:ext cx="8382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Click/Disp</a:t>
            </a:r>
            <a:endParaRPr lang="fr-FR" sz="1400"/>
          </a:p>
        </p:txBody>
      </p:sp>
      <p:sp>
        <p:nvSpPr>
          <p:cNvPr id="36893" name="Oval 29"/>
          <p:cNvSpPr>
            <a:spLocks noChangeArrowheads="1"/>
          </p:cNvSpPr>
          <p:nvPr/>
        </p:nvSpPr>
        <p:spPr bwMode="auto">
          <a:xfrm>
            <a:off x="1828800" y="1981200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/>
              <a:t>f</a:t>
            </a:r>
          </a:p>
        </p:txBody>
      </p:sp>
      <p:cxnSp>
        <p:nvCxnSpPr>
          <p:cNvPr id="36894" name="AutoShape 30"/>
          <p:cNvCxnSpPr>
            <a:cxnSpLocks noChangeShapeType="1"/>
            <a:stCxn id="36893" idx="6"/>
            <a:endCxn id="36892" idx="1"/>
          </p:cNvCxnSpPr>
          <p:nvPr/>
        </p:nvCxnSpPr>
        <p:spPr bwMode="auto">
          <a:xfrm flipV="1">
            <a:off x="2057400" y="2082800"/>
            <a:ext cx="723900" cy="12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895" name="Oval 31"/>
          <p:cNvSpPr>
            <a:spLocks noChangeArrowheads="1"/>
          </p:cNvSpPr>
          <p:nvPr/>
        </p:nvSpPr>
        <p:spPr bwMode="auto">
          <a:xfrm>
            <a:off x="4343400" y="1971675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×</a:t>
            </a:r>
          </a:p>
        </p:txBody>
      </p:sp>
      <p:cxnSp>
        <p:nvCxnSpPr>
          <p:cNvPr id="36898" name="AutoShape 34"/>
          <p:cNvCxnSpPr>
            <a:cxnSpLocks noChangeShapeType="1"/>
            <a:stCxn id="36881" idx="2"/>
            <a:endCxn id="66" idx="1"/>
          </p:cNvCxnSpPr>
          <p:nvPr/>
        </p:nvCxnSpPr>
        <p:spPr bwMode="auto">
          <a:xfrm>
            <a:off x="4454525" y="2819400"/>
            <a:ext cx="1305066" cy="8318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908" name="Oval 44"/>
          <p:cNvSpPr>
            <a:spLocks noChangeArrowheads="1"/>
          </p:cNvSpPr>
          <p:nvPr/>
        </p:nvSpPr>
        <p:spPr bwMode="auto">
          <a:xfrm>
            <a:off x="4457700" y="5867400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-</a:t>
            </a:r>
            <a:endParaRPr lang="fr-FR" b="1"/>
          </a:p>
        </p:txBody>
      </p:sp>
      <p:cxnSp>
        <p:nvCxnSpPr>
          <p:cNvPr id="36909" name="AutoShape 45"/>
          <p:cNvCxnSpPr>
            <a:cxnSpLocks noChangeShapeType="1"/>
            <a:stCxn id="36908" idx="4"/>
            <a:endCxn id="36878" idx="0"/>
          </p:cNvCxnSpPr>
          <p:nvPr/>
        </p:nvCxnSpPr>
        <p:spPr bwMode="auto">
          <a:xfrm>
            <a:off x="4572000" y="6096000"/>
            <a:ext cx="0" cy="2143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910" name="AutoShape 46"/>
          <p:cNvCxnSpPr>
            <a:cxnSpLocks noChangeShapeType="1"/>
            <a:stCxn id="36871" idx="1"/>
            <a:endCxn id="36908" idx="6"/>
          </p:cNvCxnSpPr>
          <p:nvPr/>
        </p:nvCxnSpPr>
        <p:spPr bwMode="auto">
          <a:xfrm flipH="1">
            <a:off x="4686300" y="5791200"/>
            <a:ext cx="922338" cy="190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911" name="AutoShape 47"/>
          <p:cNvCxnSpPr>
            <a:cxnSpLocks noChangeShapeType="1"/>
            <a:stCxn id="36877" idx="3"/>
            <a:endCxn id="36908" idx="2"/>
          </p:cNvCxnSpPr>
          <p:nvPr/>
        </p:nvCxnSpPr>
        <p:spPr bwMode="auto">
          <a:xfrm>
            <a:off x="3497263" y="5770563"/>
            <a:ext cx="960437" cy="2111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912" name="Oval 48"/>
          <p:cNvSpPr>
            <a:spLocks noChangeArrowheads="1"/>
          </p:cNvSpPr>
          <p:nvPr/>
        </p:nvSpPr>
        <p:spPr bwMode="auto">
          <a:xfrm>
            <a:off x="685800" y="3430588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/>
              <a:t>f</a:t>
            </a:r>
            <a:endParaRPr lang="fr-FR" sz="1400" b="1"/>
          </a:p>
        </p:txBody>
      </p:sp>
      <p:cxnSp>
        <p:nvCxnSpPr>
          <p:cNvPr id="36913" name="AutoShape 49"/>
          <p:cNvCxnSpPr>
            <a:cxnSpLocks noChangeShapeType="1"/>
            <a:stCxn id="36876" idx="0"/>
            <a:endCxn id="36912" idx="4"/>
          </p:cNvCxnSpPr>
          <p:nvPr/>
        </p:nvCxnSpPr>
        <p:spPr bwMode="auto">
          <a:xfrm flipV="1">
            <a:off x="800100" y="3659188"/>
            <a:ext cx="0" cy="10636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914" name="AutoShape 50"/>
          <p:cNvCxnSpPr>
            <a:cxnSpLocks noChangeShapeType="1"/>
            <a:stCxn id="36912" idx="0"/>
            <a:endCxn id="36875" idx="2"/>
          </p:cNvCxnSpPr>
          <p:nvPr/>
        </p:nvCxnSpPr>
        <p:spPr bwMode="auto">
          <a:xfrm flipV="1">
            <a:off x="800100" y="2235200"/>
            <a:ext cx="0" cy="11953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915" name="AutoShape 51"/>
          <p:cNvCxnSpPr>
            <a:cxnSpLocks noChangeShapeType="1"/>
            <a:stCxn id="36869" idx="3"/>
            <a:endCxn id="36916" idx="2"/>
          </p:cNvCxnSpPr>
          <p:nvPr/>
        </p:nvCxnSpPr>
        <p:spPr bwMode="auto">
          <a:xfrm>
            <a:off x="2781300" y="4883150"/>
            <a:ext cx="333375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916" name="Oval 52"/>
          <p:cNvSpPr>
            <a:spLocks noChangeArrowheads="1"/>
          </p:cNvSpPr>
          <p:nvPr/>
        </p:nvSpPr>
        <p:spPr bwMode="auto">
          <a:xfrm>
            <a:off x="3114675" y="4775200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×</a:t>
            </a:r>
          </a:p>
        </p:txBody>
      </p:sp>
      <p:cxnSp>
        <p:nvCxnSpPr>
          <p:cNvPr id="36917" name="AutoShape 53"/>
          <p:cNvCxnSpPr>
            <a:cxnSpLocks noChangeShapeType="1"/>
            <a:stCxn id="36881" idx="2"/>
            <a:endCxn id="36916" idx="7"/>
          </p:cNvCxnSpPr>
          <p:nvPr/>
        </p:nvCxnSpPr>
        <p:spPr bwMode="auto">
          <a:xfrm flipH="1">
            <a:off x="3309938" y="2819400"/>
            <a:ext cx="1144587" cy="19891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918" name="AutoShape 54"/>
          <p:cNvCxnSpPr>
            <a:cxnSpLocks noChangeShapeType="1"/>
            <a:stCxn id="36916" idx="4"/>
            <a:endCxn id="36877" idx="0"/>
          </p:cNvCxnSpPr>
          <p:nvPr/>
        </p:nvCxnSpPr>
        <p:spPr bwMode="auto">
          <a:xfrm>
            <a:off x="3228975" y="5003800"/>
            <a:ext cx="1588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919" name="AutoShape 55"/>
          <p:cNvCxnSpPr>
            <a:cxnSpLocks noChangeShapeType="1"/>
            <a:stCxn id="36876" idx="3"/>
            <a:endCxn id="36920" idx="2"/>
          </p:cNvCxnSpPr>
          <p:nvPr/>
        </p:nvCxnSpPr>
        <p:spPr bwMode="auto">
          <a:xfrm flipV="1">
            <a:off x="1081088" y="4883150"/>
            <a:ext cx="242887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920" name="Oval 56"/>
          <p:cNvSpPr>
            <a:spLocks noChangeArrowheads="1"/>
          </p:cNvSpPr>
          <p:nvPr/>
        </p:nvSpPr>
        <p:spPr bwMode="auto">
          <a:xfrm>
            <a:off x="1323975" y="4768850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/>
              <a:t>f</a:t>
            </a:r>
            <a:endParaRPr lang="fr-FR" sz="1400" b="1"/>
          </a:p>
        </p:txBody>
      </p:sp>
      <p:cxnSp>
        <p:nvCxnSpPr>
          <p:cNvPr id="36921" name="AutoShape 57"/>
          <p:cNvCxnSpPr>
            <a:cxnSpLocks noChangeShapeType="1"/>
            <a:stCxn id="36920" idx="6"/>
            <a:endCxn id="36869" idx="1"/>
          </p:cNvCxnSpPr>
          <p:nvPr/>
        </p:nvCxnSpPr>
        <p:spPr bwMode="auto">
          <a:xfrm>
            <a:off x="1552575" y="4883150"/>
            <a:ext cx="3143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922" name="Text Box 58"/>
          <p:cNvSpPr txBox="1">
            <a:spLocks noChangeArrowheads="1"/>
          </p:cNvSpPr>
          <p:nvPr/>
        </p:nvSpPr>
        <p:spPr bwMode="auto">
          <a:xfrm>
            <a:off x="2190750" y="4543425"/>
            <a:ext cx="33813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(cpc)</a:t>
            </a:r>
            <a:endParaRPr lang="fr-FR" sz="1200"/>
          </a:p>
        </p:txBody>
      </p:sp>
      <p:sp>
        <p:nvSpPr>
          <p:cNvPr id="36923" name="Text Box 59"/>
          <p:cNvSpPr txBox="1">
            <a:spLocks noChangeArrowheads="1"/>
          </p:cNvSpPr>
          <p:nvPr/>
        </p:nvSpPr>
        <p:spPr bwMode="auto">
          <a:xfrm>
            <a:off x="3035300" y="1747838"/>
            <a:ext cx="271463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(ctr)</a:t>
            </a:r>
            <a:endParaRPr lang="fr-FR" sz="1200"/>
          </a:p>
        </p:txBody>
      </p:sp>
      <p:sp>
        <p:nvSpPr>
          <p:cNvPr id="63" name="Rectangle 3" descr="Light horizontal"/>
          <p:cNvSpPr>
            <a:spLocks noChangeArrowheads="1"/>
          </p:cNvSpPr>
          <p:nvPr/>
        </p:nvSpPr>
        <p:spPr bwMode="auto">
          <a:xfrm>
            <a:off x="6477000" y="3578073"/>
            <a:ext cx="914400" cy="304800"/>
          </a:xfrm>
          <a:prstGeom prst="rect">
            <a:avLst/>
          </a:prstGeom>
          <a:pattFill prst="ltHorz">
            <a:fgClr>
              <a:srgbClr val="B2B2B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Sale/Click</a:t>
            </a:r>
            <a:endParaRPr lang="fr-FR" sz="1400"/>
          </a:p>
        </p:txBody>
      </p:sp>
      <p:sp>
        <p:nvSpPr>
          <p:cNvPr id="64" name="Rectangle 15"/>
          <p:cNvSpPr>
            <a:spLocks noChangeArrowheads="1"/>
          </p:cNvSpPr>
          <p:nvPr/>
        </p:nvSpPr>
        <p:spPr bwMode="auto">
          <a:xfrm>
            <a:off x="5537200" y="4110570"/>
            <a:ext cx="6096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Sale</a:t>
            </a:r>
            <a:endParaRPr lang="fr-FR" sz="1400"/>
          </a:p>
        </p:txBody>
      </p:sp>
      <p:sp>
        <p:nvSpPr>
          <p:cNvPr id="65" name="Rectangle 16" descr="Light horizontal"/>
          <p:cNvSpPr>
            <a:spLocks noChangeArrowheads="1"/>
          </p:cNvSpPr>
          <p:nvPr/>
        </p:nvSpPr>
        <p:spPr bwMode="auto">
          <a:xfrm>
            <a:off x="6629400" y="4884850"/>
            <a:ext cx="609600" cy="304800"/>
          </a:xfrm>
          <a:prstGeom prst="rect">
            <a:avLst/>
          </a:prstGeom>
          <a:pattFill prst="ltHorz">
            <a:fgClr>
              <a:srgbClr val="B2B2B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Comis</a:t>
            </a:r>
            <a:endParaRPr lang="fr-FR" sz="1400"/>
          </a:p>
        </p:txBody>
      </p:sp>
      <p:sp>
        <p:nvSpPr>
          <p:cNvPr id="66" name="Oval 31"/>
          <p:cNvSpPr>
            <a:spLocks noChangeArrowheads="1"/>
          </p:cNvSpPr>
          <p:nvPr/>
        </p:nvSpPr>
        <p:spPr bwMode="auto">
          <a:xfrm>
            <a:off x="5726113" y="3617760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×</a:t>
            </a:r>
          </a:p>
        </p:txBody>
      </p:sp>
      <p:cxnSp>
        <p:nvCxnSpPr>
          <p:cNvPr id="67" name="AutoShape 32"/>
          <p:cNvCxnSpPr>
            <a:cxnSpLocks noChangeShapeType="1"/>
            <a:stCxn id="66" idx="4"/>
            <a:endCxn id="64" idx="0"/>
          </p:cNvCxnSpPr>
          <p:nvPr/>
        </p:nvCxnSpPr>
        <p:spPr bwMode="auto">
          <a:xfrm>
            <a:off x="5840413" y="3846360"/>
            <a:ext cx="1587" cy="26421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AutoShape 34"/>
          <p:cNvCxnSpPr>
            <a:cxnSpLocks noChangeShapeType="1"/>
            <a:stCxn id="63" idx="1"/>
            <a:endCxn id="66" idx="6"/>
          </p:cNvCxnSpPr>
          <p:nvPr/>
        </p:nvCxnSpPr>
        <p:spPr bwMode="auto">
          <a:xfrm flipH="1">
            <a:off x="5954713" y="3730473"/>
            <a:ext cx="522287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AutoShape 37"/>
          <p:cNvCxnSpPr>
            <a:cxnSpLocks noChangeShapeType="1"/>
            <a:stCxn id="64" idx="2"/>
            <a:endCxn id="70" idx="0"/>
          </p:cNvCxnSpPr>
          <p:nvPr/>
        </p:nvCxnSpPr>
        <p:spPr bwMode="auto">
          <a:xfrm flipH="1">
            <a:off x="5838825" y="4415370"/>
            <a:ext cx="3175" cy="50758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Oval 38"/>
          <p:cNvSpPr>
            <a:spLocks noChangeArrowheads="1"/>
          </p:cNvSpPr>
          <p:nvPr/>
        </p:nvSpPr>
        <p:spPr bwMode="auto">
          <a:xfrm>
            <a:off x="5724525" y="4922950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/>
              <a:t>×</a:t>
            </a:r>
          </a:p>
        </p:txBody>
      </p:sp>
      <p:cxnSp>
        <p:nvCxnSpPr>
          <p:cNvPr id="71" name="AutoShape 39"/>
          <p:cNvCxnSpPr>
            <a:cxnSpLocks noChangeShapeType="1"/>
            <a:stCxn id="70" idx="4"/>
          </p:cNvCxnSpPr>
          <p:nvPr/>
        </p:nvCxnSpPr>
        <p:spPr bwMode="auto">
          <a:xfrm flipH="1">
            <a:off x="5837238" y="5151550"/>
            <a:ext cx="1587" cy="487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AutoShape 42"/>
          <p:cNvCxnSpPr>
            <a:cxnSpLocks noChangeShapeType="1"/>
            <a:stCxn id="65" idx="1"/>
            <a:endCxn id="70" idx="6"/>
          </p:cNvCxnSpPr>
          <p:nvPr/>
        </p:nvCxnSpPr>
        <p:spPr bwMode="auto">
          <a:xfrm flipH="1">
            <a:off x="5953125" y="5037250"/>
            <a:ext cx="6762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1672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533400" y="346716"/>
            <a:ext cx="7110412" cy="6462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Rectangle 3" descr="Light horizontal"/>
          <p:cNvSpPr>
            <a:spLocks noChangeArrowheads="1"/>
          </p:cNvSpPr>
          <p:nvPr/>
        </p:nvSpPr>
        <p:spPr bwMode="auto">
          <a:xfrm>
            <a:off x="6586537" y="3654914"/>
            <a:ext cx="914400" cy="304800"/>
          </a:xfrm>
          <a:prstGeom prst="rect">
            <a:avLst/>
          </a:prstGeom>
          <a:pattFill prst="ltHorz">
            <a:fgClr>
              <a:srgbClr val="B2B2B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Sale/Click</a:t>
            </a:r>
            <a:endParaRPr lang="fr-FR" sz="1400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1976437" y="4807591"/>
            <a:ext cx="914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Cost/Click</a:t>
            </a:r>
            <a:endParaRPr lang="fr-FR" sz="1400"/>
          </a:p>
        </p:txBody>
      </p:sp>
      <p:cxnSp>
        <p:nvCxnSpPr>
          <p:cNvPr id="37894" name="AutoShape 6"/>
          <p:cNvCxnSpPr>
            <a:cxnSpLocks noChangeShapeType="1"/>
            <a:stCxn id="37898" idx="3"/>
            <a:endCxn id="37906" idx="2"/>
          </p:cNvCxnSpPr>
          <p:nvPr/>
        </p:nvCxnSpPr>
        <p:spPr bwMode="auto">
          <a:xfrm>
            <a:off x="1176337" y="1123004"/>
            <a:ext cx="13430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5718175" y="5715641"/>
            <a:ext cx="4572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Rev</a:t>
            </a:r>
            <a:endParaRPr lang="fr-FR" sz="1400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4302125" y="970604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Disp</a:t>
            </a:r>
            <a:endParaRPr lang="fr-FR" sz="1400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642937" y="970604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Page</a:t>
            </a:r>
            <a:endParaRPr lang="fr-FR" sz="1400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642937" y="2007241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Pos</a:t>
            </a:r>
            <a:endParaRPr lang="fr-FR" sz="140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642937" y="4813941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Bid</a:t>
            </a:r>
            <a:endParaRPr lang="fr-FR" sz="1400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3073400" y="5695004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Cost</a:t>
            </a:r>
            <a:endParaRPr lang="fr-FR" sz="1400"/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4414837" y="6401441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Profit</a:t>
            </a:r>
            <a:endParaRPr lang="fr-FR" sz="1400"/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5646737" y="4187411"/>
            <a:ext cx="6096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Sale</a:t>
            </a:r>
            <a:endParaRPr lang="fr-FR" sz="1400"/>
          </a:p>
        </p:txBody>
      </p:sp>
      <p:sp>
        <p:nvSpPr>
          <p:cNvPr id="37904" name="Rectangle 16" descr="Light horizontal"/>
          <p:cNvSpPr>
            <a:spLocks noChangeArrowheads="1"/>
          </p:cNvSpPr>
          <p:nvPr/>
        </p:nvSpPr>
        <p:spPr bwMode="auto">
          <a:xfrm>
            <a:off x="6738937" y="4961691"/>
            <a:ext cx="609600" cy="304800"/>
          </a:xfrm>
          <a:prstGeom prst="rect">
            <a:avLst/>
          </a:prstGeom>
          <a:pattFill prst="ltHorz">
            <a:fgClr>
              <a:srgbClr val="B2B2B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Comis</a:t>
            </a:r>
            <a:endParaRPr lang="fr-FR" sz="1400"/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4259262" y="2591441"/>
            <a:ext cx="6096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Click</a:t>
            </a:r>
            <a:endParaRPr lang="fr-FR" sz="1400"/>
          </a:p>
        </p:txBody>
      </p:sp>
      <p:sp>
        <p:nvSpPr>
          <p:cNvPr id="37906" name="Oval 18"/>
          <p:cNvSpPr>
            <a:spLocks noChangeArrowheads="1"/>
          </p:cNvSpPr>
          <p:nvPr/>
        </p:nvSpPr>
        <p:spPr bwMode="auto">
          <a:xfrm>
            <a:off x="2519362" y="1008704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/>
              <a:t>f</a:t>
            </a:r>
          </a:p>
        </p:txBody>
      </p:sp>
      <p:cxnSp>
        <p:nvCxnSpPr>
          <p:cNvPr id="37907" name="AutoShape 19"/>
          <p:cNvCxnSpPr>
            <a:cxnSpLocks noChangeShapeType="1"/>
            <a:stCxn id="37898" idx="3"/>
            <a:endCxn id="37906" idx="2"/>
          </p:cNvCxnSpPr>
          <p:nvPr/>
        </p:nvCxnSpPr>
        <p:spPr bwMode="auto">
          <a:xfrm>
            <a:off x="1176337" y="1123004"/>
            <a:ext cx="13430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908" name="AutoShape 20"/>
          <p:cNvCxnSpPr>
            <a:cxnSpLocks noChangeShapeType="1"/>
            <a:stCxn id="37906" idx="6"/>
            <a:endCxn id="37897" idx="1"/>
          </p:cNvCxnSpPr>
          <p:nvPr/>
        </p:nvCxnSpPr>
        <p:spPr bwMode="auto">
          <a:xfrm>
            <a:off x="2747962" y="1123004"/>
            <a:ext cx="155416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909" name="AutoShape 21"/>
          <p:cNvCxnSpPr>
            <a:cxnSpLocks noChangeShapeType="1"/>
            <a:stCxn id="37916" idx="3"/>
            <a:endCxn id="37918" idx="2"/>
          </p:cNvCxnSpPr>
          <p:nvPr/>
        </p:nvCxnSpPr>
        <p:spPr bwMode="auto">
          <a:xfrm>
            <a:off x="3729037" y="2159641"/>
            <a:ext cx="723900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910" name="AutoShape 22"/>
          <p:cNvCxnSpPr>
            <a:cxnSpLocks noChangeShapeType="1"/>
            <a:stCxn id="37897" idx="2"/>
            <a:endCxn id="37918" idx="0"/>
          </p:cNvCxnSpPr>
          <p:nvPr/>
        </p:nvCxnSpPr>
        <p:spPr bwMode="auto">
          <a:xfrm flipH="1">
            <a:off x="4567237" y="1275404"/>
            <a:ext cx="1588" cy="7731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911" name="AutoShape 23"/>
          <p:cNvCxnSpPr>
            <a:cxnSpLocks noChangeShapeType="1"/>
            <a:stCxn id="37918" idx="4"/>
            <a:endCxn id="37905" idx="0"/>
          </p:cNvCxnSpPr>
          <p:nvPr/>
        </p:nvCxnSpPr>
        <p:spPr bwMode="auto">
          <a:xfrm flipH="1">
            <a:off x="4564062" y="2277116"/>
            <a:ext cx="3175" cy="3143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912" name="Oval 24"/>
          <p:cNvSpPr>
            <a:spLocks noChangeArrowheads="1"/>
          </p:cNvSpPr>
          <p:nvPr/>
        </p:nvSpPr>
        <p:spPr bwMode="auto">
          <a:xfrm>
            <a:off x="795337" y="1524641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˄</a:t>
            </a:r>
            <a:endParaRPr lang="fr-FR" b="1"/>
          </a:p>
        </p:txBody>
      </p:sp>
      <p:cxnSp>
        <p:nvCxnSpPr>
          <p:cNvPr id="37913" name="AutoShape 25"/>
          <p:cNvCxnSpPr>
            <a:cxnSpLocks noChangeShapeType="1"/>
            <a:stCxn id="37899" idx="0"/>
            <a:endCxn id="37912" idx="4"/>
          </p:cNvCxnSpPr>
          <p:nvPr/>
        </p:nvCxnSpPr>
        <p:spPr bwMode="auto">
          <a:xfrm flipV="1">
            <a:off x="909637" y="1753241"/>
            <a:ext cx="0" cy="25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914" name="AutoShape 26"/>
          <p:cNvCxnSpPr>
            <a:cxnSpLocks noChangeShapeType="1"/>
            <a:stCxn id="37912" idx="0"/>
            <a:endCxn id="37898" idx="2"/>
          </p:cNvCxnSpPr>
          <p:nvPr/>
        </p:nvCxnSpPr>
        <p:spPr bwMode="auto">
          <a:xfrm flipV="1">
            <a:off x="909637" y="1275404"/>
            <a:ext cx="0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915" name="AutoShape 27"/>
          <p:cNvCxnSpPr>
            <a:cxnSpLocks noChangeShapeType="1"/>
            <a:stCxn id="37899" idx="3"/>
            <a:endCxn id="37949" idx="2"/>
          </p:cNvCxnSpPr>
          <p:nvPr/>
        </p:nvCxnSpPr>
        <p:spPr bwMode="auto">
          <a:xfrm>
            <a:off x="1176337" y="2159641"/>
            <a:ext cx="7334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2890837" y="2007241"/>
            <a:ext cx="8382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Click/Disp</a:t>
            </a:r>
            <a:endParaRPr lang="fr-FR" sz="1400"/>
          </a:p>
        </p:txBody>
      </p:sp>
      <p:cxnSp>
        <p:nvCxnSpPr>
          <p:cNvPr id="37917" name="AutoShape 29"/>
          <p:cNvCxnSpPr>
            <a:cxnSpLocks noChangeShapeType="1"/>
            <a:stCxn id="37949" idx="6"/>
            <a:endCxn id="37916" idx="1"/>
          </p:cNvCxnSpPr>
          <p:nvPr/>
        </p:nvCxnSpPr>
        <p:spPr bwMode="auto">
          <a:xfrm>
            <a:off x="2138362" y="2159641"/>
            <a:ext cx="7524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918" name="Oval 30"/>
          <p:cNvSpPr>
            <a:spLocks noChangeArrowheads="1"/>
          </p:cNvSpPr>
          <p:nvPr/>
        </p:nvSpPr>
        <p:spPr bwMode="auto">
          <a:xfrm>
            <a:off x="4452937" y="2048516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×</a:t>
            </a:r>
          </a:p>
        </p:txBody>
      </p:sp>
      <p:sp>
        <p:nvSpPr>
          <p:cNvPr id="37919" name="Oval 31"/>
          <p:cNvSpPr>
            <a:spLocks noChangeArrowheads="1"/>
          </p:cNvSpPr>
          <p:nvPr/>
        </p:nvSpPr>
        <p:spPr bwMode="auto">
          <a:xfrm>
            <a:off x="5835650" y="3694601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×</a:t>
            </a:r>
          </a:p>
        </p:txBody>
      </p:sp>
      <p:cxnSp>
        <p:nvCxnSpPr>
          <p:cNvPr id="37920" name="AutoShape 32"/>
          <p:cNvCxnSpPr>
            <a:cxnSpLocks noChangeShapeType="1"/>
            <a:stCxn id="37919" idx="4"/>
            <a:endCxn id="37903" idx="0"/>
          </p:cNvCxnSpPr>
          <p:nvPr/>
        </p:nvCxnSpPr>
        <p:spPr bwMode="auto">
          <a:xfrm>
            <a:off x="5949950" y="3923201"/>
            <a:ext cx="1587" cy="26421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921" name="AutoShape 33"/>
          <p:cNvCxnSpPr>
            <a:cxnSpLocks noChangeShapeType="1"/>
            <a:stCxn id="37905" idx="2"/>
            <a:endCxn id="37919" idx="1"/>
          </p:cNvCxnSpPr>
          <p:nvPr/>
        </p:nvCxnSpPr>
        <p:spPr bwMode="auto">
          <a:xfrm>
            <a:off x="4564062" y="2896241"/>
            <a:ext cx="1305066" cy="8318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922" name="AutoShape 34"/>
          <p:cNvCxnSpPr>
            <a:cxnSpLocks noChangeShapeType="1"/>
            <a:stCxn id="37891" idx="1"/>
            <a:endCxn id="37919" idx="6"/>
          </p:cNvCxnSpPr>
          <p:nvPr/>
        </p:nvCxnSpPr>
        <p:spPr bwMode="auto">
          <a:xfrm flipH="1">
            <a:off x="6064250" y="3807314"/>
            <a:ext cx="522287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925" name="AutoShape 37"/>
          <p:cNvCxnSpPr>
            <a:cxnSpLocks noChangeShapeType="1"/>
            <a:stCxn id="37903" idx="2"/>
            <a:endCxn id="37926" idx="0"/>
          </p:cNvCxnSpPr>
          <p:nvPr/>
        </p:nvCxnSpPr>
        <p:spPr bwMode="auto">
          <a:xfrm flipH="1">
            <a:off x="5948362" y="4492211"/>
            <a:ext cx="3175" cy="50758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926" name="Oval 38"/>
          <p:cNvSpPr>
            <a:spLocks noChangeArrowheads="1"/>
          </p:cNvSpPr>
          <p:nvPr/>
        </p:nvSpPr>
        <p:spPr bwMode="auto">
          <a:xfrm>
            <a:off x="5834062" y="4999791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/>
              <a:t>×</a:t>
            </a:r>
          </a:p>
        </p:txBody>
      </p:sp>
      <p:cxnSp>
        <p:nvCxnSpPr>
          <p:cNvPr id="37927" name="AutoShape 39"/>
          <p:cNvCxnSpPr>
            <a:cxnSpLocks noChangeShapeType="1"/>
            <a:stCxn id="37926" idx="4"/>
            <a:endCxn id="37895" idx="0"/>
          </p:cNvCxnSpPr>
          <p:nvPr/>
        </p:nvCxnSpPr>
        <p:spPr bwMode="auto">
          <a:xfrm flipH="1">
            <a:off x="5946775" y="5228391"/>
            <a:ext cx="1587" cy="487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930" name="AutoShape 42"/>
          <p:cNvCxnSpPr>
            <a:cxnSpLocks noChangeShapeType="1"/>
            <a:stCxn id="37904" idx="1"/>
            <a:endCxn id="37926" idx="6"/>
          </p:cNvCxnSpPr>
          <p:nvPr/>
        </p:nvCxnSpPr>
        <p:spPr bwMode="auto">
          <a:xfrm flipH="1">
            <a:off x="6062662" y="5114091"/>
            <a:ext cx="6762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931" name="Oval 43"/>
          <p:cNvSpPr>
            <a:spLocks noChangeArrowheads="1"/>
          </p:cNvSpPr>
          <p:nvPr/>
        </p:nvSpPr>
        <p:spPr bwMode="auto">
          <a:xfrm>
            <a:off x="4567237" y="5944241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-</a:t>
            </a:r>
            <a:endParaRPr lang="fr-FR" b="1"/>
          </a:p>
        </p:txBody>
      </p:sp>
      <p:cxnSp>
        <p:nvCxnSpPr>
          <p:cNvPr id="37932" name="AutoShape 44"/>
          <p:cNvCxnSpPr>
            <a:cxnSpLocks noChangeShapeType="1"/>
            <a:stCxn id="37931" idx="4"/>
            <a:endCxn id="37902" idx="0"/>
          </p:cNvCxnSpPr>
          <p:nvPr/>
        </p:nvCxnSpPr>
        <p:spPr bwMode="auto">
          <a:xfrm>
            <a:off x="4681537" y="6172841"/>
            <a:ext cx="0" cy="2143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933" name="AutoShape 45"/>
          <p:cNvCxnSpPr>
            <a:cxnSpLocks noChangeShapeType="1"/>
            <a:stCxn id="37895" idx="1"/>
            <a:endCxn id="37931" idx="6"/>
          </p:cNvCxnSpPr>
          <p:nvPr/>
        </p:nvCxnSpPr>
        <p:spPr bwMode="auto">
          <a:xfrm flipH="1">
            <a:off x="4795837" y="5868041"/>
            <a:ext cx="922338" cy="190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934" name="AutoShape 46"/>
          <p:cNvCxnSpPr>
            <a:cxnSpLocks noChangeShapeType="1"/>
            <a:stCxn id="37901" idx="3"/>
            <a:endCxn id="37931" idx="2"/>
          </p:cNvCxnSpPr>
          <p:nvPr/>
        </p:nvCxnSpPr>
        <p:spPr bwMode="auto">
          <a:xfrm>
            <a:off x="3606800" y="5847404"/>
            <a:ext cx="960437" cy="2111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935" name="Oval 47"/>
          <p:cNvSpPr>
            <a:spLocks noChangeArrowheads="1"/>
          </p:cNvSpPr>
          <p:nvPr/>
        </p:nvSpPr>
        <p:spPr bwMode="auto">
          <a:xfrm>
            <a:off x="795337" y="3507429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˄</a:t>
            </a:r>
            <a:endParaRPr lang="fr-FR" b="1"/>
          </a:p>
        </p:txBody>
      </p:sp>
      <p:cxnSp>
        <p:nvCxnSpPr>
          <p:cNvPr id="37936" name="AutoShape 48"/>
          <p:cNvCxnSpPr>
            <a:cxnSpLocks noChangeShapeType="1"/>
            <a:stCxn id="37900" idx="0"/>
            <a:endCxn id="37935" idx="4"/>
          </p:cNvCxnSpPr>
          <p:nvPr/>
        </p:nvCxnSpPr>
        <p:spPr bwMode="auto">
          <a:xfrm flipV="1">
            <a:off x="909637" y="3736029"/>
            <a:ext cx="0" cy="10636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937" name="AutoShape 49"/>
          <p:cNvCxnSpPr>
            <a:cxnSpLocks noChangeShapeType="1"/>
            <a:stCxn id="37935" idx="0"/>
            <a:endCxn id="37899" idx="2"/>
          </p:cNvCxnSpPr>
          <p:nvPr/>
        </p:nvCxnSpPr>
        <p:spPr bwMode="auto">
          <a:xfrm flipV="1">
            <a:off x="909637" y="2312041"/>
            <a:ext cx="0" cy="11953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938" name="AutoShape 50"/>
          <p:cNvCxnSpPr>
            <a:cxnSpLocks noChangeShapeType="1"/>
            <a:stCxn id="37893" idx="3"/>
            <a:endCxn id="37939" idx="2"/>
          </p:cNvCxnSpPr>
          <p:nvPr/>
        </p:nvCxnSpPr>
        <p:spPr bwMode="auto">
          <a:xfrm>
            <a:off x="2890837" y="4959991"/>
            <a:ext cx="333375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939" name="Oval 51"/>
          <p:cNvSpPr>
            <a:spLocks noChangeArrowheads="1"/>
          </p:cNvSpPr>
          <p:nvPr/>
        </p:nvSpPr>
        <p:spPr bwMode="auto">
          <a:xfrm>
            <a:off x="3224212" y="4852041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×</a:t>
            </a:r>
          </a:p>
        </p:txBody>
      </p:sp>
      <p:cxnSp>
        <p:nvCxnSpPr>
          <p:cNvPr id="37940" name="AutoShape 52"/>
          <p:cNvCxnSpPr>
            <a:cxnSpLocks noChangeShapeType="1"/>
            <a:stCxn id="37905" idx="2"/>
            <a:endCxn id="37939" idx="7"/>
          </p:cNvCxnSpPr>
          <p:nvPr/>
        </p:nvCxnSpPr>
        <p:spPr bwMode="auto">
          <a:xfrm flipH="1">
            <a:off x="3419475" y="2896241"/>
            <a:ext cx="1144587" cy="19891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941" name="AutoShape 53"/>
          <p:cNvCxnSpPr>
            <a:cxnSpLocks noChangeShapeType="1"/>
            <a:stCxn id="37939" idx="4"/>
            <a:endCxn id="37901" idx="0"/>
          </p:cNvCxnSpPr>
          <p:nvPr/>
        </p:nvCxnSpPr>
        <p:spPr bwMode="auto">
          <a:xfrm>
            <a:off x="3338512" y="5080641"/>
            <a:ext cx="1588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942" name="AutoShape 54"/>
          <p:cNvCxnSpPr>
            <a:cxnSpLocks noChangeShapeType="1"/>
            <a:stCxn id="37900" idx="3"/>
            <a:endCxn id="37943" idx="2"/>
          </p:cNvCxnSpPr>
          <p:nvPr/>
        </p:nvCxnSpPr>
        <p:spPr bwMode="auto">
          <a:xfrm flipV="1">
            <a:off x="1190625" y="4959991"/>
            <a:ext cx="242887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943" name="Oval 55"/>
          <p:cNvSpPr>
            <a:spLocks noChangeArrowheads="1"/>
          </p:cNvSpPr>
          <p:nvPr/>
        </p:nvSpPr>
        <p:spPr bwMode="auto">
          <a:xfrm>
            <a:off x="1433512" y="4845691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˄</a:t>
            </a:r>
            <a:endParaRPr lang="fr-FR" b="1"/>
          </a:p>
        </p:txBody>
      </p:sp>
      <p:cxnSp>
        <p:nvCxnSpPr>
          <p:cNvPr id="37944" name="AutoShape 56"/>
          <p:cNvCxnSpPr>
            <a:cxnSpLocks noChangeShapeType="1"/>
            <a:stCxn id="37943" idx="6"/>
            <a:endCxn id="37893" idx="1"/>
          </p:cNvCxnSpPr>
          <p:nvPr/>
        </p:nvCxnSpPr>
        <p:spPr bwMode="auto">
          <a:xfrm>
            <a:off x="1662112" y="4959991"/>
            <a:ext cx="3143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945" name="Text Box 57"/>
          <p:cNvSpPr txBox="1">
            <a:spLocks noChangeArrowheads="1"/>
          </p:cNvSpPr>
          <p:nvPr/>
        </p:nvSpPr>
        <p:spPr bwMode="auto">
          <a:xfrm>
            <a:off x="2300287" y="4620266"/>
            <a:ext cx="33813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(cpc)</a:t>
            </a:r>
            <a:endParaRPr lang="fr-FR" sz="1200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3144837" y="1824679"/>
            <a:ext cx="271463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(ctr)</a:t>
            </a:r>
            <a:endParaRPr lang="fr-FR" sz="1200"/>
          </a:p>
        </p:txBody>
      </p:sp>
      <p:sp>
        <p:nvSpPr>
          <p:cNvPr id="37947" name="Rectangle 59" descr="Light horizontal"/>
          <p:cNvSpPr>
            <a:spLocks noChangeArrowheads="1"/>
          </p:cNvSpPr>
          <p:nvPr/>
        </p:nvSpPr>
        <p:spPr bwMode="auto">
          <a:xfrm>
            <a:off x="1609725" y="2583504"/>
            <a:ext cx="857250" cy="304800"/>
          </a:xfrm>
          <a:prstGeom prst="rect">
            <a:avLst/>
          </a:prstGeom>
          <a:pattFill prst="ltHorz">
            <a:fgClr>
              <a:srgbClr val="B2B2B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CTR|Pos</a:t>
            </a:r>
            <a:endParaRPr lang="fr-FR" sz="1400"/>
          </a:p>
        </p:txBody>
      </p:sp>
      <p:cxnSp>
        <p:nvCxnSpPr>
          <p:cNvPr id="37948" name="AutoShape 60"/>
          <p:cNvCxnSpPr>
            <a:cxnSpLocks noChangeShapeType="1"/>
            <a:stCxn id="37947" idx="0"/>
            <a:endCxn id="37949" idx="4"/>
          </p:cNvCxnSpPr>
          <p:nvPr/>
        </p:nvCxnSpPr>
        <p:spPr bwMode="auto">
          <a:xfrm flipH="1" flipV="1">
            <a:off x="2024062" y="2273941"/>
            <a:ext cx="14288" cy="3095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949" name="Oval 61"/>
          <p:cNvSpPr>
            <a:spLocks noChangeArrowheads="1"/>
          </p:cNvSpPr>
          <p:nvPr/>
        </p:nvSpPr>
        <p:spPr bwMode="auto">
          <a:xfrm>
            <a:off x="1909762" y="2045341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˄</a:t>
            </a:r>
          </a:p>
        </p:txBody>
      </p:sp>
      <p:sp>
        <p:nvSpPr>
          <p:cNvPr id="37950" name="Rectangle 62" descr="Light horizontal"/>
          <p:cNvSpPr>
            <a:spLocks noChangeArrowheads="1"/>
          </p:cNvSpPr>
          <p:nvPr/>
        </p:nvSpPr>
        <p:spPr bwMode="auto">
          <a:xfrm>
            <a:off x="1455737" y="1470666"/>
            <a:ext cx="857250" cy="304800"/>
          </a:xfrm>
          <a:prstGeom prst="rect">
            <a:avLst/>
          </a:prstGeom>
          <a:pattFill prst="ltHorz">
            <a:fgClr>
              <a:srgbClr val="B2B2B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Page|Pos</a:t>
            </a:r>
            <a:endParaRPr lang="fr-FR" sz="1400"/>
          </a:p>
        </p:txBody>
      </p:sp>
      <p:cxnSp>
        <p:nvCxnSpPr>
          <p:cNvPr id="37951" name="AutoShape 63"/>
          <p:cNvCxnSpPr>
            <a:cxnSpLocks noChangeShapeType="1"/>
            <a:stCxn id="37950" idx="1"/>
            <a:endCxn id="37912" idx="6"/>
          </p:cNvCxnSpPr>
          <p:nvPr/>
        </p:nvCxnSpPr>
        <p:spPr bwMode="auto">
          <a:xfrm flipH="1">
            <a:off x="1023937" y="1623066"/>
            <a:ext cx="431800" cy="158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952" name="Rectangle 64" descr="Light horizontal"/>
          <p:cNvSpPr>
            <a:spLocks noChangeArrowheads="1"/>
          </p:cNvSpPr>
          <p:nvPr/>
        </p:nvSpPr>
        <p:spPr bwMode="auto">
          <a:xfrm>
            <a:off x="2216150" y="434029"/>
            <a:ext cx="857250" cy="304800"/>
          </a:xfrm>
          <a:prstGeom prst="rect">
            <a:avLst/>
          </a:prstGeom>
          <a:pattFill prst="ltHorz">
            <a:fgClr>
              <a:srgbClr val="B2B2B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Disp|Page</a:t>
            </a:r>
            <a:endParaRPr lang="fr-FR" sz="1400"/>
          </a:p>
        </p:txBody>
      </p:sp>
      <p:cxnSp>
        <p:nvCxnSpPr>
          <p:cNvPr id="37953" name="AutoShape 65"/>
          <p:cNvCxnSpPr>
            <a:cxnSpLocks noChangeShapeType="1"/>
            <a:stCxn id="37952" idx="2"/>
            <a:endCxn id="37906" idx="0"/>
          </p:cNvCxnSpPr>
          <p:nvPr/>
        </p:nvCxnSpPr>
        <p:spPr bwMode="auto">
          <a:xfrm flipH="1">
            <a:off x="2633662" y="738829"/>
            <a:ext cx="11113" cy="2698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954" name="Rectangle 66" descr="Light horizontal"/>
          <p:cNvSpPr>
            <a:spLocks noChangeArrowheads="1"/>
          </p:cNvSpPr>
          <p:nvPr/>
        </p:nvSpPr>
        <p:spPr bwMode="auto">
          <a:xfrm>
            <a:off x="1635125" y="3467741"/>
            <a:ext cx="857250" cy="304800"/>
          </a:xfrm>
          <a:prstGeom prst="rect">
            <a:avLst/>
          </a:prstGeom>
          <a:pattFill prst="ltHorz">
            <a:fgClr>
              <a:srgbClr val="B2B2B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Pos|Bid</a:t>
            </a:r>
            <a:endParaRPr lang="fr-FR" sz="1400"/>
          </a:p>
        </p:txBody>
      </p:sp>
      <p:cxnSp>
        <p:nvCxnSpPr>
          <p:cNvPr id="37955" name="AutoShape 67"/>
          <p:cNvCxnSpPr>
            <a:cxnSpLocks noChangeShapeType="1"/>
            <a:stCxn id="37954" idx="1"/>
            <a:endCxn id="37935" idx="6"/>
          </p:cNvCxnSpPr>
          <p:nvPr/>
        </p:nvCxnSpPr>
        <p:spPr bwMode="auto">
          <a:xfrm flipH="1">
            <a:off x="1023937" y="3620141"/>
            <a:ext cx="611188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956" name="Rectangle 68" descr="Light horizontal"/>
          <p:cNvSpPr>
            <a:spLocks noChangeArrowheads="1"/>
          </p:cNvSpPr>
          <p:nvPr/>
        </p:nvSpPr>
        <p:spPr bwMode="auto">
          <a:xfrm>
            <a:off x="1109662" y="5464816"/>
            <a:ext cx="857250" cy="304800"/>
          </a:xfrm>
          <a:prstGeom prst="rect">
            <a:avLst/>
          </a:prstGeom>
          <a:pattFill prst="ltHorz">
            <a:fgClr>
              <a:srgbClr val="B2B2B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CPC|Bid</a:t>
            </a:r>
            <a:endParaRPr lang="fr-FR" sz="1400"/>
          </a:p>
        </p:txBody>
      </p:sp>
      <p:cxnSp>
        <p:nvCxnSpPr>
          <p:cNvPr id="37957" name="AutoShape 69"/>
          <p:cNvCxnSpPr>
            <a:cxnSpLocks noChangeShapeType="1"/>
            <a:stCxn id="37956" idx="0"/>
            <a:endCxn id="37943" idx="4"/>
          </p:cNvCxnSpPr>
          <p:nvPr/>
        </p:nvCxnSpPr>
        <p:spPr bwMode="auto">
          <a:xfrm flipV="1">
            <a:off x="1538287" y="5074291"/>
            <a:ext cx="9525" cy="390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43002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705600" y="2667000"/>
            <a:ext cx="914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Arial" charset="0"/>
              </a:rPr>
              <a:t>Sale/Click</a:t>
            </a:r>
            <a:endParaRPr lang="fr-FR" sz="1400">
              <a:cs typeface="Arial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6781800" y="4152900"/>
            <a:ext cx="914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Arial" charset="0"/>
              </a:rPr>
              <a:t>Price/Sale</a:t>
            </a:r>
            <a:endParaRPr lang="fr-FR" sz="1400">
              <a:cs typeface="Arial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362200" y="3748088"/>
            <a:ext cx="914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Arial" charset="0"/>
              </a:rPr>
              <a:t>Cost/Click</a:t>
            </a:r>
            <a:endParaRPr lang="fr-FR" sz="1400">
              <a:cs typeface="Arial" charset="0"/>
            </a:endParaRPr>
          </a:p>
        </p:txBody>
      </p:sp>
      <p:cxnSp>
        <p:nvCxnSpPr>
          <p:cNvPr id="26629" name="AutoShape 5"/>
          <p:cNvCxnSpPr>
            <a:cxnSpLocks noChangeShapeType="1"/>
            <a:stCxn id="26633" idx="3"/>
            <a:endCxn id="26642" idx="2"/>
          </p:cNvCxnSpPr>
          <p:nvPr/>
        </p:nvCxnSpPr>
        <p:spPr bwMode="auto">
          <a:xfrm>
            <a:off x="1066800" y="1066800"/>
            <a:ext cx="13430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5791200" y="5638800"/>
            <a:ext cx="4572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Arial" charset="0"/>
              </a:rPr>
              <a:t>Rev</a:t>
            </a:r>
            <a:endParaRPr lang="fr-FR" sz="1400">
              <a:cs typeface="Arial" charset="0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5562600" y="4648200"/>
            <a:ext cx="6096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Arial" charset="0"/>
              </a:rPr>
              <a:t>Price</a:t>
            </a:r>
            <a:endParaRPr lang="fr-FR" sz="1400">
              <a:cs typeface="Arial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152900" y="914400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Arial" charset="0"/>
              </a:rPr>
              <a:t>Disp</a:t>
            </a:r>
            <a:endParaRPr lang="fr-FR" sz="1400">
              <a:cs typeface="Arial" charset="0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533400" y="914400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Arial" charset="0"/>
              </a:rPr>
              <a:t>Page</a:t>
            </a:r>
            <a:endParaRPr lang="fr-FR" sz="1400">
              <a:cs typeface="Arial" charset="0"/>
            </a:endParaRP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533400" y="2438400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Arial" charset="0"/>
              </a:rPr>
              <a:t>Pos</a:t>
            </a:r>
            <a:endParaRPr lang="fr-FR" sz="1400">
              <a:cs typeface="Arial" charset="0"/>
            </a:endParaRP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533400" y="3748088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Arial" charset="0"/>
              </a:rPr>
              <a:t>Bid</a:t>
            </a:r>
            <a:endParaRPr lang="fr-FR" sz="1400">
              <a:cs typeface="Arial" charset="0"/>
            </a:endParaRP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2743200" y="5791200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Arial" charset="0"/>
              </a:rPr>
              <a:t>Cost</a:t>
            </a:r>
            <a:endParaRPr lang="fr-FR" sz="1400">
              <a:cs typeface="Arial" charset="0"/>
            </a:endParaRP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4305300" y="6324600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Arial" charset="0"/>
              </a:rPr>
              <a:t>Profit</a:t>
            </a:r>
            <a:endParaRPr lang="fr-FR" sz="1400">
              <a:cs typeface="Arial" charset="0"/>
            </a:endParaRP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5486400" y="3505200"/>
            <a:ext cx="6096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Arial" charset="0"/>
              </a:rPr>
              <a:t>Sale</a:t>
            </a:r>
            <a:endParaRPr lang="fr-FR" sz="1400">
              <a:cs typeface="Arial" charset="0"/>
            </a:endParaRP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6858000" y="5143500"/>
            <a:ext cx="6096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Arial" charset="0"/>
              </a:rPr>
              <a:t>Comis</a:t>
            </a:r>
            <a:endParaRPr lang="fr-FR" sz="1400">
              <a:cs typeface="Arial" charset="0"/>
            </a:endParaRP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4152900" y="2667000"/>
            <a:ext cx="6096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Arial" charset="0"/>
              </a:rPr>
              <a:t>Click</a:t>
            </a:r>
            <a:endParaRPr lang="fr-FR" sz="1400">
              <a:cs typeface="Arial" charset="0"/>
            </a:endParaRP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1857375" y="304800"/>
            <a:ext cx="85725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Arial" charset="0"/>
              </a:rPr>
              <a:t>Disp|Page</a:t>
            </a:r>
            <a:endParaRPr lang="fr-FR" sz="1400">
              <a:cs typeface="Arial" charset="0"/>
            </a:endParaRPr>
          </a:p>
        </p:txBody>
      </p:sp>
      <p:sp>
        <p:nvSpPr>
          <p:cNvPr id="26642" name="Oval 18"/>
          <p:cNvSpPr>
            <a:spLocks noChangeArrowheads="1"/>
          </p:cNvSpPr>
          <p:nvPr/>
        </p:nvSpPr>
        <p:spPr bwMode="auto">
          <a:xfrm>
            <a:off x="2409825" y="952500"/>
            <a:ext cx="228600" cy="228600"/>
          </a:xfrm>
          <a:prstGeom prst="ellipse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 b="1">
                <a:cs typeface="Arial" charset="0"/>
              </a:rPr>
              <a:t>˄</a:t>
            </a:r>
          </a:p>
        </p:txBody>
      </p:sp>
      <p:cxnSp>
        <p:nvCxnSpPr>
          <p:cNvPr id="26643" name="AutoShape 19"/>
          <p:cNvCxnSpPr>
            <a:cxnSpLocks noChangeShapeType="1"/>
            <a:stCxn id="26641" idx="2"/>
            <a:endCxn id="26642" idx="2"/>
          </p:cNvCxnSpPr>
          <p:nvPr/>
        </p:nvCxnSpPr>
        <p:spPr bwMode="auto">
          <a:xfrm>
            <a:off x="2286000" y="609600"/>
            <a:ext cx="12382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44" name="AutoShape 20"/>
          <p:cNvCxnSpPr>
            <a:cxnSpLocks noChangeShapeType="1"/>
            <a:stCxn id="26633" idx="3"/>
            <a:endCxn id="26642" idx="2"/>
          </p:cNvCxnSpPr>
          <p:nvPr/>
        </p:nvCxnSpPr>
        <p:spPr bwMode="auto">
          <a:xfrm>
            <a:off x="1066800" y="1066800"/>
            <a:ext cx="13430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45" name="AutoShape 21"/>
          <p:cNvCxnSpPr>
            <a:cxnSpLocks noChangeShapeType="1"/>
            <a:stCxn id="26641" idx="2"/>
            <a:endCxn id="26642" idx="2"/>
          </p:cNvCxnSpPr>
          <p:nvPr/>
        </p:nvCxnSpPr>
        <p:spPr bwMode="auto">
          <a:xfrm>
            <a:off x="2286000" y="609600"/>
            <a:ext cx="12382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46" name="AutoShape 22"/>
          <p:cNvCxnSpPr>
            <a:cxnSpLocks noChangeShapeType="1"/>
            <a:stCxn id="26642" idx="6"/>
            <a:endCxn id="26632" idx="1"/>
          </p:cNvCxnSpPr>
          <p:nvPr/>
        </p:nvCxnSpPr>
        <p:spPr bwMode="auto">
          <a:xfrm>
            <a:off x="2638425" y="1066800"/>
            <a:ext cx="15144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47" name="AutoShape 23"/>
          <p:cNvCxnSpPr>
            <a:cxnSpLocks noChangeShapeType="1"/>
            <a:stCxn id="26656" idx="3"/>
            <a:endCxn id="26659" idx="2"/>
          </p:cNvCxnSpPr>
          <p:nvPr/>
        </p:nvCxnSpPr>
        <p:spPr bwMode="auto">
          <a:xfrm flipV="1">
            <a:off x="3619500" y="2019300"/>
            <a:ext cx="723900" cy="38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48" name="AutoShape 24"/>
          <p:cNvCxnSpPr>
            <a:cxnSpLocks noChangeShapeType="1"/>
            <a:stCxn id="26632" idx="2"/>
            <a:endCxn id="26659" idx="0"/>
          </p:cNvCxnSpPr>
          <p:nvPr/>
        </p:nvCxnSpPr>
        <p:spPr bwMode="auto">
          <a:xfrm>
            <a:off x="4419600" y="1219200"/>
            <a:ext cx="381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49" name="AutoShape 25"/>
          <p:cNvCxnSpPr>
            <a:cxnSpLocks noChangeShapeType="1"/>
            <a:stCxn id="26659" idx="4"/>
            <a:endCxn id="26640" idx="0"/>
          </p:cNvCxnSpPr>
          <p:nvPr/>
        </p:nvCxnSpPr>
        <p:spPr bwMode="auto">
          <a:xfrm>
            <a:off x="4457700" y="2133600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1352550" y="1524000"/>
            <a:ext cx="85725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Arial" charset="0"/>
              </a:rPr>
              <a:t>CTR|Pos</a:t>
            </a:r>
            <a:endParaRPr lang="fr-FR" sz="1400">
              <a:cs typeface="Arial" charset="0"/>
            </a:endParaRPr>
          </a:p>
        </p:txBody>
      </p:sp>
      <p:sp>
        <p:nvSpPr>
          <p:cNvPr id="26651" name="Oval 27"/>
          <p:cNvSpPr>
            <a:spLocks noChangeArrowheads="1"/>
          </p:cNvSpPr>
          <p:nvPr/>
        </p:nvSpPr>
        <p:spPr bwMode="auto">
          <a:xfrm>
            <a:off x="685800" y="1752600"/>
            <a:ext cx="228600" cy="228600"/>
          </a:xfrm>
          <a:prstGeom prst="ellipse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 b="1">
                <a:cs typeface="Arial" charset="0"/>
              </a:rPr>
              <a:t>f</a:t>
            </a:r>
            <a:endParaRPr lang="fr-FR" sz="1400" b="1">
              <a:cs typeface="Arial" charset="0"/>
            </a:endParaRPr>
          </a:p>
        </p:txBody>
      </p:sp>
      <p:cxnSp>
        <p:nvCxnSpPr>
          <p:cNvPr id="26652" name="AutoShape 28"/>
          <p:cNvCxnSpPr>
            <a:cxnSpLocks noChangeShapeType="1"/>
            <a:stCxn id="26634" idx="0"/>
            <a:endCxn id="26651" idx="4"/>
          </p:cNvCxnSpPr>
          <p:nvPr/>
        </p:nvCxnSpPr>
        <p:spPr bwMode="auto">
          <a:xfrm flipV="1">
            <a:off x="800100" y="1981200"/>
            <a:ext cx="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53" name="AutoShape 29"/>
          <p:cNvCxnSpPr>
            <a:cxnSpLocks noChangeShapeType="1"/>
            <a:stCxn id="26651" idx="0"/>
            <a:endCxn id="26633" idx="2"/>
          </p:cNvCxnSpPr>
          <p:nvPr/>
        </p:nvCxnSpPr>
        <p:spPr bwMode="auto">
          <a:xfrm flipV="1">
            <a:off x="800100" y="1219200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54" name="AutoShape 30"/>
          <p:cNvCxnSpPr>
            <a:cxnSpLocks noChangeShapeType="1"/>
            <a:stCxn id="26634" idx="3"/>
            <a:endCxn id="26657" idx="2"/>
          </p:cNvCxnSpPr>
          <p:nvPr/>
        </p:nvCxnSpPr>
        <p:spPr bwMode="auto">
          <a:xfrm flipV="1">
            <a:off x="1066800" y="2552700"/>
            <a:ext cx="762000" cy="38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55" name="AutoShape 31"/>
          <p:cNvCxnSpPr>
            <a:cxnSpLocks noChangeShapeType="1"/>
            <a:stCxn id="26650" idx="2"/>
            <a:endCxn id="26657" idx="0"/>
          </p:cNvCxnSpPr>
          <p:nvPr/>
        </p:nvCxnSpPr>
        <p:spPr bwMode="auto">
          <a:xfrm>
            <a:off x="1781175" y="1828800"/>
            <a:ext cx="161925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2781300" y="1905000"/>
            <a:ext cx="8382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cs typeface="Arial" charset="0"/>
              </a:rPr>
              <a:t>Click/Disp</a:t>
            </a:r>
            <a:endParaRPr lang="fr-FR" sz="1400">
              <a:cs typeface="Arial" charset="0"/>
            </a:endParaRPr>
          </a:p>
        </p:txBody>
      </p:sp>
      <p:sp>
        <p:nvSpPr>
          <p:cNvPr id="26657" name="Oval 33"/>
          <p:cNvSpPr>
            <a:spLocks noChangeArrowheads="1"/>
          </p:cNvSpPr>
          <p:nvPr/>
        </p:nvSpPr>
        <p:spPr bwMode="auto">
          <a:xfrm>
            <a:off x="1828800" y="2438400"/>
            <a:ext cx="228600" cy="228600"/>
          </a:xfrm>
          <a:prstGeom prst="ellipse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 b="1">
                <a:cs typeface="Arial" charset="0"/>
              </a:rPr>
              <a:t>˄</a:t>
            </a:r>
          </a:p>
        </p:txBody>
      </p:sp>
      <p:cxnSp>
        <p:nvCxnSpPr>
          <p:cNvPr id="26658" name="AutoShape 34"/>
          <p:cNvCxnSpPr>
            <a:cxnSpLocks noChangeShapeType="1"/>
            <a:stCxn id="26657" idx="6"/>
            <a:endCxn id="26656" idx="1"/>
          </p:cNvCxnSpPr>
          <p:nvPr/>
        </p:nvCxnSpPr>
        <p:spPr bwMode="auto">
          <a:xfrm flipV="1">
            <a:off x="2057400" y="2057400"/>
            <a:ext cx="723900" cy="4953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659" name="Oval 35"/>
          <p:cNvSpPr>
            <a:spLocks noChangeArrowheads="1"/>
          </p:cNvSpPr>
          <p:nvPr/>
        </p:nvSpPr>
        <p:spPr bwMode="auto">
          <a:xfrm>
            <a:off x="4343400" y="1905000"/>
            <a:ext cx="228600" cy="228600"/>
          </a:xfrm>
          <a:prstGeom prst="ellipse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 b="1">
                <a:cs typeface="Arial" charset="0"/>
              </a:rPr>
              <a:t>×</a:t>
            </a:r>
          </a:p>
        </p:txBody>
      </p:sp>
      <p:sp>
        <p:nvSpPr>
          <p:cNvPr id="26660" name="Oval 36"/>
          <p:cNvSpPr>
            <a:spLocks noChangeArrowheads="1"/>
          </p:cNvSpPr>
          <p:nvPr/>
        </p:nvSpPr>
        <p:spPr bwMode="auto">
          <a:xfrm>
            <a:off x="5676900" y="3048000"/>
            <a:ext cx="228600" cy="228600"/>
          </a:xfrm>
          <a:prstGeom prst="ellipse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 b="1">
                <a:cs typeface="Arial" charset="0"/>
              </a:rPr>
              <a:t>×</a:t>
            </a:r>
          </a:p>
        </p:txBody>
      </p:sp>
      <p:cxnSp>
        <p:nvCxnSpPr>
          <p:cNvPr id="26661" name="AutoShape 37"/>
          <p:cNvCxnSpPr>
            <a:cxnSpLocks noChangeShapeType="1"/>
            <a:stCxn id="26660" idx="4"/>
            <a:endCxn id="26638" idx="0"/>
          </p:cNvCxnSpPr>
          <p:nvPr/>
        </p:nvCxnSpPr>
        <p:spPr bwMode="auto">
          <a:xfrm>
            <a:off x="5791200" y="3276600"/>
            <a:ext cx="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62" name="AutoShape 38"/>
          <p:cNvCxnSpPr>
            <a:cxnSpLocks noChangeShapeType="1"/>
            <a:stCxn id="26640" idx="2"/>
            <a:endCxn id="26660" idx="2"/>
          </p:cNvCxnSpPr>
          <p:nvPr/>
        </p:nvCxnSpPr>
        <p:spPr bwMode="auto">
          <a:xfrm>
            <a:off x="4457700" y="2971800"/>
            <a:ext cx="1219200" cy="190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63" name="AutoShape 39"/>
          <p:cNvCxnSpPr>
            <a:cxnSpLocks noChangeShapeType="1"/>
            <a:stCxn id="26626" idx="2"/>
            <a:endCxn id="26660" idx="6"/>
          </p:cNvCxnSpPr>
          <p:nvPr/>
        </p:nvCxnSpPr>
        <p:spPr bwMode="auto">
          <a:xfrm flipH="1">
            <a:off x="5905500" y="2971800"/>
            <a:ext cx="1257300" cy="190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664" name="Oval 40"/>
          <p:cNvSpPr>
            <a:spLocks noChangeArrowheads="1"/>
          </p:cNvSpPr>
          <p:nvPr/>
        </p:nvSpPr>
        <p:spPr bwMode="auto">
          <a:xfrm>
            <a:off x="5715000" y="4191000"/>
            <a:ext cx="228600" cy="228600"/>
          </a:xfrm>
          <a:prstGeom prst="ellipse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 b="1">
                <a:cs typeface="Arial" charset="0"/>
              </a:rPr>
              <a:t>×</a:t>
            </a:r>
          </a:p>
        </p:txBody>
      </p:sp>
      <p:cxnSp>
        <p:nvCxnSpPr>
          <p:cNvPr id="26665" name="AutoShape 41"/>
          <p:cNvCxnSpPr>
            <a:cxnSpLocks noChangeShapeType="1"/>
            <a:stCxn id="26664" idx="4"/>
            <a:endCxn id="26631" idx="0"/>
          </p:cNvCxnSpPr>
          <p:nvPr/>
        </p:nvCxnSpPr>
        <p:spPr bwMode="auto">
          <a:xfrm>
            <a:off x="5829300" y="4419600"/>
            <a:ext cx="381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66" name="AutoShape 42"/>
          <p:cNvCxnSpPr>
            <a:cxnSpLocks noChangeShapeType="1"/>
            <a:stCxn id="26638" idx="2"/>
            <a:endCxn id="26664" idx="0"/>
          </p:cNvCxnSpPr>
          <p:nvPr/>
        </p:nvCxnSpPr>
        <p:spPr bwMode="auto">
          <a:xfrm>
            <a:off x="5791200" y="3810000"/>
            <a:ext cx="3810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667" name="Oval 43"/>
          <p:cNvSpPr>
            <a:spLocks noChangeArrowheads="1"/>
          </p:cNvSpPr>
          <p:nvPr/>
        </p:nvSpPr>
        <p:spPr bwMode="auto">
          <a:xfrm>
            <a:off x="5905500" y="5219700"/>
            <a:ext cx="228600" cy="228600"/>
          </a:xfrm>
          <a:prstGeom prst="ellipse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 b="1">
                <a:cs typeface="Arial" charset="0"/>
              </a:rPr>
              <a:t>×</a:t>
            </a:r>
          </a:p>
        </p:txBody>
      </p:sp>
      <p:cxnSp>
        <p:nvCxnSpPr>
          <p:cNvPr id="26668" name="AutoShape 44"/>
          <p:cNvCxnSpPr>
            <a:cxnSpLocks noChangeShapeType="1"/>
            <a:stCxn id="26667" idx="4"/>
            <a:endCxn id="26630" idx="0"/>
          </p:cNvCxnSpPr>
          <p:nvPr/>
        </p:nvCxnSpPr>
        <p:spPr bwMode="auto">
          <a:xfrm>
            <a:off x="6019800" y="5448300"/>
            <a:ext cx="0" cy="190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69" name="AutoShape 45"/>
          <p:cNvCxnSpPr>
            <a:cxnSpLocks noChangeShapeType="1"/>
            <a:stCxn id="26627" idx="1"/>
            <a:endCxn id="26664" idx="6"/>
          </p:cNvCxnSpPr>
          <p:nvPr/>
        </p:nvCxnSpPr>
        <p:spPr bwMode="auto">
          <a:xfrm flipH="1">
            <a:off x="5943600" y="4305300"/>
            <a:ext cx="838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70" name="AutoShape 46"/>
          <p:cNvCxnSpPr>
            <a:cxnSpLocks noChangeShapeType="1"/>
            <a:stCxn id="26631" idx="2"/>
            <a:endCxn id="26667" idx="0"/>
          </p:cNvCxnSpPr>
          <p:nvPr/>
        </p:nvCxnSpPr>
        <p:spPr bwMode="auto">
          <a:xfrm>
            <a:off x="5867400" y="4953000"/>
            <a:ext cx="152400" cy="266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71" name="AutoShape 47"/>
          <p:cNvCxnSpPr>
            <a:cxnSpLocks noChangeShapeType="1"/>
            <a:stCxn id="26639" idx="1"/>
            <a:endCxn id="26667" idx="6"/>
          </p:cNvCxnSpPr>
          <p:nvPr/>
        </p:nvCxnSpPr>
        <p:spPr bwMode="auto">
          <a:xfrm flipH="1">
            <a:off x="6134100" y="5295900"/>
            <a:ext cx="723900" cy="38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672" name="Oval 48"/>
          <p:cNvSpPr>
            <a:spLocks noChangeArrowheads="1"/>
          </p:cNvSpPr>
          <p:nvPr/>
        </p:nvSpPr>
        <p:spPr bwMode="auto">
          <a:xfrm>
            <a:off x="4457700" y="5867400"/>
            <a:ext cx="228600" cy="228600"/>
          </a:xfrm>
          <a:prstGeom prst="ellipse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 b="1">
                <a:cs typeface="Arial" charset="0"/>
              </a:rPr>
              <a:t>-</a:t>
            </a:r>
            <a:endParaRPr lang="fr-FR" sz="1400" b="1">
              <a:cs typeface="Arial" charset="0"/>
            </a:endParaRPr>
          </a:p>
        </p:txBody>
      </p:sp>
      <p:cxnSp>
        <p:nvCxnSpPr>
          <p:cNvPr id="26673" name="AutoShape 49"/>
          <p:cNvCxnSpPr>
            <a:cxnSpLocks noChangeShapeType="1"/>
            <a:stCxn id="26672" idx="4"/>
            <a:endCxn id="26637" idx="0"/>
          </p:cNvCxnSpPr>
          <p:nvPr/>
        </p:nvCxnSpPr>
        <p:spPr bwMode="auto">
          <a:xfrm>
            <a:off x="4572000" y="6096000"/>
            <a:ext cx="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74" name="AutoShape 50"/>
          <p:cNvCxnSpPr>
            <a:cxnSpLocks noChangeShapeType="1"/>
            <a:stCxn id="26630" idx="1"/>
            <a:endCxn id="26672" idx="6"/>
          </p:cNvCxnSpPr>
          <p:nvPr/>
        </p:nvCxnSpPr>
        <p:spPr bwMode="auto">
          <a:xfrm flipH="1">
            <a:off x="4686300" y="5791200"/>
            <a:ext cx="1104900" cy="190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75" name="AutoShape 51"/>
          <p:cNvCxnSpPr>
            <a:cxnSpLocks noChangeShapeType="1"/>
            <a:stCxn id="26636" idx="3"/>
            <a:endCxn id="26672" idx="2"/>
          </p:cNvCxnSpPr>
          <p:nvPr/>
        </p:nvCxnSpPr>
        <p:spPr bwMode="auto">
          <a:xfrm>
            <a:off x="3276600" y="5943600"/>
            <a:ext cx="1181100" cy="38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676" name="Oval 52"/>
          <p:cNvSpPr>
            <a:spLocks noChangeArrowheads="1"/>
          </p:cNvSpPr>
          <p:nvPr/>
        </p:nvSpPr>
        <p:spPr bwMode="auto">
          <a:xfrm>
            <a:off x="685800" y="3124200"/>
            <a:ext cx="228600" cy="228600"/>
          </a:xfrm>
          <a:prstGeom prst="ellipse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 b="1">
                <a:cs typeface="Arial" charset="0"/>
              </a:rPr>
              <a:t>f</a:t>
            </a:r>
            <a:endParaRPr lang="fr-FR" sz="1400" b="1">
              <a:cs typeface="Arial" charset="0"/>
            </a:endParaRPr>
          </a:p>
        </p:txBody>
      </p:sp>
      <p:cxnSp>
        <p:nvCxnSpPr>
          <p:cNvPr id="26677" name="AutoShape 53"/>
          <p:cNvCxnSpPr>
            <a:cxnSpLocks noChangeShapeType="1"/>
            <a:stCxn id="26635" idx="0"/>
            <a:endCxn id="26676" idx="4"/>
          </p:cNvCxnSpPr>
          <p:nvPr/>
        </p:nvCxnSpPr>
        <p:spPr bwMode="auto">
          <a:xfrm flipV="1">
            <a:off x="800100" y="3352800"/>
            <a:ext cx="0" cy="3952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78" name="AutoShape 54"/>
          <p:cNvCxnSpPr>
            <a:cxnSpLocks noChangeShapeType="1"/>
            <a:stCxn id="26676" idx="0"/>
            <a:endCxn id="26634" idx="2"/>
          </p:cNvCxnSpPr>
          <p:nvPr/>
        </p:nvCxnSpPr>
        <p:spPr bwMode="auto">
          <a:xfrm flipV="1">
            <a:off x="800100" y="2743200"/>
            <a:ext cx="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79" name="AutoShape 55"/>
          <p:cNvCxnSpPr>
            <a:cxnSpLocks noChangeShapeType="1"/>
            <a:stCxn id="26628" idx="2"/>
            <a:endCxn id="26680" idx="1"/>
          </p:cNvCxnSpPr>
          <p:nvPr/>
        </p:nvCxnSpPr>
        <p:spPr bwMode="auto">
          <a:xfrm>
            <a:off x="2819400" y="4052888"/>
            <a:ext cx="71438" cy="11620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680" name="Oval 56"/>
          <p:cNvSpPr>
            <a:spLocks noChangeArrowheads="1"/>
          </p:cNvSpPr>
          <p:nvPr/>
        </p:nvSpPr>
        <p:spPr bwMode="auto">
          <a:xfrm>
            <a:off x="2857500" y="5181600"/>
            <a:ext cx="228600" cy="228600"/>
          </a:xfrm>
          <a:prstGeom prst="ellipse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 b="1">
                <a:cs typeface="Arial" charset="0"/>
              </a:rPr>
              <a:t>×</a:t>
            </a:r>
          </a:p>
        </p:txBody>
      </p:sp>
      <p:cxnSp>
        <p:nvCxnSpPr>
          <p:cNvPr id="26681" name="AutoShape 57"/>
          <p:cNvCxnSpPr>
            <a:cxnSpLocks noChangeShapeType="1"/>
            <a:stCxn id="26640" idx="2"/>
            <a:endCxn id="26680" idx="7"/>
          </p:cNvCxnSpPr>
          <p:nvPr/>
        </p:nvCxnSpPr>
        <p:spPr bwMode="auto">
          <a:xfrm flipH="1">
            <a:off x="3052763" y="2971800"/>
            <a:ext cx="1404937" cy="22431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82" name="AutoShape 58"/>
          <p:cNvCxnSpPr>
            <a:cxnSpLocks noChangeShapeType="1"/>
            <a:stCxn id="26680" idx="4"/>
            <a:endCxn id="26636" idx="0"/>
          </p:cNvCxnSpPr>
          <p:nvPr/>
        </p:nvCxnSpPr>
        <p:spPr bwMode="auto">
          <a:xfrm>
            <a:off x="2971800" y="5410200"/>
            <a:ext cx="3810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83" name="AutoShape 59"/>
          <p:cNvCxnSpPr>
            <a:cxnSpLocks noChangeShapeType="1"/>
            <a:stCxn id="26635" idx="3"/>
            <a:endCxn id="26684" idx="2"/>
          </p:cNvCxnSpPr>
          <p:nvPr/>
        </p:nvCxnSpPr>
        <p:spPr bwMode="auto">
          <a:xfrm>
            <a:off x="1066800" y="3900488"/>
            <a:ext cx="485775" cy="238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684" name="Oval 60"/>
          <p:cNvSpPr>
            <a:spLocks noChangeArrowheads="1"/>
          </p:cNvSpPr>
          <p:nvPr/>
        </p:nvSpPr>
        <p:spPr bwMode="auto">
          <a:xfrm>
            <a:off x="1552575" y="3810000"/>
            <a:ext cx="228600" cy="228600"/>
          </a:xfrm>
          <a:prstGeom prst="ellipse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 b="1">
                <a:cs typeface="Arial" charset="0"/>
              </a:rPr>
              <a:t>f</a:t>
            </a:r>
            <a:endParaRPr lang="fr-FR" sz="1400" b="1">
              <a:cs typeface="Arial" charset="0"/>
            </a:endParaRPr>
          </a:p>
        </p:txBody>
      </p:sp>
      <p:cxnSp>
        <p:nvCxnSpPr>
          <p:cNvPr id="26685" name="AutoShape 61"/>
          <p:cNvCxnSpPr>
            <a:cxnSpLocks noChangeShapeType="1"/>
            <a:stCxn id="26684" idx="6"/>
            <a:endCxn id="26628" idx="1"/>
          </p:cNvCxnSpPr>
          <p:nvPr/>
        </p:nvCxnSpPr>
        <p:spPr bwMode="auto">
          <a:xfrm flipV="1">
            <a:off x="1781175" y="3900488"/>
            <a:ext cx="581025" cy="238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3493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717014" y="1744979"/>
            <a:ext cx="5893095" cy="4083109"/>
            <a:chOff x="1717014" y="1744979"/>
            <a:chExt cx="5893095" cy="4083109"/>
          </a:xfrm>
        </p:grpSpPr>
        <p:sp>
          <p:nvSpPr>
            <p:cNvPr id="82" name="Rectangle 2"/>
            <p:cNvSpPr>
              <a:spLocks noChangeArrowheads="1"/>
            </p:cNvSpPr>
            <p:nvPr/>
          </p:nvSpPr>
          <p:spPr bwMode="auto">
            <a:xfrm>
              <a:off x="1717014" y="1744979"/>
              <a:ext cx="5893095" cy="40831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3" name="Rectangle 3"/>
            <p:cNvSpPr>
              <a:spLocks noChangeArrowheads="1"/>
            </p:cNvSpPr>
            <p:nvPr/>
          </p:nvSpPr>
          <p:spPr bwMode="auto">
            <a:xfrm>
              <a:off x="1905276" y="3591710"/>
              <a:ext cx="876155" cy="529673"/>
            </a:xfrm>
            <a:prstGeom prst="rect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DDDDDD"/>
                </a:gs>
              </a:gsLst>
              <a:lin ang="5400000" scaled="1"/>
            </a:gra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CPC</a:t>
              </a:r>
              <a:endParaRPr lang="fr-FR" sz="2000" dirty="0"/>
            </a:p>
          </p:txBody>
        </p:sp>
        <p:sp>
          <p:nvSpPr>
            <p:cNvPr id="35844" name="Rectangle 4"/>
            <p:cNvSpPr>
              <a:spLocks noChangeArrowheads="1"/>
            </p:cNvSpPr>
            <p:nvPr/>
          </p:nvSpPr>
          <p:spPr bwMode="auto">
            <a:xfrm>
              <a:off x="4690143" y="5076065"/>
              <a:ext cx="876155" cy="529673"/>
            </a:xfrm>
            <a:prstGeom prst="rect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DDDDDD"/>
                </a:gs>
              </a:gsLst>
              <a:lin ang="5400000" scaled="1"/>
            </a:gra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profit</a:t>
              </a:r>
              <a:endParaRPr lang="fr-FR" sz="2000" dirty="0"/>
            </a:p>
          </p:txBody>
        </p:sp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6014930" y="4214869"/>
              <a:ext cx="750990" cy="529673"/>
            </a:xfrm>
            <a:prstGeom prst="rect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rev</a:t>
              </a:r>
              <a:endParaRPr lang="fr-FR" sz="2000" dirty="0"/>
            </a:p>
          </p:txBody>
        </p:sp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3360066" y="4212120"/>
              <a:ext cx="876155" cy="529673"/>
            </a:xfrm>
            <a:prstGeom prst="rect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cost</a:t>
              </a:r>
              <a:endParaRPr lang="fr-FR" sz="2000" dirty="0"/>
            </a:p>
          </p:txBody>
        </p:sp>
        <p:sp>
          <p:nvSpPr>
            <p:cNvPr id="35847" name="Oval 7"/>
            <p:cNvSpPr>
              <a:spLocks noChangeArrowheads="1"/>
            </p:cNvSpPr>
            <p:nvPr/>
          </p:nvSpPr>
          <p:spPr bwMode="auto">
            <a:xfrm>
              <a:off x="4953421" y="4517575"/>
              <a:ext cx="375495" cy="397255"/>
            </a:xfrm>
            <a:prstGeom prst="ellipse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89D2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-</a:t>
              </a:r>
              <a:endParaRPr lang="fr-FR" sz="2000" b="1"/>
            </a:p>
          </p:txBody>
        </p:sp>
        <p:cxnSp>
          <p:nvCxnSpPr>
            <p:cNvPr id="35848" name="AutoShape 8"/>
            <p:cNvCxnSpPr>
              <a:cxnSpLocks noChangeShapeType="1"/>
              <a:stCxn id="35847" idx="4"/>
              <a:endCxn id="35844" idx="0"/>
            </p:cNvCxnSpPr>
            <p:nvPr/>
          </p:nvCxnSpPr>
          <p:spPr bwMode="auto">
            <a:xfrm flipH="1">
              <a:off x="5128221" y="4914830"/>
              <a:ext cx="12948" cy="16123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849" name="AutoShape 9"/>
            <p:cNvCxnSpPr>
              <a:cxnSpLocks noChangeShapeType="1"/>
              <a:stCxn id="35845" idx="1"/>
              <a:endCxn id="35847" idx="6"/>
            </p:cNvCxnSpPr>
            <p:nvPr/>
          </p:nvCxnSpPr>
          <p:spPr bwMode="auto">
            <a:xfrm flipH="1">
              <a:off x="5328916" y="4479706"/>
              <a:ext cx="686014" cy="23649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850" name="AutoShape 10"/>
            <p:cNvCxnSpPr>
              <a:cxnSpLocks noChangeShapeType="1"/>
              <a:stCxn id="35846" idx="3"/>
              <a:endCxn id="35847" idx="2"/>
            </p:cNvCxnSpPr>
            <p:nvPr/>
          </p:nvCxnSpPr>
          <p:spPr bwMode="auto">
            <a:xfrm>
              <a:off x="4236221" y="4476957"/>
              <a:ext cx="717200" cy="2392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5851" name="Oval 11"/>
            <p:cNvSpPr>
              <a:spLocks noChangeArrowheads="1"/>
            </p:cNvSpPr>
            <p:nvPr/>
          </p:nvSpPr>
          <p:spPr bwMode="auto">
            <a:xfrm>
              <a:off x="4063747" y="2225775"/>
              <a:ext cx="375495" cy="397255"/>
            </a:xfrm>
            <a:prstGeom prst="ellipse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89D2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f</a:t>
              </a:r>
              <a:endParaRPr lang="fr-FR" sz="2000" b="1"/>
            </a:p>
          </p:txBody>
        </p:sp>
        <p:cxnSp>
          <p:nvCxnSpPr>
            <p:cNvPr id="35853" name="AutoShape 13"/>
            <p:cNvCxnSpPr>
              <a:cxnSpLocks noChangeShapeType="1"/>
              <a:stCxn id="35843" idx="0"/>
              <a:endCxn id="35851" idx="3"/>
            </p:cNvCxnSpPr>
            <p:nvPr/>
          </p:nvCxnSpPr>
          <p:spPr bwMode="auto">
            <a:xfrm flipV="1">
              <a:off x="2343354" y="2564853"/>
              <a:ext cx="1775383" cy="102685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5855" name="Rectangle 15"/>
            <p:cNvSpPr>
              <a:spLocks noChangeArrowheads="1"/>
            </p:cNvSpPr>
            <p:nvPr/>
          </p:nvSpPr>
          <p:spPr bwMode="auto">
            <a:xfrm>
              <a:off x="4627561" y="2152063"/>
              <a:ext cx="1001320" cy="529673"/>
            </a:xfrm>
            <a:prstGeom prst="rect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clicks</a:t>
              </a:r>
              <a:endParaRPr lang="fr-FR" sz="2000" dirty="0"/>
            </a:p>
          </p:txBody>
        </p:sp>
        <p:sp>
          <p:nvSpPr>
            <p:cNvPr id="35857" name="Oval 17"/>
            <p:cNvSpPr>
              <a:spLocks noChangeArrowheads="1"/>
            </p:cNvSpPr>
            <p:nvPr/>
          </p:nvSpPr>
          <p:spPr bwMode="auto">
            <a:xfrm>
              <a:off x="3610396" y="3657919"/>
              <a:ext cx="375495" cy="397255"/>
            </a:xfrm>
            <a:prstGeom prst="ellipse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89D2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×</a:t>
              </a:r>
            </a:p>
          </p:txBody>
        </p:sp>
        <p:cxnSp>
          <p:nvCxnSpPr>
            <p:cNvPr id="35858" name="AutoShape 18"/>
            <p:cNvCxnSpPr>
              <a:cxnSpLocks noChangeShapeType="1"/>
              <a:stCxn id="35855" idx="2"/>
              <a:endCxn id="35857" idx="7"/>
            </p:cNvCxnSpPr>
            <p:nvPr/>
          </p:nvCxnSpPr>
          <p:spPr bwMode="auto">
            <a:xfrm flipH="1">
              <a:off x="3930901" y="2681736"/>
              <a:ext cx="1197320" cy="103436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861" name="AutoShape 21"/>
            <p:cNvCxnSpPr>
              <a:cxnSpLocks noChangeShapeType="1"/>
              <a:stCxn id="35843" idx="3"/>
              <a:endCxn id="35857" idx="2"/>
            </p:cNvCxnSpPr>
            <p:nvPr/>
          </p:nvCxnSpPr>
          <p:spPr bwMode="auto">
            <a:xfrm>
              <a:off x="2781431" y="3856547"/>
              <a:ext cx="82896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863" name="AutoShape 23"/>
            <p:cNvCxnSpPr>
              <a:cxnSpLocks noChangeShapeType="1"/>
              <a:stCxn id="35857" idx="4"/>
              <a:endCxn id="35846" idx="0"/>
            </p:cNvCxnSpPr>
            <p:nvPr/>
          </p:nvCxnSpPr>
          <p:spPr bwMode="auto">
            <a:xfrm>
              <a:off x="3798144" y="4055174"/>
              <a:ext cx="0" cy="1569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871" name="AutoShape 31"/>
            <p:cNvCxnSpPr>
              <a:cxnSpLocks noChangeShapeType="1"/>
              <a:stCxn id="35855" idx="2"/>
              <a:endCxn id="53" idx="1"/>
            </p:cNvCxnSpPr>
            <p:nvPr/>
          </p:nvCxnSpPr>
          <p:spPr bwMode="auto">
            <a:xfrm>
              <a:off x="5128221" y="2681736"/>
              <a:ext cx="1147015" cy="94956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Oval 38"/>
            <p:cNvSpPr>
              <a:spLocks noChangeArrowheads="1"/>
            </p:cNvSpPr>
            <p:nvPr/>
          </p:nvSpPr>
          <p:spPr bwMode="auto">
            <a:xfrm>
              <a:off x="6220246" y="3573125"/>
              <a:ext cx="375495" cy="397255"/>
            </a:xfrm>
            <a:prstGeom prst="ellipse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89D2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 dirty="0"/>
                <a:t>×</a:t>
              </a:r>
            </a:p>
          </p:txBody>
        </p:sp>
        <p:cxnSp>
          <p:nvCxnSpPr>
            <p:cNvPr id="54" name="AutoShape 39"/>
            <p:cNvCxnSpPr>
              <a:cxnSpLocks noChangeShapeType="1"/>
              <a:stCxn id="53" idx="4"/>
              <a:endCxn id="35845" idx="0"/>
            </p:cNvCxnSpPr>
            <p:nvPr/>
          </p:nvCxnSpPr>
          <p:spPr bwMode="auto">
            <a:xfrm flipH="1">
              <a:off x="6390425" y="3970380"/>
              <a:ext cx="17569" cy="24448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42"/>
            <p:cNvCxnSpPr>
              <a:cxnSpLocks noChangeShapeType="1"/>
              <a:stCxn id="56" idx="2"/>
              <a:endCxn id="53" idx="7"/>
            </p:cNvCxnSpPr>
            <p:nvPr/>
          </p:nvCxnSpPr>
          <p:spPr bwMode="auto">
            <a:xfrm flipH="1">
              <a:off x="6540751" y="3206300"/>
              <a:ext cx="466220" cy="42500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6" name="Rectangle 15"/>
            <p:cNvSpPr>
              <a:spLocks noChangeArrowheads="1"/>
            </p:cNvSpPr>
            <p:nvPr/>
          </p:nvSpPr>
          <p:spPr bwMode="auto">
            <a:xfrm>
              <a:off x="6506311" y="2676627"/>
              <a:ext cx="1001320" cy="529673"/>
            </a:xfrm>
            <a:prstGeom prst="rect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RPC</a:t>
              </a:r>
              <a:endParaRPr lang="fr-FR" sz="2000" dirty="0"/>
            </a:p>
          </p:txBody>
        </p:sp>
        <p:sp>
          <p:nvSpPr>
            <p:cNvPr id="58" name="Rectangle 15"/>
            <p:cNvSpPr>
              <a:spLocks noChangeArrowheads="1"/>
            </p:cNvSpPr>
            <p:nvPr/>
          </p:nvSpPr>
          <p:spPr bwMode="auto">
            <a:xfrm>
              <a:off x="2176846" y="2563315"/>
              <a:ext cx="583344" cy="529673"/>
            </a:xfrm>
            <a:prstGeom prst="rect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a</a:t>
              </a:r>
              <a:endParaRPr lang="fr-FR" sz="2000" dirty="0"/>
            </a:p>
          </p:txBody>
        </p:sp>
        <p:sp>
          <p:nvSpPr>
            <p:cNvPr id="59" name="Rectangle 15"/>
            <p:cNvSpPr>
              <a:spLocks noChangeArrowheads="1"/>
            </p:cNvSpPr>
            <p:nvPr/>
          </p:nvSpPr>
          <p:spPr bwMode="auto">
            <a:xfrm>
              <a:off x="2468518" y="1880026"/>
              <a:ext cx="625825" cy="529673"/>
            </a:xfrm>
            <a:prstGeom prst="rect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b</a:t>
              </a:r>
              <a:endParaRPr lang="fr-FR" sz="2000" dirty="0"/>
            </a:p>
          </p:txBody>
        </p:sp>
        <p:cxnSp>
          <p:nvCxnSpPr>
            <p:cNvPr id="65" name="AutoShape 13"/>
            <p:cNvCxnSpPr>
              <a:cxnSpLocks noChangeShapeType="1"/>
              <a:stCxn id="35851" idx="6"/>
              <a:endCxn id="35855" idx="1"/>
            </p:cNvCxnSpPr>
            <p:nvPr/>
          </p:nvCxnSpPr>
          <p:spPr bwMode="auto">
            <a:xfrm flipV="1">
              <a:off x="4439242" y="2416900"/>
              <a:ext cx="188319" cy="750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13"/>
            <p:cNvCxnSpPr>
              <a:cxnSpLocks noChangeShapeType="1"/>
              <a:stCxn id="58" idx="3"/>
              <a:endCxn id="35851" idx="2"/>
            </p:cNvCxnSpPr>
            <p:nvPr/>
          </p:nvCxnSpPr>
          <p:spPr bwMode="auto">
            <a:xfrm flipV="1">
              <a:off x="2760190" y="2424403"/>
              <a:ext cx="1303557" cy="40374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13"/>
            <p:cNvCxnSpPr>
              <a:cxnSpLocks noChangeShapeType="1"/>
              <a:stCxn id="59" idx="3"/>
              <a:endCxn id="35851" idx="1"/>
            </p:cNvCxnSpPr>
            <p:nvPr/>
          </p:nvCxnSpPr>
          <p:spPr bwMode="auto">
            <a:xfrm>
              <a:off x="3094343" y="2144863"/>
              <a:ext cx="1024394" cy="13908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" name="TextBox 32"/>
            <p:cNvSpPr txBox="1"/>
            <p:nvPr/>
          </p:nvSpPr>
          <p:spPr>
            <a:xfrm>
              <a:off x="3523272" y="1744979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clicks = a * </a:t>
              </a:r>
              <a:r>
                <a:rPr lang="en-US" dirty="0" err="1" smtClean="0"/>
                <a:t>b^CPC</a:t>
              </a:r>
              <a:endParaRPr lang="en-US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985891" y="554543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CPC to Profit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31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0917" y="2963314"/>
            <a:ext cx="876155" cy="529673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2000" dirty="0" smtClean="0"/>
              <a:t>CPC1</a:t>
            </a:r>
            <a:endParaRPr lang="fr-FR" sz="20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498064" y="4447669"/>
            <a:ext cx="876155" cy="529673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2000" dirty="0" smtClean="0"/>
              <a:t>profit1</a:t>
            </a:r>
            <a:endParaRPr lang="fr-FR" sz="2000" dirty="0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3538998" y="3711353"/>
            <a:ext cx="750990" cy="529673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2000" dirty="0" smtClean="0"/>
              <a:t>rev1</a:t>
            </a:r>
            <a:endParaRPr lang="fr-FR" sz="2000" dirty="0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569034" y="3756761"/>
            <a:ext cx="876155" cy="529673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2000" dirty="0" smtClean="0"/>
              <a:t>cost1</a:t>
            </a:r>
            <a:endParaRPr lang="fr-FR" sz="2000" dirty="0"/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2761342" y="3889179"/>
            <a:ext cx="375495" cy="397255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2000" b="1"/>
              <a:t>-</a:t>
            </a:r>
            <a:endParaRPr lang="fr-FR" sz="2000" b="1"/>
          </a:p>
        </p:txBody>
      </p:sp>
      <p:cxnSp>
        <p:nvCxnSpPr>
          <p:cNvPr id="35848" name="AutoShape 8"/>
          <p:cNvCxnSpPr>
            <a:cxnSpLocks noChangeShapeType="1"/>
            <a:stCxn id="35847" idx="4"/>
            <a:endCxn id="35844" idx="0"/>
          </p:cNvCxnSpPr>
          <p:nvPr/>
        </p:nvCxnSpPr>
        <p:spPr bwMode="auto">
          <a:xfrm flipH="1">
            <a:off x="2936142" y="4286434"/>
            <a:ext cx="12948" cy="16123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9" name="AutoShape 9"/>
          <p:cNvCxnSpPr>
            <a:cxnSpLocks noChangeShapeType="1"/>
            <a:stCxn id="35845" idx="1"/>
            <a:endCxn id="35847" idx="6"/>
          </p:cNvCxnSpPr>
          <p:nvPr/>
        </p:nvCxnSpPr>
        <p:spPr bwMode="auto">
          <a:xfrm flipH="1">
            <a:off x="3136837" y="3976190"/>
            <a:ext cx="402161" cy="11161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0" name="AutoShape 10"/>
          <p:cNvCxnSpPr>
            <a:cxnSpLocks noChangeShapeType="1"/>
            <a:stCxn id="35846" idx="3"/>
            <a:endCxn id="35847" idx="2"/>
          </p:cNvCxnSpPr>
          <p:nvPr/>
        </p:nvCxnSpPr>
        <p:spPr bwMode="auto">
          <a:xfrm>
            <a:off x="2445189" y="4021598"/>
            <a:ext cx="316153" cy="6620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1" name="Oval 11"/>
          <p:cNvSpPr>
            <a:spLocks noChangeArrowheads="1"/>
          </p:cNvSpPr>
          <p:nvPr/>
        </p:nvSpPr>
        <p:spPr bwMode="auto">
          <a:xfrm>
            <a:off x="1322288" y="2012529"/>
            <a:ext cx="375495" cy="397255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2000" b="1"/>
              <a:t>f</a:t>
            </a:r>
            <a:endParaRPr lang="fr-FR" sz="2000" b="1"/>
          </a:p>
        </p:txBody>
      </p:sp>
      <p:cxnSp>
        <p:nvCxnSpPr>
          <p:cNvPr id="35853" name="AutoShape 13"/>
          <p:cNvCxnSpPr>
            <a:cxnSpLocks noChangeShapeType="1"/>
            <a:stCxn id="35843" idx="0"/>
            <a:endCxn id="35851" idx="3"/>
          </p:cNvCxnSpPr>
          <p:nvPr/>
        </p:nvCxnSpPr>
        <p:spPr bwMode="auto">
          <a:xfrm flipV="1">
            <a:off x="508995" y="2351607"/>
            <a:ext cx="868283" cy="61170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2498064" y="2203781"/>
            <a:ext cx="1001320" cy="529673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2000" dirty="0" smtClean="0"/>
              <a:t>clicks1</a:t>
            </a:r>
            <a:endParaRPr lang="fr-FR" sz="2000" dirty="0"/>
          </a:p>
        </p:txBody>
      </p:sp>
      <p:sp>
        <p:nvSpPr>
          <p:cNvPr id="35857" name="Oval 17"/>
          <p:cNvSpPr>
            <a:spLocks noChangeArrowheads="1"/>
          </p:cNvSpPr>
          <p:nvPr/>
        </p:nvSpPr>
        <p:spPr bwMode="auto">
          <a:xfrm>
            <a:off x="1418317" y="3029523"/>
            <a:ext cx="375495" cy="397255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2000" b="1"/>
              <a:t>×</a:t>
            </a:r>
          </a:p>
        </p:txBody>
      </p:sp>
      <p:cxnSp>
        <p:nvCxnSpPr>
          <p:cNvPr id="35858" name="AutoShape 18"/>
          <p:cNvCxnSpPr>
            <a:cxnSpLocks noChangeShapeType="1"/>
            <a:stCxn id="35855" idx="2"/>
            <a:endCxn id="35857" idx="7"/>
          </p:cNvCxnSpPr>
          <p:nvPr/>
        </p:nvCxnSpPr>
        <p:spPr bwMode="auto">
          <a:xfrm flipH="1">
            <a:off x="1738822" y="2733454"/>
            <a:ext cx="1259902" cy="3542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1" name="AutoShape 21"/>
          <p:cNvCxnSpPr>
            <a:cxnSpLocks noChangeShapeType="1"/>
            <a:stCxn id="35843" idx="3"/>
            <a:endCxn id="35857" idx="2"/>
          </p:cNvCxnSpPr>
          <p:nvPr/>
        </p:nvCxnSpPr>
        <p:spPr bwMode="auto">
          <a:xfrm>
            <a:off x="947072" y="3228151"/>
            <a:ext cx="47124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3" name="AutoShape 23"/>
          <p:cNvCxnSpPr>
            <a:cxnSpLocks noChangeShapeType="1"/>
            <a:stCxn id="35857" idx="4"/>
            <a:endCxn id="35846" idx="0"/>
          </p:cNvCxnSpPr>
          <p:nvPr/>
        </p:nvCxnSpPr>
        <p:spPr bwMode="auto">
          <a:xfrm>
            <a:off x="1606065" y="3426778"/>
            <a:ext cx="401047" cy="32998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1" name="AutoShape 31"/>
          <p:cNvCxnSpPr>
            <a:cxnSpLocks noChangeShapeType="1"/>
            <a:stCxn id="35855" idx="2"/>
            <a:endCxn id="53" idx="1"/>
          </p:cNvCxnSpPr>
          <p:nvPr/>
        </p:nvCxnSpPr>
        <p:spPr bwMode="auto">
          <a:xfrm>
            <a:off x="2998724" y="2733454"/>
            <a:ext cx="1084433" cy="26945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Oval 38"/>
          <p:cNvSpPr>
            <a:spLocks noChangeArrowheads="1"/>
          </p:cNvSpPr>
          <p:nvPr/>
        </p:nvSpPr>
        <p:spPr bwMode="auto">
          <a:xfrm>
            <a:off x="4028167" y="2944729"/>
            <a:ext cx="375495" cy="397255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2000" b="1" dirty="0"/>
              <a:t>×</a:t>
            </a:r>
          </a:p>
        </p:txBody>
      </p:sp>
      <p:cxnSp>
        <p:nvCxnSpPr>
          <p:cNvPr id="54" name="AutoShape 39"/>
          <p:cNvCxnSpPr>
            <a:cxnSpLocks noChangeShapeType="1"/>
            <a:stCxn id="53" idx="4"/>
            <a:endCxn id="35845" idx="0"/>
          </p:cNvCxnSpPr>
          <p:nvPr/>
        </p:nvCxnSpPr>
        <p:spPr bwMode="auto">
          <a:xfrm flipH="1">
            <a:off x="3914493" y="3341984"/>
            <a:ext cx="301422" cy="36936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42"/>
          <p:cNvCxnSpPr>
            <a:cxnSpLocks noChangeShapeType="1"/>
            <a:stCxn id="56" idx="3"/>
            <a:endCxn id="53" idx="2"/>
          </p:cNvCxnSpPr>
          <p:nvPr/>
        </p:nvCxnSpPr>
        <p:spPr bwMode="auto">
          <a:xfrm flipV="1">
            <a:off x="3262002" y="3143357"/>
            <a:ext cx="766165" cy="19862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2260682" y="3077147"/>
            <a:ext cx="1001320" cy="529673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2000" dirty="0" smtClean="0"/>
              <a:t>RPC1</a:t>
            </a:r>
            <a:endParaRPr lang="fr-FR" sz="2000" dirty="0"/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217323" y="2065323"/>
            <a:ext cx="583344" cy="529673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2000" dirty="0" smtClean="0"/>
              <a:t>a1</a:t>
            </a:r>
            <a:endParaRPr lang="fr-FR" sz="2000" dirty="0"/>
          </a:p>
        </p:txBody>
      </p:sp>
      <p:sp>
        <p:nvSpPr>
          <p:cNvPr id="59" name="Rectangle 15"/>
          <p:cNvSpPr>
            <a:spLocks noChangeArrowheads="1"/>
          </p:cNvSpPr>
          <p:nvPr/>
        </p:nvSpPr>
        <p:spPr bwMode="auto">
          <a:xfrm>
            <a:off x="217323" y="1390719"/>
            <a:ext cx="625825" cy="529673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2000" dirty="0" smtClean="0"/>
              <a:t>b1</a:t>
            </a:r>
            <a:endParaRPr lang="fr-FR" sz="2000" dirty="0"/>
          </a:p>
        </p:txBody>
      </p:sp>
      <p:cxnSp>
        <p:nvCxnSpPr>
          <p:cNvPr id="65" name="AutoShape 13"/>
          <p:cNvCxnSpPr>
            <a:cxnSpLocks noChangeShapeType="1"/>
            <a:stCxn id="35851" idx="6"/>
            <a:endCxn id="35855" idx="1"/>
          </p:cNvCxnSpPr>
          <p:nvPr/>
        </p:nvCxnSpPr>
        <p:spPr bwMode="auto">
          <a:xfrm>
            <a:off x="1697783" y="2211157"/>
            <a:ext cx="800281" cy="25746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13"/>
          <p:cNvCxnSpPr>
            <a:cxnSpLocks noChangeShapeType="1"/>
            <a:stCxn id="58" idx="3"/>
            <a:endCxn id="35851" idx="2"/>
          </p:cNvCxnSpPr>
          <p:nvPr/>
        </p:nvCxnSpPr>
        <p:spPr bwMode="auto">
          <a:xfrm flipV="1">
            <a:off x="800667" y="2211157"/>
            <a:ext cx="521621" cy="11900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13"/>
          <p:cNvCxnSpPr>
            <a:cxnSpLocks noChangeShapeType="1"/>
            <a:stCxn id="59" idx="3"/>
            <a:endCxn id="35851" idx="1"/>
          </p:cNvCxnSpPr>
          <p:nvPr/>
        </p:nvCxnSpPr>
        <p:spPr bwMode="auto">
          <a:xfrm>
            <a:off x="843148" y="1655556"/>
            <a:ext cx="534130" cy="415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2302058" y="1427255"/>
            <a:ext cx="1838965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clicks = a *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b^CPC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15624" y="280979"/>
            <a:ext cx="1826141" cy="369332"/>
          </a:xfrm>
          <a:prstGeom prst="rect">
            <a:avLst/>
          </a:prstGeom>
          <a:noFill/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Two CPC to Profit</a:t>
            </a:r>
            <a:endParaRPr lang="en-US" dirty="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4697442" y="2919679"/>
            <a:ext cx="876155" cy="529673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2000" dirty="0" smtClean="0"/>
              <a:t>CPC2</a:t>
            </a:r>
            <a:endParaRPr lang="fr-FR" sz="2000" dirty="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7124589" y="4404034"/>
            <a:ext cx="876155" cy="529673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2000" dirty="0" smtClean="0"/>
              <a:t>profit2</a:t>
            </a:r>
            <a:endParaRPr lang="fr-FR" sz="2000" dirty="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8165523" y="3667718"/>
            <a:ext cx="750990" cy="529673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2000" dirty="0" smtClean="0"/>
              <a:t>rev2</a:t>
            </a:r>
            <a:endParaRPr lang="fr-FR" sz="2000" dirty="0"/>
          </a:p>
        </p:txBody>
      </p:sp>
      <p:sp>
        <p:nvSpPr>
          <p:cNvPr id="66" name="Rectangle 6"/>
          <p:cNvSpPr>
            <a:spLocks noChangeArrowheads="1"/>
          </p:cNvSpPr>
          <p:nvPr/>
        </p:nvSpPr>
        <p:spPr bwMode="auto">
          <a:xfrm>
            <a:off x="6195559" y="3713126"/>
            <a:ext cx="876155" cy="529673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2000" dirty="0" smtClean="0"/>
              <a:t>cost2</a:t>
            </a:r>
            <a:endParaRPr lang="fr-FR" sz="2000" dirty="0"/>
          </a:p>
        </p:txBody>
      </p:sp>
      <p:sp>
        <p:nvSpPr>
          <p:cNvPr id="67" name="Oval 7"/>
          <p:cNvSpPr>
            <a:spLocks noChangeArrowheads="1"/>
          </p:cNvSpPr>
          <p:nvPr/>
        </p:nvSpPr>
        <p:spPr bwMode="auto">
          <a:xfrm>
            <a:off x="7387867" y="3845544"/>
            <a:ext cx="375495" cy="397255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2000" b="1"/>
              <a:t>-</a:t>
            </a:r>
            <a:endParaRPr lang="fr-FR" sz="2000" b="1"/>
          </a:p>
        </p:txBody>
      </p:sp>
      <p:cxnSp>
        <p:nvCxnSpPr>
          <p:cNvPr id="69" name="AutoShape 8"/>
          <p:cNvCxnSpPr>
            <a:cxnSpLocks noChangeShapeType="1"/>
            <a:stCxn id="67" idx="4"/>
            <a:endCxn id="63" idx="0"/>
          </p:cNvCxnSpPr>
          <p:nvPr/>
        </p:nvCxnSpPr>
        <p:spPr bwMode="auto">
          <a:xfrm flipH="1">
            <a:off x="7562667" y="4242799"/>
            <a:ext cx="12948" cy="16123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9"/>
          <p:cNvCxnSpPr>
            <a:cxnSpLocks noChangeShapeType="1"/>
            <a:stCxn id="64" idx="1"/>
            <a:endCxn id="67" idx="6"/>
          </p:cNvCxnSpPr>
          <p:nvPr/>
        </p:nvCxnSpPr>
        <p:spPr bwMode="auto">
          <a:xfrm flipH="1">
            <a:off x="7763362" y="3932555"/>
            <a:ext cx="402161" cy="11161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10"/>
          <p:cNvCxnSpPr>
            <a:cxnSpLocks noChangeShapeType="1"/>
            <a:stCxn id="66" idx="3"/>
            <a:endCxn id="67" idx="2"/>
          </p:cNvCxnSpPr>
          <p:nvPr/>
        </p:nvCxnSpPr>
        <p:spPr bwMode="auto">
          <a:xfrm>
            <a:off x="7071714" y="3977963"/>
            <a:ext cx="316153" cy="6620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Oval 11"/>
          <p:cNvSpPr>
            <a:spLocks noChangeArrowheads="1"/>
          </p:cNvSpPr>
          <p:nvPr/>
        </p:nvSpPr>
        <p:spPr bwMode="auto">
          <a:xfrm>
            <a:off x="5948813" y="1968894"/>
            <a:ext cx="375495" cy="397255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2000" b="1"/>
              <a:t>f</a:t>
            </a:r>
            <a:endParaRPr lang="fr-FR" sz="2000" b="1"/>
          </a:p>
        </p:txBody>
      </p:sp>
      <p:cxnSp>
        <p:nvCxnSpPr>
          <p:cNvPr id="74" name="AutoShape 13"/>
          <p:cNvCxnSpPr>
            <a:cxnSpLocks noChangeShapeType="1"/>
            <a:stCxn id="62" idx="0"/>
            <a:endCxn id="72" idx="3"/>
          </p:cNvCxnSpPr>
          <p:nvPr/>
        </p:nvCxnSpPr>
        <p:spPr bwMode="auto">
          <a:xfrm flipV="1">
            <a:off x="5135520" y="2307972"/>
            <a:ext cx="868283" cy="61170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Rectangle 15"/>
          <p:cNvSpPr>
            <a:spLocks noChangeArrowheads="1"/>
          </p:cNvSpPr>
          <p:nvPr/>
        </p:nvSpPr>
        <p:spPr bwMode="auto">
          <a:xfrm>
            <a:off x="7124589" y="2160146"/>
            <a:ext cx="1001320" cy="529673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2000" dirty="0" smtClean="0"/>
              <a:t>clicks2</a:t>
            </a:r>
            <a:endParaRPr lang="fr-FR" sz="2000" dirty="0"/>
          </a:p>
        </p:txBody>
      </p:sp>
      <p:sp>
        <p:nvSpPr>
          <p:cNvPr id="76" name="Oval 17"/>
          <p:cNvSpPr>
            <a:spLocks noChangeArrowheads="1"/>
          </p:cNvSpPr>
          <p:nvPr/>
        </p:nvSpPr>
        <p:spPr bwMode="auto">
          <a:xfrm>
            <a:off x="6044842" y="2985888"/>
            <a:ext cx="375495" cy="397255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2000" b="1"/>
              <a:t>×</a:t>
            </a:r>
          </a:p>
        </p:txBody>
      </p:sp>
      <p:cxnSp>
        <p:nvCxnSpPr>
          <p:cNvPr id="77" name="AutoShape 18"/>
          <p:cNvCxnSpPr>
            <a:cxnSpLocks noChangeShapeType="1"/>
            <a:stCxn id="75" idx="2"/>
            <a:endCxn id="76" idx="7"/>
          </p:cNvCxnSpPr>
          <p:nvPr/>
        </p:nvCxnSpPr>
        <p:spPr bwMode="auto">
          <a:xfrm flipH="1">
            <a:off x="6365347" y="2689819"/>
            <a:ext cx="1259902" cy="3542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21"/>
          <p:cNvCxnSpPr>
            <a:cxnSpLocks noChangeShapeType="1"/>
            <a:stCxn id="62" idx="3"/>
            <a:endCxn id="76" idx="2"/>
          </p:cNvCxnSpPr>
          <p:nvPr/>
        </p:nvCxnSpPr>
        <p:spPr bwMode="auto">
          <a:xfrm>
            <a:off x="5573597" y="3184516"/>
            <a:ext cx="47124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AutoShape 23"/>
          <p:cNvCxnSpPr>
            <a:cxnSpLocks noChangeShapeType="1"/>
            <a:stCxn id="76" idx="4"/>
            <a:endCxn id="66" idx="0"/>
          </p:cNvCxnSpPr>
          <p:nvPr/>
        </p:nvCxnSpPr>
        <p:spPr bwMode="auto">
          <a:xfrm>
            <a:off x="6232590" y="3383143"/>
            <a:ext cx="401047" cy="32998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AutoShape 31"/>
          <p:cNvCxnSpPr>
            <a:cxnSpLocks noChangeShapeType="1"/>
            <a:stCxn id="75" idx="2"/>
            <a:endCxn id="81" idx="1"/>
          </p:cNvCxnSpPr>
          <p:nvPr/>
        </p:nvCxnSpPr>
        <p:spPr bwMode="auto">
          <a:xfrm>
            <a:off x="7625249" y="2689819"/>
            <a:ext cx="1084433" cy="26945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Oval 38"/>
          <p:cNvSpPr>
            <a:spLocks noChangeArrowheads="1"/>
          </p:cNvSpPr>
          <p:nvPr/>
        </p:nvSpPr>
        <p:spPr bwMode="auto">
          <a:xfrm>
            <a:off x="8654692" y="2901094"/>
            <a:ext cx="375495" cy="397255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2000" b="1" dirty="0"/>
              <a:t>×</a:t>
            </a:r>
          </a:p>
        </p:txBody>
      </p:sp>
      <p:cxnSp>
        <p:nvCxnSpPr>
          <p:cNvPr id="82" name="AutoShape 39"/>
          <p:cNvCxnSpPr>
            <a:cxnSpLocks noChangeShapeType="1"/>
            <a:stCxn id="81" idx="4"/>
            <a:endCxn id="64" idx="0"/>
          </p:cNvCxnSpPr>
          <p:nvPr/>
        </p:nvCxnSpPr>
        <p:spPr bwMode="auto">
          <a:xfrm flipH="1">
            <a:off x="8541018" y="3298349"/>
            <a:ext cx="301422" cy="36936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AutoShape 42"/>
          <p:cNvCxnSpPr>
            <a:cxnSpLocks noChangeShapeType="1"/>
            <a:stCxn id="84" idx="3"/>
            <a:endCxn id="81" idx="2"/>
          </p:cNvCxnSpPr>
          <p:nvPr/>
        </p:nvCxnSpPr>
        <p:spPr bwMode="auto">
          <a:xfrm flipV="1">
            <a:off x="7888527" y="3099722"/>
            <a:ext cx="766165" cy="19862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6887207" y="3033512"/>
            <a:ext cx="1001320" cy="529673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2000" dirty="0" smtClean="0"/>
              <a:t>RPC2</a:t>
            </a:r>
            <a:endParaRPr lang="fr-FR" sz="2000" dirty="0"/>
          </a:p>
        </p:txBody>
      </p:sp>
      <p:sp>
        <p:nvSpPr>
          <p:cNvPr id="85" name="Rectangle 15"/>
          <p:cNvSpPr>
            <a:spLocks noChangeArrowheads="1"/>
          </p:cNvSpPr>
          <p:nvPr/>
        </p:nvSpPr>
        <p:spPr bwMode="auto">
          <a:xfrm>
            <a:off x="4843848" y="2021688"/>
            <a:ext cx="583344" cy="529673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2000" dirty="0" smtClean="0"/>
              <a:t>a2</a:t>
            </a:r>
            <a:endParaRPr lang="fr-FR" sz="2000" dirty="0"/>
          </a:p>
        </p:txBody>
      </p:sp>
      <p:sp>
        <p:nvSpPr>
          <p:cNvPr id="86" name="Rectangle 15"/>
          <p:cNvSpPr>
            <a:spLocks noChangeArrowheads="1"/>
          </p:cNvSpPr>
          <p:nvPr/>
        </p:nvSpPr>
        <p:spPr bwMode="auto">
          <a:xfrm>
            <a:off x="4843848" y="1347084"/>
            <a:ext cx="625825" cy="529673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2000" dirty="0" smtClean="0"/>
              <a:t>b2</a:t>
            </a:r>
            <a:endParaRPr lang="fr-FR" sz="2000" dirty="0"/>
          </a:p>
        </p:txBody>
      </p:sp>
      <p:cxnSp>
        <p:nvCxnSpPr>
          <p:cNvPr id="87" name="AutoShape 13"/>
          <p:cNvCxnSpPr>
            <a:cxnSpLocks noChangeShapeType="1"/>
            <a:stCxn id="72" idx="6"/>
            <a:endCxn id="75" idx="1"/>
          </p:cNvCxnSpPr>
          <p:nvPr/>
        </p:nvCxnSpPr>
        <p:spPr bwMode="auto">
          <a:xfrm>
            <a:off x="6324308" y="2167522"/>
            <a:ext cx="800281" cy="25746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AutoShape 13"/>
          <p:cNvCxnSpPr>
            <a:cxnSpLocks noChangeShapeType="1"/>
            <a:stCxn id="85" idx="3"/>
            <a:endCxn id="72" idx="2"/>
          </p:cNvCxnSpPr>
          <p:nvPr/>
        </p:nvCxnSpPr>
        <p:spPr bwMode="auto">
          <a:xfrm flipV="1">
            <a:off x="5427192" y="2167522"/>
            <a:ext cx="521621" cy="11900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AutoShape 13"/>
          <p:cNvCxnSpPr>
            <a:cxnSpLocks noChangeShapeType="1"/>
            <a:stCxn id="86" idx="3"/>
            <a:endCxn id="72" idx="1"/>
          </p:cNvCxnSpPr>
          <p:nvPr/>
        </p:nvCxnSpPr>
        <p:spPr bwMode="auto">
          <a:xfrm>
            <a:off x="5469673" y="1611921"/>
            <a:ext cx="534130" cy="415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" name="Rectangle 4"/>
          <p:cNvSpPr>
            <a:spLocks noChangeArrowheads="1"/>
          </p:cNvSpPr>
          <p:nvPr/>
        </p:nvSpPr>
        <p:spPr bwMode="auto">
          <a:xfrm>
            <a:off x="3739936" y="5876978"/>
            <a:ext cx="876155" cy="529673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2000" dirty="0" smtClean="0"/>
              <a:t>profit</a:t>
            </a:r>
            <a:endParaRPr lang="fr-FR" sz="2000" dirty="0"/>
          </a:p>
        </p:txBody>
      </p:sp>
      <p:sp>
        <p:nvSpPr>
          <p:cNvPr id="91" name="Rectangle 4"/>
          <p:cNvSpPr>
            <a:spLocks noChangeArrowheads="1"/>
          </p:cNvSpPr>
          <p:nvPr/>
        </p:nvSpPr>
        <p:spPr bwMode="auto">
          <a:xfrm>
            <a:off x="6037663" y="5874490"/>
            <a:ext cx="876155" cy="529673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2000" dirty="0" smtClean="0"/>
              <a:t>rev</a:t>
            </a:r>
            <a:endParaRPr lang="fr-FR" sz="2000" dirty="0"/>
          </a:p>
        </p:txBody>
      </p:sp>
      <p:cxnSp>
        <p:nvCxnSpPr>
          <p:cNvPr id="4" name="Elbow Connector 3"/>
          <p:cNvCxnSpPr>
            <a:stCxn id="35844" idx="3"/>
            <a:endCxn id="93" idx="2"/>
          </p:cNvCxnSpPr>
          <p:nvPr/>
        </p:nvCxnSpPr>
        <p:spPr>
          <a:xfrm>
            <a:off x="3374219" y="4712506"/>
            <a:ext cx="608597" cy="796998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tx1"/>
            </a:solidFill>
            <a:tailEnd type="arrow" w="lg" len="lg"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7"/>
          <p:cNvSpPr>
            <a:spLocks noChangeArrowheads="1"/>
          </p:cNvSpPr>
          <p:nvPr/>
        </p:nvSpPr>
        <p:spPr bwMode="auto">
          <a:xfrm>
            <a:off x="3982816" y="5310876"/>
            <a:ext cx="375495" cy="397255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2000" b="1" dirty="0"/>
              <a:t>+</a:t>
            </a:r>
            <a:endParaRPr lang="fr-FR" sz="2000" b="1" dirty="0"/>
          </a:p>
        </p:txBody>
      </p:sp>
      <p:cxnSp>
        <p:nvCxnSpPr>
          <p:cNvPr id="94" name="Elbow Connector 93"/>
          <p:cNvCxnSpPr>
            <a:stCxn id="63" idx="1"/>
            <a:endCxn id="93" idx="6"/>
          </p:cNvCxnSpPr>
          <p:nvPr/>
        </p:nvCxnSpPr>
        <p:spPr>
          <a:xfrm rot="10800000" flipV="1">
            <a:off x="4358311" y="4668870"/>
            <a:ext cx="2766278" cy="840633"/>
          </a:xfrm>
          <a:prstGeom prst="bentConnector3">
            <a:avLst>
              <a:gd name="adj1" fmla="val 88147"/>
            </a:avLst>
          </a:prstGeom>
          <a:ln w="6350" cmpd="sng">
            <a:solidFill>
              <a:schemeClr val="tx1"/>
            </a:solidFill>
            <a:tailEnd type="arrow" w="lg" len="lg"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AutoShape 9"/>
          <p:cNvCxnSpPr>
            <a:cxnSpLocks noChangeShapeType="1"/>
            <a:stCxn id="93" idx="4"/>
            <a:endCxn id="90" idx="0"/>
          </p:cNvCxnSpPr>
          <p:nvPr/>
        </p:nvCxnSpPr>
        <p:spPr bwMode="auto">
          <a:xfrm>
            <a:off x="4170564" y="5708131"/>
            <a:ext cx="7450" cy="16884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Oval 7"/>
          <p:cNvSpPr>
            <a:spLocks noChangeArrowheads="1"/>
          </p:cNvSpPr>
          <p:nvPr/>
        </p:nvSpPr>
        <p:spPr bwMode="auto">
          <a:xfrm>
            <a:off x="6293260" y="5326275"/>
            <a:ext cx="375495" cy="397255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2000" b="1" dirty="0"/>
              <a:t>+</a:t>
            </a:r>
            <a:endParaRPr lang="fr-FR" sz="2000" b="1" dirty="0"/>
          </a:p>
        </p:txBody>
      </p:sp>
      <p:cxnSp>
        <p:nvCxnSpPr>
          <p:cNvPr id="100" name="AutoShape 9"/>
          <p:cNvCxnSpPr>
            <a:cxnSpLocks noChangeShapeType="1"/>
            <a:stCxn id="99" idx="4"/>
            <a:endCxn id="91" idx="0"/>
          </p:cNvCxnSpPr>
          <p:nvPr/>
        </p:nvCxnSpPr>
        <p:spPr bwMode="auto">
          <a:xfrm flipH="1">
            <a:off x="6475741" y="5723530"/>
            <a:ext cx="5267" cy="1509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Elbow Connector 104"/>
          <p:cNvCxnSpPr>
            <a:stCxn id="35845" idx="3"/>
            <a:endCxn id="99" idx="2"/>
          </p:cNvCxnSpPr>
          <p:nvPr/>
        </p:nvCxnSpPr>
        <p:spPr>
          <a:xfrm>
            <a:off x="4289988" y="3976190"/>
            <a:ext cx="2003272" cy="1548713"/>
          </a:xfrm>
          <a:prstGeom prst="bentConnector3">
            <a:avLst>
              <a:gd name="adj1" fmla="val 74999"/>
            </a:avLst>
          </a:prstGeom>
          <a:ln w="6350" cmpd="sng">
            <a:solidFill>
              <a:schemeClr val="tx1"/>
            </a:solidFill>
            <a:tailEnd type="arrow" w="lg" len="lg"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64" idx="2"/>
            <a:endCxn id="99" idx="6"/>
          </p:cNvCxnSpPr>
          <p:nvPr/>
        </p:nvCxnSpPr>
        <p:spPr>
          <a:xfrm rot="5400000">
            <a:off x="6941131" y="3925016"/>
            <a:ext cx="1327512" cy="1872263"/>
          </a:xfrm>
          <a:prstGeom prst="bentConnector2">
            <a:avLst/>
          </a:prstGeom>
          <a:ln w="6350" cmpd="sng">
            <a:solidFill>
              <a:schemeClr val="tx1"/>
            </a:solidFill>
            <a:tailEnd type="arrow" w="lg" len="lg"/>
          </a:ln>
          <a:effectLst>
            <a:outerShdw blurRad="50800" dist="50800" dir="324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498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0917" y="2963314"/>
            <a:ext cx="876155" cy="529673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/>
              <a:t>CPC</a:t>
            </a:r>
            <a:endParaRPr lang="fr-FR" sz="20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498064" y="4447669"/>
            <a:ext cx="876155" cy="529673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/>
              <a:t>profit</a:t>
            </a:r>
            <a:endParaRPr lang="fr-FR" sz="2000" dirty="0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3538998" y="3711353"/>
            <a:ext cx="750990" cy="529673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/>
              <a:t>rev</a:t>
            </a:r>
            <a:endParaRPr lang="fr-FR" sz="2000" dirty="0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569034" y="3756761"/>
            <a:ext cx="876155" cy="529673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/>
              <a:t>cost</a:t>
            </a:r>
            <a:endParaRPr lang="fr-FR" sz="2000" dirty="0"/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2761342" y="3889179"/>
            <a:ext cx="375495" cy="397255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/>
              <a:t>-</a:t>
            </a:r>
            <a:endParaRPr lang="fr-FR" sz="2000" b="1"/>
          </a:p>
        </p:txBody>
      </p:sp>
      <p:cxnSp>
        <p:nvCxnSpPr>
          <p:cNvPr id="35848" name="AutoShape 8"/>
          <p:cNvCxnSpPr>
            <a:cxnSpLocks noChangeShapeType="1"/>
            <a:stCxn id="35847" idx="4"/>
            <a:endCxn id="35844" idx="0"/>
          </p:cNvCxnSpPr>
          <p:nvPr/>
        </p:nvCxnSpPr>
        <p:spPr bwMode="auto">
          <a:xfrm flipH="1">
            <a:off x="2936142" y="4286434"/>
            <a:ext cx="12948" cy="16123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849" name="AutoShape 9"/>
          <p:cNvCxnSpPr>
            <a:cxnSpLocks noChangeShapeType="1"/>
            <a:stCxn id="35845" idx="1"/>
            <a:endCxn id="35847" idx="6"/>
          </p:cNvCxnSpPr>
          <p:nvPr/>
        </p:nvCxnSpPr>
        <p:spPr bwMode="auto">
          <a:xfrm flipH="1">
            <a:off x="3136837" y="3976190"/>
            <a:ext cx="402161" cy="11161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850" name="AutoShape 10"/>
          <p:cNvCxnSpPr>
            <a:cxnSpLocks noChangeShapeType="1"/>
            <a:stCxn id="35846" idx="3"/>
            <a:endCxn id="35847" idx="2"/>
          </p:cNvCxnSpPr>
          <p:nvPr/>
        </p:nvCxnSpPr>
        <p:spPr bwMode="auto">
          <a:xfrm>
            <a:off x="2445189" y="4021598"/>
            <a:ext cx="316153" cy="6620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851" name="Oval 11"/>
          <p:cNvSpPr>
            <a:spLocks noChangeArrowheads="1"/>
          </p:cNvSpPr>
          <p:nvPr/>
        </p:nvSpPr>
        <p:spPr bwMode="auto">
          <a:xfrm>
            <a:off x="1322288" y="2012529"/>
            <a:ext cx="375495" cy="397255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/>
              <a:t>f</a:t>
            </a:r>
            <a:endParaRPr lang="fr-FR" sz="2000" b="1"/>
          </a:p>
        </p:txBody>
      </p:sp>
      <p:cxnSp>
        <p:nvCxnSpPr>
          <p:cNvPr id="35853" name="AutoShape 13"/>
          <p:cNvCxnSpPr>
            <a:cxnSpLocks noChangeShapeType="1"/>
            <a:stCxn id="35843" idx="0"/>
            <a:endCxn id="35851" idx="3"/>
          </p:cNvCxnSpPr>
          <p:nvPr/>
        </p:nvCxnSpPr>
        <p:spPr bwMode="auto">
          <a:xfrm flipV="1">
            <a:off x="508995" y="2351607"/>
            <a:ext cx="868283" cy="61170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2498064" y="2203781"/>
            <a:ext cx="1001320" cy="529673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/>
              <a:t>clicks</a:t>
            </a:r>
            <a:endParaRPr lang="fr-FR" sz="2000" dirty="0"/>
          </a:p>
        </p:txBody>
      </p:sp>
      <p:sp>
        <p:nvSpPr>
          <p:cNvPr id="35857" name="Oval 17"/>
          <p:cNvSpPr>
            <a:spLocks noChangeArrowheads="1"/>
          </p:cNvSpPr>
          <p:nvPr/>
        </p:nvSpPr>
        <p:spPr bwMode="auto">
          <a:xfrm>
            <a:off x="1418317" y="3029523"/>
            <a:ext cx="375495" cy="397255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/>
              <a:t>×</a:t>
            </a:r>
          </a:p>
        </p:txBody>
      </p:sp>
      <p:cxnSp>
        <p:nvCxnSpPr>
          <p:cNvPr id="35858" name="AutoShape 18"/>
          <p:cNvCxnSpPr>
            <a:cxnSpLocks noChangeShapeType="1"/>
            <a:stCxn id="35855" idx="2"/>
            <a:endCxn id="35857" idx="7"/>
          </p:cNvCxnSpPr>
          <p:nvPr/>
        </p:nvCxnSpPr>
        <p:spPr bwMode="auto">
          <a:xfrm flipH="1">
            <a:off x="1738822" y="2733454"/>
            <a:ext cx="1259902" cy="3542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861" name="AutoShape 21"/>
          <p:cNvCxnSpPr>
            <a:cxnSpLocks noChangeShapeType="1"/>
            <a:stCxn id="35843" idx="3"/>
            <a:endCxn id="35857" idx="2"/>
          </p:cNvCxnSpPr>
          <p:nvPr/>
        </p:nvCxnSpPr>
        <p:spPr bwMode="auto">
          <a:xfrm>
            <a:off x="947072" y="3228151"/>
            <a:ext cx="47124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863" name="AutoShape 23"/>
          <p:cNvCxnSpPr>
            <a:cxnSpLocks noChangeShapeType="1"/>
            <a:stCxn id="35857" idx="4"/>
            <a:endCxn id="35846" idx="0"/>
          </p:cNvCxnSpPr>
          <p:nvPr/>
        </p:nvCxnSpPr>
        <p:spPr bwMode="auto">
          <a:xfrm>
            <a:off x="1606065" y="3426778"/>
            <a:ext cx="401047" cy="32998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871" name="AutoShape 31"/>
          <p:cNvCxnSpPr>
            <a:cxnSpLocks noChangeShapeType="1"/>
            <a:stCxn id="35855" idx="2"/>
            <a:endCxn id="53" idx="1"/>
          </p:cNvCxnSpPr>
          <p:nvPr/>
        </p:nvCxnSpPr>
        <p:spPr bwMode="auto">
          <a:xfrm>
            <a:off x="2998724" y="2733454"/>
            <a:ext cx="1084433" cy="26945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Oval 38"/>
          <p:cNvSpPr>
            <a:spLocks noChangeArrowheads="1"/>
          </p:cNvSpPr>
          <p:nvPr/>
        </p:nvSpPr>
        <p:spPr bwMode="auto">
          <a:xfrm>
            <a:off x="4028167" y="2944729"/>
            <a:ext cx="375495" cy="397255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 dirty="0"/>
              <a:t>×</a:t>
            </a:r>
          </a:p>
        </p:txBody>
      </p:sp>
      <p:cxnSp>
        <p:nvCxnSpPr>
          <p:cNvPr id="54" name="AutoShape 39"/>
          <p:cNvCxnSpPr>
            <a:cxnSpLocks noChangeShapeType="1"/>
            <a:stCxn id="53" idx="4"/>
            <a:endCxn id="35845" idx="0"/>
          </p:cNvCxnSpPr>
          <p:nvPr/>
        </p:nvCxnSpPr>
        <p:spPr bwMode="auto">
          <a:xfrm flipH="1">
            <a:off x="3914493" y="3341984"/>
            <a:ext cx="301422" cy="36936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AutoShape 42"/>
          <p:cNvCxnSpPr>
            <a:cxnSpLocks noChangeShapeType="1"/>
            <a:stCxn id="56" idx="3"/>
            <a:endCxn id="53" idx="2"/>
          </p:cNvCxnSpPr>
          <p:nvPr/>
        </p:nvCxnSpPr>
        <p:spPr bwMode="auto">
          <a:xfrm flipV="1">
            <a:off x="3262002" y="3143357"/>
            <a:ext cx="766165" cy="19862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2260682" y="3077147"/>
            <a:ext cx="1001320" cy="529673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/>
              <a:t>RPC</a:t>
            </a:r>
            <a:endParaRPr lang="fr-FR" sz="2000" dirty="0"/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217323" y="2065323"/>
            <a:ext cx="583344" cy="529673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/>
              <a:t>a</a:t>
            </a:r>
            <a:endParaRPr lang="fr-FR" sz="2000" dirty="0"/>
          </a:p>
        </p:txBody>
      </p:sp>
      <p:sp>
        <p:nvSpPr>
          <p:cNvPr id="59" name="Rectangle 15"/>
          <p:cNvSpPr>
            <a:spLocks noChangeArrowheads="1"/>
          </p:cNvSpPr>
          <p:nvPr/>
        </p:nvSpPr>
        <p:spPr bwMode="auto">
          <a:xfrm>
            <a:off x="217323" y="1390719"/>
            <a:ext cx="625825" cy="529673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/>
              <a:t>b</a:t>
            </a:r>
            <a:endParaRPr lang="fr-FR" sz="2000" dirty="0"/>
          </a:p>
        </p:txBody>
      </p:sp>
      <p:cxnSp>
        <p:nvCxnSpPr>
          <p:cNvPr id="65" name="AutoShape 13"/>
          <p:cNvCxnSpPr>
            <a:cxnSpLocks noChangeShapeType="1"/>
            <a:stCxn id="35851" idx="6"/>
            <a:endCxn id="35855" idx="1"/>
          </p:cNvCxnSpPr>
          <p:nvPr/>
        </p:nvCxnSpPr>
        <p:spPr bwMode="auto">
          <a:xfrm>
            <a:off x="1697783" y="2211157"/>
            <a:ext cx="800281" cy="25746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AutoShape 13"/>
          <p:cNvCxnSpPr>
            <a:cxnSpLocks noChangeShapeType="1"/>
            <a:stCxn id="58" idx="3"/>
            <a:endCxn id="35851" idx="2"/>
          </p:cNvCxnSpPr>
          <p:nvPr/>
        </p:nvCxnSpPr>
        <p:spPr bwMode="auto">
          <a:xfrm flipV="1">
            <a:off x="800667" y="2211157"/>
            <a:ext cx="521621" cy="11900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3" name="AutoShape 13"/>
          <p:cNvCxnSpPr>
            <a:cxnSpLocks noChangeShapeType="1"/>
            <a:stCxn id="59" idx="3"/>
            <a:endCxn id="35851" idx="1"/>
          </p:cNvCxnSpPr>
          <p:nvPr/>
        </p:nvCxnSpPr>
        <p:spPr bwMode="auto">
          <a:xfrm>
            <a:off x="843148" y="1655556"/>
            <a:ext cx="534130" cy="415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758018" y="36987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clicks = a * </a:t>
            </a:r>
            <a:r>
              <a:rPr lang="en-US" dirty="0" err="1" smtClean="0"/>
              <a:t>b^CPC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5891" y="554543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CPC to Profit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87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0917" y="2963314"/>
            <a:ext cx="876155" cy="529673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/>
              <a:t>CPC2</a:t>
            </a:r>
            <a:endParaRPr lang="fr-FR" sz="20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498064" y="4447669"/>
            <a:ext cx="876155" cy="529673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/>
              <a:t>profit2</a:t>
            </a:r>
            <a:endParaRPr lang="fr-FR" sz="2000" dirty="0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3538998" y="3711353"/>
            <a:ext cx="750990" cy="529673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/>
              <a:t>rev2</a:t>
            </a:r>
            <a:endParaRPr lang="fr-FR" sz="2000" dirty="0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569034" y="3756761"/>
            <a:ext cx="876155" cy="529673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/>
              <a:t>cost2</a:t>
            </a:r>
            <a:endParaRPr lang="fr-FR" sz="2000" dirty="0"/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2761342" y="3889179"/>
            <a:ext cx="375495" cy="397255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/>
              <a:t>-</a:t>
            </a:r>
            <a:endParaRPr lang="fr-FR" sz="2000" b="1"/>
          </a:p>
        </p:txBody>
      </p:sp>
      <p:cxnSp>
        <p:nvCxnSpPr>
          <p:cNvPr id="35848" name="AutoShape 8"/>
          <p:cNvCxnSpPr>
            <a:cxnSpLocks noChangeShapeType="1"/>
            <a:stCxn id="35847" idx="4"/>
            <a:endCxn id="35844" idx="0"/>
          </p:cNvCxnSpPr>
          <p:nvPr/>
        </p:nvCxnSpPr>
        <p:spPr bwMode="auto">
          <a:xfrm flipH="1">
            <a:off x="2936142" y="4286434"/>
            <a:ext cx="12948" cy="16123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849" name="AutoShape 9"/>
          <p:cNvCxnSpPr>
            <a:cxnSpLocks noChangeShapeType="1"/>
            <a:stCxn id="35845" idx="1"/>
            <a:endCxn id="35847" idx="6"/>
          </p:cNvCxnSpPr>
          <p:nvPr/>
        </p:nvCxnSpPr>
        <p:spPr bwMode="auto">
          <a:xfrm flipH="1">
            <a:off x="3136837" y="3976190"/>
            <a:ext cx="402161" cy="11161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850" name="AutoShape 10"/>
          <p:cNvCxnSpPr>
            <a:cxnSpLocks noChangeShapeType="1"/>
            <a:stCxn id="35846" idx="3"/>
            <a:endCxn id="35847" idx="2"/>
          </p:cNvCxnSpPr>
          <p:nvPr/>
        </p:nvCxnSpPr>
        <p:spPr bwMode="auto">
          <a:xfrm>
            <a:off x="2445189" y="4021598"/>
            <a:ext cx="316153" cy="6620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851" name="Oval 11"/>
          <p:cNvSpPr>
            <a:spLocks noChangeArrowheads="1"/>
          </p:cNvSpPr>
          <p:nvPr/>
        </p:nvSpPr>
        <p:spPr bwMode="auto">
          <a:xfrm>
            <a:off x="1322288" y="2012529"/>
            <a:ext cx="375495" cy="397255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/>
              <a:t>f</a:t>
            </a:r>
            <a:endParaRPr lang="fr-FR" sz="2000" b="1"/>
          </a:p>
        </p:txBody>
      </p:sp>
      <p:cxnSp>
        <p:nvCxnSpPr>
          <p:cNvPr id="35853" name="AutoShape 13"/>
          <p:cNvCxnSpPr>
            <a:cxnSpLocks noChangeShapeType="1"/>
            <a:stCxn id="35843" idx="0"/>
            <a:endCxn id="35851" idx="3"/>
          </p:cNvCxnSpPr>
          <p:nvPr/>
        </p:nvCxnSpPr>
        <p:spPr bwMode="auto">
          <a:xfrm flipV="1">
            <a:off x="508995" y="2351607"/>
            <a:ext cx="868283" cy="61170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2498064" y="2203781"/>
            <a:ext cx="1001320" cy="529673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/>
              <a:t>clicks2</a:t>
            </a:r>
            <a:endParaRPr lang="fr-FR" sz="2000" dirty="0"/>
          </a:p>
        </p:txBody>
      </p:sp>
      <p:sp>
        <p:nvSpPr>
          <p:cNvPr id="35857" name="Oval 17"/>
          <p:cNvSpPr>
            <a:spLocks noChangeArrowheads="1"/>
          </p:cNvSpPr>
          <p:nvPr/>
        </p:nvSpPr>
        <p:spPr bwMode="auto">
          <a:xfrm>
            <a:off x="1418317" y="3029523"/>
            <a:ext cx="375495" cy="397255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/>
              <a:t>×</a:t>
            </a:r>
          </a:p>
        </p:txBody>
      </p:sp>
      <p:cxnSp>
        <p:nvCxnSpPr>
          <p:cNvPr id="35858" name="AutoShape 18"/>
          <p:cNvCxnSpPr>
            <a:cxnSpLocks noChangeShapeType="1"/>
            <a:stCxn id="35855" idx="2"/>
            <a:endCxn id="35857" idx="7"/>
          </p:cNvCxnSpPr>
          <p:nvPr/>
        </p:nvCxnSpPr>
        <p:spPr bwMode="auto">
          <a:xfrm flipH="1">
            <a:off x="1738822" y="2733454"/>
            <a:ext cx="1259902" cy="3542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861" name="AutoShape 21"/>
          <p:cNvCxnSpPr>
            <a:cxnSpLocks noChangeShapeType="1"/>
            <a:stCxn id="35843" idx="3"/>
            <a:endCxn id="35857" idx="2"/>
          </p:cNvCxnSpPr>
          <p:nvPr/>
        </p:nvCxnSpPr>
        <p:spPr bwMode="auto">
          <a:xfrm>
            <a:off x="947072" y="3228151"/>
            <a:ext cx="47124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863" name="AutoShape 23"/>
          <p:cNvCxnSpPr>
            <a:cxnSpLocks noChangeShapeType="1"/>
            <a:stCxn id="35857" idx="4"/>
            <a:endCxn id="35846" idx="0"/>
          </p:cNvCxnSpPr>
          <p:nvPr/>
        </p:nvCxnSpPr>
        <p:spPr bwMode="auto">
          <a:xfrm>
            <a:off x="1606065" y="3426778"/>
            <a:ext cx="401047" cy="32998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871" name="AutoShape 31"/>
          <p:cNvCxnSpPr>
            <a:cxnSpLocks noChangeShapeType="1"/>
            <a:stCxn id="35855" idx="2"/>
            <a:endCxn id="53" idx="1"/>
          </p:cNvCxnSpPr>
          <p:nvPr/>
        </p:nvCxnSpPr>
        <p:spPr bwMode="auto">
          <a:xfrm>
            <a:off x="2998724" y="2733454"/>
            <a:ext cx="1084433" cy="26945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Oval 38"/>
          <p:cNvSpPr>
            <a:spLocks noChangeArrowheads="1"/>
          </p:cNvSpPr>
          <p:nvPr/>
        </p:nvSpPr>
        <p:spPr bwMode="auto">
          <a:xfrm>
            <a:off x="4028167" y="2944729"/>
            <a:ext cx="375495" cy="397255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 dirty="0"/>
              <a:t>×</a:t>
            </a:r>
          </a:p>
        </p:txBody>
      </p:sp>
      <p:cxnSp>
        <p:nvCxnSpPr>
          <p:cNvPr id="54" name="AutoShape 39"/>
          <p:cNvCxnSpPr>
            <a:cxnSpLocks noChangeShapeType="1"/>
            <a:stCxn id="53" idx="4"/>
            <a:endCxn id="35845" idx="0"/>
          </p:cNvCxnSpPr>
          <p:nvPr/>
        </p:nvCxnSpPr>
        <p:spPr bwMode="auto">
          <a:xfrm flipH="1">
            <a:off x="3914493" y="3341984"/>
            <a:ext cx="301422" cy="36936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AutoShape 42"/>
          <p:cNvCxnSpPr>
            <a:cxnSpLocks noChangeShapeType="1"/>
            <a:stCxn id="56" idx="3"/>
            <a:endCxn id="53" idx="2"/>
          </p:cNvCxnSpPr>
          <p:nvPr/>
        </p:nvCxnSpPr>
        <p:spPr bwMode="auto">
          <a:xfrm flipV="1">
            <a:off x="3262002" y="3143357"/>
            <a:ext cx="766165" cy="19862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2260682" y="3077147"/>
            <a:ext cx="1001320" cy="529673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/>
              <a:t>RPC2</a:t>
            </a:r>
            <a:endParaRPr lang="fr-FR" sz="2000" dirty="0"/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217323" y="2065323"/>
            <a:ext cx="583344" cy="529673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/>
              <a:t>a2</a:t>
            </a:r>
            <a:endParaRPr lang="fr-FR" sz="2000" dirty="0"/>
          </a:p>
        </p:txBody>
      </p:sp>
      <p:sp>
        <p:nvSpPr>
          <p:cNvPr id="59" name="Rectangle 15"/>
          <p:cNvSpPr>
            <a:spLocks noChangeArrowheads="1"/>
          </p:cNvSpPr>
          <p:nvPr/>
        </p:nvSpPr>
        <p:spPr bwMode="auto">
          <a:xfrm>
            <a:off x="217323" y="1390719"/>
            <a:ext cx="625825" cy="529673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/>
              <a:t>b2</a:t>
            </a:r>
            <a:endParaRPr lang="fr-FR" sz="2000" dirty="0"/>
          </a:p>
        </p:txBody>
      </p:sp>
      <p:cxnSp>
        <p:nvCxnSpPr>
          <p:cNvPr id="65" name="AutoShape 13"/>
          <p:cNvCxnSpPr>
            <a:cxnSpLocks noChangeShapeType="1"/>
            <a:stCxn id="35851" idx="6"/>
            <a:endCxn id="35855" idx="1"/>
          </p:cNvCxnSpPr>
          <p:nvPr/>
        </p:nvCxnSpPr>
        <p:spPr bwMode="auto">
          <a:xfrm>
            <a:off x="1697783" y="2211157"/>
            <a:ext cx="800281" cy="25746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AutoShape 13"/>
          <p:cNvCxnSpPr>
            <a:cxnSpLocks noChangeShapeType="1"/>
            <a:stCxn id="58" idx="3"/>
            <a:endCxn id="35851" idx="2"/>
          </p:cNvCxnSpPr>
          <p:nvPr/>
        </p:nvCxnSpPr>
        <p:spPr bwMode="auto">
          <a:xfrm flipV="1">
            <a:off x="800667" y="2211157"/>
            <a:ext cx="521621" cy="11900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3" name="AutoShape 13"/>
          <p:cNvCxnSpPr>
            <a:cxnSpLocks noChangeShapeType="1"/>
            <a:stCxn id="59" idx="3"/>
            <a:endCxn id="35851" idx="1"/>
          </p:cNvCxnSpPr>
          <p:nvPr/>
        </p:nvCxnSpPr>
        <p:spPr bwMode="auto">
          <a:xfrm>
            <a:off x="843148" y="1655556"/>
            <a:ext cx="534130" cy="415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758018" y="36987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clicks = a * </a:t>
            </a:r>
            <a:r>
              <a:rPr lang="en-US" dirty="0" err="1" smtClean="0"/>
              <a:t>b^CPC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5891" y="554543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CPC to Profit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01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423863" y="269875"/>
            <a:ext cx="7110412" cy="6462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533400" y="4737100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Bid</a:t>
            </a:r>
            <a:endParaRPr lang="fr-FR" sz="140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305300" y="6324600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Profit</a:t>
            </a:r>
            <a:endParaRPr lang="fr-FR" sz="1400"/>
          </a:p>
        </p:txBody>
      </p:sp>
      <p:cxnSp>
        <p:nvCxnSpPr>
          <p:cNvPr id="32773" name="AutoShape 5"/>
          <p:cNvCxnSpPr>
            <a:cxnSpLocks noChangeShapeType="1"/>
            <a:stCxn id="32775" idx="4"/>
            <a:endCxn id="32772" idx="0"/>
          </p:cNvCxnSpPr>
          <p:nvPr/>
        </p:nvCxnSpPr>
        <p:spPr bwMode="auto">
          <a:xfrm flipH="1">
            <a:off x="4572000" y="5041900"/>
            <a:ext cx="1588" cy="12684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774" name="AutoShape 6"/>
          <p:cNvCxnSpPr>
            <a:cxnSpLocks noChangeShapeType="1"/>
            <a:stCxn id="32771" idx="3"/>
            <a:endCxn id="32775" idx="2"/>
          </p:cNvCxnSpPr>
          <p:nvPr/>
        </p:nvCxnSpPr>
        <p:spPr bwMode="auto">
          <a:xfrm>
            <a:off x="1081088" y="4889500"/>
            <a:ext cx="3378200" cy="38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4459288" y="4813300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/>
              <a:t>f</a:t>
            </a:r>
            <a:endParaRPr lang="fr-FR" sz="1400" b="1"/>
          </a:p>
        </p:txBody>
      </p:sp>
    </p:spTree>
    <p:extLst>
      <p:ext uri="{BB962C8B-B14F-4D97-AF65-F5344CB8AC3E}">
        <p14:creationId xmlns:p14="http://schemas.microsoft.com/office/powerpoint/2010/main" val="3768377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23863" y="269875"/>
            <a:ext cx="7110412" cy="6462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533400" y="4737100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Bid</a:t>
            </a:r>
            <a:endParaRPr lang="fr-FR" sz="140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305300" y="6324600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Profit</a:t>
            </a:r>
            <a:endParaRPr lang="fr-FR" sz="1400"/>
          </a:p>
        </p:txBody>
      </p:sp>
      <p:cxnSp>
        <p:nvCxnSpPr>
          <p:cNvPr id="33797" name="AutoShape 5"/>
          <p:cNvCxnSpPr>
            <a:cxnSpLocks noChangeShapeType="1"/>
            <a:stCxn id="33799" idx="4"/>
            <a:endCxn id="33800" idx="0"/>
          </p:cNvCxnSpPr>
          <p:nvPr/>
        </p:nvCxnSpPr>
        <p:spPr bwMode="auto">
          <a:xfrm>
            <a:off x="4419600" y="5002213"/>
            <a:ext cx="1417638" cy="636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798" name="AutoShape 6"/>
          <p:cNvCxnSpPr>
            <a:cxnSpLocks noChangeShapeType="1"/>
            <a:stCxn id="33795" idx="3"/>
            <a:endCxn id="33799" idx="2"/>
          </p:cNvCxnSpPr>
          <p:nvPr/>
        </p:nvCxnSpPr>
        <p:spPr bwMode="auto">
          <a:xfrm flipV="1">
            <a:off x="1081088" y="4887913"/>
            <a:ext cx="3224212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4305300" y="4773613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/>
              <a:t>f</a:t>
            </a:r>
            <a:endParaRPr lang="fr-FR" sz="1400" b="1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5608638" y="5638800"/>
            <a:ext cx="4572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Rev</a:t>
            </a:r>
            <a:endParaRPr lang="fr-FR" sz="1400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2963863" y="5618163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Cost</a:t>
            </a:r>
            <a:endParaRPr lang="fr-FR" sz="1400"/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4457700" y="5867400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-</a:t>
            </a:r>
            <a:endParaRPr lang="fr-FR" b="1"/>
          </a:p>
        </p:txBody>
      </p:sp>
      <p:cxnSp>
        <p:nvCxnSpPr>
          <p:cNvPr id="33803" name="AutoShape 11"/>
          <p:cNvCxnSpPr>
            <a:cxnSpLocks noChangeShapeType="1"/>
            <a:stCxn id="33802" idx="4"/>
            <a:endCxn id="33796" idx="0"/>
          </p:cNvCxnSpPr>
          <p:nvPr/>
        </p:nvCxnSpPr>
        <p:spPr bwMode="auto">
          <a:xfrm>
            <a:off x="4572000" y="6096000"/>
            <a:ext cx="0" cy="2143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804" name="AutoShape 12"/>
          <p:cNvCxnSpPr>
            <a:cxnSpLocks noChangeShapeType="1"/>
            <a:stCxn id="33800" idx="1"/>
            <a:endCxn id="33802" idx="6"/>
          </p:cNvCxnSpPr>
          <p:nvPr/>
        </p:nvCxnSpPr>
        <p:spPr bwMode="auto">
          <a:xfrm flipH="1">
            <a:off x="4686300" y="5791200"/>
            <a:ext cx="922338" cy="190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805" name="AutoShape 13"/>
          <p:cNvCxnSpPr>
            <a:cxnSpLocks noChangeShapeType="1"/>
            <a:stCxn id="33801" idx="3"/>
            <a:endCxn id="33802" idx="2"/>
          </p:cNvCxnSpPr>
          <p:nvPr/>
        </p:nvCxnSpPr>
        <p:spPr bwMode="auto">
          <a:xfrm>
            <a:off x="3497263" y="5770563"/>
            <a:ext cx="960437" cy="2111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808" name="AutoShape 16"/>
          <p:cNvCxnSpPr>
            <a:cxnSpLocks noChangeShapeType="1"/>
            <a:stCxn id="33799" idx="4"/>
            <a:endCxn id="33801" idx="0"/>
          </p:cNvCxnSpPr>
          <p:nvPr/>
        </p:nvCxnSpPr>
        <p:spPr bwMode="auto">
          <a:xfrm flipH="1">
            <a:off x="3230563" y="5002213"/>
            <a:ext cx="1189037" cy="615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84486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23863" y="269875"/>
            <a:ext cx="7110412" cy="6462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533400" y="4737100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Bid</a:t>
            </a:r>
            <a:endParaRPr lang="fr-FR" sz="1400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4305300" y="6324600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Profit</a:t>
            </a:r>
            <a:endParaRPr lang="fr-FR" sz="1400"/>
          </a:p>
        </p:txBody>
      </p:sp>
      <p:cxnSp>
        <p:nvCxnSpPr>
          <p:cNvPr id="34821" name="AutoShape 5"/>
          <p:cNvCxnSpPr>
            <a:cxnSpLocks noChangeShapeType="1"/>
            <a:stCxn id="34823" idx="4"/>
            <a:endCxn id="34824" idx="0"/>
          </p:cNvCxnSpPr>
          <p:nvPr/>
        </p:nvCxnSpPr>
        <p:spPr bwMode="auto">
          <a:xfrm flipH="1">
            <a:off x="5837238" y="5041900"/>
            <a:ext cx="3175" cy="5969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822" name="AutoShape 6"/>
          <p:cNvCxnSpPr>
            <a:cxnSpLocks noChangeShapeType="1"/>
            <a:stCxn id="34834" idx="2"/>
            <a:endCxn id="34823" idx="0"/>
          </p:cNvCxnSpPr>
          <p:nvPr/>
        </p:nvCxnSpPr>
        <p:spPr bwMode="auto">
          <a:xfrm>
            <a:off x="4454525" y="2819400"/>
            <a:ext cx="1385888" cy="19939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5726113" y="4813300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/>
              <a:t>f</a:t>
            </a:r>
            <a:endParaRPr lang="fr-FR" sz="1400" b="1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608638" y="5638800"/>
            <a:ext cx="4572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Rev</a:t>
            </a:r>
            <a:endParaRPr lang="fr-FR" sz="1400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2963863" y="5618163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Cost</a:t>
            </a:r>
            <a:endParaRPr lang="fr-FR" sz="1400"/>
          </a:p>
        </p:txBody>
      </p:sp>
      <p:sp>
        <p:nvSpPr>
          <p:cNvPr id="34826" name="Oval 10"/>
          <p:cNvSpPr>
            <a:spLocks noChangeArrowheads="1"/>
          </p:cNvSpPr>
          <p:nvPr/>
        </p:nvSpPr>
        <p:spPr bwMode="auto">
          <a:xfrm>
            <a:off x="4457700" y="5867400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-</a:t>
            </a:r>
            <a:endParaRPr lang="fr-FR" b="1"/>
          </a:p>
        </p:txBody>
      </p:sp>
      <p:cxnSp>
        <p:nvCxnSpPr>
          <p:cNvPr id="34827" name="AutoShape 11"/>
          <p:cNvCxnSpPr>
            <a:cxnSpLocks noChangeShapeType="1"/>
            <a:stCxn id="34826" idx="4"/>
            <a:endCxn id="34820" idx="0"/>
          </p:cNvCxnSpPr>
          <p:nvPr/>
        </p:nvCxnSpPr>
        <p:spPr bwMode="auto">
          <a:xfrm>
            <a:off x="4572000" y="6096000"/>
            <a:ext cx="0" cy="2143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828" name="AutoShape 12"/>
          <p:cNvCxnSpPr>
            <a:cxnSpLocks noChangeShapeType="1"/>
            <a:stCxn id="34824" idx="1"/>
            <a:endCxn id="34826" idx="6"/>
          </p:cNvCxnSpPr>
          <p:nvPr/>
        </p:nvCxnSpPr>
        <p:spPr bwMode="auto">
          <a:xfrm flipH="1">
            <a:off x="4686300" y="5791200"/>
            <a:ext cx="922338" cy="190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829" name="AutoShape 13"/>
          <p:cNvCxnSpPr>
            <a:cxnSpLocks noChangeShapeType="1"/>
            <a:stCxn id="34825" idx="3"/>
            <a:endCxn id="34826" idx="2"/>
          </p:cNvCxnSpPr>
          <p:nvPr/>
        </p:nvCxnSpPr>
        <p:spPr bwMode="auto">
          <a:xfrm>
            <a:off x="3497263" y="5770563"/>
            <a:ext cx="960437" cy="2111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830" name="Oval 14"/>
          <p:cNvSpPr>
            <a:spLocks noChangeArrowheads="1"/>
          </p:cNvSpPr>
          <p:nvPr/>
        </p:nvSpPr>
        <p:spPr bwMode="auto">
          <a:xfrm>
            <a:off x="695325" y="2546350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/>
              <a:t>f</a:t>
            </a:r>
            <a:endParaRPr lang="fr-FR" sz="1400" b="1"/>
          </a:p>
        </p:txBody>
      </p:sp>
      <p:cxnSp>
        <p:nvCxnSpPr>
          <p:cNvPr id="34831" name="AutoShape 15"/>
          <p:cNvCxnSpPr>
            <a:cxnSpLocks noChangeShapeType="1"/>
            <a:stCxn id="34830" idx="6"/>
            <a:endCxn id="34834" idx="1"/>
          </p:cNvCxnSpPr>
          <p:nvPr/>
        </p:nvCxnSpPr>
        <p:spPr bwMode="auto">
          <a:xfrm>
            <a:off x="923925" y="2660650"/>
            <a:ext cx="3225800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832" name="AutoShape 16"/>
          <p:cNvCxnSpPr>
            <a:cxnSpLocks noChangeShapeType="1"/>
            <a:stCxn id="34819" idx="0"/>
            <a:endCxn id="34830" idx="4"/>
          </p:cNvCxnSpPr>
          <p:nvPr/>
        </p:nvCxnSpPr>
        <p:spPr bwMode="auto">
          <a:xfrm flipV="1">
            <a:off x="800100" y="2774950"/>
            <a:ext cx="9525" cy="1947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1866900" y="4730750"/>
            <a:ext cx="914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Cost/Click</a:t>
            </a:r>
            <a:endParaRPr lang="fr-FR" sz="1400"/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4149725" y="2514600"/>
            <a:ext cx="6096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Click</a:t>
            </a:r>
            <a:endParaRPr lang="fr-FR" sz="1400"/>
          </a:p>
        </p:txBody>
      </p:sp>
      <p:cxnSp>
        <p:nvCxnSpPr>
          <p:cNvPr id="34835" name="AutoShape 19"/>
          <p:cNvCxnSpPr>
            <a:cxnSpLocks noChangeShapeType="1"/>
            <a:stCxn id="34833" idx="3"/>
            <a:endCxn id="34836" idx="2"/>
          </p:cNvCxnSpPr>
          <p:nvPr/>
        </p:nvCxnSpPr>
        <p:spPr bwMode="auto">
          <a:xfrm>
            <a:off x="2781300" y="4883150"/>
            <a:ext cx="333375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836" name="Oval 20"/>
          <p:cNvSpPr>
            <a:spLocks noChangeArrowheads="1"/>
          </p:cNvSpPr>
          <p:nvPr/>
        </p:nvSpPr>
        <p:spPr bwMode="auto">
          <a:xfrm>
            <a:off x="3114675" y="4775200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×</a:t>
            </a:r>
          </a:p>
        </p:txBody>
      </p:sp>
      <p:cxnSp>
        <p:nvCxnSpPr>
          <p:cNvPr id="34837" name="AutoShape 21"/>
          <p:cNvCxnSpPr>
            <a:cxnSpLocks noChangeShapeType="1"/>
            <a:stCxn id="34834" idx="2"/>
            <a:endCxn id="34836" idx="7"/>
          </p:cNvCxnSpPr>
          <p:nvPr/>
        </p:nvCxnSpPr>
        <p:spPr bwMode="auto">
          <a:xfrm flipH="1">
            <a:off x="3309938" y="2819400"/>
            <a:ext cx="1144587" cy="19891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838" name="AutoShape 22"/>
          <p:cNvCxnSpPr>
            <a:cxnSpLocks noChangeShapeType="1"/>
            <a:endCxn id="34839" idx="2"/>
          </p:cNvCxnSpPr>
          <p:nvPr/>
        </p:nvCxnSpPr>
        <p:spPr bwMode="auto">
          <a:xfrm flipV="1">
            <a:off x="1066800" y="4883150"/>
            <a:ext cx="257175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839" name="Oval 23"/>
          <p:cNvSpPr>
            <a:spLocks noChangeArrowheads="1"/>
          </p:cNvSpPr>
          <p:nvPr/>
        </p:nvSpPr>
        <p:spPr bwMode="auto">
          <a:xfrm>
            <a:off x="1323975" y="4768850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/>
              <a:t>f</a:t>
            </a:r>
            <a:endParaRPr lang="fr-FR" sz="1400" b="1"/>
          </a:p>
        </p:txBody>
      </p:sp>
      <p:cxnSp>
        <p:nvCxnSpPr>
          <p:cNvPr id="34840" name="AutoShape 24"/>
          <p:cNvCxnSpPr>
            <a:cxnSpLocks noChangeShapeType="1"/>
            <a:stCxn id="34839" idx="6"/>
            <a:endCxn id="34833" idx="1"/>
          </p:cNvCxnSpPr>
          <p:nvPr/>
        </p:nvCxnSpPr>
        <p:spPr bwMode="auto">
          <a:xfrm>
            <a:off x="1552575" y="4883150"/>
            <a:ext cx="3143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2190750" y="4543425"/>
            <a:ext cx="33813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(cpc)</a:t>
            </a:r>
            <a:endParaRPr lang="fr-FR" sz="1200"/>
          </a:p>
        </p:txBody>
      </p:sp>
      <p:cxnSp>
        <p:nvCxnSpPr>
          <p:cNvPr id="34842" name="AutoShape 26"/>
          <p:cNvCxnSpPr>
            <a:cxnSpLocks noChangeShapeType="1"/>
            <a:stCxn id="34836" idx="4"/>
            <a:endCxn id="34825" idx="0"/>
          </p:cNvCxnSpPr>
          <p:nvPr/>
        </p:nvCxnSpPr>
        <p:spPr bwMode="auto">
          <a:xfrm>
            <a:off x="3228975" y="5003800"/>
            <a:ext cx="1588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6030913" y="4811713"/>
            <a:ext cx="29289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/>
              <a:t>(</a:t>
            </a:r>
            <a:r>
              <a:rPr lang="en-US" sz="1200" dirty="0" err="1" smtClean="0"/>
              <a:t>rpc</a:t>
            </a:r>
            <a:r>
              <a:rPr lang="en-US" sz="1200" dirty="0" smtClean="0"/>
              <a:t>)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17056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423863" y="269875"/>
            <a:ext cx="7110412" cy="6462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533400" y="4737100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Bid</a:t>
            </a:r>
            <a:endParaRPr lang="fr-FR" sz="140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4305300" y="6324600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Profit</a:t>
            </a:r>
            <a:endParaRPr lang="fr-FR" sz="1400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5608638" y="5638800"/>
            <a:ext cx="4572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Rev</a:t>
            </a:r>
            <a:endParaRPr lang="fr-FR" sz="1400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2963863" y="5618163"/>
            <a:ext cx="533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Cost</a:t>
            </a:r>
            <a:endParaRPr lang="fr-FR" sz="1400"/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4457700" y="5867400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-</a:t>
            </a:r>
            <a:endParaRPr lang="fr-FR" b="1"/>
          </a:p>
        </p:txBody>
      </p:sp>
      <p:cxnSp>
        <p:nvCxnSpPr>
          <p:cNvPr id="35848" name="AutoShape 8"/>
          <p:cNvCxnSpPr>
            <a:cxnSpLocks noChangeShapeType="1"/>
            <a:stCxn id="35847" idx="4"/>
            <a:endCxn id="35844" idx="0"/>
          </p:cNvCxnSpPr>
          <p:nvPr/>
        </p:nvCxnSpPr>
        <p:spPr bwMode="auto">
          <a:xfrm>
            <a:off x="4572000" y="6096000"/>
            <a:ext cx="0" cy="2143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849" name="AutoShape 9"/>
          <p:cNvCxnSpPr>
            <a:cxnSpLocks noChangeShapeType="1"/>
            <a:stCxn id="35845" idx="1"/>
            <a:endCxn id="35847" idx="6"/>
          </p:cNvCxnSpPr>
          <p:nvPr/>
        </p:nvCxnSpPr>
        <p:spPr bwMode="auto">
          <a:xfrm flipH="1">
            <a:off x="4686300" y="5791200"/>
            <a:ext cx="922338" cy="190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850" name="AutoShape 10"/>
          <p:cNvCxnSpPr>
            <a:cxnSpLocks noChangeShapeType="1"/>
            <a:stCxn id="35846" idx="3"/>
            <a:endCxn id="35847" idx="2"/>
          </p:cNvCxnSpPr>
          <p:nvPr/>
        </p:nvCxnSpPr>
        <p:spPr bwMode="auto">
          <a:xfrm>
            <a:off x="3497263" y="5770563"/>
            <a:ext cx="960437" cy="2111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851" name="Oval 11"/>
          <p:cNvSpPr>
            <a:spLocks noChangeArrowheads="1"/>
          </p:cNvSpPr>
          <p:nvPr/>
        </p:nvSpPr>
        <p:spPr bwMode="auto">
          <a:xfrm>
            <a:off x="695325" y="2546350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/>
              <a:t>f</a:t>
            </a:r>
            <a:endParaRPr lang="fr-FR" sz="1400" b="1"/>
          </a:p>
        </p:txBody>
      </p:sp>
      <p:cxnSp>
        <p:nvCxnSpPr>
          <p:cNvPr id="35852" name="AutoShape 12"/>
          <p:cNvCxnSpPr>
            <a:cxnSpLocks noChangeShapeType="1"/>
            <a:stCxn id="35851" idx="6"/>
            <a:endCxn id="35855" idx="1"/>
          </p:cNvCxnSpPr>
          <p:nvPr/>
        </p:nvCxnSpPr>
        <p:spPr bwMode="auto">
          <a:xfrm>
            <a:off x="923925" y="2660650"/>
            <a:ext cx="3225800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853" name="AutoShape 13"/>
          <p:cNvCxnSpPr>
            <a:cxnSpLocks noChangeShapeType="1"/>
            <a:stCxn id="35843" idx="0"/>
            <a:endCxn id="35851" idx="4"/>
          </p:cNvCxnSpPr>
          <p:nvPr/>
        </p:nvCxnSpPr>
        <p:spPr bwMode="auto">
          <a:xfrm flipV="1">
            <a:off x="800100" y="2774950"/>
            <a:ext cx="9525" cy="1947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1866900" y="4730750"/>
            <a:ext cx="9144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Cost/Click</a:t>
            </a:r>
            <a:endParaRPr lang="fr-FR" sz="1400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4149725" y="2514600"/>
            <a:ext cx="6096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Click</a:t>
            </a:r>
            <a:endParaRPr lang="fr-FR" sz="1400"/>
          </a:p>
        </p:txBody>
      </p:sp>
      <p:cxnSp>
        <p:nvCxnSpPr>
          <p:cNvPr id="35856" name="AutoShape 16"/>
          <p:cNvCxnSpPr>
            <a:cxnSpLocks noChangeShapeType="1"/>
            <a:stCxn id="35854" idx="3"/>
            <a:endCxn id="35857" idx="2"/>
          </p:cNvCxnSpPr>
          <p:nvPr/>
        </p:nvCxnSpPr>
        <p:spPr bwMode="auto">
          <a:xfrm>
            <a:off x="2781300" y="4883150"/>
            <a:ext cx="333375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857" name="Oval 17"/>
          <p:cNvSpPr>
            <a:spLocks noChangeArrowheads="1"/>
          </p:cNvSpPr>
          <p:nvPr/>
        </p:nvSpPr>
        <p:spPr bwMode="auto">
          <a:xfrm>
            <a:off x="3114675" y="4775200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×</a:t>
            </a:r>
          </a:p>
        </p:txBody>
      </p:sp>
      <p:cxnSp>
        <p:nvCxnSpPr>
          <p:cNvPr id="35858" name="AutoShape 18"/>
          <p:cNvCxnSpPr>
            <a:cxnSpLocks noChangeShapeType="1"/>
            <a:stCxn id="35855" idx="2"/>
            <a:endCxn id="35857" idx="7"/>
          </p:cNvCxnSpPr>
          <p:nvPr/>
        </p:nvCxnSpPr>
        <p:spPr bwMode="auto">
          <a:xfrm flipH="1">
            <a:off x="3309938" y="2819400"/>
            <a:ext cx="1144587" cy="19891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859" name="AutoShape 19"/>
          <p:cNvCxnSpPr>
            <a:cxnSpLocks noChangeShapeType="1"/>
            <a:endCxn id="35860" idx="2"/>
          </p:cNvCxnSpPr>
          <p:nvPr/>
        </p:nvCxnSpPr>
        <p:spPr bwMode="auto">
          <a:xfrm flipV="1">
            <a:off x="1066800" y="4883150"/>
            <a:ext cx="257175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860" name="Oval 20"/>
          <p:cNvSpPr>
            <a:spLocks noChangeArrowheads="1"/>
          </p:cNvSpPr>
          <p:nvPr/>
        </p:nvSpPr>
        <p:spPr bwMode="auto">
          <a:xfrm>
            <a:off x="1323975" y="4768850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/>
              <a:t>f</a:t>
            </a:r>
            <a:endParaRPr lang="fr-FR" sz="1400" b="1"/>
          </a:p>
        </p:txBody>
      </p:sp>
      <p:cxnSp>
        <p:nvCxnSpPr>
          <p:cNvPr id="35861" name="AutoShape 21"/>
          <p:cNvCxnSpPr>
            <a:cxnSpLocks noChangeShapeType="1"/>
            <a:stCxn id="35860" idx="6"/>
            <a:endCxn id="35854" idx="1"/>
          </p:cNvCxnSpPr>
          <p:nvPr/>
        </p:nvCxnSpPr>
        <p:spPr bwMode="auto">
          <a:xfrm>
            <a:off x="1552575" y="4883150"/>
            <a:ext cx="3143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2190750" y="4543425"/>
            <a:ext cx="33813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(cpc)</a:t>
            </a:r>
            <a:endParaRPr lang="fr-FR" sz="1200"/>
          </a:p>
        </p:txBody>
      </p:sp>
      <p:cxnSp>
        <p:nvCxnSpPr>
          <p:cNvPr id="35863" name="AutoShape 23"/>
          <p:cNvCxnSpPr>
            <a:cxnSpLocks noChangeShapeType="1"/>
            <a:stCxn id="35857" idx="4"/>
            <a:endCxn id="35846" idx="0"/>
          </p:cNvCxnSpPr>
          <p:nvPr/>
        </p:nvCxnSpPr>
        <p:spPr bwMode="auto">
          <a:xfrm>
            <a:off x="3228975" y="5003800"/>
            <a:ext cx="1588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871" name="AutoShape 31"/>
          <p:cNvCxnSpPr>
            <a:cxnSpLocks noChangeShapeType="1"/>
            <a:stCxn id="35855" idx="2"/>
            <a:endCxn id="49" idx="1"/>
          </p:cNvCxnSpPr>
          <p:nvPr/>
        </p:nvCxnSpPr>
        <p:spPr bwMode="auto">
          <a:xfrm>
            <a:off x="4454525" y="2819400"/>
            <a:ext cx="1305066" cy="8318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Rectangle 3" descr="Light horizontal"/>
          <p:cNvSpPr>
            <a:spLocks noChangeArrowheads="1"/>
          </p:cNvSpPr>
          <p:nvPr/>
        </p:nvSpPr>
        <p:spPr bwMode="auto">
          <a:xfrm>
            <a:off x="6477000" y="3578073"/>
            <a:ext cx="914400" cy="304800"/>
          </a:xfrm>
          <a:prstGeom prst="rect">
            <a:avLst/>
          </a:prstGeom>
          <a:pattFill prst="ltHorz">
            <a:fgClr>
              <a:srgbClr val="B2B2B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Sale/Click</a:t>
            </a:r>
            <a:endParaRPr lang="fr-FR" sz="1400"/>
          </a:p>
        </p:txBody>
      </p:sp>
      <p:sp>
        <p:nvSpPr>
          <p:cNvPr id="47" name="Rectangle 15"/>
          <p:cNvSpPr>
            <a:spLocks noChangeArrowheads="1"/>
          </p:cNvSpPr>
          <p:nvPr/>
        </p:nvSpPr>
        <p:spPr bwMode="auto">
          <a:xfrm>
            <a:off x="5537200" y="4110570"/>
            <a:ext cx="609600" cy="3048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Sale</a:t>
            </a:r>
            <a:endParaRPr lang="fr-FR" sz="1400"/>
          </a:p>
        </p:txBody>
      </p:sp>
      <p:sp>
        <p:nvSpPr>
          <p:cNvPr id="48" name="Rectangle 16" descr="Light horizontal"/>
          <p:cNvSpPr>
            <a:spLocks noChangeArrowheads="1"/>
          </p:cNvSpPr>
          <p:nvPr/>
        </p:nvSpPr>
        <p:spPr bwMode="auto">
          <a:xfrm>
            <a:off x="6629400" y="4884850"/>
            <a:ext cx="609600" cy="304800"/>
          </a:xfrm>
          <a:prstGeom prst="rect">
            <a:avLst/>
          </a:prstGeom>
          <a:pattFill prst="ltHorz">
            <a:fgClr>
              <a:srgbClr val="B2B2B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Comis</a:t>
            </a:r>
            <a:endParaRPr lang="fr-FR" sz="1400"/>
          </a:p>
        </p:txBody>
      </p:sp>
      <p:sp>
        <p:nvSpPr>
          <p:cNvPr id="49" name="Oval 31"/>
          <p:cNvSpPr>
            <a:spLocks noChangeArrowheads="1"/>
          </p:cNvSpPr>
          <p:nvPr/>
        </p:nvSpPr>
        <p:spPr bwMode="auto">
          <a:xfrm>
            <a:off x="5726113" y="3617760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×</a:t>
            </a:r>
          </a:p>
        </p:txBody>
      </p:sp>
      <p:cxnSp>
        <p:nvCxnSpPr>
          <p:cNvPr id="50" name="AutoShape 32"/>
          <p:cNvCxnSpPr>
            <a:cxnSpLocks noChangeShapeType="1"/>
            <a:stCxn id="49" idx="4"/>
            <a:endCxn id="47" idx="0"/>
          </p:cNvCxnSpPr>
          <p:nvPr/>
        </p:nvCxnSpPr>
        <p:spPr bwMode="auto">
          <a:xfrm>
            <a:off x="5840413" y="3846360"/>
            <a:ext cx="1587" cy="26421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AutoShape 34"/>
          <p:cNvCxnSpPr>
            <a:cxnSpLocks noChangeShapeType="1"/>
            <a:stCxn id="46" idx="1"/>
            <a:endCxn id="49" idx="6"/>
          </p:cNvCxnSpPr>
          <p:nvPr/>
        </p:nvCxnSpPr>
        <p:spPr bwMode="auto">
          <a:xfrm flipH="1">
            <a:off x="5954713" y="3730473"/>
            <a:ext cx="522287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AutoShape 37"/>
          <p:cNvCxnSpPr>
            <a:cxnSpLocks noChangeShapeType="1"/>
            <a:stCxn id="47" idx="2"/>
            <a:endCxn id="53" idx="0"/>
          </p:cNvCxnSpPr>
          <p:nvPr/>
        </p:nvCxnSpPr>
        <p:spPr bwMode="auto">
          <a:xfrm flipH="1">
            <a:off x="5838825" y="4415370"/>
            <a:ext cx="3175" cy="50758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Oval 38"/>
          <p:cNvSpPr>
            <a:spLocks noChangeArrowheads="1"/>
          </p:cNvSpPr>
          <p:nvPr/>
        </p:nvSpPr>
        <p:spPr bwMode="auto">
          <a:xfrm>
            <a:off x="5724525" y="4922950"/>
            <a:ext cx="228600" cy="228600"/>
          </a:xfrm>
          <a:prstGeom prst="ellipse">
            <a:avLst/>
          </a:prstGeom>
          <a:gradFill rotWithShape="1">
            <a:gsLst>
              <a:gs pos="0">
                <a:srgbClr val="CCECFF"/>
              </a:gs>
              <a:gs pos="100000">
                <a:srgbClr val="89D2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/>
              <a:t>×</a:t>
            </a:r>
          </a:p>
        </p:txBody>
      </p:sp>
      <p:cxnSp>
        <p:nvCxnSpPr>
          <p:cNvPr id="54" name="AutoShape 39"/>
          <p:cNvCxnSpPr>
            <a:cxnSpLocks noChangeShapeType="1"/>
            <a:stCxn id="53" idx="4"/>
          </p:cNvCxnSpPr>
          <p:nvPr/>
        </p:nvCxnSpPr>
        <p:spPr bwMode="auto">
          <a:xfrm flipH="1">
            <a:off x="5837238" y="5151550"/>
            <a:ext cx="1587" cy="487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AutoShape 42"/>
          <p:cNvCxnSpPr>
            <a:cxnSpLocks noChangeShapeType="1"/>
            <a:stCxn id="48" idx="1"/>
            <a:endCxn id="53" idx="6"/>
          </p:cNvCxnSpPr>
          <p:nvPr/>
        </p:nvCxnSpPr>
        <p:spPr bwMode="auto">
          <a:xfrm flipH="1">
            <a:off x="5953125" y="5037250"/>
            <a:ext cx="6762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25281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299</Words>
  <Application>Microsoft Macintosh PowerPoint</Application>
  <PresentationFormat>On-screen Show (4:3)</PresentationFormat>
  <Paragraphs>212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Thor Whalen</dc:creator>
  <cp:lastModifiedBy>Thor Whalen</cp:lastModifiedBy>
  <cp:revision>12</cp:revision>
  <dcterms:created xsi:type="dcterms:W3CDTF">2014-11-12T10:01:25Z</dcterms:created>
  <dcterms:modified xsi:type="dcterms:W3CDTF">2014-11-21T17:27:12Z</dcterms:modified>
</cp:coreProperties>
</file>