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rvo"/>
      <p:regular r:id="rId11"/>
      <p:bold r:id="rId12"/>
      <p:italic r:id="rId13"/>
      <p:boldItalic r:id="rId14"/>
    </p:embeddedFont>
    <p:embeddedFont>
      <p:font typeface="Roboto Condensed"/>
      <p:regular r:id="rId15"/>
      <p:bold r:id="rId16"/>
      <p:italic r:id="rId17"/>
      <p:boldItalic r:id="rId18"/>
    </p:embeddedFont>
    <p:embeddedFont>
      <p:font typeface="Roboto Condensed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Light-bold.fntdata"/><Relationship Id="rId11" Type="http://schemas.openxmlformats.org/officeDocument/2006/relationships/font" Target="fonts/Arvo-regular.fntdata"/><Relationship Id="rId22" Type="http://schemas.openxmlformats.org/officeDocument/2006/relationships/font" Target="fonts/RobotoCondensed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CondensedLight-italic.fntdata"/><Relationship Id="rId13" Type="http://schemas.openxmlformats.org/officeDocument/2006/relationships/font" Target="fonts/Arvo-italic.fntdata"/><Relationship Id="rId12" Type="http://schemas.openxmlformats.org/officeDocument/2006/relationships/font" Target="fonts/Arv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Condensed-regular.fntdata"/><Relationship Id="rId14" Type="http://schemas.openxmlformats.org/officeDocument/2006/relationships/font" Target="fonts/Arvo-boldItalic.fntdata"/><Relationship Id="rId17" Type="http://schemas.openxmlformats.org/officeDocument/2006/relationships/font" Target="fonts/RobotoCondensed-italic.fntdata"/><Relationship Id="rId16" Type="http://schemas.openxmlformats.org/officeDocument/2006/relationships/font" Target="fonts/RobotoCondensed-bold.fntdata"/><Relationship Id="rId5" Type="http://schemas.openxmlformats.org/officeDocument/2006/relationships/slide" Target="slides/slide1.xml"/><Relationship Id="rId19" Type="http://schemas.openxmlformats.org/officeDocument/2006/relationships/font" Target="fonts/RobotoCondensedLight-regular.fntdata"/><Relationship Id="rId6" Type="http://schemas.openxmlformats.org/officeDocument/2006/relationships/slide" Target="slides/slide2.xml"/><Relationship Id="rId18" Type="http://schemas.openxmlformats.org/officeDocument/2006/relationships/font" Target="fonts/Roboto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ef517cf17_1_2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ef517cf17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57edcabb3_95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57edcabb3_9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5"/>
                </a:solidFill>
              </a:rPr>
              <a:t>“</a:t>
            </a:r>
            <a:endParaRPr b="1" sz="720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2996100" y="-65901"/>
            <a:ext cx="37614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Online-Trolling</a:t>
            </a:r>
            <a:endParaRPr>
              <a:solidFill>
                <a:srgbClr val="3F5378"/>
              </a:solidFill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4900" y="3103150"/>
            <a:ext cx="7460700" cy="2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Presented By - CodeHunters</a:t>
            </a:r>
            <a:endParaRPr b="1" sz="1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College - Sardar Patel Institute of Technology, Andheri</a:t>
            </a:r>
            <a:endParaRPr b="1" sz="1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233650" y="718900"/>
            <a:ext cx="2322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STATUS-QUO:</a:t>
            </a:r>
            <a:endParaRPr b="1" sz="17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11"/>
          <p:cNvSpPr txBox="1"/>
          <p:nvPr/>
        </p:nvSpPr>
        <p:spPr>
          <a:xfrm>
            <a:off x="241225" y="1011350"/>
            <a:ext cx="5138400" cy="1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Nowadays, a lot of </a:t>
            </a:r>
            <a:r>
              <a:rPr lang="en" sz="16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cyberbullying</a:t>
            </a:r>
            <a:r>
              <a:rPr lang="en" sz="16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trolling on social media sites, there isn’t any specific dedicated system for particular social media platform to handle the criticism and trolling. We propose a solution which identifies the online troller/offender for Twitter and reports the user to the cyber-police, along with blocking/deleting the tweets.</a:t>
            </a:r>
            <a:endParaRPr sz="16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12"/>
          <p:cNvSpPr txBox="1"/>
          <p:nvPr>
            <p:ph idx="4294967295" type="title"/>
          </p:nvPr>
        </p:nvSpPr>
        <p:spPr>
          <a:xfrm>
            <a:off x="2659650" y="0"/>
            <a:ext cx="3074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IDEATION / FLOW OF IDEAS</a:t>
            </a:r>
            <a:endParaRPr>
              <a:solidFill>
                <a:srgbClr val="3F5378"/>
              </a:solidFill>
            </a:endParaRPr>
          </a:p>
        </p:txBody>
      </p:sp>
      <p:grpSp>
        <p:nvGrpSpPr>
          <p:cNvPr id="195" name="Google Shape;195;p12"/>
          <p:cNvGrpSpPr/>
          <p:nvPr/>
        </p:nvGrpSpPr>
        <p:grpSpPr>
          <a:xfrm>
            <a:off x="2249964" y="228806"/>
            <a:ext cx="194640" cy="308587"/>
            <a:chOff x="6718575" y="2318625"/>
            <a:chExt cx="256950" cy="407375"/>
          </a:xfrm>
        </p:grpSpPr>
        <p:sp>
          <p:nvSpPr>
            <p:cNvPr id="196" name="Google Shape;196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2"/>
          <p:cNvSpPr txBox="1"/>
          <p:nvPr/>
        </p:nvSpPr>
        <p:spPr>
          <a:xfrm>
            <a:off x="209400" y="824525"/>
            <a:ext cx="4593900" cy="41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28575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500"/>
              <a:buFont typeface="Roboto Condensed"/>
              <a:buChar char="●"/>
            </a:pPr>
            <a:r>
              <a:rPr lang="en" sz="15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can register and login to the web application and enter the twitter details</a:t>
            </a:r>
            <a:endParaRPr sz="15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28575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500"/>
              <a:buFont typeface="Roboto Condensed"/>
              <a:buChar char="●"/>
            </a:pPr>
            <a:r>
              <a:rPr lang="en" sz="15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can check the number of negative/trolling comments against him</a:t>
            </a:r>
            <a:endParaRPr sz="15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28575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500"/>
              <a:buFont typeface="Roboto Condensed"/>
              <a:buChar char="●"/>
            </a:pPr>
            <a:r>
              <a:rPr lang="en" sz="15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can report the user or block the user and send the details of the person to  cyber police for further investigation</a:t>
            </a:r>
            <a:endParaRPr sz="15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28575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500"/>
              <a:buFont typeface="Roboto Condensed"/>
              <a:buChar char="●"/>
            </a:pPr>
            <a:r>
              <a:rPr lang="en" sz="15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has an option to let his negative tweets get deleted in a single click after his approval, so that it won’t show on his profile</a:t>
            </a:r>
            <a:endParaRPr sz="15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28575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500"/>
              <a:buFont typeface="Roboto Condensed"/>
              <a:buChar char="●"/>
            </a:pPr>
            <a:r>
              <a:rPr lang="en" sz="15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Cyber police has 3 options - to delete negative tweets from the attacker, to delete entire feed of the user consisting of both types of tweets and also can permanently block the user.</a:t>
            </a:r>
            <a:endParaRPr sz="15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28575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1500"/>
              <a:buFont typeface="Roboto Condensed"/>
              <a:buChar char="●"/>
            </a:pPr>
            <a:r>
              <a:rPr lang="en" sz="15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Police can also delete some specific tweets  depending upon the toxicity of the tweet</a:t>
            </a:r>
            <a:endParaRPr sz="15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5" name="Google Shape;20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363" y="766188"/>
            <a:ext cx="2497275" cy="15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2"/>
          <p:cNvSpPr txBox="1"/>
          <p:nvPr/>
        </p:nvSpPr>
        <p:spPr>
          <a:xfrm>
            <a:off x="6398488" y="450600"/>
            <a:ext cx="7929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</a:t>
            </a:r>
            <a:endParaRPr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7" name="Google Shape;20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476" y="2783375"/>
            <a:ext cx="2866200" cy="17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2"/>
          <p:cNvSpPr txBox="1"/>
          <p:nvPr/>
        </p:nvSpPr>
        <p:spPr>
          <a:xfrm>
            <a:off x="6044713" y="2467775"/>
            <a:ext cx="1260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Cyber-Police</a:t>
            </a:r>
            <a:endParaRPr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11" y="994675"/>
            <a:ext cx="827128" cy="8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3"/>
          <p:cNvSpPr txBox="1"/>
          <p:nvPr/>
        </p:nvSpPr>
        <p:spPr>
          <a:xfrm>
            <a:off x="-43482" y="1823850"/>
            <a:ext cx="10998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Client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15" name="Google Shape;21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5" y="2194138"/>
            <a:ext cx="1099800" cy="76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" y="3295550"/>
            <a:ext cx="1168000" cy="126529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3"/>
          <p:cNvSpPr txBox="1"/>
          <p:nvPr/>
        </p:nvSpPr>
        <p:spPr>
          <a:xfrm>
            <a:off x="29086" y="4262250"/>
            <a:ext cx="10998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Cyber Police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18" name="Google Shape;218;p13"/>
          <p:cNvSpPr/>
          <p:nvPr/>
        </p:nvSpPr>
        <p:spPr>
          <a:xfrm>
            <a:off x="1195080" y="703500"/>
            <a:ext cx="2786400" cy="4290600"/>
          </a:xfrm>
          <a:prstGeom prst="rect">
            <a:avLst/>
          </a:prstGeom>
          <a:solidFill>
            <a:srgbClr val="DD7E6B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19" name="Google Shape;21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0097" y="782200"/>
            <a:ext cx="785297" cy="8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25091" y="782200"/>
            <a:ext cx="785297" cy="8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40097" y="4049376"/>
            <a:ext cx="785297" cy="8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14939" y="4049375"/>
            <a:ext cx="1168017" cy="8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3"/>
          <p:cNvSpPr/>
          <p:nvPr/>
        </p:nvSpPr>
        <p:spPr>
          <a:xfrm>
            <a:off x="1567539" y="1863200"/>
            <a:ext cx="2024400" cy="3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</a:t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1567539" y="3489688"/>
            <a:ext cx="2024400" cy="3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225" name="Google Shape;225;p13"/>
          <p:cNvSpPr/>
          <p:nvPr/>
        </p:nvSpPr>
        <p:spPr>
          <a:xfrm>
            <a:off x="1567539" y="2396588"/>
            <a:ext cx="2024400" cy="3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</a:t>
            </a:r>
            <a:endParaRPr/>
          </a:p>
        </p:txBody>
      </p:sp>
      <p:sp>
        <p:nvSpPr>
          <p:cNvPr id="226" name="Google Shape;226;p13"/>
          <p:cNvSpPr/>
          <p:nvPr/>
        </p:nvSpPr>
        <p:spPr>
          <a:xfrm>
            <a:off x="1567539" y="2930000"/>
            <a:ext cx="2024400" cy="3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Keras/Tensorflow</a:t>
            </a:r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4337400" y="707300"/>
            <a:ext cx="2661600" cy="9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C78D8"/>
                </a:solidFill>
              </a:rPr>
              <a:t>WEB APPLICATION USING DJANGO:</a:t>
            </a:r>
            <a:endParaRPr b="1" sz="115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/>
              <a:t>A user friendly system to know about the negative tweets from the attacker.</a:t>
            </a:r>
            <a:endParaRPr b="1" sz="1150"/>
          </a:p>
        </p:txBody>
      </p:sp>
      <p:cxnSp>
        <p:nvCxnSpPr>
          <p:cNvPr id="228" name="Google Shape;228;p13"/>
          <p:cNvCxnSpPr>
            <a:endCxn id="223" idx="1"/>
          </p:cNvCxnSpPr>
          <p:nvPr/>
        </p:nvCxnSpPr>
        <p:spPr>
          <a:xfrm>
            <a:off x="868239" y="1674350"/>
            <a:ext cx="699300" cy="34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13"/>
          <p:cNvCxnSpPr>
            <a:endCxn id="225" idx="1"/>
          </p:cNvCxnSpPr>
          <p:nvPr/>
        </p:nvCxnSpPr>
        <p:spPr>
          <a:xfrm>
            <a:off x="868239" y="1687538"/>
            <a:ext cx="699300" cy="86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13"/>
          <p:cNvCxnSpPr>
            <a:endCxn id="226" idx="1"/>
          </p:cNvCxnSpPr>
          <p:nvPr/>
        </p:nvCxnSpPr>
        <p:spPr>
          <a:xfrm>
            <a:off x="865239" y="2762150"/>
            <a:ext cx="702300" cy="32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13"/>
          <p:cNvCxnSpPr/>
          <p:nvPr/>
        </p:nvCxnSpPr>
        <p:spPr>
          <a:xfrm>
            <a:off x="869833" y="2771775"/>
            <a:ext cx="661800" cy="83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13"/>
          <p:cNvSpPr/>
          <p:nvPr/>
        </p:nvSpPr>
        <p:spPr>
          <a:xfrm>
            <a:off x="4337538" y="1824725"/>
            <a:ext cx="2661600" cy="106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C78D8"/>
                </a:solidFill>
              </a:rPr>
              <a:t>TWITTER AND APIS:</a:t>
            </a:r>
            <a:endParaRPr b="1" sz="115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/>
              <a:t>User accesses twitter and the apis which retrieve the information and data about the tweets, users, and related information</a:t>
            </a:r>
            <a:endParaRPr b="1" sz="1150"/>
          </a:p>
        </p:txBody>
      </p:sp>
      <p:cxnSp>
        <p:nvCxnSpPr>
          <p:cNvPr id="233" name="Google Shape;233;p13"/>
          <p:cNvCxnSpPr>
            <a:stCxn id="223" idx="3"/>
            <a:endCxn id="227" idx="1"/>
          </p:cNvCxnSpPr>
          <p:nvPr/>
        </p:nvCxnSpPr>
        <p:spPr>
          <a:xfrm flipH="1" rot="10800000">
            <a:off x="3591939" y="1197350"/>
            <a:ext cx="745500" cy="82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13"/>
          <p:cNvCxnSpPr>
            <a:endCxn id="225" idx="1"/>
          </p:cNvCxnSpPr>
          <p:nvPr/>
        </p:nvCxnSpPr>
        <p:spPr>
          <a:xfrm flipH="1" rot="10800000">
            <a:off x="839139" y="2551838"/>
            <a:ext cx="728400" cy="87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13"/>
          <p:cNvCxnSpPr>
            <a:endCxn id="226" idx="1"/>
          </p:cNvCxnSpPr>
          <p:nvPr/>
        </p:nvCxnSpPr>
        <p:spPr>
          <a:xfrm flipH="1" rot="10800000">
            <a:off x="847239" y="3085250"/>
            <a:ext cx="720300" cy="33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13"/>
          <p:cNvCxnSpPr>
            <a:endCxn id="232" idx="1"/>
          </p:cNvCxnSpPr>
          <p:nvPr/>
        </p:nvCxnSpPr>
        <p:spPr>
          <a:xfrm flipH="1" rot="10800000">
            <a:off x="3592038" y="2358125"/>
            <a:ext cx="745500" cy="30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13"/>
          <p:cNvSpPr/>
          <p:nvPr/>
        </p:nvSpPr>
        <p:spPr>
          <a:xfrm>
            <a:off x="4337388" y="4049363"/>
            <a:ext cx="2661600" cy="83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C78D8"/>
                </a:solidFill>
              </a:rPr>
              <a:t>LIBRARIES:</a:t>
            </a:r>
            <a:endParaRPr b="1" sz="115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/>
              <a:t>Twitter API v3, Pandas, LSTM for training the model</a:t>
            </a:r>
            <a:endParaRPr b="1" sz="1150"/>
          </a:p>
        </p:txBody>
      </p:sp>
      <p:sp>
        <p:nvSpPr>
          <p:cNvPr id="238" name="Google Shape;238;p13"/>
          <p:cNvSpPr/>
          <p:nvPr/>
        </p:nvSpPr>
        <p:spPr>
          <a:xfrm>
            <a:off x="4353508" y="3085238"/>
            <a:ext cx="2661600" cy="83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3C78D8"/>
                </a:solidFill>
              </a:rPr>
              <a:t>SENTIMENT ANALYSIS WITH ML:</a:t>
            </a:r>
            <a:endParaRPr b="1" sz="115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/>
              <a:t>Well trained model using ML Kit to predict the negative tweets and classify it to report the user</a:t>
            </a:r>
            <a:endParaRPr b="1" sz="1150"/>
          </a:p>
        </p:txBody>
      </p:sp>
      <p:cxnSp>
        <p:nvCxnSpPr>
          <p:cNvPr id="239" name="Google Shape;239;p13"/>
          <p:cNvCxnSpPr>
            <a:stCxn id="226" idx="3"/>
            <a:endCxn id="238" idx="1"/>
          </p:cNvCxnSpPr>
          <p:nvPr/>
        </p:nvCxnSpPr>
        <p:spPr>
          <a:xfrm>
            <a:off x="3591939" y="3085250"/>
            <a:ext cx="761700" cy="41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13"/>
          <p:cNvCxnSpPr>
            <a:stCxn id="224" idx="3"/>
            <a:endCxn id="237" idx="1"/>
          </p:cNvCxnSpPr>
          <p:nvPr/>
        </p:nvCxnSpPr>
        <p:spPr>
          <a:xfrm>
            <a:off x="3591939" y="3644938"/>
            <a:ext cx="745500" cy="82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13"/>
          <p:cNvSpPr txBox="1"/>
          <p:nvPr>
            <p:ph idx="4294967295" type="title"/>
          </p:nvPr>
        </p:nvSpPr>
        <p:spPr>
          <a:xfrm>
            <a:off x="2816700" y="152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TECHNOLOGY STACK</a:t>
            </a:r>
            <a:endParaRPr>
              <a:solidFill>
                <a:srgbClr val="3F5378"/>
              </a:solidFill>
            </a:endParaRPr>
          </a:p>
        </p:txBody>
      </p:sp>
      <p:grpSp>
        <p:nvGrpSpPr>
          <p:cNvPr id="242" name="Google Shape;242;p13"/>
          <p:cNvGrpSpPr/>
          <p:nvPr/>
        </p:nvGrpSpPr>
        <p:grpSpPr>
          <a:xfrm>
            <a:off x="2433766" y="170360"/>
            <a:ext cx="309022" cy="376837"/>
            <a:chOff x="596350" y="929175"/>
            <a:chExt cx="407950" cy="497475"/>
          </a:xfrm>
        </p:grpSpPr>
        <p:sp>
          <p:nvSpPr>
            <p:cNvPr id="243" name="Google Shape;243;p13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14"/>
          <p:cNvSpPr txBox="1"/>
          <p:nvPr>
            <p:ph idx="4294967295" type="title"/>
          </p:nvPr>
        </p:nvSpPr>
        <p:spPr>
          <a:xfrm>
            <a:off x="2747475" y="2382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USE CASE</a:t>
            </a:r>
            <a:endParaRPr>
              <a:solidFill>
                <a:srgbClr val="3F5378"/>
              </a:solidFill>
            </a:endParaRPr>
          </a:p>
        </p:txBody>
      </p:sp>
      <p:grpSp>
        <p:nvGrpSpPr>
          <p:cNvPr id="256" name="Google Shape;256;p14"/>
          <p:cNvGrpSpPr/>
          <p:nvPr/>
        </p:nvGrpSpPr>
        <p:grpSpPr>
          <a:xfrm>
            <a:off x="2378408" y="181529"/>
            <a:ext cx="309041" cy="403123"/>
            <a:chOff x="590250" y="244200"/>
            <a:chExt cx="407975" cy="532175"/>
          </a:xfrm>
        </p:grpSpPr>
        <p:sp>
          <p:nvSpPr>
            <p:cNvPr id="257" name="Google Shape;257;p14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151" y="713829"/>
            <a:ext cx="5764200" cy="426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1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SHOWSTOPPERS/DEPENDENCIES</a:t>
            </a:r>
            <a:endParaRPr/>
          </a:p>
        </p:txBody>
      </p:sp>
      <p:grpSp>
        <p:nvGrpSpPr>
          <p:cNvPr id="278" name="Google Shape;278;p15"/>
          <p:cNvGrpSpPr/>
          <p:nvPr/>
        </p:nvGrpSpPr>
        <p:grpSpPr>
          <a:xfrm>
            <a:off x="260778" y="587260"/>
            <a:ext cx="309022" cy="376837"/>
            <a:chOff x="596350" y="929175"/>
            <a:chExt cx="407950" cy="497475"/>
          </a:xfrm>
        </p:grpSpPr>
        <p:sp>
          <p:nvSpPr>
            <p:cNvPr id="279" name="Google Shape;279;p15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15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Showstoppers: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For user related functions access keys needs to be generated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Cyber police is needed for attackers IP tracking and details tracking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Dependencies: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Twitter Api V3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Machine Learning kit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/>
        </p:nvSpPr>
        <p:spPr>
          <a:xfrm>
            <a:off x="967700" y="1886625"/>
            <a:ext cx="72984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 Condensed"/>
                <a:ea typeface="Roboto Condensed"/>
                <a:cs typeface="Roboto Condensed"/>
                <a:sym typeface="Roboto Condensed"/>
              </a:rPr>
              <a:t>THANK YOU!</a:t>
            </a:r>
            <a:endParaRPr b="1" sz="3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