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2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20.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chemeClr val="dk1"/>
                </a:solidFill>
                <a:latin typeface="字魂59号-创粗黑"/>
              </a:rPr>
              <a:t>Click to move the </a:t>
            </a:r>
            <a:r>
              <a:rPr b="0" lang="en-US" sz="1800" spc="-1" strike="noStrike">
                <a:solidFill>
                  <a:schemeClr val="dk1"/>
                </a:solidFill>
                <a:latin typeface="字魂59号-创粗黑"/>
              </a:rPr>
              <a:t>slide</a:t>
            </a:r>
            <a:endParaRPr b="0" lang="en-US" sz="1800" spc="-1" strike="noStrike">
              <a:solidFill>
                <a:schemeClr val="dk1"/>
              </a:solidFill>
              <a:latin typeface="字魂59号-创粗黑"/>
            </a:endParaRPr>
          </a:p>
        </p:txBody>
      </p:sp>
      <p:sp>
        <p:nvSpPr>
          <p:cNvPr id="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a:t>
            </a:r>
            <a:r>
              <a:rPr b="0" lang="en-US" sz="2000" spc="-1" strike="noStrike">
                <a:solidFill>
                  <a:srgbClr val="000000"/>
                </a:solidFill>
                <a:latin typeface="Arial"/>
              </a:rPr>
              <a:t>k </a:t>
            </a:r>
            <a:r>
              <a:rPr b="0" lang="en-US" sz="2000" spc="-1" strike="noStrike">
                <a:solidFill>
                  <a:srgbClr val="000000"/>
                </a:solidFill>
                <a:latin typeface="Arial"/>
              </a:rPr>
              <a:t>to </a:t>
            </a:r>
            <a:r>
              <a:rPr b="0" lang="en-US" sz="2000" spc="-1" strike="noStrike">
                <a:solidFill>
                  <a:srgbClr val="000000"/>
                </a:solidFill>
                <a:latin typeface="Arial"/>
              </a:rPr>
              <a:t>ed</a:t>
            </a:r>
            <a:r>
              <a:rPr b="0" lang="en-US" sz="2000" spc="-1" strike="noStrike">
                <a:solidFill>
                  <a:srgbClr val="000000"/>
                </a:solidFill>
                <a:latin typeface="Arial"/>
              </a:rPr>
              <a:t>it </a:t>
            </a:r>
            <a:r>
              <a:rPr b="0" lang="en-US" sz="2000" spc="-1" strike="noStrike">
                <a:solidFill>
                  <a:srgbClr val="000000"/>
                </a:solidFill>
                <a:latin typeface="Arial"/>
              </a:rPr>
              <a:t>th</a:t>
            </a:r>
            <a:r>
              <a:rPr b="0" lang="en-US" sz="2000" spc="-1" strike="noStrike">
                <a:solidFill>
                  <a:srgbClr val="000000"/>
                </a:solidFill>
                <a:latin typeface="Arial"/>
              </a:rPr>
              <a:t>e </a:t>
            </a:r>
            <a:r>
              <a:rPr b="0" lang="en-US" sz="2000" spc="-1" strike="noStrike">
                <a:solidFill>
                  <a:srgbClr val="000000"/>
                </a:solidFill>
                <a:latin typeface="Arial"/>
              </a:rPr>
              <a:t>no</a:t>
            </a:r>
            <a:r>
              <a:rPr b="0" lang="en-US" sz="2000" spc="-1" strike="noStrike">
                <a:solidFill>
                  <a:srgbClr val="000000"/>
                </a:solidFill>
                <a:latin typeface="Arial"/>
              </a:rPr>
              <a:t>te</a:t>
            </a:r>
            <a:r>
              <a:rPr b="0" lang="en-US" sz="2000" spc="-1" strike="noStrike">
                <a:solidFill>
                  <a:srgbClr val="000000"/>
                </a:solidFill>
                <a:latin typeface="Arial"/>
              </a:rPr>
              <a:t>s </a:t>
            </a:r>
            <a:r>
              <a:rPr b="0" lang="en-US" sz="2000" spc="-1" strike="noStrike">
                <a:solidFill>
                  <a:srgbClr val="000000"/>
                </a:solidFill>
                <a:latin typeface="Arial"/>
              </a:rPr>
              <a:t>for</a:t>
            </a:r>
            <a:r>
              <a:rPr b="0" lang="en-US" sz="2000" spc="-1" strike="noStrike">
                <a:solidFill>
                  <a:srgbClr val="000000"/>
                </a:solidFill>
                <a:latin typeface="Arial"/>
              </a:rPr>
              <a:t>m</a:t>
            </a:r>
            <a:r>
              <a:rPr b="0" lang="en-US" sz="2000" spc="-1" strike="noStrike">
                <a:solidFill>
                  <a:srgbClr val="000000"/>
                </a:solidFill>
                <a:latin typeface="Arial"/>
              </a:rPr>
              <a:t>at</a:t>
            </a:r>
            <a:endParaRPr b="0" lang="en-US" sz="2000" spc="-1" strike="noStrike">
              <a:solidFill>
                <a:srgbClr val="000000"/>
              </a:solidFill>
              <a:latin typeface="Arial"/>
            </a:endParaRPr>
          </a:p>
        </p:txBody>
      </p:sp>
      <p:sp>
        <p:nvSpPr>
          <p:cNvPr id="8"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0"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546475AD-1B19-4316-85D2-42EC3653A3C5}"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685800" y="1143000"/>
            <a:ext cx="5486040" cy="3085920"/>
          </a:xfrm>
          <a:prstGeom prst="rect">
            <a:avLst/>
          </a:prstGeom>
          <a:ln w="0">
            <a:noFill/>
          </a:ln>
        </p:spPr>
      </p:sp>
      <p:sp>
        <p:nvSpPr>
          <p:cNvPr id="42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1"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3F0DC413-5E3F-46AE-AA66-F46705B7311B}"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685800" y="1143000"/>
            <a:ext cx="5486040" cy="3085920"/>
          </a:xfrm>
          <a:prstGeom prst="rect">
            <a:avLst/>
          </a:prstGeom>
          <a:ln w="0">
            <a:noFill/>
          </a:ln>
        </p:spPr>
      </p:sp>
      <p:sp>
        <p:nvSpPr>
          <p:cNvPr id="44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48" name="PlaceHolder 3"/>
          <p:cNvSpPr>
            <a:spLocks noGrp="1"/>
          </p:cNvSpPr>
          <p:nvPr>
            <p:ph type="sldNum" idx="1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C8259714-E6D3-49F2-B64B-7940B8998513}"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685800" y="1143000"/>
            <a:ext cx="5486040" cy="3085920"/>
          </a:xfrm>
          <a:prstGeom prst="rect">
            <a:avLst/>
          </a:prstGeom>
          <a:ln w="0">
            <a:noFill/>
          </a:ln>
        </p:spPr>
      </p:sp>
      <p:sp>
        <p:nvSpPr>
          <p:cNvPr id="45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51" name="PlaceHolder 3"/>
          <p:cNvSpPr>
            <a:spLocks noGrp="1"/>
          </p:cNvSpPr>
          <p:nvPr>
            <p:ph type="sldNum" idx="1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4A7FFA67-FD13-4764-8E54-E739CBA2A8BD}"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685800" y="1143000"/>
            <a:ext cx="5486040" cy="3085920"/>
          </a:xfrm>
          <a:prstGeom prst="rect">
            <a:avLst/>
          </a:prstGeom>
          <a:ln w="0">
            <a:noFill/>
          </a:ln>
        </p:spPr>
      </p:sp>
      <p:sp>
        <p:nvSpPr>
          <p:cNvPr id="45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54" name="PlaceHolder 3"/>
          <p:cNvSpPr>
            <a:spLocks noGrp="1"/>
          </p:cNvSpPr>
          <p:nvPr>
            <p:ph type="sldNum" idx="1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115A33BE-FD49-439D-BC09-26EE7EA12107}"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685800" y="1143000"/>
            <a:ext cx="5486040" cy="3085920"/>
          </a:xfrm>
          <a:prstGeom prst="rect">
            <a:avLst/>
          </a:prstGeom>
          <a:ln w="0">
            <a:noFill/>
          </a:ln>
        </p:spPr>
      </p:sp>
      <p:sp>
        <p:nvSpPr>
          <p:cNvPr id="45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57" name="PlaceHolder 3"/>
          <p:cNvSpPr>
            <a:spLocks noGrp="1"/>
          </p:cNvSpPr>
          <p:nvPr>
            <p:ph type="sldNum" idx="1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E68C2104-3A21-4DF2-84B8-53A0E7D20C0A}"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685800" y="1143000"/>
            <a:ext cx="5486040" cy="3085920"/>
          </a:xfrm>
          <a:prstGeom prst="rect">
            <a:avLst/>
          </a:prstGeom>
          <a:ln w="0">
            <a:noFill/>
          </a:ln>
        </p:spPr>
      </p:sp>
      <p:sp>
        <p:nvSpPr>
          <p:cNvPr id="45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0" name="PlaceHolder 3"/>
          <p:cNvSpPr>
            <a:spLocks noGrp="1"/>
          </p:cNvSpPr>
          <p:nvPr>
            <p:ph type="sldNum" idx="1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93A98A21-4790-4B16-8CB7-8DE832A084D4}"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685800" y="1143000"/>
            <a:ext cx="5486040" cy="3085920"/>
          </a:xfrm>
          <a:prstGeom prst="rect">
            <a:avLst/>
          </a:prstGeom>
          <a:ln w="0">
            <a:noFill/>
          </a:ln>
        </p:spPr>
      </p:sp>
      <p:sp>
        <p:nvSpPr>
          <p:cNvPr id="46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3" name="PlaceHolder 3"/>
          <p:cNvSpPr>
            <a:spLocks noGrp="1"/>
          </p:cNvSpPr>
          <p:nvPr>
            <p:ph type="sldNum" idx="1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E8BF8415-0428-4A30-9ED7-D3CFDEFBB343}"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685800" y="1143000"/>
            <a:ext cx="5486040" cy="3085920"/>
          </a:xfrm>
          <a:prstGeom prst="rect">
            <a:avLst/>
          </a:prstGeom>
          <a:ln w="0">
            <a:noFill/>
          </a:ln>
        </p:spPr>
      </p:sp>
      <p:sp>
        <p:nvSpPr>
          <p:cNvPr id="46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6" name="PlaceHolder 3"/>
          <p:cNvSpPr>
            <a:spLocks noGrp="1"/>
          </p:cNvSpPr>
          <p:nvPr>
            <p:ph type="sldNum" idx="1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D80E13C8-6DAA-4F5A-9654-F06F208A39EC}"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685800" y="1143000"/>
            <a:ext cx="5486040" cy="3085920"/>
          </a:xfrm>
          <a:prstGeom prst="rect">
            <a:avLst/>
          </a:prstGeom>
          <a:ln w="0">
            <a:noFill/>
          </a:ln>
        </p:spPr>
      </p:sp>
      <p:sp>
        <p:nvSpPr>
          <p:cNvPr id="46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69" name="PlaceHolder 3"/>
          <p:cNvSpPr>
            <a:spLocks noGrp="1"/>
          </p:cNvSpPr>
          <p:nvPr>
            <p:ph type="sldNum" idx="2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10B11EFE-5F4B-4927-A7DA-46A28E5B0278}"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685800" y="1143000"/>
            <a:ext cx="5486040" cy="3085920"/>
          </a:xfrm>
          <a:prstGeom prst="rect">
            <a:avLst/>
          </a:prstGeom>
          <a:ln w="0">
            <a:noFill/>
          </a:ln>
        </p:spPr>
      </p:sp>
      <p:sp>
        <p:nvSpPr>
          <p:cNvPr id="47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72" name="PlaceHolder 3"/>
          <p:cNvSpPr>
            <a:spLocks noGrp="1"/>
          </p:cNvSpPr>
          <p:nvPr>
            <p:ph type="sldNum" idx="2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8D19CA89-AFCD-4E02-9A62-9854AB325146}"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685800" y="1143000"/>
            <a:ext cx="5486040" cy="3085920"/>
          </a:xfrm>
          <a:prstGeom prst="rect">
            <a:avLst/>
          </a:prstGeom>
          <a:ln w="0">
            <a:noFill/>
          </a:ln>
        </p:spPr>
      </p:sp>
      <p:sp>
        <p:nvSpPr>
          <p:cNvPr id="47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75" name="PlaceHolder 3"/>
          <p:cNvSpPr>
            <a:spLocks noGrp="1"/>
          </p:cNvSpPr>
          <p:nvPr>
            <p:ph type="sldNum" idx="2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82F6534D-9641-4646-B693-C9172F1CA543}"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685800" y="1143000"/>
            <a:ext cx="5486040" cy="3085920"/>
          </a:xfrm>
          <a:prstGeom prst="rect">
            <a:avLst/>
          </a:prstGeom>
          <a:ln w="0">
            <a:noFill/>
          </a:ln>
        </p:spPr>
      </p:sp>
      <p:sp>
        <p:nvSpPr>
          <p:cNvPr id="42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4"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46365312-A297-48FD-96B3-A6E6CE2172E9}"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685800" y="1143000"/>
            <a:ext cx="5486040" cy="3085920"/>
          </a:xfrm>
          <a:prstGeom prst="rect">
            <a:avLst/>
          </a:prstGeom>
          <a:ln w="0">
            <a:noFill/>
          </a:ln>
        </p:spPr>
      </p:sp>
      <p:sp>
        <p:nvSpPr>
          <p:cNvPr id="47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78" name="PlaceHolder 3"/>
          <p:cNvSpPr>
            <a:spLocks noGrp="1"/>
          </p:cNvSpPr>
          <p:nvPr>
            <p:ph type="sldNum" idx="23"/>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1A62F043-25CA-4C64-AE7B-1C66D776E0E7}"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sldImg"/>
          </p:nvPr>
        </p:nvSpPr>
        <p:spPr>
          <a:xfrm>
            <a:off x="685800" y="1143000"/>
            <a:ext cx="5486040" cy="3085920"/>
          </a:xfrm>
          <a:prstGeom prst="rect">
            <a:avLst/>
          </a:prstGeom>
          <a:ln w="0">
            <a:noFill/>
          </a:ln>
        </p:spPr>
      </p:sp>
      <p:sp>
        <p:nvSpPr>
          <p:cNvPr id="48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81" name="PlaceHolder 3"/>
          <p:cNvSpPr>
            <a:spLocks noGrp="1"/>
          </p:cNvSpPr>
          <p:nvPr>
            <p:ph type="sldNum" idx="2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419BE4F0-3293-4920-A42F-E6FB2C07D5A8}"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685800" y="1143000"/>
            <a:ext cx="5486040" cy="3085920"/>
          </a:xfrm>
          <a:prstGeom prst="rect">
            <a:avLst/>
          </a:prstGeom>
          <a:ln w="0">
            <a:noFill/>
          </a:ln>
        </p:spPr>
      </p:sp>
      <p:sp>
        <p:nvSpPr>
          <p:cNvPr id="48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84" name="PlaceHolder 3"/>
          <p:cNvSpPr>
            <a:spLocks noGrp="1"/>
          </p:cNvSpPr>
          <p:nvPr>
            <p:ph type="sldNum" idx="2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E15D1878-3D59-44DB-874C-4135618DE3DB}"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685800" y="1143000"/>
            <a:ext cx="5486040" cy="3085920"/>
          </a:xfrm>
          <a:prstGeom prst="rect">
            <a:avLst/>
          </a:prstGeom>
          <a:ln w="0">
            <a:noFill/>
          </a:ln>
        </p:spPr>
      </p:sp>
      <p:sp>
        <p:nvSpPr>
          <p:cNvPr id="42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27" name="PlaceHolder 3"/>
          <p:cNvSpPr>
            <a:spLocks noGrp="1"/>
          </p:cNvSpPr>
          <p:nvPr>
            <p:ph type="sldNum" idx="6"/>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1E041D12-BD3F-4297-86FF-5409BA08B8C2}"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685800" y="1143000"/>
            <a:ext cx="5486040" cy="3085920"/>
          </a:xfrm>
          <a:prstGeom prst="rect">
            <a:avLst/>
          </a:prstGeom>
          <a:ln w="0">
            <a:noFill/>
          </a:ln>
        </p:spPr>
      </p:sp>
      <p:sp>
        <p:nvSpPr>
          <p:cNvPr id="42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0" name="PlaceHolder 3"/>
          <p:cNvSpPr>
            <a:spLocks noGrp="1"/>
          </p:cNvSpPr>
          <p:nvPr>
            <p:ph type="sldNum" idx="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E8F125DE-8253-4B20-B6AD-DF8853044757}"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685800" y="1143000"/>
            <a:ext cx="5486040" cy="3085920"/>
          </a:xfrm>
          <a:prstGeom prst="rect">
            <a:avLst/>
          </a:prstGeom>
          <a:ln w="0">
            <a:noFill/>
          </a:ln>
        </p:spPr>
      </p:sp>
      <p:sp>
        <p:nvSpPr>
          <p:cNvPr id="43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3" name="PlaceHolder 3"/>
          <p:cNvSpPr>
            <a:spLocks noGrp="1"/>
          </p:cNvSpPr>
          <p:nvPr>
            <p:ph type="sldNum" idx="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9381FB5D-9C3E-4B8C-B385-C61233AA9500}"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685800" y="1143000"/>
            <a:ext cx="5486040" cy="3085920"/>
          </a:xfrm>
          <a:prstGeom prst="rect">
            <a:avLst/>
          </a:prstGeom>
          <a:ln w="0">
            <a:noFill/>
          </a:ln>
        </p:spPr>
      </p:sp>
      <p:sp>
        <p:nvSpPr>
          <p:cNvPr id="43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6" name="PlaceHolder 3"/>
          <p:cNvSpPr>
            <a:spLocks noGrp="1"/>
          </p:cNvSpPr>
          <p:nvPr>
            <p:ph type="sldNum" idx="9"/>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37A11633-A2D8-4520-9CD4-0C90A4CB6ED4}"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685800" y="1143000"/>
            <a:ext cx="5486040" cy="3085920"/>
          </a:xfrm>
          <a:prstGeom prst="rect">
            <a:avLst/>
          </a:prstGeom>
          <a:ln w="0">
            <a:noFill/>
          </a:ln>
        </p:spPr>
      </p:sp>
      <p:sp>
        <p:nvSpPr>
          <p:cNvPr id="43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39" name="PlaceHolder 3"/>
          <p:cNvSpPr>
            <a:spLocks noGrp="1"/>
          </p:cNvSpPr>
          <p:nvPr>
            <p:ph type="sldNum" idx="10"/>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75E239AC-F62E-4CC3-8A3C-ECCA11E623A4}"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685800" y="1143000"/>
            <a:ext cx="5486040" cy="3085920"/>
          </a:xfrm>
          <a:prstGeom prst="rect">
            <a:avLst/>
          </a:prstGeom>
          <a:ln w="0">
            <a:noFill/>
          </a:ln>
        </p:spPr>
      </p:sp>
      <p:sp>
        <p:nvSpPr>
          <p:cNvPr id="44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42" name="PlaceHolder 3"/>
          <p:cNvSpPr>
            <a:spLocks noGrp="1"/>
          </p:cNvSpPr>
          <p:nvPr>
            <p:ph type="sldNum" idx="11"/>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3888CEE5-61B3-41DD-8F3D-34547D184104}"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685800" y="1143000"/>
            <a:ext cx="5486040" cy="3085920"/>
          </a:xfrm>
          <a:prstGeom prst="rect">
            <a:avLst/>
          </a:prstGeom>
          <a:ln w="0">
            <a:noFill/>
          </a:ln>
        </p:spPr>
      </p:sp>
      <p:sp>
        <p:nvSpPr>
          <p:cNvPr id="44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445" name="PlaceHolder 3"/>
          <p:cNvSpPr>
            <a:spLocks noGrp="1"/>
          </p:cNvSpPr>
          <p:nvPr>
            <p:ph type="sldNum" idx="12"/>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等线"/>
                <a:ea typeface="等线"/>
              </a:defRPr>
            </a:lvl1pPr>
          </a:lstStyle>
          <a:p>
            <a:pPr indent="0" algn="r" defTabSz="914400">
              <a:lnSpc>
                <a:spcPct val="100000"/>
              </a:lnSpc>
              <a:buNone/>
              <a:tabLst>
                <a:tab algn="l" pos="0"/>
              </a:tabLst>
            </a:pPr>
            <a:fld id="{ED1819B4-A069-42F5-9B55-7F41B945768F}" type="slidenum">
              <a:rPr b="0" lang="en-US" sz="1200" spc="-1" strike="noStrike">
                <a:solidFill>
                  <a:srgbClr val="000000"/>
                </a:solidFill>
                <a:latin typeface="等线"/>
                <a:ea typeface="等线"/>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比较">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矩形 2"/>
          <p:cNvSpPr/>
          <p:nvPr/>
        </p:nvSpPr>
        <p:spPr>
          <a:xfrm>
            <a:off x="0" y="0"/>
            <a:ext cx="12191760" cy="6857640"/>
          </a:xfrm>
          <a:prstGeom prst="rect">
            <a:avLst/>
          </a:prstGeom>
          <a:solidFill>
            <a:srgbClr val="bddcf8"/>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pic>
        <p:nvPicPr>
          <p:cNvPr id="1" name="图片 3" descr=""/>
          <p:cNvPicPr/>
          <p:nvPr/>
        </p:nvPicPr>
        <p:blipFill>
          <a:blip r:embed="rId2"/>
          <a:stretch/>
        </p:blipFill>
        <p:spPr>
          <a:xfrm>
            <a:off x="0" y="0"/>
            <a:ext cx="12191760" cy="6857640"/>
          </a:xfrm>
          <a:prstGeom prst="rect">
            <a:avLst/>
          </a:prstGeom>
          <a:ln w="0">
            <a:noFill/>
          </a:ln>
        </p:spPr>
      </p:pic>
      <p:sp>
        <p:nvSpPr>
          <p:cNvPr id="2" name="矩形: 圆角 4"/>
          <p:cNvSpPr/>
          <p:nvPr/>
        </p:nvSpPr>
        <p:spPr>
          <a:xfrm>
            <a:off x="163440" y="179640"/>
            <a:ext cx="11846160" cy="6473880"/>
          </a:xfrm>
          <a:prstGeom prst="roundRect">
            <a:avLst>
              <a:gd name="adj" fmla="val 4292"/>
            </a:avLst>
          </a:prstGeom>
          <a:solidFill>
            <a:schemeClr val="bg1"/>
          </a:solidFill>
          <a:ln>
            <a:noFill/>
          </a:ln>
          <a:effectLst>
            <a:outerShdw algn="ctr" blurRad="63360" rotWithShape="0" sx="102000" sy="102000">
              <a:schemeClr val="bg1">
                <a:lumMod val="50000"/>
                <a:alpha val="40000"/>
              </a:scheme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Arial"/>
              <a:ea typeface="微软雅黑"/>
            </a:endParaRPr>
          </a:p>
        </p:txBody>
      </p:sp>
      <p:pic>
        <p:nvPicPr>
          <p:cNvPr id="3" name="图片 5" descr=""/>
          <p:cNvPicPr/>
          <p:nvPr/>
        </p:nvPicPr>
        <p:blipFill>
          <a:blip r:embed="rId3"/>
          <a:stretch/>
        </p:blipFill>
        <p:spPr>
          <a:xfrm>
            <a:off x="8751960" y="299880"/>
            <a:ext cx="3087000" cy="358560"/>
          </a:xfrm>
          <a:prstGeom prst="rect">
            <a:avLst/>
          </a:prstGeom>
          <a:ln w="0">
            <a:noFill/>
          </a:ln>
        </p:spPr>
      </p:pic>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字魂59号-创粗黑"/>
              </a:rPr>
              <a:t>Click </a:t>
            </a:r>
            <a:r>
              <a:rPr b="0" lang="en-US" sz="1800" spc="-1" strike="noStrike">
                <a:solidFill>
                  <a:schemeClr val="dk1"/>
                </a:solidFill>
                <a:latin typeface="字魂59号-创粗黑"/>
              </a:rPr>
              <a:t>to </a:t>
            </a:r>
            <a:r>
              <a:rPr b="0" lang="en-US" sz="1800" spc="-1" strike="noStrike">
                <a:solidFill>
                  <a:schemeClr val="dk1"/>
                </a:solidFill>
                <a:latin typeface="字魂59号-创粗黑"/>
              </a:rPr>
              <a:t>edit </a:t>
            </a:r>
            <a:r>
              <a:rPr b="0" lang="en-US" sz="1800" spc="-1" strike="noStrike">
                <a:solidFill>
                  <a:schemeClr val="dk1"/>
                </a:solidFill>
                <a:latin typeface="字魂59号-创粗黑"/>
              </a:rPr>
              <a:t>the </a:t>
            </a:r>
            <a:r>
              <a:rPr b="0" lang="en-US" sz="1800" spc="-1" strike="noStrike">
                <a:solidFill>
                  <a:schemeClr val="dk1"/>
                </a:solidFill>
                <a:latin typeface="字魂59号-创粗黑"/>
              </a:rPr>
              <a:t>title </a:t>
            </a:r>
            <a:r>
              <a:rPr b="0" lang="en-US" sz="1800" spc="-1" strike="noStrike">
                <a:solidFill>
                  <a:schemeClr val="dk1"/>
                </a:solidFill>
                <a:latin typeface="字魂59号-创粗黑"/>
              </a:rPr>
              <a:t>text </a:t>
            </a:r>
            <a:r>
              <a:rPr b="0" lang="en-US" sz="1800" spc="-1" strike="noStrike">
                <a:solidFill>
                  <a:schemeClr val="dk1"/>
                </a:solidFill>
                <a:latin typeface="字魂59号-创粗黑"/>
              </a:rPr>
              <a:t>for</a:t>
            </a:r>
            <a:r>
              <a:rPr b="0" lang="en-US" sz="1800" spc="-1" strike="noStrike">
                <a:solidFill>
                  <a:schemeClr val="dk1"/>
                </a:solidFill>
                <a:latin typeface="字魂59号-创粗黑"/>
              </a:rPr>
              <a:t>mat</a:t>
            </a:r>
            <a:endParaRPr b="0" lang="en-US" sz="1800" spc="-1" strike="noStrike">
              <a:solidFill>
                <a:schemeClr val="dk1"/>
              </a:solidFill>
              <a:latin typeface="字魂59号-创粗黑"/>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gn="just">
              <a:lnSpc>
                <a:spcPct val="110000"/>
              </a:lnSpc>
              <a:spcBef>
                <a:spcPts val="1417"/>
              </a:spcBef>
              <a:buClr>
                <a:srgbClr val="000000"/>
              </a:buClr>
              <a:buSzPct val="45000"/>
              <a:buFont typeface="Wingdings" charset="2"/>
              <a:buChar char=""/>
            </a:pPr>
            <a:r>
              <a:rPr b="0" lang="en-US" sz="2000" spc="-1" strike="noStrike">
                <a:solidFill>
                  <a:srgbClr val="071f65"/>
                </a:solidFill>
                <a:latin typeface="Arial"/>
              </a:rPr>
              <a:t>Click to edit the outline text format</a:t>
            </a:r>
            <a:endParaRPr b="0" lang="en-US" sz="2000" spc="-1" strike="noStrike">
              <a:solidFill>
                <a:srgbClr val="071f65"/>
              </a:solidFill>
              <a:latin typeface="Arial"/>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字魂59号-创粗黑"/>
              </a:rPr>
              <a:t>Second Outline Level</a:t>
            </a:r>
            <a:endParaRPr b="0" lang="en-US" sz="2000" spc="-1" strike="noStrike">
              <a:solidFill>
                <a:schemeClr val="dk1"/>
              </a:solidFill>
              <a:latin typeface="字魂59号-创粗黑"/>
            </a:endParaRPr>
          </a:p>
          <a:p>
            <a:pPr lvl="2" marL="1296000" indent="-288000">
              <a:lnSpc>
                <a:spcPct val="90000"/>
              </a:lnSpc>
              <a:spcBef>
                <a:spcPts val="850"/>
              </a:spcBef>
              <a:buClr>
                <a:srgbClr val="000000"/>
              </a:buClr>
              <a:buSzPct val="45000"/>
              <a:buFont typeface="Wingdings" charset="2"/>
              <a:buChar char=""/>
            </a:pPr>
            <a:r>
              <a:rPr b="0" lang="en-US" sz="1870" spc="-1" strike="noStrike">
                <a:solidFill>
                  <a:schemeClr val="dk1"/>
                </a:solidFill>
                <a:latin typeface="字魂59号-创粗黑"/>
              </a:rPr>
              <a:t>Third Outline Level</a:t>
            </a:r>
            <a:endParaRPr b="0" lang="en-US" sz="1870" spc="-1" strike="noStrike">
              <a:solidFill>
                <a:schemeClr val="dk1"/>
              </a:solidFill>
              <a:latin typeface="字魂59号-创粗黑"/>
            </a:endParaRPr>
          </a:p>
          <a:p>
            <a:pPr lvl="3" marL="1728000" indent="-216000">
              <a:lnSpc>
                <a:spcPct val="90000"/>
              </a:lnSpc>
              <a:spcBef>
                <a:spcPts val="567"/>
              </a:spcBef>
              <a:buClr>
                <a:srgbClr val="000000"/>
              </a:buClr>
              <a:buSzPct val="75000"/>
              <a:buFont typeface="Symbol" charset="2"/>
              <a:buChar char=""/>
            </a:pPr>
            <a:r>
              <a:rPr b="0" lang="en-US" sz="1870" spc="-1" strike="noStrike">
                <a:solidFill>
                  <a:schemeClr val="dk1"/>
                </a:solidFill>
                <a:latin typeface="字魂59号-创粗黑"/>
              </a:rPr>
              <a:t>Fourth Outline Level</a:t>
            </a:r>
            <a:endParaRPr b="0" lang="en-US" sz="1870" spc="-1" strike="noStrike">
              <a:solidFill>
                <a:schemeClr val="dk1"/>
              </a:solidFill>
              <a:latin typeface="字魂59号-创粗黑"/>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字魂59号-创粗黑"/>
              </a:rPr>
              <a:t>Fifth Outline Level</a:t>
            </a:r>
            <a:endParaRPr b="0" lang="en-US" sz="2000" spc="-1" strike="noStrike">
              <a:solidFill>
                <a:schemeClr val="dk1"/>
              </a:solidFill>
              <a:latin typeface="字魂59号-创粗黑"/>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字魂59号-创粗黑"/>
              </a:rPr>
              <a:t>Sixth Outline Level</a:t>
            </a:r>
            <a:endParaRPr b="0" lang="en-US" sz="2000" spc="-1" strike="noStrike">
              <a:solidFill>
                <a:schemeClr val="dk1"/>
              </a:solidFill>
              <a:latin typeface="字魂59号-创粗黑"/>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字魂59号-创粗黑"/>
              </a:rPr>
              <a:t>Seventh Outline Level</a:t>
            </a:r>
            <a:endParaRPr b="0" lang="en-US" sz="2000" spc="-1" strike="noStrike">
              <a:solidFill>
                <a:schemeClr val="dk1"/>
              </a:solidFill>
              <a:latin typeface="字魂59号-创粗黑"/>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8.png"/><Relationship Id="rId3" Type="http://schemas.openxmlformats.org/officeDocument/2006/relationships/image" Target="../media/image8.png"/><Relationship Id="rId4" Type="http://schemas.openxmlformats.org/officeDocument/2006/relationships/image" Target="../media/image8.png"/><Relationship Id="rId5" Type="http://schemas.openxmlformats.org/officeDocument/2006/relationships/image" Target="../media/image8.png"/><Relationship Id="rId6" Type="http://schemas.openxmlformats.org/officeDocument/2006/relationships/slideLayout" Target="../slideLayouts/slideLayout1.xml"/><Relationship Id="rId7"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 name="组合 2"/>
          <p:cNvGrpSpPr/>
          <p:nvPr/>
        </p:nvGrpSpPr>
        <p:grpSpPr>
          <a:xfrm>
            <a:off x="1164240" y="622440"/>
            <a:ext cx="1528200" cy="1528200"/>
            <a:chOff x="1164240" y="622440"/>
            <a:chExt cx="1528200" cy="1528200"/>
          </a:xfrm>
        </p:grpSpPr>
        <p:sp>
          <p:nvSpPr>
            <p:cNvPr id="13" name="椭圆 3"/>
            <p:cNvSpPr/>
            <p:nvPr/>
          </p:nvSpPr>
          <p:spPr>
            <a:xfrm>
              <a:off x="1164240" y="622440"/>
              <a:ext cx="1528200" cy="1528200"/>
            </a:xfrm>
            <a:prstGeom prst="ellipse">
              <a:avLst/>
            </a:prstGeom>
            <a:solidFill>
              <a:srgbClr val="255580"/>
            </a:solidFill>
            <a:ln w="165100">
              <a:solidFill>
                <a:srgbClr val="ffffff">
                  <a:lumMod val="75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tabLst>
                  <a:tab algn="l" pos="0"/>
                </a:tabLst>
              </a:pPr>
              <a:endParaRPr b="0" lang="en-US" sz="1870" spc="-1" strike="noStrike">
                <a:solidFill>
                  <a:srgbClr val="ffffff"/>
                </a:solidFill>
                <a:latin typeface="字魂59号-创粗黑"/>
                <a:ea typeface="字魂59号-创粗黑"/>
              </a:endParaRPr>
            </a:p>
          </p:txBody>
        </p:sp>
        <p:sp>
          <p:nvSpPr>
            <p:cNvPr id="14" name="TextBox 145"/>
            <p:cNvSpPr/>
            <p:nvPr/>
          </p:nvSpPr>
          <p:spPr>
            <a:xfrm>
              <a:off x="1251720" y="912240"/>
              <a:ext cx="1364400" cy="63828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tabLst>
                  <a:tab algn="l" pos="0"/>
                </a:tabLst>
              </a:pPr>
              <a:r>
                <a:rPr b="1" lang="zh-CN" sz="3600" spc="-1" strike="noStrike">
                  <a:solidFill>
                    <a:srgbClr val="ffffff"/>
                  </a:solidFill>
                  <a:latin typeface="微软雅黑"/>
                  <a:ea typeface="微软雅黑"/>
                </a:rPr>
                <a:t>目录</a:t>
              </a:r>
              <a:endParaRPr b="0" lang="en-US" sz="3600" spc="-1" strike="noStrike">
                <a:solidFill>
                  <a:srgbClr val="000000"/>
                </a:solidFill>
                <a:latin typeface="Arial"/>
              </a:endParaRPr>
            </a:p>
          </p:txBody>
        </p:sp>
        <p:sp>
          <p:nvSpPr>
            <p:cNvPr id="15" name="TextBox 146"/>
            <p:cNvSpPr/>
            <p:nvPr/>
          </p:nvSpPr>
          <p:spPr>
            <a:xfrm>
              <a:off x="1204920" y="1533600"/>
              <a:ext cx="1449720" cy="31284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tabLst>
                  <a:tab algn="l" pos="0"/>
                </a:tabLst>
              </a:pPr>
              <a:r>
                <a:rPr b="0" lang="en-US" sz="1470" spc="-1" strike="noStrike">
                  <a:solidFill>
                    <a:srgbClr val="ffffff"/>
                  </a:solidFill>
                  <a:latin typeface="Times New Roman"/>
                  <a:ea typeface="字魂59号-创粗黑"/>
                </a:rPr>
                <a:t>CONTENTS</a:t>
              </a:r>
              <a:endParaRPr b="0" lang="en-US" sz="1470" spc="-1" strike="noStrike">
                <a:solidFill>
                  <a:srgbClr val="000000"/>
                </a:solidFill>
                <a:latin typeface="Arial"/>
              </a:endParaRPr>
            </a:p>
          </p:txBody>
        </p:sp>
      </p:grpSp>
      <p:sp>
        <p:nvSpPr>
          <p:cNvPr id="16" name="矩形 30"/>
          <p:cNvSpPr/>
          <p:nvPr/>
        </p:nvSpPr>
        <p:spPr>
          <a:xfrm>
            <a:off x="5444640" y="1851840"/>
            <a:ext cx="2694960" cy="66996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3600" spc="-1" strike="noStrike">
                <a:solidFill>
                  <a:srgbClr val="325b7f"/>
                </a:solidFill>
                <a:latin typeface="Times New Roman"/>
                <a:ea typeface="字魂59号-创粗黑"/>
              </a:rPr>
              <a:t>工具与环境</a:t>
            </a:r>
            <a:endParaRPr b="0" lang="en-US" sz="3600" spc="-1" strike="noStrike">
              <a:solidFill>
                <a:srgbClr val="000000"/>
              </a:solidFill>
              <a:latin typeface="Arial"/>
            </a:endParaRPr>
          </a:p>
        </p:txBody>
      </p:sp>
      <p:sp>
        <p:nvSpPr>
          <p:cNvPr id="17" name="椭圆 19"/>
          <p:cNvSpPr/>
          <p:nvPr/>
        </p:nvSpPr>
        <p:spPr>
          <a:xfrm>
            <a:off x="4445640" y="1875960"/>
            <a:ext cx="673560" cy="675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18" name="矩形 1"/>
          <p:cNvSpPr/>
          <p:nvPr/>
        </p:nvSpPr>
        <p:spPr>
          <a:xfrm>
            <a:off x="4434840" y="1897920"/>
            <a:ext cx="70056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3200" spc="-1" strike="noStrike">
                <a:solidFill>
                  <a:srgbClr val="ffffff"/>
                </a:solidFill>
                <a:latin typeface="微软雅黑"/>
                <a:ea typeface="微软雅黑"/>
              </a:rPr>
              <a:t>01</a:t>
            </a:r>
            <a:endParaRPr b="0" lang="en-US" sz="3200" spc="-1" strike="noStrike">
              <a:solidFill>
                <a:srgbClr val="000000"/>
              </a:solidFill>
              <a:latin typeface="Arial"/>
            </a:endParaRPr>
          </a:p>
        </p:txBody>
      </p:sp>
      <p:sp>
        <p:nvSpPr>
          <p:cNvPr id="19" name="矩形 30"/>
          <p:cNvSpPr/>
          <p:nvPr/>
        </p:nvSpPr>
        <p:spPr>
          <a:xfrm>
            <a:off x="5453640" y="2873520"/>
            <a:ext cx="2201760" cy="66996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3600" spc="-1" strike="noStrike">
                <a:solidFill>
                  <a:srgbClr val="325b7f"/>
                </a:solidFill>
                <a:latin typeface="Times New Roman"/>
                <a:ea typeface="字魂59号-创粗黑"/>
              </a:rPr>
              <a:t>问题概述</a:t>
            </a:r>
            <a:endParaRPr b="0" lang="en-US" sz="3600" spc="-1" strike="noStrike">
              <a:solidFill>
                <a:srgbClr val="000000"/>
              </a:solidFill>
              <a:latin typeface="Arial"/>
            </a:endParaRPr>
          </a:p>
        </p:txBody>
      </p:sp>
      <p:sp>
        <p:nvSpPr>
          <p:cNvPr id="20" name="椭圆 19"/>
          <p:cNvSpPr/>
          <p:nvPr/>
        </p:nvSpPr>
        <p:spPr>
          <a:xfrm>
            <a:off x="4455000" y="2897640"/>
            <a:ext cx="673560" cy="675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21" name="矩形 1"/>
          <p:cNvSpPr/>
          <p:nvPr/>
        </p:nvSpPr>
        <p:spPr>
          <a:xfrm>
            <a:off x="4444200" y="2919600"/>
            <a:ext cx="70056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3200" spc="-1" strike="noStrike">
                <a:solidFill>
                  <a:srgbClr val="ffffff"/>
                </a:solidFill>
                <a:latin typeface="微软雅黑"/>
                <a:ea typeface="微软雅黑"/>
              </a:rPr>
              <a:t>02</a:t>
            </a:r>
            <a:endParaRPr b="0" lang="en-US" sz="3200" spc="-1" strike="noStrike">
              <a:solidFill>
                <a:srgbClr val="000000"/>
              </a:solidFill>
              <a:latin typeface="Arial"/>
            </a:endParaRPr>
          </a:p>
        </p:txBody>
      </p:sp>
      <p:sp>
        <p:nvSpPr>
          <p:cNvPr id="22" name="矩形 30"/>
          <p:cNvSpPr/>
          <p:nvPr/>
        </p:nvSpPr>
        <p:spPr>
          <a:xfrm>
            <a:off x="5453640" y="3965760"/>
            <a:ext cx="1323000" cy="66996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3600" spc="-1" strike="noStrike">
                <a:solidFill>
                  <a:srgbClr val="325b7f"/>
                </a:solidFill>
                <a:latin typeface="Times New Roman"/>
                <a:ea typeface="字魂59号-创粗黑"/>
              </a:rPr>
              <a:t>策略</a:t>
            </a:r>
            <a:endParaRPr b="0" lang="en-US" sz="3600" spc="-1" strike="noStrike">
              <a:solidFill>
                <a:srgbClr val="000000"/>
              </a:solidFill>
              <a:latin typeface="Arial"/>
            </a:endParaRPr>
          </a:p>
        </p:txBody>
      </p:sp>
      <p:sp>
        <p:nvSpPr>
          <p:cNvPr id="23" name="椭圆 19"/>
          <p:cNvSpPr/>
          <p:nvPr/>
        </p:nvSpPr>
        <p:spPr>
          <a:xfrm>
            <a:off x="4455000" y="3989880"/>
            <a:ext cx="673560" cy="675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24" name="矩形 1"/>
          <p:cNvSpPr/>
          <p:nvPr/>
        </p:nvSpPr>
        <p:spPr>
          <a:xfrm>
            <a:off x="4444200" y="4011840"/>
            <a:ext cx="70056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3200" spc="-1" strike="noStrike">
                <a:solidFill>
                  <a:srgbClr val="ffffff"/>
                </a:solidFill>
                <a:latin typeface="微软雅黑"/>
                <a:ea typeface="微软雅黑"/>
              </a:rPr>
              <a:t>03</a:t>
            </a:r>
            <a:endParaRPr b="0" lang="en-US" sz="3200" spc="-1" strike="noStrike">
              <a:solidFill>
                <a:srgbClr val="000000"/>
              </a:solidFill>
              <a:latin typeface="Arial"/>
            </a:endParaRPr>
          </a:p>
        </p:txBody>
      </p:sp>
      <p:sp>
        <p:nvSpPr>
          <p:cNvPr id="25" name="矩形 30"/>
          <p:cNvSpPr/>
          <p:nvPr/>
        </p:nvSpPr>
        <p:spPr>
          <a:xfrm>
            <a:off x="5442840" y="5045760"/>
            <a:ext cx="3069360" cy="66996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3600" spc="-1" strike="noStrike">
                <a:solidFill>
                  <a:srgbClr val="325b7f"/>
                </a:solidFill>
                <a:latin typeface="Times New Roman"/>
                <a:ea typeface="字魂59号-创粗黑"/>
              </a:rPr>
              <a:t>总结</a:t>
            </a:r>
            <a:endParaRPr b="0" lang="en-US" sz="3600" spc="-1" strike="noStrike">
              <a:solidFill>
                <a:srgbClr val="000000"/>
              </a:solidFill>
              <a:latin typeface="Arial"/>
            </a:endParaRPr>
          </a:p>
        </p:txBody>
      </p:sp>
      <p:sp>
        <p:nvSpPr>
          <p:cNvPr id="26" name="椭圆 19"/>
          <p:cNvSpPr/>
          <p:nvPr/>
        </p:nvSpPr>
        <p:spPr>
          <a:xfrm>
            <a:off x="4444200" y="5069880"/>
            <a:ext cx="673560" cy="675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27" name="矩形 1"/>
          <p:cNvSpPr/>
          <p:nvPr/>
        </p:nvSpPr>
        <p:spPr>
          <a:xfrm>
            <a:off x="4433040" y="5091840"/>
            <a:ext cx="700560" cy="577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3200" spc="-1" strike="noStrike">
                <a:solidFill>
                  <a:srgbClr val="ffffff"/>
                </a:solidFill>
                <a:latin typeface="微软雅黑"/>
                <a:ea typeface="微软雅黑"/>
              </a:rPr>
              <a:t>04</a:t>
            </a:r>
            <a:endParaRPr b="0" lang="en-US" sz="3200" spc="-1" strike="noStrike">
              <a:solidFill>
                <a:srgbClr val="000000"/>
              </a:solidFill>
              <a:latin typeface="Arial"/>
            </a:endParaRPr>
          </a:p>
        </p:txBody>
      </p:sp>
    </p:spTree>
  </p:cSld>
  <mc:AlternateContent>
    <mc:Choice Requires="p14">
      <p:transition p14:dur="10"/>
    </mc:Choice>
    <mc:Fallback>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 presetSubtype="8">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repl">
                                        <p:cTn id="7" dur="500" fill="hold"/>
                                        <p:tgtEl>
                                          <p:spTgt spid="12"/>
                                        </p:tgtEl>
                                        <p:attrNameLst>
                                          <p:attrName>ppt_x</p:attrName>
                                        </p:attrNameLst>
                                      </p:cBhvr>
                                      <p:tavLst>
                                        <p:tav tm="0">
                                          <p:val>
                                            <p:strVal val="0-#ppt_w/2"/>
                                          </p:val>
                                        </p:tav>
                                        <p:tav tm="100000">
                                          <p:val>
                                            <p:strVal val="#ppt_x"/>
                                          </p:val>
                                        </p:tav>
                                      </p:tavLst>
                                    </p:anim>
                                    <p:anim calcmode="lin" valueType="num">
                                      <p:cBhvr additive="repl">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矩形 30"/>
          <p:cNvSpPr/>
          <p:nvPr/>
        </p:nvSpPr>
        <p:spPr>
          <a:xfrm>
            <a:off x="999720" y="214200"/>
            <a:ext cx="3123720" cy="676080"/>
          </a:xfrm>
          <a:prstGeom prst="rect">
            <a:avLst/>
          </a:prstGeom>
          <a:noFill/>
          <a:ln w="0">
            <a:noFill/>
          </a:ln>
        </p:spPr>
        <p:style>
          <a:lnRef idx="0"/>
          <a:fillRef idx="0"/>
          <a:effectRef idx="0"/>
          <a:fontRef idx="minor"/>
        </p:style>
        <p:txBody>
          <a:bodyPr lIns="122040" rIns="122040" tIns="60840" bIns="60840" anchor="t">
            <a:spAutoFit/>
          </a:bodyPr>
          <a:p>
            <a:pPr algn="ctr" defTabSz="914400">
              <a:lnSpc>
                <a:spcPct val="130000"/>
              </a:lnSpc>
              <a:tabLst>
                <a:tab algn="l" pos="0"/>
              </a:tabLst>
            </a:pPr>
            <a:r>
              <a:rPr b="1" lang="zh-CN" sz="2800" spc="-1" strike="noStrike">
                <a:solidFill>
                  <a:srgbClr val="395e7f"/>
                </a:solidFill>
                <a:latin typeface="Times New Roman"/>
                <a:ea typeface="微软雅黑"/>
              </a:rPr>
              <a:t>问题概述</a:t>
            </a:r>
            <a:r>
              <a:rPr b="1" lang="en-US" sz="2800" spc="-1" strike="noStrike">
                <a:solidFill>
                  <a:srgbClr val="395e7f"/>
                </a:solidFill>
                <a:latin typeface="Times New Roman"/>
                <a:ea typeface="微软雅黑"/>
              </a:rPr>
              <a:t>——其它</a:t>
            </a:r>
            <a:endParaRPr b="0" lang="en-US" sz="2800" spc="-1" strike="noStrike">
              <a:solidFill>
                <a:srgbClr val="000000"/>
              </a:solidFill>
              <a:latin typeface="Arial"/>
            </a:endParaRPr>
          </a:p>
        </p:txBody>
      </p:sp>
      <p:sp>
        <p:nvSpPr>
          <p:cNvPr id="100"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101"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02</a:t>
            </a:r>
            <a:endParaRPr b="0" lang="en-US" sz="2000" spc="-1" strike="noStrike">
              <a:solidFill>
                <a:srgbClr val="000000"/>
              </a:solidFill>
              <a:latin typeface="Arial"/>
            </a:endParaRPr>
          </a:p>
        </p:txBody>
      </p:sp>
      <p:sp>
        <p:nvSpPr>
          <p:cNvPr id="102" name="TextBox 2"/>
          <p:cNvSpPr/>
          <p:nvPr/>
        </p:nvSpPr>
        <p:spPr>
          <a:xfrm>
            <a:off x="1394640" y="3130560"/>
            <a:ext cx="9402480" cy="64440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zh-CN" sz="2800" spc="-1" strike="noStrike">
                <a:solidFill>
                  <a:schemeClr val="dk1"/>
                </a:solidFill>
                <a:latin typeface="Arial"/>
                <a:ea typeface="微软雅黑"/>
              </a:rPr>
              <a:t>除了控制磁头移动之外，还有一些其它中间信息需要输出。</a:t>
            </a:r>
            <a:endParaRPr b="0" lang="en-US" sz="28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矩形 1"/>
          <p:cNvSpPr/>
          <p:nvPr/>
        </p:nvSpPr>
        <p:spPr>
          <a:xfrm>
            <a:off x="163440" y="1996200"/>
            <a:ext cx="5932440" cy="2865240"/>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字魂59号-创粗黑"/>
              <a:ea typeface="字魂59号-创粗黑"/>
            </a:endParaRPr>
          </a:p>
        </p:txBody>
      </p:sp>
      <p:sp>
        <p:nvSpPr>
          <p:cNvPr id="104" name="椭圆 18"/>
          <p:cNvSpPr/>
          <p:nvPr/>
        </p:nvSpPr>
        <p:spPr>
          <a:xfrm>
            <a:off x="1194120" y="1632600"/>
            <a:ext cx="3584160" cy="3592080"/>
          </a:xfrm>
          <a:prstGeom prst="ellipse">
            <a:avLst/>
          </a:prstGeom>
          <a:solidFill>
            <a:srgbClr val="395e7f"/>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914400">
              <a:lnSpc>
                <a:spcPct val="100000"/>
              </a:lnSpc>
              <a:spcBef>
                <a:spcPts val="2761"/>
              </a:spcBef>
              <a:tabLst>
                <a:tab algn="l" pos="0"/>
              </a:tabLst>
            </a:pPr>
            <a:r>
              <a:rPr b="0" lang="en-US" sz="13800" spc="-1" strike="noStrike">
                <a:solidFill>
                  <a:srgbClr val="ffffff"/>
                </a:solidFill>
                <a:latin typeface="微软雅黑"/>
                <a:ea typeface="微软雅黑"/>
              </a:rPr>
              <a:t>03</a:t>
            </a:r>
            <a:endParaRPr b="0" lang="en-US" sz="13800" spc="-1" strike="noStrike">
              <a:solidFill>
                <a:srgbClr val="ffffff"/>
              </a:solidFill>
              <a:latin typeface="Arial"/>
            </a:endParaRPr>
          </a:p>
        </p:txBody>
      </p:sp>
      <p:sp>
        <p:nvSpPr>
          <p:cNvPr id="105" name="文本框 5"/>
          <p:cNvSpPr/>
          <p:nvPr/>
        </p:nvSpPr>
        <p:spPr>
          <a:xfrm>
            <a:off x="6095880" y="2841480"/>
            <a:ext cx="5932440" cy="12783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30000"/>
              </a:lnSpc>
              <a:tabLst>
                <a:tab algn="l" pos="0"/>
              </a:tabLst>
            </a:pPr>
            <a:r>
              <a:rPr b="1" lang="zh-CN" sz="6000" spc="-1" strike="noStrike">
                <a:solidFill>
                  <a:srgbClr val="395e7f"/>
                </a:solidFill>
                <a:latin typeface="Times New Roman"/>
                <a:ea typeface="字魂59号-创粗黑"/>
              </a:rPr>
              <a:t>策略</a:t>
            </a:r>
            <a:endParaRPr b="0" lang="en-US" sz="6000" spc="-1" strike="noStrike">
              <a:solidFill>
                <a:srgbClr val="000000"/>
              </a:solidFill>
              <a:latin typeface="Arial"/>
            </a:endParaRPr>
          </a:p>
        </p:txBody>
      </p:sp>
    </p:spTree>
  </p:cSld>
  <mc:AlternateContent>
    <mc:Choice Requires="p14">
      <p:transition p14:dur="10"/>
    </mc:Choice>
    <mc:Fallback>
      <p:transition/>
    </mc:Fallback>
  </mc:AlternateContent>
  <p:timing>
    <p:tnLst>
      <p:par>
        <p:cTn id="35" dur="indefinite" restart="never" nodeType="tmRoot">
          <p:childTnLst>
            <p:seq>
              <p:cTn id="36" dur="indefinite" nodeType="mainSeq">
                <p:childTnLst>
                  <p:par>
                    <p:cTn id="37" fill="hold">
                      <p:stCondLst>
                        <p:cond delay="0"/>
                      </p:stCondLst>
                      <p:childTnLst>
                        <p:par>
                          <p:cTn id="38" fill="hold">
                            <p:stCondLst>
                              <p:cond delay="0"/>
                            </p:stCondLst>
                            <p:childTnLst>
                              <p:par>
                                <p:cTn id="39" nodeType="afterEffect" fill="hold" presetClass="entr" presetID="22" presetSubtype="8">
                                  <p:stCondLst>
                                    <p:cond delay="0"/>
                                  </p:stCondLst>
                                  <p:childTnLst>
                                    <p:set>
                                      <p:cBhvr>
                                        <p:cTn id="40" dur="1" fill="hold">
                                          <p:stCondLst>
                                            <p:cond delay="0"/>
                                          </p:stCondLst>
                                        </p:cTn>
                                        <p:tgtEl>
                                          <p:spTgt spid="103"/>
                                        </p:tgtEl>
                                        <p:attrNameLst>
                                          <p:attrName>style.visibility</p:attrName>
                                        </p:attrNameLst>
                                      </p:cBhvr>
                                      <p:to>
                                        <p:strVal val="visible"/>
                                      </p:to>
                                    </p:set>
                                    <p:animEffect filter="wipe(left)" transition="in">
                                      <p:cBhvr additive="repl">
                                        <p:cTn id="41" dur="500"/>
                                        <p:tgtEl>
                                          <p:spTgt spid="103"/>
                                        </p:tgtEl>
                                      </p:cBhvr>
                                    </p:animEffect>
                                  </p:childTnLst>
                                </p:cTn>
                              </p:par>
                            </p:childTnLst>
                          </p:cTn>
                        </p:par>
                        <p:par>
                          <p:cTn id="42" fill="hold">
                            <p:stCondLst>
                              <p:cond delay="500"/>
                            </p:stCondLst>
                            <p:childTnLst>
                              <p:par>
                                <p:cTn id="43" nodeType="afterEffect" fill="hold" presetClass="entr" presetID="42">
                                  <p:stCondLst>
                                    <p:cond delay="0"/>
                                  </p:stCondLst>
                                  <p:childTnLst>
                                    <p:set>
                                      <p:cBhvr>
                                        <p:cTn id="44" dur="1" fill="hold">
                                          <p:stCondLst>
                                            <p:cond delay="0"/>
                                          </p:stCondLst>
                                        </p:cTn>
                                        <p:tgtEl>
                                          <p:spTgt spid="105"/>
                                        </p:tgtEl>
                                        <p:attrNameLst>
                                          <p:attrName>style.visibility</p:attrName>
                                        </p:attrNameLst>
                                      </p:cBhvr>
                                      <p:to>
                                        <p:strVal val="visible"/>
                                      </p:to>
                                    </p:set>
                                    <p:animEffect filter="fade" transition="in">
                                      <p:cBhvr additive="repl">
                                        <p:cTn id="45" dur="1000"/>
                                        <p:tgtEl>
                                          <p:spTgt spid="105"/>
                                        </p:tgtEl>
                                      </p:cBhvr>
                                    </p:animEffect>
                                    <p:anim calcmode="lin" valueType="num">
                                      <p:cBhvr additive="repl">
                                        <p:cTn id="46" dur="1000" fill="hold"/>
                                        <p:tgtEl>
                                          <p:spTgt spid="105"/>
                                        </p:tgtEl>
                                        <p:attrNameLst>
                                          <p:attrName>ppt_x</p:attrName>
                                        </p:attrNameLst>
                                      </p:cBhvr>
                                      <p:tavLst>
                                        <p:tav tm="0">
                                          <p:val>
                                            <p:strVal val="#ppt_x"/>
                                          </p:val>
                                        </p:tav>
                                        <p:tav tm="100000">
                                          <p:val>
                                            <p:strVal val="#ppt_x"/>
                                          </p:val>
                                        </p:tav>
                                      </p:tavLst>
                                    </p:anim>
                                    <p:anim calcmode="lin" valueType="num">
                                      <p:cBhvr additive="repl">
                                        <p:cTn id="47"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矩形 30"/>
          <p:cNvSpPr/>
          <p:nvPr/>
        </p:nvSpPr>
        <p:spPr>
          <a:xfrm>
            <a:off x="993240" y="276120"/>
            <a:ext cx="368136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策略</a:t>
            </a:r>
            <a:r>
              <a:rPr b="1" lang="en-US" sz="2800" spc="-1" strike="noStrike">
                <a:solidFill>
                  <a:srgbClr val="325b7f"/>
                </a:solidFill>
                <a:latin typeface="Times New Roman"/>
                <a:ea typeface="字魂59号-创粗黑"/>
              </a:rPr>
              <a:t>——文献搜寻</a:t>
            </a:r>
            <a:endParaRPr b="0" lang="en-US" sz="2800" spc="-1" strike="noStrike">
              <a:solidFill>
                <a:srgbClr val="000000"/>
              </a:solidFill>
              <a:latin typeface="Arial"/>
            </a:endParaRPr>
          </a:p>
        </p:txBody>
      </p:sp>
      <p:sp>
        <p:nvSpPr>
          <p:cNvPr id="107"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108"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03</a:t>
            </a:r>
            <a:endParaRPr b="0" lang="en-US" sz="2000" spc="-1" strike="noStrike">
              <a:solidFill>
                <a:srgbClr val="000000"/>
              </a:solidFill>
              <a:latin typeface="Arial"/>
            </a:endParaRPr>
          </a:p>
        </p:txBody>
      </p:sp>
      <p:sp>
        <p:nvSpPr>
          <p:cNvPr id="109" name="TextBox 2"/>
          <p:cNvSpPr/>
          <p:nvPr/>
        </p:nvSpPr>
        <p:spPr>
          <a:xfrm>
            <a:off x="918720" y="3130560"/>
            <a:ext cx="10845720" cy="64440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zh-CN" sz="2800" spc="-1" strike="noStrike">
                <a:solidFill>
                  <a:schemeClr val="dk1"/>
                </a:solidFill>
                <a:latin typeface="Arial"/>
                <a:ea typeface="微软雅黑"/>
              </a:rPr>
              <a:t>没有查找到直接相关的文献。查找到的文献都是通用的优化方法。</a:t>
            </a:r>
            <a:endParaRPr b="0" lang="en-US" sz="28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矩形 30"/>
          <p:cNvSpPr/>
          <p:nvPr/>
        </p:nvSpPr>
        <p:spPr>
          <a:xfrm>
            <a:off x="993240" y="276120"/>
            <a:ext cx="728100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策略</a:t>
            </a:r>
            <a:r>
              <a:rPr b="1" lang="en-US" sz="2800" spc="-1" strike="noStrike">
                <a:solidFill>
                  <a:srgbClr val="325b7f"/>
                </a:solidFill>
                <a:latin typeface="Times New Roman"/>
                <a:ea typeface="字魂59号-创粗黑"/>
              </a:rPr>
              <a:t>——读取策略——基于对象的读取策略</a:t>
            </a:r>
            <a:endParaRPr b="0" lang="en-US" sz="2800" spc="-1" strike="noStrike">
              <a:solidFill>
                <a:srgbClr val="000000"/>
              </a:solidFill>
              <a:latin typeface="Arial"/>
            </a:endParaRPr>
          </a:p>
        </p:txBody>
      </p:sp>
      <p:sp>
        <p:nvSpPr>
          <p:cNvPr id="111"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112"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03</a:t>
            </a:r>
            <a:endParaRPr b="0" lang="en-US" sz="2000" spc="-1" strike="noStrike">
              <a:solidFill>
                <a:srgbClr val="000000"/>
              </a:solidFill>
              <a:latin typeface="Arial"/>
            </a:endParaRPr>
          </a:p>
        </p:txBody>
      </p:sp>
      <p:sp>
        <p:nvSpPr>
          <p:cNvPr id="113" name="TextBox 3"/>
          <p:cNvSpPr/>
          <p:nvPr/>
        </p:nvSpPr>
        <p:spPr>
          <a:xfrm>
            <a:off x="434160" y="824400"/>
            <a:ext cx="11323080" cy="207144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想法：</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、同一存储对象有多个存储块，对该存储对象的请求只有完成了该存储对象的所有块才能结算分数，因此存在短板效应。</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、如果某个对象的部分存储块被读取，又来了一个新的请求，那么这个对象在每个不同的存储单元上会累积不同数量的请求。</a:t>
            </a:r>
            <a:endParaRPr b="0" lang="en-US" sz="2000" spc="-1" strike="noStrike">
              <a:solidFill>
                <a:srgbClr val="000000"/>
              </a:solidFill>
              <a:latin typeface="Arial"/>
            </a:endParaRPr>
          </a:p>
        </p:txBody>
      </p:sp>
      <p:sp>
        <p:nvSpPr>
          <p:cNvPr id="114" name="Rectangle 5"/>
          <p:cNvSpPr/>
          <p:nvPr/>
        </p:nvSpPr>
        <p:spPr>
          <a:xfrm>
            <a:off x="688680" y="3600000"/>
            <a:ext cx="681120" cy="282348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15" name="Rectangle 6"/>
          <p:cNvSpPr/>
          <p:nvPr/>
        </p:nvSpPr>
        <p:spPr>
          <a:xfrm>
            <a:off x="814320" y="3823920"/>
            <a:ext cx="456840" cy="456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16" name="Rectangle 7"/>
          <p:cNvSpPr/>
          <p:nvPr/>
        </p:nvSpPr>
        <p:spPr>
          <a:xfrm>
            <a:off x="814320" y="4473720"/>
            <a:ext cx="456840" cy="456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17" name="Rectangle 10"/>
          <p:cNvSpPr/>
          <p:nvPr/>
        </p:nvSpPr>
        <p:spPr>
          <a:xfrm>
            <a:off x="814320" y="5123520"/>
            <a:ext cx="456840" cy="456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18" name="Rectangle 11"/>
          <p:cNvSpPr/>
          <p:nvPr/>
        </p:nvSpPr>
        <p:spPr>
          <a:xfrm>
            <a:off x="814320" y="5773320"/>
            <a:ext cx="456840" cy="456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nvGrpSpPr>
          <p:cNvPr id="119" name="Group 68"/>
          <p:cNvGrpSpPr/>
          <p:nvPr/>
        </p:nvGrpSpPr>
        <p:grpSpPr>
          <a:xfrm>
            <a:off x="1590840" y="3823920"/>
            <a:ext cx="447840" cy="2437920"/>
            <a:chOff x="1590840" y="3823920"/>
            <a:chExt cx="447840" cy="2437920"/>
          </a:xfrm>
        </p:grpSpPr>
        <p:sp>
          <p:nvSpPr>
            <p:cNvPr id="120" name="Rectangle 13"/>
            <p:cNvSpPr/>
            <p:nvPr/>
          </p:nvSpPr>
          <p:spPr>
            <a:xfrm>
              <a:off x="1590840" y="38239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21" name="Rectangle 14"/>
            <p:cNvSpPr/>
            <p:nvPr/>
          </p:nvSpPr>
          <p:spPr>
            <a:xfrm>
              <a:off x="1590840" y="44737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22" name="Rectangle 15"/>
            <p:cNvSpPr/>
            <p:nvPr/>
          </p:nvSpPr>
          <p:spPr>
            <a:xfrm>
              <a:off x="1590840" y="514296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23" name="Rectangle 16"/>
            <p:cNvSpPr/>
            <p:nvPr/>
          </p:nvSpPr>
          <p:spPr>
            <a:xfrm>
              <a:off x="1590840" y="580500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sp>
        <p:nvSpPr>
          <p:cNvPr id="124" name="Rectangle 18"/>
          <p:cNvSpPr/>
          <p:nvPr/>
        </p:nvSpPr>
        <p:spPr>
          <a:xfrm>
            <a:off x="2459520" y="2984040"/>
            <a:ext cx="228240" cy="2577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25" name="TextBox 22"/>
          <p:cNvSpPr/>
          <p:nvPr/>
        </p:nvSpPr>
        <p:spPr>
          <a:xfrm>
            <a:off x="2688120" y="2928960"/>
            <a:ext cx="1533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1800" spc="-1" strike="noStrike">
                <a:solidFill>
                  <a:schemeClr val="dk1"/>
                </a:solidFill>
                <a:latin typeface="Arial"/>
                <a:ea typeface="微软雅黑"/>
              </a:rPr>
              <a:t>对象存储块</a:t>
            </a:r>
            <a:endParaRPr b="0" lang="en-US" sz="1800" spc="-1" strike="noStrike">
              <a:solidFill>
                <a:srgbClr val="000000"/>
              </a:solidFill>
              <a:latin typeface="Arial"/>
            </a:endParaRPr>
          </a:p>
        </p:txBody>
      </p:sp>
      <p:sp>
        <p:nvSpPr>
          <p:cNvPr id="126" name="TextBox 24"/>
          <p:cNvSpPr/>
          <p:nvPr/>
        </p:nvSpPr>
        <p:spPr>
          <a:xfrm>
            <a:off x="4607640" y="2950920"/>
            <a:ext cx="28594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1800" spc="-1" strike="noStrike">
                <a:solidFill>
                  <a:schemeClr val="dk1"/>
                </a:solidFill>
                <a:latin typeface="Arial"/>
                <a:ea typeface="微软雅黑"/>
              </a:rPr>
              <a:t>某个存储块上的请求</a:t>
            </a:r>
            <a:endParaRPr b="0" lang="en-US" sz="1800" spc="-1" strike="noStrike">
              <a:solidFill>
                <a:srgbClr val="000000"/>
              </a:solidFill>
              <a:latin typeface="Arial"/>
            </a:endParaRPr>
          </a:p>
        </p:txBody>
      </p:sp>
      <p:sp>
        <p:nvSpPr>
          <p:cNvPr id="127" name="Rectangle 26"/>
          <p:cNvSpPr/>
          <p:nvPr/>
        </p:nvSpPr>
        <p:spPr>
          <a:xfrm>
            <a:off x="4337640" y="2973240"/>
            <a:ext cx="269640" cy="29088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28" name="TextBox 53"/>
          <p:cNvSpPr/>
          <p:nvPr/>
        </p:nvSpPr>
        <p:spPr>
          <a:xfrm>
            <a:off x="918720" y="2943360"/>
            <a:ext cx="28594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1800" spc="-1" strike="noStrike">
                <a:solidFill>
                  <a:schemeClr val="dk1"/>
                </a:solidFill>
                <a:latin typeface="Arial"/>
                <a:ea typeface="微软雅黑"/>
              </a:rPr>
              <a:t>某个对象</a:t>
            </a:r>
            <a:endParaRPr b="0" lang="en-US" sz="1800" spc="-1" strike="noStrike">
              <a:solidFill>
                <a:srgbClr val="000000"/>
              </a:solidFill>
              <a:latin typeface="Arial"/>
            </a:endParaRPr>
          </a:p>
        </p:txBody>
      </p:sp>
      <p:sp>
        <p:nvSpPr>
          <p:cNvPr id="129" name="Rectangle 55"/>
          <p:cNvSpPr/>
          <p:nvPr/>
        </p:nvSpPr>
        <p:spPr>
          <a:xfrm>
            <a:off x="688680" y="2930040"/>
            <a:ext cx="243000" cy="36576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nvGrpSpPr>
          <p:cNvPr id="130" name="Group 69"/>
          <p:cNvGrpSpPr/>
          <p:nvPr/>
        </p:nvGrpSpPr>
        <p:grpSpPr>
          <a:xfrm>
            <a:off x="2239920" y="3823920"/>
            <a:ext cx="447840" cy="2437920"/>
            <a:chOff x="2239920" y="3823920"/>
            <a:chExt cx="447840" cy="2437920"/>
          </a:xfrm>
        </p:grpSpPr>
        <p:sp>
          <p:nvSpPr>
            <p:cNvPr id="131" name="Rectangle 70"/>
            <p:cNvSpPr/>
            <p:nvPr/>
          </p:nvSpPr>
          <p:spPr>
            <a:xfrm>
              <a:off x="2239920" y="38239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32" name="Rectangle 71"/>
            <p:cNvSpPr/>
            <p:nvPr/>
          </p:nvSpPr>
          <p:spPr>
            <a:xfrm>
              <a:off x="2239920" y="44737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33" name="Rectangle 72"/>
            <p:cNvSpPr/>
            <p:nvPr/>
          </p:nvSpPr>
          <p:spPr>
            <a:xfrm>
              <a:off x="2239920" y="514296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34" name="Rectangle 73"/>
            <p:cNvSpPr/>
            <p:nvPr/>
          </p:nvSpPr>
          <p:spPr>
            <a:xfrm>
              <a:off x="2239920" y="580500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grpSp>
        <p:nvGrpSpPr>
          <p:cNvPr id="135" name="Group 74"/>
          <p:cNvGrpSpPr/>
          <p:nvPr/>
        </p:nvGrpSpPr>
        <p:grpSpPr>
          <a:xfrm>
            <a:off x="2888640" y="3822840"/>
            <a:ext cx="447840" cy="2437560"/>
            <a:chOff x="2888640" y="3822840"/>
            <a:chExt cx="447840" cy="2437560"/>
          </a:xfrm>
        </p:grpSpPr>
        <p:sp>
          <p:nvSpPr>
            <p:cNvPr id="136" name="Rectangle 75"/>
            <p:cNvSpPr/>
            <p:nvPr/>
          </p:nvSpPr>
          <p:spPr>
            <a:xfrm>
              <a:off x="2888640" y="382284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37" name="Rectangle 76"/>
            <p:cNvSpPr/>
            <p:nvPr/>
          </p:nvSpPr>
          <p:spPr>
            <a:xfrm>
              <a:off x="2888640" y="447228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38" name="Rectangle 77"/>
            <p:cNvSpPr/>
            <p:nvPr/>
          </p:nvSpPr>
          <p:spPr>
            <a:xfrm>
              <a:off x="2888640" y="51415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39" name="Rectangle 78"/>
            <p:cNvSpPr/>
            <p:nvPr/>
          </p:nvSpPr>
          <p:spPr>
            <a:xfrm>
              <a:off x="2888640" y="580356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grpSp>
        <p:nvGrpSpPr>
          <p:cNvPr id="140" name="Group 79"/>
          <p:cNvGrpSpPr/>
          <p:nvPr/>
        </p:nvGrpSpPr>
        <p:grpSpPr>
          <a:xfrm>
            <a:off x="3531240" y="3822840"/>
            <a:ext cx="447840" cy="2437560"/>
            <a:chOff x="3531240" y="3822840"/>
            <a:chExt cx="447840" cy="2437560"/>
          </a:xfrm>
        </p:grpSpPr>
        <p:sp>
          <p:nvSpPr>
            <p:cNvPr id="141" name="Rectangle 80"/>
            <p:cNvSpPr/>
            <p:nvPr/>
          </p:nvSpPr>
          <p:spPr>
            <a:xfrm>
              <a:off x="3531240" y="382284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42" name="Rectangle 81"/>
            <p:cNvSpPr/>
            <p:nvPr/>
          </p:nvSpPr>
          <p:spPr>
            <a:xfrm>
              <a:off x="3531240" y="447228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43" name="Rectangle 82"/>
            <p:cNvSpPr/>
            <p:nvPr/>
          </p:nvSpPr>
          <p:spPr>
            <a:xfrm>
              <a:off x="3531240" y="51415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44" name="Rectangle 83"/>
            <p:cNvSpPr/>
            <p:nvPr/>
          </p:nvSpPr>
          <p:spPr>
            <a:xfrm>
              <a:off x="3531240" y="580356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grpSp>
        <p:nvGrpSpPr>
          <p:cNvPr id="145" name="Group 84"/>
          <p:cNvGrpSpPr/>
          <p:nvPr/>
        </p:nvGrpSpPr>
        <p:grpSpPr>
          <a:xfrm>
            <a:off x="4185720" y="3822840"/>
            <a:ext cx="447840" cy="2437560"/>
            <a:chOff x="4185720" y="3822840"/>
            <a:chExt cx="447840" cy="2437560"/>
          </a:xfrm>
        </p:grpSpPr>
        <p:sp>
          <p:nvSpPr>
            <p:cNvPr id="146" name="Rectangle 85"/>
            <p:cNvSpPr/>
            <p:nvPr/>
          </p:nvSpPr>
          <p:spPr>
            <a:xfrm>
              <a:off x="4185720" y="382284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47" name="Rectangle 86"/>
            <p:cNvSpPr/>
            <p:nvPr/>
          </p:nvSpPr>
          <p:spPr>
            <a:xfrm>
              <a:off x="4185720" y="447228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48" name="Rectangle 87"/>
            <p:cNvSpPr/>
            <p:nvPr/>
          </p:nvSpPr>
          <p:spPr>
            <a:xfrm>
              <a:off x="4185720" y="51415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49" name="Rectangle 88"/>
            <p:cNvSpPr/>
            <p:nvPr/>
          </p:nvSpPr>
          <p:spPr>
            <a:xfrm>
              <a:off x="4185720" y="580356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grpSp>
        <p:nvGrpSpPr>
          <p:cNvPr id="150" name="Group 89"/>
          <p:cNvGrpSpPr/>
          <p:nvPr/>
        </p:nvGrpSpPr>
        <p:grpSpPr>
          <a:xfrm>
            <a:off x="4858200" y="3822840"/>
            <a:ext cx="447840" cy="2437560"/>
            <a:chOff x="4858200" y="3822840"/>
            <a:chExt cx="447840" cy="2437560"/>
          </a:xfrm>
        </p:grpSpPr>
        <p:sp>
          <p:nvSpPr>
            <p:cNvPr id="151" name="Rectangle 90"/>
            <p:cNvSpPr/>
            <p:nvPr/>
          </p:nvSpPr>
          <p:spPr>
            <a:xfrm>
              <a:off x="4858200" y="382284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52" name="Rectangle 91"/>
            <p:cNvSpPr/>
            <p:nvPr/>
          </p:nvSpPr>
          <p:spPr>
            <a:xfrm>
              <a:off x="4858200" y="447228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53" name="Rectangle 92"/>
            <p:cNvSpPr/>
            <p:nvPr/>
          </p:nvSpPr>
          <p:spPr>
            <a:xfrm>
              <a:off x="4858200" y="51415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54" name="Rectangle 93"/>
            <p:cNvSpPr/>
            <p:nvPr/>
          </p:nvSpPr>
          <p:spPr>
            <a:xfrm>
              <a:off x="4858200" y="580356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pic>
        <p:nvPicPr>
          <p:cNvPr id="155" name="Picture 95" descr=""/>
          <p:cNvPicPr/>
          <p:nvPr/>
        </p:nvPicPr>
        <p:blipFill>
          <a:blip r:embed="rId1"/>
          <a:stretch/>
        </p:blipFill>
        <p:spPr>
          <a:xfrm>
            <a:off x="1590840" y="5742360"/>
            <a:ext cx="1198800" cy="549720"/>
          </a:xfrm>
          <a:prstGeom prst="rect">
            <a:avLst/>
          </a:prstGeom>
          <a:ln w="0">
            <a:noFill/>
          </a:ln>
        </p:spPr>
      </p:pic>
      <p:pic>
        <p:nvPicPr>
          <p:cNvPr id="156" name="Picture 96" descr=""/>
          <p:cNvPicPr/>
          <p:nvPr/>
        </p:nvPicPr>
        <p:blipFill>
          <a:blip r:embed="rId2"/>
          <a:stretch/>
        </p:blipFill>
        <p:spPr>
          <a:xfrm>
            <a:off x="1535400" y="4426200"/>
            <a:ext cx="1907640" cy="549720"/>
          </a:xfrm>
          <a:prstGeom prst="rect">
            <a:avLst/>
          </a:prstGeom>
          <a:ln w="0">
            <a:noFill/>
          </a:ln>
        </p:spPr>
      </p:pic>
      <p:pic>
        <p:nvPicPr>
          <p:cNvPr id="157" name="Picture 97" descr=""/>
          <p:cNvPicPr/>
          <p:nvPr/>
        </p:nvPicPr>
        <p:blipFill>
          <a:blip r:embed="rId3"/>
          <a:stretch/>
        </p:blipFill>
        <p:spPr>
          <a:xfrm>
            <a:off x="1452600" y="5141520"/>
            <a:ext cx="3284280" cy="549720"/>
          </a:xfrm>
          <a:prstGeom prst="rect">
            <a:avLst/>
          </a:prstGeom>
          <a:ln w="0">
            <a:noFill/>
          </a:ln>
        </p:spPr>
      </p:pic>
      <p:grpSp>
        <p:nvGrpSpPr>
          <p:cNvPr id="158" name="Group 98"/>
          <p:cNvGrpSpPr/>
          <p:nvPr/>
        </p:nvGrpSpPr>
        <p:grpSpPr>
          <a:xfrm>
            <a:off x="5530680" y="3811680"/>
            <a:ext cx="447840" cy="2437920"/>
            <a:chOff x="5530680" y="3811680"/>
            <a:chExt cx="447840" cy="2437920"/>
          </a:xfrm>
        </p:grpSpPr>
        <p:sp>
          <p:nvSpPr>
            <p:cNvPr id="159" name="Rectangle 99"/>
            <p:cNvSpPr/>
            <p:nvPr/>
          </p:nvSpPr>
          <p:spPr>
            <a:xfrm>
              <a:off x="5530680" y="381168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60" name="Rectangle 100"/>
            <p:cNvSpPr/>
            <p:nvPr/>
          </p:nvSpPr>
          <p:spPr>
            <a:xfrm>
              <a:off x="5530680" y="446148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61" name="Rectangle 101"/>
            <p:cNvSpPr/>
            <p:nvPr/>
          </p:nvSpPr>
          <p:spPr>
            <a:xfrm>
              <a:off x="5530680" y="513072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62" name="Rectangle 102"/>
            <p:cNvSpPr/>
            <p:nvPr/>
          </p:nvSpPr>
          <p:spPr>
            <a:xfrm>
              <a:off x="5530680" y="5792760"/>
              <a:ext cx="447840" cy="456840"/>
            </a:xfrm>
            <a:prstGeom prst="rect">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grpSp>
      <p:pic>
        <p:nvPicPr>
          <p:cNvPr id="163" name="Picture 103" descr=""/>
          <p:cNvPicPr/>
          <p:nvPr/>
        </p:nvPicPr>
        <p:blipFill>
          <a:blip r:embed="rId4"/>
          <a:stretch/>
        </p:blipFill>
        <p:spPr>
          <a:xfrm>
            <a:off x="3440520" y="4415040"/>
            <a:ext cx="1983240" cy="549720"/>
          </a:xfrm>
          <a:prstGeom prst="rect">
            <a:avLst/>
          </a:prstGeom>
          <a:ln w="0">
            <a:noFill/>
          </a:ln>
        </p:spPr>
      </p:pic>
      <p:pic>
        <p:nvPicPr>
          <p:cNvPr id="164" name="Picture 104" descr=""/>
          <p:cNvPicPr/>
          <p:nvPr/>
        </p:nvPicPr>
        <p:blipFill>
          <a:blip r:embed="rId5"/>
          <a:stretch/>
        </p:blipFill>
        <p:spPr>
          <a:xfrm>
            <a:off x="1523160" y="3751920"/>
            <a:ext cx="3900600" cy="549720"/>
          </a:xfrm>
          <a:prstGeom prst="rect">
            <a:avLst/>
          </a:prstGeom>
          <a:ln w="0">
            <a:noFill/>
          </a:ln>
        </p:spPr>
      </p:pic>
      <p:sp>
        <p:nvSpPr>
          <p:cNvPr id="165" name="TextBox 105"/>
          <p:cNvSpPr/>
          <p:nvPr/>
        </p:nvSpPr>
        <p:spPr>
          <a:xfrm>
            <a:off x="6535080" y="3435840"/>
            <a:ext cx="5387760" cy="207144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结论：</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、请求来临、块被读取，重复这一过程会形成梯状的块上请求累积。</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、每个对象上，累积请求最多的块的短板效应最为严重，价值也最高。</a:t>
            </a:r>
            <a:endParaRPr b="0" lang="en-US" sz="2000" spc="-1" strike="noStrike">
              <a:solidFill>
                <a:srgbClr val="000000"/>
              </a:solidFill>
              <a:latin typeface="Arial"/>
            </a:endParaRPr>
          </a:p>
        </p:txBody>
      </p:sp>
      <p:sp>
        <p:nvSpPr>
          <p:cNvPr id="166" name="TextBox 106"/>
          <p:cNvSpPr/>
          <p:nvPr/>
        </p:nvSpPr>
        <p:spPr>
          <a:xfrm>
            <a:off x="1553760" y="6324840"/>
            <a:ext cx="561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r1</a:t>
            </a:r>
            <a:endParaRPr b="0" lang="en-US" sz="1800" spc="-1" strike="noStrike">
              <a:solidFill>
                <a:srgbClr val="000000"/>
              </a:solidFill>
              <a:latin typeface="Arial"/>
            </a:endParaRPr>
          </a:p>
        </p:txBody>
      </p:sp>
      <p:sp>
        <p:nvSpPr>
          <p:cNvPr id="167" name="TextBox 107"/>
          <p:cNvSpPr/>
          <p:nvPr/>
        </p:nvSpPr>
        <p:spPr>
          <a:xfrm>
            <a:off x="2169360" y="6342840"/>
            <a:ext cx="561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r2</a:t>
            </a:r>
            <a:endParaRPr b="0" lang="en-US" sz="1800" spc="-1" strike="noStrike">
              <a:solidFill>
                <a:srgbClr val="000000"/>
              </a:solidFill>
              <a:latin typeface="Arial"/>
            </a:endParaRPr>
          </a:p>
        </p:txBody>
      </p:sp>
      <p:sp>
        <p:nvSpPr>
          <p:cNvPr id="168" name="TextBox 108"/>
          <p:cNvSpPr/>
          <p:nvPr/>
        </p:nvSpPr>
        <p:spPr>
          <a:xfrm>
            <a:off x="2855160" y="6355440"/>
            <a:ext cx="561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r3</a:t>
            </a:r>
            <a:endParaRPr b="0" lang="en-US" sz="1800" spc="-1" strike="noStrike">
              <a:solidFill>
                <a:srgbClr val="000000"/>
              </a:solidFill>
              <a:latin typeface="Arial"/>
            </a:endParaRPr>
          </a:p>
        </p:txBody>
      </p:sp>
      <p:sp>
        <p:nvSpPr>
          <p:cNvPr id="169" name="TextBox 109"/>
          <p:cNvSpPr/>
          <p:nvPr/>
        </p:nvSpPr>
        <p:spPr>
          <a:xfrm>
            <a:off x="3553560" y="6344280"/>
            <a:ext cx="561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r4</a:t>
            </a:r>
            <a:endParaRPr b="0" lang="en-US" sz="1800" spc="-1" strike="noStrike">
              <a:solidFill>
                <a:srgbClr val="000000"/>
              </a:solidFill>
              <a:latin typeface="Arial"/>
            </a:endParaRPr>
          </a:p>
        </p:txBody>
      </p:sp>
      <p:sp>
        <p:nvSpPr>
          <p:cNvPr id="170" name="TextBox 110"/>
          <p:cNvSpPr/>
          <p:nvPr/>
        </p:nvSpPr>
        <p:spPr>
          <a:xfrm>
            <a:off x="4191480" y="6324840"/>
            <a:ext cx="561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r5</a:t>
            </a:r>
            <a:endParaRPr b="0" lang="en-US" sz="1800" spc="-1" strike="noStrike">
              <a:solidFill>
                <a:srgbClr val="000000"/>
              </a:solidFill>
              <a:latin typeface="Arial"/>
            </a:endParaRPr>
          </a:p>
        </p:txBody>
      </p:sp>
      <p:sp>
        <p:nvSpPr>
          <p:cNvPr id="171" name="TextBox 111"/>
          <p:cNvSpPr/>
          <p:nvPr/>
        </p:nvSpPr>
        <p:spPr>
          <a:xfrm>
            <a:off x="4861440" y="6355440"/>
            <a:ext cx="561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r6</a:t>
            </a:r>
            <a:endParaRPr b="0" lang="en-US" sz="1800" spc="-1" strike="noStrike">
              <a:solidFill>
                <a:srgbClr val="000000"/>
              </a:solidFill>
              <a:latin typeface="Arial"/>
            </a:endParaRPr>
          </a:p>
        </p:txBody>
      </p:sp>
      <p:sp>
        <p:nvSpPr>
          <p:cNvPr id="172" name="TextBox 112"/>
          <p:cNvSpPr/>
          <p:nvPr/>
        </p:nvSpPr>
        <p:spPr>
          <a:xfrm>
            <a:off x="5559840" y="6324840"/>
            <a:ext cx="5619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r7</a:t>
            </a:r>
            <a:endParaRPr b="0" lang="en-US" sz="1800" spc="-1" strike="noStrike">
              <a:solidFill>
                <a:srgbClr val="000000"/>
              </a:solidFill>
              <a:latin typeface="Arial"/>
            </a:endParaRPr>
          </a:p>
        </p:txBody>
      </p:sp>
    </p:spTree>
  </p:cSld>
  <mc:AlternateContent>
    <mc:Choice Requires="p14">
      <p:transition p14:dur="10"/>
    </mc:Choice>
    <mc:Fallback>
      <p:transition/>
    </mc:Fallback>
  </mc:AlternateContent>
  <p:timing>
    <p:tnLst>
      <p:par>
        <p:cTn id="48" dur="indefinite" restart="never" nodeType="tmRoot">
          <p:childTnLst>
            <p:seq>
              <p:cTn id="49" dur="indefinite" nodeType="mainSeq">
                <p:childTnLst>
                  <p:par>
                    <p:cTn id="50" fill="hold">
                      <p:stCondLst>
                        <p:cond delay="indefinite"/>
                      </p:stCondLst>
                      <p:childTnLst>
                        <p:par>
                          <p:cTn id="51" fill="hold">
                            <p:stCondLst>
                              <p:cond delay="0"/>
                            </p:stCondLst>
                            <p:childTnLst>
                              <p:par>
                                <p:cTn id="52" nodeType="clickEffect" fill="hold" presetClass="entr" presetID="10">
                                  <p:stCondLst>
                                    <p:cond delay="0"/>
                                  </p:stCondLst>
                                  <p:childTnLst>
                                    <p:set>
                                      <p:cBhvr>
                                        <p:cTn id="53" dur="1" fill="hold">
                                          <p:stCondLst>
                                            <p:cond delay="0"/>
                                          </p:stCondLst>
                                        </p:cTn>
                                        <p:tgtEl>
                                          <p:spTgt spid="119"/>
                                        </p:tgtEl>
                                        <p:attrNameLst>
                                          <p:attrName>style.visibility</p:attrName>
                                        </p:attrNameLst>
                                      </p:cBhvr>
                                      <p:to>
                                        <p:strVal val="visible"/>
                                      </p:to>
                                    </p:set>
                                    <p:animEffect filter="fade" transition="in">
                                      <p:cBhvr additive="repl">
                                        <p:cTn id="54" dur="500"/>
                                        <p:tgtEl>
                                          <p:spTgt spid="119"/>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10">
                                  <p:stCondLst>
                                    <p:cond delay="0"/>
                                  </p:stCondLst>
                                  <p:childTnLst>
                                    <p:set>
                                      <p:cBhvr>
                                        <p:cTn id="58" dur="1" fill="hold">
                                          <p:stCondLst>
                                            <p:cond delay="0"/>
                                          </p:stCondLst>
                                        </p:cTn>
                                        <p:tgtEl>
                                          <p:spTgt spid="130"/>
                                        </p:tgtEl>
                                        <p:attrNameLst>
                                          <p:attrName>style.visibility</p:attrName>
                                        </p:attrNameLst>
                                      </p:cBhvr>
                                      <p:to>
                                        <p:strVal val="visible"/>
                                      </p:to>
                                    </p:set>
                                    <p:animEffect filter="fade" transition="in">
                                      <p:cBhvr additive="repl">
                                        <p:cTn id="59" dur="500"/>
                                        <p:tgtEl>
                                          <p:spTgt spid="130"/>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10">
                                  <p:stCondLst>
                                    <p:cond delay="0"/>
                                  </p:stCondLst>
                                  <p:childTnLst>
                                    <p:set>
                                      <p:cBhvr>
                                        <p:cTn id="63" dur="1" fill="hold">
                                          <p:stCondLst>
                                            <p:cond delay="0"/>
                                          </p:stCondLst>
                                        </p:cTn>
                                        <p:tgtEl>
                                          <p:spTgt spid="155"/>
                                        </p:tgtEl>
                                        <p:attrNameLst>
                                          <p:attrName>style.visibility</p:attrName>
                                        </p:attrNameLst>
                                      </p:cBhvr>
                                      <p:to>
                                        <p:strVal val="visible"/>
                                      </p:to>
                                    </p:set>
                                    <p:animEffect filter="fade" transition="in">
                                      <p:cBhvr additive="repl">
                                        <p:cTn id="64" dur="500"/>
                                        <p:tgtEl>
                                          <p:spTgt spid="155"/>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135"/>
                                        </p:tgtEl>
                                        <p:attrNameLst>
                                          <p:attrName>style.visibility</p:attrName>
                                        </p:attrNameLst>
                                      </p:cBhvr>
                                      <p:to>
                                        <p:strVal val="visible"/>
                                      </p:to>
                                    </p:set>
                                    <p:animEffect filter="fade" transition="in">
                                      <p:cBhvr additive="repl">
                                        <p:cTn id="69" dur="500"/>
                                        <p:tgtEl>
                                          <p:spTgt spid="135"/>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10">
                                  <p:stCondLst>
                                    <p:cond delay="0"/>
                                  </p:stCondLst>
                                  <p:childTnLst>
                                    <p:set>
                                      <p:cBhvr>
                                        <p:cTn id="73" dur="1" fill="hold">
                                          <p:stCondLst>
                                            <p:cond delay="0"/>
                                          </p:stCondLst>
                                        </p:cTn>
                                        <p:tgtEl>
                                          <p:spTgt spid="156"/>
                                        </p:tgtEl>
                                        <p:attrNameLst>
                                          <p:attrName>style.visibility</p:attrName>
                                        </p:attrNameLst>
                                      </p:cBhvr>
                                      <p:to>
                                        <p:strVal val="visible"/>
                                      </p:to>
                                    </p:set>
                                    <p:animEffect filter="fade" transition="in">
                                      <p:cBhvr additive="repl">
                                        <p:cTn id="74" dur="500"/>
                                        <p:tgtEl>
                                          <p:spTgt spid="156"/>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140"/>
                                        </p:tgtEl>
                                        <p:attrNameLst>
                                          <p:attrName>style.visibility</p:attrName>
                                        </p:attrNameLst>
                                      </p:cBhvr>
                                      <p:to>
                                        <p:strVal val="visible"/>
                                      </p:to>
                                    </p:set>
                                    <p:animEffect filter="fade" transition="in">
                                      <p:cBhvr additive="repl">
                                        <p:cTn id="79" dur="500"/>
                                        <p:tgtEl>
                                          <p:spTgt spid="140"/>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0">
                                  <p:stCondLst>
                                    <p:cond delay="0"/>
                                  </p:stCondLst>
                                  <p:childTnLst>
                                    <p:set>
                                      <p:cBhvr>
                                        <p:cTn id="83" dur="1" fill="hold">
                                          <p:stCondLst>
                                            <p:cond delay="0"/>
                                          </p:stCondLst>
                                        </p:cTn>
                                        <p:tgtEl>
                                          <p:spTgt spid="145"/>
                                        </p:tgtEl>
                                        <p:attrNameLst>
                                          <p:attrName>style.visibility</p:attrName>
                                        </p:attrNameLst>
                                      </p:cBhvr>
                                      <p:to>
                                        <p:strVal val="visible"/>
                                      </p:to>
                                    </p:set>
                                    <p:animEffect filter="fade" transition="in">
                                      <p:cBhvr additive="repl">
                                        <p:cTn id="84" dur="500"/>
                                        <p:tgtEl>
                                          <p:spTgt spid="145"/>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0">
                                  <p:stCondLst>
                                    <p:cond delay="0"/>
                                  </p:stCondLst>
                                  <p:childTnLst>
                                    <p:set>
                                      <p:cBhvr>
                                        <p:cTn id="88" dur="1" fill="hold">
                                          <p:stCondLst>
                                            <p:cond delay="0"/>
                                          </p:stCondLst>
                                        </p:cTn>
                                        <p:tgtEl>
                                          <p:spTgt spid="157"/>
                                        </p:tgtEl>
                                        <p:attrNameLst>
                                          <p:attrName>style.visibility</p:attrName>
                                        </p:attrNameLst>
                                      </p:cBhvr>
                                      <p:to>
                                        <p:strVal val="visible"/>
                                      </p:to>
                                    </p:set>
                                    <p:animEffect filter="fade" transition="in">
                                      <p:cBhvr additive="repl">
                                        <p:cTn id="89" dur="500"/>
                                        <p:tgtEl>
                                          <p:spTgt spid="157"/>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0">
                                  <p:stCondLst>
                                    <p:cond delay="0"/>
                                  </p:stCondLst>
                                  <p:childTnLst>
                                    <p:set>
                                      <p:cBhvr>
                                        <p:cTn id="93" dur="1" fill="hold">
                                          <p:stCondLst>
                                            <p:cond delay="0"/>
                                          </p:stCondLst>
                                        </p:cTn>
                                        <p:tgtEl>
                                          <p:spTgt spid="150"/>
                                        </p:tgtEl>
                                        <p:attrNameLst>
                                          <p:attrName>style.visibility</p:attrName>
                                        </p:attrNameLst>
                                      </p:cBhvr>
                                      <p:to>
                                        <p:strVal val="visible"/>
                                      </p:to>
                                    </p:set>
                                    <p:animEffect filter="fade" transition="in">
                                      <p:cBhvr additive="repl">
                                        <p:cTn id="94" dur="500"/>
                                        <p:tgtEl>
                                          <p:spTgt spid="150"/>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0">
                                  <p:stCondLst>
                                    <p:cond delay="0"/>
                                  </p:stCondLst>
                                  <p:childTnLst>
                                    <p:set>
                                      <p:cBhvr>
                                        <p:cTn id="98" dur="1" fill="hold">
                                          <p:stCondLst>
                                            <p:cond delay="0"/>
                                          </p:stCondLst>
                                        </p:cTn>
                                        <p:tgtEl>
                                          <p:spTgt spid="163"/>
                                        </p:tgtEl>
                                        <p:attrNameLst>
                                          <p:attrName>style.visibility</p:attrName>
                                        </p:attrNameLst>
                                      </p:cBhvr>
                                      <p:to>
                                        <p:strVal val="visible"/>
                                      </p:to>
                                    </p:set>
                                    <p:animEffect filter="fade" transition="in">
                                      <p:cBhvr additive="repl">
                                        <p:cTn id="99" dur="500"/>
                                        <p:tgtEl>
                                          <p:spTgt spid="163"/>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0">
                                  <p:stCondLst>
                                    <p:cond delay="0"/>
                                  </p:stCondLst>
                                  <p:childTnLst>
                                    <p:set>
                                      <p:cBhvr>
                                        <p:cTn id="103" dur="1" fill="hold">
                                          <p:stCondLst>
                                            <p:cond delay="0"/>
                                          </p:stCondLst>
                                        </p:cTn>
                                        <p:tgtEl>
                                          <p:spTgt spid="164"/>
                                        </p:tgtEl>
                                        <p:attrNameLst>
                                          <p:attrName>style.visibility</p:attrName>
                                        </p:attrNameLst>
                                      </p:cBhvr>
                                      <p:to>
                                        <p:strVal val="visible"/>
                                      </p:to>
                                    </p:set>
                                    <p:animEffect filter="fade" transition="in">
                                      <p:cBhvr additive="repl">
                                        <p:cTn id="104" dur="500"/>
                                        <p:tgtEl>
                                          <p:spTgt spid="164"/>
                                        </p:tgtEl>
                                      </p:cBhvr>
                                    </p:animEffec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0">
                                  <p:stCondLst>
                                    <p:cond delay="0"/>
                                  </p:stCondLst>
                                  <p:childTnLst>
                                    <p:set>
                                      <p:cBhvr>
                                        <p:cTn id="108" dur="1" fill="hold">
                                          <p:stCondLst>
                                            <p:cond delay="0"/>
                                          </p:stCondLst>
                                        </p:cTn>
                                        <p:tgtEl>
                                          <p:spTgt spid="158"/>
                                        </p:tgtEl>
                                        <p:attrNameLst>
                                          <p:attrName>style.visibility</p:attrName>
                                        </p:attrNameLst>
                                      </p:cBhvr>
                                      <p:to>
                                        <p:strVal val="visible"/>
                                      </p:to>
                                    </p:set>
                                    <p:animEffect filter="fade" transition="in">
                                      <p:cBhvr additive="repl">
                                        <p:cTn id="109"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矩形 30"/>
          <p:cNvSpPr/>
          <p:nvPr/>
        </p:nvSpPr>
        <p:spPr>
          <a:xfrm>
            <a:off x="993240" y="276120"/>
            <a:ext cx="778608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策略</a:t>
            </a:r>
            <a:r>
              <a:rPr b="1" lang="en-US" sz="2800" spc="-1" strike="noStrike">
                <a:solidFill>
                  <a:srgbClr val="325b7f"/>
                </a:solidFill>
                <a:latin typeface="Times New Roman"/>
                <a:ea typeface="字魂59号-创粗黑"/>
              </a:rPr>
              <a:t>——读取策略——连读策略——连读区</a:t>
            </a:r>
            <a:endParaRPr b="0" lang="en-US" sz="2800" spc="-1" strike="noStrike">
              <a:solidFill>
                <a:srgbClr val="000000"/>
              </a:solidFill>
              <a:latin typeface="Arial"/>
            </a:endParaRPr>
          </a:p>
        </p:txBody>
      </p:sp>
      <p:sp>
        <p:nvSpPr>
          <p:cNvPr id="174"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175"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03</a:t>
            </a:r>
            <a:endParaRPr b="0" lang="en-US" sz="2000" spc="-1" strike="noStrike">
              <a:solidFill>
                <a:srgbClr val="000000"/>
              </a:solidFill>
              <a:latin typeface="Arial"/>
            </a:endParaRPr>
          </a:p>
        </p:txBody>
      </p:sp>
      <p:sp>
        <p:nvSpPr>
          <p:cNvPr id="176" name="TextBox 3"/>
          <p:cNvSpPr/>
          <p:nvPr/>
        </p:nvSpPr>
        <p:spPr>
          <a:xfrm>
            <a:off x="434160" y="824400"/>
            <a:ext cx="11323080" cy="167508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想法：</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、连读能够减少读取时间，增加读取效率</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、如果两段需要读取的块之间有一个不需要读取的块，那么有可能可以通过读取这个不需要读的块来减少总的读取花费。</a:t>
            </a:r>
            <a:endParaRPr b="0" lang="en-US" sz="2000" spc="-1" strike="noStrike">
              <a:solidFill>
                <a:srgbClr val="000000"/>
              </a:solidFill>
              <a:latin typeface="Arial"/>
            </a:endParaRPr>
          </a:p>
        </p:txBody>
      </p:sp>
      <p:sp>
        <p:nvSpPr>
          <p:cNvPr id="177" name="Rectangle 2"/>
          <p:cNvSpPr/>
          <p:nvPr/>
        </p:nvSpPr>
        <p:spPr>
          <a:xfrm>
            <a:off x="1260000" y="3272040"/>
            <a:ext cx="10646280" cy="656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78" name="Rectangle 5"/>
          <p:cNvSpPr/>
          <p:nvPr/>
        </p:nvSpPr>
        <p:spPr>
          <a:xfrm>
            <a:off x="1341000" y="3384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79" name="Rectangle 6"/>
          <p:cNvSpPr/>
          <p:nvPr/>
        </p:nvSpPr>
        <p:spPr>
          <a:xfrm>
            <a:off x="1962720" y="3384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0" name="Rectangle 7"/>
          <p:cNvSpPr/>
          <p:nvPr/>
        </p:nvSpPr>
        <p:spPr>
          <a:xfrm>
            <a:off x="2584440" y="3384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1" name="Rectangle 8"/>
          <p:cNvSpPr/>
          <p:nvPr/>
        </p:nvSpPr>
        <p:spPr>
          <a:xfrm>
            <a:off x="3206160" y="3384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2" name="Rectangle 10"/>
          <p:cNvSpPr/>
          <p:nvPr/>
        </p:nvSpPr>
        <p:spPr>
          <a:xfrm>
            <a:off x="3827880" y="3384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3" name="Rectangle 11"/>
          <p:cNvSpPr/>
          <p:nvPr/>
        </p:nvSpPr>
        <p:spPr>
          <a:xfrm>
            <a:off x="4449600" y="3384000"/>
            <a:ext cx="456840" cy="456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4" name="Rectangle 12"/>
          <p:cNvSpPr/>
          <p:nvPr/>
        </p:nvSpPr>
        <p:spPr>
          <a:xfrm>
            <a:off x="5071320" y="3384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5" name="Rectangle 13"/>
          <p:cNvSpPr/>
          <p:nvPr/>
        </p:nvSpPr>
        <p:spPr>
          <a:xfrm>
            <a:off x="5693040" y="3384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6" name="Rectangle 14"/>
          <p:cNvSpPr/>
          <p:nvPr/>
        </p:nvSpPr>
        <p:spPr>
          <a:xfrm>
            <a:off x="6314760" y="3384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7" name="Rectangle 15"/>
          <p:cNvSpPr/>
          <p:nvPr/>
        </p:nvSpPr>
        <p:spPr>
          <a:xfrm>
            <a:off x="6936480" y="3384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8" name="Rectangle 16"/>
          <p:cNvSpPr/>
          <p:nvPr/>
        </p:nvSpPr>
        <p:spPr>
          <a:xfrm>
            <a:off x="7558200" y="3384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89" name="Rectangle 17"/>
          <p:cNvSpPr/>
          <p:nvPr/>
        </p:nvSpPr>
        <p:spPr>
          <a:xfrm>
            <a:off x="8179920" y="338364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90" name="Rectangle 18"/>
          <p:cNvSpPr/>
          <p:nvPr/>
        </p:nvSpPr>
        <p:spPr>
          <a:xfrm>
            <a:off x="8801640" y="338364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91" name="Rectangle 19"/>
          <p:cNvSpPr/>
          <p:nvPr/>
        </p:nvSpPr>
        <p:spPr>
          <a:xfrm>
            <a:off x="9423360" y="338364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92" name="Rectangle 20"/>
          <p:cNvSpPr/>
          <p:nvPr/>
        </p:nvSpPr>
        <p:spPr>
          <a:xfrm>
            <a:off x="10045080" y="338364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93" name="Rectangle 21"/>
          <p:cNvSpPr/>
          <p:nvPr/>
        </p:nvSpPr>
        <p:spPr>
          <a:xfrm>
            <a:off x="3992400" y="2626560"/>
            <a:ext cx="292320" cy="30888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94" name="Rectangle 22"/>
          <p:cNvSpPr/>
          <p:nvPr/>
        </p:nvSpPr>
        <p:spPr>
          <a:xfrm>
            <a:off x="7275960" y="2626560"/>
            <a:ext cx="292320" cy="30888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95" name="TextBox 23"/>
          <p:cNvSpPr/>
          <p:nvPr/>
        </p:nvSpPr>
        <p:spPr>
          <a:xfrm>
            <a:off x="285480" y="3389040"/>
            <a:ext cx="124776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2000" spc="-1" strike="noStrike">
                <a:solidFill>
                  <a:schemeClr val="dk1"/>
                </a:solidFill>
                <a:latin typeface="Arial"/>
                <a:ea typeface="微软雅黑"/>
              </a:rPr>
              <a:t>普通读：</a:t>
            </a:r>
            <a:endParaRPr b="0" lang="en-US" sz="2000" spc="-1" strike="noStrike">
              <a:solidFill>
                <a:srgbClr val="000000"/>
              </a:solidFill>
              <a:latin typeface="Arial"/>
            </a:endParaRPr>
          </a:p>
        </p:txBody>
      </p:sp>
      <p:sp>
        <p:nvSpPr>
          <p:cNvPr id="196" name="TextBox 24"/>
          <p:cNvSpPr/>
          <p:nvPr/>
        </p:nvSpPr>
        <p:spPr>
          <a:xfrm>
            <a:off x="7530480" y="2588400"/>
            <a:ext cx="20293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1800" spc="-1" strike="noStrike">
                <a:solidFill>
                  <a:schemeClr val="dk1"/>
                </a:solidFill>
                <a:latin typeface="Arial"/>
                <a:ea typeface="微软雅黑"/>
              </a:rPr>
              <a:t>磁盘上被请求的块</a:t>
            </a:r>
            <a:endParaRPr b="0" lang="en-US" sz="1800" spc="-1" strike="noStrike">
              <a:solidFill>
                <a:srgbClr val="000000"/>
              </a:solidFill>
              <a:latin typeface="Arial"/>
            </a:endParaRPr>
          </a:p>
        </p:txBody>
      </p:sp>
      <p:sp>
        <p:nvSpPr>
          <p:cNvPr id="197" name="Rectangle 25"/>
          <p:cNvSpPr/>
          <p:nvPr/>
        </p:nvSpPr>
        <p:spPr>
          <a:xfrm>
            <a:off x="1260000" y="4676040"/>
            <a:ext cx="10646280" cy="656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98" name="Rectangle 26"/>
          <p:cNvSpPr/>
          <p:nvPr/>
        </p:nvSpPr>
        <p:spPr>
          <a:xfrm>
            <a:off x="1341000" y="4788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199" name="Rectangle 27"/>
          <p:cNvSpPr/>
          <p:nvPr/>
        </p:nvSpPr>
        <p:spPr>
          <a:xfrm>
            <a:off x="196272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0" name="Rectangle 28"/>
          <p:cNvSpPr/>
          <p:nvPr/>
        </p:nvSpPr>
        <p:spPr>
          <a:xfrm>
            <a:off x="258444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1" name="Rectangle 29"/>
          <p:cNvSpPr/>
          <p:nvPr/>
        </p:nvSpPr>
        <p:spPr>
          <a:xfrm>
            <a:off x="320616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2" name="Rectangle 30"/>
          <p:cNvSpPr/>
          <p:nvPr/>
        </p:nvSpPr>
        <p:spPr>
          <a:xfrm>
            <a:off x="382788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3" name="Rectangle 31"/>
          <p:cNvSpPr/>
          <p:nvPr/>
        </p:nvSpPr>
        <p:spPr>
          <a:xfrm>
            <a:off x="4449600" y="4788000"/>
            <a:ext cx="456840" cy="456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4" name="Rectangle 32"/>
          <p:cNvSpPr/>
          <p:nvPr/>
        </p:nvSpPr>
        <p:spPr>
          <a:xfrm>
            <a:off x="5071320" y="4788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5" name="Rectangle 33"/>
          <p:cNvSpPr/>
          <p:nvPr/>
        </p:nvSpPr>
        <p:spPr>
          <a:xfrm>
            <a:off x="5693040" y="4788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6" name="Rectangle 34"/>
          <p:cNvSpPr/>
          <p:nvPr/>
        </p:nvSpPr>
        <p:spPr>
          <a:xfrm>
            <a:off x="631476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7" name="Rectangle 35"/>
          <p:cNvSpPr/>
          <p:nvPr/>
        </p:nvSpPr>
        <p:spPr>
          <a:xfrm>
            <a:off x="693648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8" name="Rectangle 36"/>
          <p:cNvSpPr/>
          <p:nvPr/>
        </p:nvSpPr>
        <p:spPr>
          <a:xfrm>
            <a:off x="755820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09" name="Rectangle 37"/>
          <p:cNvSpPr/>
          <p:nvPr/>
        </p:nvSpPr>
        <p:spPr>
          <a:xfrm>
            <a:off x="817992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10" name="Rectangle 38"/>
          <p:cNvSpPr/>
          <p:nvPr/>
        </p:nvSpPr>
        <p:spPr>
          <a:xfrm>
            <a:off x="880164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11" name="Rectangle 39"/>
          <p:cNvSpPr/>
          <p:nvPr/>
        </p:nvSpPr>
        <p:spPr>
          <a:xfrm>
            <a:off x="942336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12" name="Rectangle 40"/>
          <p:cNvSpPr/>
          <p:nvPr/>
        </p:nvSpPr>
        <p:spPr>
          <a:xfrm>
            <a:off x="10045080" y="4788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13" name="TextBox 41"/>
          <p:cNvSpPr/>
          <p:nvPr/>
        </p:nvSpPr>
        <p:spPr>
          <a:xfrm>
            <a:off x="1408680" y="3928680"/>
            <a:ext cx="321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214" name="TextBox 42"/>
          <p:cNvSpPr/>
          <p:nvPr/>
        </p:nvSpPr>
        <p:spPr>
          <a:xfrm>
            <a:off x="1962720" y="39286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64</a:t>
            </a:r>
            <a:endParaRPr b="0" lang="en-US" sz="1800" spc="-1" strike="noStrike">
              <a:solidFill>
                <a:srgbClr val="000000"/>
              </a:solidFill>
              <a:latin typeface="Arial"/>
            </a:endParaRPr>
          </a:p>
        </p:txBody>
      </p:sp>
      <p:sp>
        <p:nvSpPr>
          <p:cNvPr id="215" name="TextBox 47"/>
          <p:cNvSpPr/>
          <p:nvPr/>
        </p:nvSpPr>
        <p:spPr>
          <a:xfrm>
            <a:off x="2569680" y="39330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52</a:t>
            </a:r>
            <a:endParaRPr b="0" lang="en-US" sz="1800" spc="-1" strike="noStrike">
              <a:solidFill>
                <a:srgbClr val="000000"/>
              </a:solidFill>
              <a:latin typeface="Arial"/>
            </a:endParaRPr>
          </a:p>
        </p:txBody>
      </p:sp>
      <p:sp>
        <p:nvSpPr>
          <p:cNvPr id="216" name="TextBox 48"/>
          <p:cNvSpPr/>
          <p:nvPr/>
        </p:nvSpPr>
        <p:spPr>
          <a:xfrm>
            <a:off x="3206160" y="39556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42</a:t>
            </a:r>
            <a:endParaRPr b="0" lang="en-US" sz="1800" spc="-1" strike="noStrike">
              <a:solidFill>
                <a:srgbClr val="000000"/>
              </a:solidFill>
              <a:latin typeface="Arial"/>
            </a:endParaRPr>
          </a:p>
        </p:txBody>
      </p:sp>
      <p:sp>
        <p:nvSpPr>
          <p:cNvPr id="217" name="TextBox 49"/>
          <p:cNvSpPr/>
          <p:nvPr/>
        </p:nvSpPr>
        <p:spPr>
          <a:xfrm>
            <a:off x="3832560" y="39585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34</a:t>
            </a:r>
            <a:endParaRPr b="0" lang="en-US" sz="1800" spc="-1" strike="noStrike">
              <a:solidFill>
                <a:srgbClr val="000000"/>
              </a:solidFill>
              <a:latin typeface="Arial"/>
            </a:endParaRPr>
          </a:p>
        </p:txBody>
      </p:sp>
      <p:sp>
        <p:nvSpPr>
          <p:cNvPr id="218" name="TextBox 50"/>
          <p:cNvSpPr/>
          <p:nvPr/>
        </p:nvSpPr>
        <p:spPr>
          <a:xfrm>
            <a:off x="4442040" y="39459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219" name="TextBox 51"/>
          <p:cNvSpPr/>
          <p:nvPr/>
        </p:nvSpPr>
        <p:spPr>
          <a:xfrm>
            <a:off x="5142600" y="39664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220" name="TextBox 52"/>
          <p:cNvSpPr/>
          <p:nvPr/>
        </p:nvSpPr>
        <p:spPr>
          <a:xfrm>
            <a:off x="5769000" y="39664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221" name="TextBox 53"/>
          <p:cNvSpPr/>
          <p:nvPr/>
        </p:nvSpPr>
        <p:spPr>
          <a:xfrm>
            <a:off x="6356520" y="39661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64</a:t>
            </a:r>
            <a:endParaRPr b="0" lang="en-US" sz="1800" spc="-1" strike="noStrike">
              <a:solidFill>
                <a:srgbClr val="000000"/>
              </a:solidFill>
              <a:latin typeface="Arial"/>
            </a:endParaRPr>
          </a:p>
        </p:txBody>
      </p:sp>
      <p:sp>
        <p:nvSpPr>
          <p:cNvPr id="222" name="TextBox 54"/>
          <p:cNvSpPr/>
          <p:nvPr/>
        </p:nvSpPr>
        <p:spPr>
          <a:xfrm>
            <a:off x="6963480" y="39708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52</a:t>
            </a:r>
            <a:endParaRPr b="0" lang="en-US" sz="1800" spc="-1" strike="noStrike">
              <a:solidFill>
                <a:srgbClr val="000000"/>
              </a:solidFill>
              <a:latin typeface="Arial"/>
            </a:endParaRPr>
          </a:p>
        </p:txBody>
      </p:sp>
      <p:sp>
        <p:nvSpPr>
          <p:cNvPr id="223" name="TextBox 55"/>
          <p:cNvSpPr/>
          <p:nvPr/>
        </p:nvSpPr>
        <p:spPr>
          <a:xfrm>
            <a:off x="7599960" y="39934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42</a:t>
            </a:r>
            <a:endParaRPr b="0" lang="en-US" sz="1800" spc="-1" strike="noStrike">
              <a:solidFill>
                <a:srgbClr val="000000"/>
              </a:solidFill>
              <a:latin typeface="Arial"/>
            </a:endParaRPr>
          </a:p>
        </p:txBody>
      </p:sp>
      <p:sp>
        <p:nvSpPr>
          <p:cNvPr id="224" name="TextBox 56"/>
          <p:cNvSpPr/>
          <p:nvPr/>
        </p:nvSpPr>
        <p:spPr>
          <a:xfrm>
            <a:off x="8226360" y="39963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34</a:t>
            </a:r>
            <a:endParaRPr b="0" lang="en-US" sz="1800" spc="-1" strike="noStrike">
              <a:solidFill>
                <a:srgbClr val="000000"/>
              </a:solidFill>
              <a:latin typeface="Arial"/>
            </a:endParaRPr>
          </a:p>
        </p:txBody>
      </p:sp>
      <p:sp>
        <p:nvSpPr>
          <p:cNvPr id="225" name="TextBox 57"/>
          <p:cNvSpPr/>
          <p:nvPr/>
        </p:nvSpPr>
        <p:spPr>
          <a:xfrm>
            <a:off x="8836200" y="39837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28</a:t>
            </a:r>
            <a:endParaRPr b="0" lang="en-US" sz="1800" spc="-1" strike="noStrike">
              <a:solidFill>
                <a:srgbClr val="000000"/>
              </a:solidFill>
              <a:latin typeface="Arial"/>
            </a:endParaRPr>
          </a:p>
        </p:txBody>
      </p:sp>
      <p:sp>
        <p:nvSpPr>
          <p:cNvPr id="226" name="TextBox 58"/>
          <p:cNvSpPr/>
          <p:nvPr/>
        </p:nvSpPr>
        <p:spPr>
          <a:xfrm>
            <a:off x="9416160" y="39924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23</a:t>
            </a:r>
            <a:endParaRPr b="0" lang="en-US" sz="1800" spc="-1" strike="noStrike">
              <a:solidFill>
                <a:srgbClr val="000000"/>
              </a:solidFill>
              <a:latin typeface="Arial"/>
            </a:endParaRPr>
          </a:p>
        </p:txBody>
      </p:sp>
      <p:sp>
        <p:nvSpPr>
          <p:cNvPr id="227" name="TextBox 59"/>
          <p:cNvSpPr/>
          <p:nvPr/>
        </p:nvSpPr>
        <p:spPr>
          <a:xfrm>
            <a:off x="10025640" y="39960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19</a:t>
            </a:r>
            <a:endParaRPr b="0" lang="en-US" sz="1800" spc="-1" strike="noStrike">
              <a:solidFill>
                <a:srgbClr val="000000"/>
              </a:solidFill>
              <a:latin typeface="Arial"/>
            </a:endParaRPr>
          </a:p>
        </p:txBody>
      </p:sp>
      <p:sp>
        <p:nvSpPr>
          <p:cNvPr id="228" name="Rectangle 60"/>
          <p:cNvSpPr/>
          <p:nvPr/>
        </p:nvSpPr>
        <p:spPr>
          <a:xfrm>
            <a:off x="10666800" y="337896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29" name="Rectangle 61"/>
          <p:cNvSpPr/>
          <p:nvPr/>
        </p:nvSpPr>
        <p:spPr>
          <a:xfrm>
            <a:off x="11288520" y="337896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30" name="TextBox 62"/>
          <p:cNvSpPr/>
          <p:nvPr/>
        </p:nvSpPr>
        <p:spPr>
          <a:xfrm>
            <a:off x="10654200" y="39924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31" name="TextBox 63"/>
          <p:cNvSpPr/>
          <p:nvPr/>
        </p:nvSpPr>
        <p:spPr>
          <a:xfrm>
            <a:off x="11263680" y="39949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32" name="Rectangle 64"/>
          <p:cNvSpPr/>
          <p:nvPr/>
        </p:nvSpPr>
        <p:spPr>
          <a:xfrm>
            <a:off x="10666800" y="479088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33" name="Rectangle 65"/>
          <p:cNvSpPr/>
          <p:nvPr/>
        </p:nvSpPr>
        <p:spPr>
          <a:xfrm>
            <a:off x="11288520" y="479088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34" name="TextBox 66"/>
          <p:cNvSpPr/>
          <p:nvPr/>
        </p:nvSpPr>
        <p:spPr>
          <a:xfrm>
            <a:off x="2007720" y="53445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64</a:t>
            </a:r>
            <a:endParaRPr b="0" lang="en-US" sz="1800" spc="-1" strike="noStrike">
              <a:solidFill>
                <a:srgbClr val="000000"/>
              </a:solidFill>
              <a:latin typeface="Arial"/>
            </a:endParaRPr>
          </a:p>
        </p:txBody>
      </p:sp>
      <p:sp>
        <p:nvSpPr>
          <p:cNvPr id="235" name="TextBox 67"/>
          <p:cNvSpPr/>
          <p:nvPr/>
        </p:nvSpPr>
        <p:spPr>
          <a:xfrm>
            <a:off x="2614680" y="53488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52</a:t>
            </a:r>
            <a:endParaRPr b="0" lang="en-US" sz="1800" spc="-1" strike="noStrike">
              <a:solidFill>
                <a:srgbClr val="000000"/>
              </a:solidFill>
              <a:latin typeface="Arial"/>
            </a:endParaRPr>
          </a:p>
        </p:txBody>
      </p:sp>
      <p:sp>
        <p:nvSpPr>
          <p:cNvPr id="236" name="TextBox 68"/>
          <p:cNvSpPr/>
          <p:nvPr/>
        </p:nvSpPr>
        <p:spPr>
          <a:xfrm>
            <a:off x="3251160" y="53719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42</a:t>
            </a:r>
            <a:endParaRPr b="0" lang="en-US" sz="1800" spc="-1" strike="noStrike">
              <a:solidFill>
                <a:srgbClr val="000000"/>
              </a:solidFill>
              <a:latin typeface="Arial"/>
            </a:endParaRPr>
          </a:p>
        </p:txBody>
      </p:sp>
      <p:sp>
        <p:nvSpPr>
          <p:cNvPr id="237" name="TextBox 69"/>
          <p:cNvSpPr/>
          <p:nvPr/>
        </p:nvSpPr>
        <p:spPr>
          <a:xfrm>
            <a:off x="3877920" y="53744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34</a:t>
            </a:r>
            <a:endParaRPr b="0" lang="en-US" sz="1800" spc="-1" strike="noStrike">
              <a:solidFill>
                <a:srgbClr val="000000"/>
              </a:solidFill>
              <a:latin typeface="Arial"/>
            </a:endParaRPr>
          </a:p>
        </p:txBody>
      </p:sp>
      <p:sp>
        <p:nvSpPr>
          <p:cNvPr id="238" name="TextBox 70"/>
          <p:cNvSpPr/>
          <p:nvPr/>
        </p:nvSpPr>
        <p:spPr>
          <a:xfrm>
            <a:off x="4487400" y="53622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28</a:t>
            </a:r>
            <a:endParaRPr b="0" lang="en-US" sz="1800" spc="-1" strike="noStrike">
              <a:solidFill>
                <a:srgbClr val="000000"/>
              </a:solidFill>
              <a:latin typeface="Arial"/>
            </a:endParaRPr>
          </a:p>
        </p:txBody>
      </p:sp>
      <p:sp>
        <p:nvSpPr>
          <p:cNvPr id="239" name="TextBox 71"/>
          <p:cNvSpPr/>
          <p:nvPr/>
        </p:nvSpPr>
        <p:spPr>
          <a:xfrm>
            <a:off x="5067360" y="53704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23</a:t>
            </a:r>
            <a:endParaRPr b="0" lang="en-US" sz="1800" spc="-1" strike="noStrike">
              <a:solidFill>
                <a:srgbClr val="000000"/>
              </a:solidFill>
              <a:latin typeface="Arial"/>
            </a:endParaRPr>
          </a:p>
        </p:txBody>
      </p:sp>
      <p:sp>
        <p:nvSpPr>
          <p:cNvPr id="240" name="TextBox 72"/>
          <p:cNvSpPr/>
          <p:nvPr/>
        </p:nvSpPr>
        <p:spPr>
          <a:xfrm>
            <a:off x="5676840" y="53740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19</a:t>
            </a:r>
            <a:endParaRPr b="0" lang="en-US" sz="1800" spc="-1" strike="noStrike">
              <a:solidFill>
                <a:srgbClr val="000000"/>
              </a:solidFill>
              <a:latin typeface="Arial"/>
            </a:endParaRPr>
          </a:p>
        </p:txBody>
      </p:sp>
      <p:sp>
        <p:nvSpPr>
          <p:cNvPr id="241" name="TextBox 73"/>
          <p:cNvSpPr/>
          <p:nvPr/>
        </p:nvSpPr>
        <p:spPr>
          <a:xfrm>
            <a:off x="6305400" y="53704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42" name="TextBox 74"/>
          <p:cNvSpPr/>
          <p:nvPr/>
        </p:nvSpPr>
        <p:spPr>
          <a:xfrm>
            <a:off x="6915240" y="53730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43" name="TextBox 75"/>
          <p:cNvSpPr/>
          <p:nvPr/>
        </p:nvSpPr>
        <p:spPr>
          <a:xfrm>
            <a:off x="1404000" y="5357160"/>
            <a:ext cx="321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244" name="TextBox 76"/>
          <p:cNvSpPr/>
          <p:nvPr/>
        </p:nvSpPr>
        <p:spPr>
          <a:xfrm>
            <a:off x="7543440" y="53704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45" name="TextBox 77"/>
          <p:cNvSpPr/>
          <p:nvPr/>
        </p:nvSpPr>
        <p:spPr>
          <a:xfrm>
            <a:off x="8153280" y="53730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46" name="TextBox 78"/>
          <p:cNvSpPr/>
          <p:nvPr/>
        </p:nvSpPr>
        <p:spPr>
          <a:xfrm>
            <a:off x="8779680" y="53834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47" name="TextBox 79"/>
          <p:cNvSpPr/>
          <p:nvPr/>
        </p:nvSpPr>
        <p:spPr>
          <a:xfrm>
            <a:off x="9389160" y="53856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48" name="TextBox 80"/>
          <p:cNvSpPr/>
          <p:nvPr/>
        </p:nvSpPr>
        <p:spPr>
          <a:xfrm>
            <a:off x="10017720" y="53834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49" name="TextBox 81"/>
          <p:cNvSpPr/>
          <p:nvPr/>
        </p:nvSpPr>
        <p:spPr>
          <a:xfrm>
            <a:off x="10627560" y="53856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50" name="TextBox 82"/>
          <p:cNvSpPr/>
          <p:nvPr/>
        </p:nvSpPr>
        <p:spPr>
          <a:xfrm>
            <a:off x="11273760" y="54028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251" name="TextBox 83"/>
          <p:cNvSpPr/>
          <p:nvPr/>
        </p:nvSpPr>
        <p:spPr>
          <a:xfrm>
            <a:off x="4307400" y="2606400"/>
            <a:ext cx="26557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1800" spc="-1" strike="noStrike">
                <a:solidFill>
                  <a:schemeClr val="dk1"/>
                </a:solidFill>
                <a:latin typeface="Arial"/>
                <a:ea typeface="微软雅黑"/>
              </a:rPr>
              <a:t>磁盘上没有被请求的块</a:t>
            </a:r>
            <a:endParaRPr b="0" lang="en-US" sz="1800" spc="-1" strike="noStrike">
              <a:solidFill>
                <a:srgbClr val="000000"/>
              </a:solidFill>
              <a:latin typeface="Arial"/>
            </a:endParaRPr>
          </a:p>
        </p:txBody>
      </p:sp>
      <p:sp>
        <p:nvSpPr>
          <p:cNvPr id="252" name="TextBox 84"/>
          <p:cNvSpPr/>
          <p:nvPr/>
        </p:nvSpPr>
        <p:spPr>
          <a:xfrm>
            <a:off x="280080" y="4804560"/>
            <a:ext cx="124776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2000" spc="-1" strike="noStrike">
                <a:solidFill>
                  <a:schemeClr val="dk1"/>
                </a:solidFill>
                <a:latin typeface="Arial"/>
                <a:ea typeface="微软雅黑"/>
              </a:rPr>
              <a:t>连读：</a:t>
            </a:r>
            <a:endParaRPr b="0" lang="en-US" sz="2000" spc="-1" strike="noStrike">
              <a:solidFill>
                <a:srgbClr val="000000"/>
              </a:solidFill>
              <a:latin typeface="Arial"/>
            </a:endParaRPr>
          </a:p>
        </p:txBody>
      </p:sp>
      <p:sp>
        <p:nvSpPr>
          <p:cNvPr id="253" name="TextBox 85"/>
          <p:cNvSpPr/>
          <p:nvPr/>
        </p:nvSpPr>
        <p:spPr>
          <a:xfrm>
            <a:off x="443592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ff0000"/>
                </a:solidFill>
                <a:latin typeface="Arial"/>
                <a:ea typeface="微软雅黑"/>
              </a:rPr>
              <a:t>-27</a:t>
            </a:r>
            <a:endParaRPr b="0" lang="en-US" sz="1800" spc="-1" strike="noStrike">
              <a:solidFill>
                <a:srgbClr val="000000"/>
              </a:solidFill>
              <a:latin typeface="Arial"/>
            </a:endParaRPr>
          </a:p>
        </p:txBody>
      </p:sp>
      <p:sp>
        <p:nvSpPr>
          <p:cNvPr id="254" name="TextBox 86"/>
          <p:cNvSpPr/>
          <p:nvPr/>
        </p:nvSpPr>
        <p:spPr>
          <a:xfrm>
            <a:off x="504396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ff0000"/>
                </a:solidFill>
                <a:latin typeface="Arial"/>
                <a:ea typeface="微软雅黑"/>
              </a:rPr>
              <a:t>-49</a:t>
            </a:r>
            <a:endParaRPr b="0" lang="en-US" sz="1800" spc="-1" strike="noStrike">
              <a:solidFill>
                <a:srgbClr val="000000"/>
              </a:solidFill>
              <a:latin typeface="Arial"/>
            </a:endParaRPr>
          </a:p>
        </p:txBody>
      </p:sp>
      <p:sp>
        <p:nvSpPr>
          <p:cNvPr id="255" name="TextBox 87"/>
          <p:cNvSpPr/>
          <p:nvPr/>
        </p:nvSpPr>
        <p:spPr>
          <a:xfrm>
            <a:off x="564912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ff0000"/>
                </a:solidFill>
                <a:latin typeface="Arial"/>
                <a:ea typeface="微软雅黑"/>
              </a:rPr>
              <a:t>-67</a:t>
            </a:r>
            <a:endParaRPr b="0" lang="en-US" sz="1800" spc="-1" strike="noStrike">
              <a:solidFill>
                <a:srgbClr val="000000"/>
              </a:solidFill>
              <a:latin typeface="Arial"/>
            </a:endParaRPr>
          </a:p>
        </p:txBody>
      </p:sp>
      <p:sp>
        <p:nvSpPr>
          <p:cNvPr id="256" name="TextBox 88"/>
          <p:cNvSpPr/>
          <p:nvPr/>
        </p:nvSpPr>
        <p:spPr>
          <a:xfrm>
            <a:off x="627588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ff0000"/>
                </a:solidFill>
                <a:latin typeface="Arial"/>
                <a:ea typeface="微软雅黑"/>
              </a:rPr>
              <a:t>-19</a:t>
            </a:r>
            <a:endParaRPr b="0" lang="en-US" sz="1800" spc="-1" strike="noStrike">
              <a:solidFill>
                <a:srgbClr val="000000"/>
              </a:solidFill>
              <a:latin typeface="Arial"/>
            </a:endParaRPr>
          </a:p>
        </p:txBody>
      </p:sp>
      <p:sp>
        <p:nvSpPr>
          <p:cNvPr id="257" name="TextBox 89"/>
          <p:cNvSpPr/>
          <p:nvPr/>
        </p:nvSpPr>
        <p:spPr>
          <a:xfrm>
            <a:off x="696348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70c0"/>
                </a:solidFill>
                <a:latin typeface="Arial"/>
                <a:ea typeface="微软雅黑"/>
              </a:rPr>
              <a:t>17</a:t>
            </a:r>
            <a:endParaRPr b="0" lang="en-US" sz="1800" spc="-1" strike="noStrike">
              <a:solidFill>
                <a:srgbClr val="000000"/>
              </a:solidFill>
              <a:latin typeface="Arial"/>
            </a:endParaRPr>
          </a:p>
        </p:txBody>
      </p:sp>
      <p:sp>
        <p:nvSpPr>
          <p:cNvPr id="258" name="TextBox 90"/>
          <p:cNvSpPr/>
          <p:nvPr/>
        </p:nvSpPr>
        <p:spPr>
          <a:xfrm>
            <a:off x="757944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70c0"/>
                </a:solidFill>
                <a:latin typeface="Arial"/>
                <a:ea typeface="微软雅黑"/>
              </a:rPr>
              <a:t>43</a:t>
            </a:r>
            <a:endParaRPr b="0" lang="en-US" sz="1800" spc="-1" strike="noStrike">
              <a:solidFill>
                <a:srgbClr val="000000"/>
              </a:solidFill>
              <a:latin typeface="Arial"/>
            </a:endParaRPr>
          </a:p>
        </p:txBody>
      </p:sp>
      <p:sp>
        <p:nvSpPr>
          <p:cNvPr id="259" name="TextBox 91"/>
          <p:cNvSpPr/>
          <p:nvPr/>
        </p:nvSpPr>
        <p:spPr>
          <a:xfrm>
            <a:off x="818100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70c0"/>
                </a:solidFill>
                <a:latin typeface="Arial"/>
                <a:ea typeface="微软雅黑"/>
              </a:rPr>
              <a:t>61</a:t>
            </a:r>
            <a:endParaRPr b="0" lang="en-US" sz="1800" spc="-1" strike="noStrike">
              <a:solidFill>
                <a:srgbClr val="000000"/>
              </a:solidFill>
              <a:latin typeface="Arial"/>
            </a:endParaRPr>
          </a:p>
        </p:txBody>
      </p:sp>
      <p:sp>
        <p:nvSpPr>
          <p:cNvPr id="260" name="TextBox 92"/>
          <p:cNvSpPr/>
          <p:nvPr/>
        </p:nvSpPr>
        <p:spPr>
          <a:xfrm>
            <a:off x="880164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70c0"/>
                </a:solidFill>
                <a:latin typeface="Arial"/>
                <a:ea typeface="微软雅黑"/>
              </a:rPr>
              <a:t>73</a:t>
            </a:r>
            <a:endParaRPr b="0" lang="en-US" sz="1800" spc="-1" strike="noStrike">
              <a:solidFill>
                <a:srgbClr val="000000"/>
              </a:solidFill>
              <a:latin typeface="Arial"/>
            </a:endParaRPr>
          </a:p>
        </p:txBody>
      </p:sp>
      <p:sp>
        <p:nvSpPr>
          <p:cNvPr id="261" name="TextBox 93"/>
          <p:cNvSpPr/>
          <p:nvPr/>
        </p:nvSpPr>
        <p:spPr>
          <a:xfrm>
            <a:off x="942516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70c0"/>
                </a:solidFill>
                <a:latin typeface="Arial"/>
                <a:ea typeface="微软雅黑"/>
              </a:rPr>
              <a:t>80</a:t>
            </a:r>
            <a:endParaRPr b="0" lang="en-US" sz="1800" spc="-1" strike="noStrike">
              <a:solidFill>
                <a:srgbClr val="000000"/>
              </a:solidFill>
              <a:latin typeface="Arial"/>
            </a:endParaRPr>
          </a:p>
        </p:txBody>
      </p:sp>
      <p:sp>
        <p:nvSpPr>
          <p:cNvPr id="262" name="TextBox 94"/>
          <p:cNvSpPr/>
          <p:nvPr/>
        </p:nvSpPr>
        <p:spPr>
          <a:xfrm>
            <a:off x="285480" y="6033600"/>
            <a:ext cx="124776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2000" spc="-1" strike="noStrike">
                <a:solidFill>
                  <a:schemeClr val="dk1"/>
                </a:solidFill>
                <a:latin typeface="Arial"/>
                <a:ea typeface="微软雅黑"/>
              </a:rPr>
              <a:t>连读收益：</a:t>
            </a:r>
            <a:endParaRPr b="0" lang="en-US" sz="2000" spc="-1" strike="noStrike">
              <a:solidFill>
                <a:srgbClr val="000000"/>
              </a:solidFill>
              <a:latin typeface="Arial"/>
            </a:endParaRPr>
          </a:p>
        </p:txBody>
      </p:sp>
      <p:sp>
        <p:nvSpPr>
          <p:cNvPr id="263" name="Rectangle 98"/>
          <p:cNvSpPr/>
          <p:nvPr/>
        </p:nvSpPr>
        <p:spPr>
          <a:xfrm>
            <a:off x="1904760" y="4739040"/>
            <a:ext cx="9919440" cy="54360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64" name="Rectangle 99"/>
          <p:cNvSpPr/>
          <p:nvPr/>
        </p:nvSpPr>
        <p:spPr>
          <a:xfrm>
            <a:off x="1882080" y="3340440"/>
            <a:ext cx="2467440" cy="54360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65" name="Rectangle 100"/>
          <p:cNvSpPr/>
          <p:nvPr/>
        </p:nvSpPr>
        <p:spPr>
          <a:xfrm>
            <a:off x="6247800" y="3338280"/>
            <a:ext cx="5576040" cy="54360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66" name="TextBox 101"/>
          <p:cNvSpPr/>
          <p:nvPr/>
        </p:nvSpPr>
        <p:spPr>
          <a:xfrm>
            <a:off x="10052640" y="6080400"/>
            <a:ext cx="601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rgbClr val="0070c0"/>
                </a:solidFill>
                <a:latin typeface="Arial"/>
                <a:ea typeface="微软雅黑"/>
              </a:rPr>
              <a:t>83</a:t>
            </a:r>
            <a:endParaRPr b="0" lang="en-US" sz="1800" spc="-1" strike="noStrike">
              <a:solidFill>
                <a:srgbClr val="000000"/>
              </a:solidFill>
              <a:latin typeface="Arial"/>
            </a:endParaRPr>
          </a:p>
        </p:txBody>
      </p:sp>
      <p:sp>
        <p:nvSpPr>
          <p:cNvPr id="267" name="Rectangle 102"/>
          <p:cNvSpPr/>
          <p:nvPr/>
        </p:nvSpPr>
        <p:spPr>
          <a:xfrm>
            <a:off x="1708200" y="2626560"/>
            <a:ext cx="292320" cy="3168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68" name="TextBox 103"/>
          <p:cNvSpPr/>
          <p:nvPr/>
        </p:nvSpPr>
        <p:spPr>
          <a:xfrm>
            <a:off x="2022120" y="2588400"/>
            <a:ext cx="13932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1800" spc="-1" strike="noStrike">
                <a:solidFill>
                  <a:schemeClr val="dk1"/>
                </a:solidFill>
                <a:latin typeface="Arial"/>
                <a:ea typeface="微软雅黑"/>
              </a:rPr>
              <a:t>磁盘空间</a:t>
            </a:r>
            <a:endParaRPr b="0" lang="en-US" sz="1800" spc="-1" strike="noStrike">
              <a:solidFill>
                <a:srgbClr val="000000"/>
              </a:solidFill>
              <a:latin typeface="Arial"/>
            </a:endParaRPr>
          </a:p>
        </p:txBody>
      </p:sp>
    </p:spTree>
  </p:cSld>
  <mc:AlternateContent>
    <mc:Choice Requires="p14">
      <p:transition p14:dur="10"/>
    </mc:Choice>
    <mc:Fallback>
      <p:transition/>
    </mc:Fallback>
  </mc:AlternateContent>
  <p:timing>
    <p:tnLst>
      <p:par>
        <p:cTn id="110" dur="indefinite" restart="never" nodeType="tmRoot">
          <p:childTnLst>
            <p:seq>
              <p:cTn id="111" dur="indefinite" nodeType="mainSeq">
                <p:childTnLst>
                  <p:par>
                    <p:cTn id="112" fill="hold">
                      <p:stCondLst>
                        <p:cond delay="indefinite"/>
                      </p:stCondLst>
                      <p:childTnLst>
                        <p:par>
                          <p:cTn id="113" fill="hold">
                            <p:stCondLst>
                              <p:cond delay="0"/>
                            </p:stCondLst>
                            <p:childTnLst>
                              <p:par>
                                <p:cTn id="114" nodeType="clickEffect" fill="hold" presetClass="entr" presetID="10">
                                  <p:stCondLst>
                                    <p:cond delay="0"/>
                                  </p:stCondLst>
                                  <p:childTnLst>
                                    <p:set>
                                      <p:cBhvr>
                                        <p:cTn id="115" dur="1" fill="hold">
                                          <p:stCondLst>
                                            <p:cond delay="0"/>
                                          </p:stCondLst>
                                        </p:cTn>
                                        <p:tgtEl>
                                          <p:spTgt spid="253"/>
                                        </p:tgtEl>
                                        <p:attrNameLst>
                                          <p:attrName>style.visibility</p:attrName>
                                        </p:attrNameLst>
                                      </p:cBhvr>
                                      <p:to>
                                        <p:strVal val="visible"/>
                                      </p:to>
                                    </p:set>
                                    <p:animEffect filter="fade" transition="in">
                                      <p:cBhvr additive="repl">
                                        <p:cTn id="116" dur="500"/>
                                        <p:tgtEl>
                                          <p:spTgt spid="253"/>
                                        </p:tgtEl>
                                      </p:cBhvr>
                                    </p:animEffec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0">
                                  <p:stCondLst>
                                    <p:cond delay="0"/>
                                  </p:stCondLst>
                                  <p:childTnLst>
                                    <p:set>
                                      <p:cBhvr>
                                        <p:cTn id="120" dur="1" fill="hold">
                                          <p:stCondLst>
                                            <p:cond delay="0"/>
                                          </p:stCondLst>
                                        </p:cTn>
                                        <p:tgtEl>
                                          <p:spTgt spid="254"/>
                                        </p:tgtEl>
                                        <p:attrNameLst>
                                          <p:attrName>style.visibility</p:attrName>
                                        </p:attrNameLst>
                                      </p:cBhvr>
                                      <p:to>
                                        <p:strVal val="visible"/>
                                      </p:to>
                                    </p:set>
                                    <p:animEffect filter="fade" transition="in">
                                      <p:cBhvr additive="repl">
                                        <p:cTn id="121" dur="500"/>
                                        <p:tgtEl>
                                          <p:spTgt spid="254"/>
                                        </p:tgtEl>
                                      </p:cBhvr>
                                    </p:animEffec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0">
                                  <p:stCondLst>
                                    <p:cond delay="0"/>
                                  </p:stCondLst>
                                  <p:childTnLst>
                                    <p:set>
                                      <p:cBhvr>
                                        <p:cTn id="125" dur="1" fill="hold">
                                          <p:stCondLst>
                                            <p:cond delay="0"/>
                                          </p:stCondLst>
                                        </p:cTn>
                                        <p:tgtEl>
                                          <p:spTgt spid="255"/>
                                        </p:tgtEl>
                                        <p:attrNameLst>
                                          <p:attrName>style.visibility</p:attrName>
                                        </p:attrNameLst>
                                      </p:cBhvr>
                                      <p:to>
                                        <p:strVal val="visible"/>
                                      </p:to>
                                    </p:set>
                                    <p:animEffect filter="fade" transition="in">
                                      <p:cBhvr additive="repl">
                                        <p:cTn id="126" dur="500"/>
                                        <p:tgtEl>
                                          <p:spTgt spid="255"/>
                                        </p:tgtEl>
                                      </p:cBhvr>
                                    </p:animEffec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0">
                                  <p:stCondLst>
                                    <p:cond delay="0"/>
                                  </p:stCondLst>
                                  <p:childTnLst>
                                    <p:set>
                                      <p:cBhvr>
                                        <p:cTn id="130" dur="1" fill="hold">
                                          <p:stCondLst>
                                            <p:cond delay="0"/>
                                          </p:stCondLst>
                                        </p:cTn>
                                        <p:tgtEl>
                                          <p:spTgt spid="256"/>
                                        </p:tgtEl>
                                        <p:attrNameLst>
                                          <p:attrName>style.visibility</p:attrName>
                                        </p:attrNameLst>
                                      </p:cBhvr>
                                      <p:to>
                                        <p:strVal val="visible"/>
                                      </p:to>
                                    </p:set>
                                    <p:animEffect filter="fade" transition="in">
                                      <p:cBhvr additive="repl">
                                        <p:cTn id="131" dur="500"/>
                                        <p:tgtEl>
                                          <p:spTgt spid="256"/>
                                        </p:tgtEl>
                                      </p:cBhvr>
                                    </p:animEffect>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10">
                                  <p:stCondLst>
                                    <p:cond delay="0"/>
                                  </p:stCondLst>
                                  <p:childTnLst>
                                    <p:set>
                                      <p:cBhvr>
                                        <p:cTn id="135" dur="1" fill="hold">
                                          <p:stCondLst>
                                            <p:cond delay="0"/>
                                          </p:stCondLst>
                                        </p:cTn>
                                        <p:tgtEl>
                                          <p:spTgt spid="257"/>
                                        </p:tgtEl>
                                        <p:attrNameLst>
                                          <p:attrName>style.visibility</p:attrName>
                                        </p:attrNameLst>
                                      </p:cBhvr>
                                      <p:to>
                                        <p:strVal val="visible"/>
                                      </p:to>
                                    </p:set>
                                    <p:animEffect filter="fade" transition="in">
                                      <p:cBhvr additive="repl">
                                        <p:cTn id="136" dur="500"/>
                                        <p:tgtEl>
                                          <p:spTgt spid="257"/>
                                        </p:tgtEl>
                                      </p:cBhvr>
                                    </p:animEffect>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10">
                                  <p:stCondLst>
                                    <p:cond delay="0"/>
                                  </p:stCondLst>
                                  <p:childTnLst>
                                    <p:set>
                                      <p:cBhvr>
                                        <p:cTn id="140" dur="1" fill="hold">
                                          <p:stCondLst>
                                            <p:cond delay="0"/>
                                          </p:stCondLst>
                                        </p:cTn>
                                        <p:tgtEl>
                                          <p:spTgt spid="258"/>
                                        </p:tgtEl>
                                        <p:attrNameLst>
                                          <p:attrName>style.visibility</p:attrName>
                                        </p:attrNameLst>
                                      </p:cBhvr>
                                      <p:to>
                                        <p:strVal val="visible"/>
                                      </p:to>
                                    </p:set>
                                    <p:animEffect filter="fade" transition="in">
                                      <p:cBhvr additive="repl">
                                        <p:cTn id="141" dur="500"/>
                                        <p:tgtEl>
                                          <p:spTgt spid="258"/>
                                        </p:tgtEl>
                                      </p:cBhvr>
                                    </p:animEffec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10">
                                  <p:stCondLst>
                                    <p:cond delay="0"/>
                                  </p:stCondLst>
                                  <p:childTnLst>
                                    <p:set>
                                      <p:cBhvr>
                                        <p:cTn id="145" dur="1" fill="hold">
                                          <p:stCondLst>
                                            <p:cond delay="0"/>
                                          </p:stCondLst>
                                        </p:cTn>
                                        <p:tgtEl>
                                          <p:spTgt spid="259"/>
                                        </p:tgtEl>
                                        <p:attrNameLst>
                                          <p:attrName>style.visibility</p:attrName>
                                        </p:attrNameLst>
                                      </p:cBhvr>
                                      <p:to>
                                        <p:strVal val="visible"/>
                                      </p:to>
                                    </p:set>
                                    <p:animEffect filter="fade" transition="in">
                                      <p:cBhvr additive="repl">
                                        <p:cTn id="146" dur="500"/>
                                        <p:tgtEl>
                                          <p:spTgt spid="259"/>
                                        </p:tgtEl>
                                      </p:cBhvr>
                                    </p:animEffec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0">
                                  <p:stCondLst>
                                    <p:cond delay="0"/>
                                  </p:stCondLst>
                                  <p:childTnLst>
                                    <p:set>
                                      <p:cBhvr>
                                        <p:cTn id="150" dur="1" fill="hold">
                                          <p:stCondLst>
                                            <p:cond delay="0"/>
                                          </p:stCondLst>
                                        </p:cTn>
                                        <p:tgtEl>
                                          <p:spTgt spid="260"/>
                                        </p:tgtEl>
                                        <p:attrNameLst>
                                          <p:attrName>style.visibility</p:attrName>
                                        </p:attrNameLst>
                                      </p:cBhvr>
                                      <p:to>
                                        <p:strVal val="visible"/>
                                      </p:to>
                                    </p:set>
                                    <p:animEffect filter="fade" transition="in">
                                      <p:cBhvr additive="repl">
                                        <p:cTn id="151" dur="500"/>
                                        <p:tgtEl>
                                          <p:spTgt spid="260"/>
                                        </p:tgtEl>
                                      </p:cBhvr>
                                    </p:animEffect>
                                  </p:childTnLst>
                                </p:cTn>
                              </p:par>
                            </p:childTnLst>
                          </p:cTn>
                        </p:par>
                      </p:childTnLst>
                    </p:cTn>
                  </p:par>
                  <p:par>
                    <p:cTn id="152" fill="hold">
                      <p:stCondLst>
                        <p:cond delay="indefinite"/>
                      </p:stCondLst>
                      <p:childTnLst>
                        <p:par>
                          <p:cTn id="153" fill="hold">
                            <p:stCondLst>
                              <p:cond delay="0"/>
                            </p:stCondLst>
                            <p:childTnLst>
                              <p:par>
                                <p:cTn id="154" nodeType="clickEffect" fill="hold" presetClass="entr" presetID="10">
                                  <p:stCondLst>
                                    <p:cond delay="0"/>
                                  </p:stCondLst>
                                  <p:childTnLst>
                                    <p:set>
                                      <p:cBhvr>
                                        <p:cTn id="155" dur="1" fill="hold">
                                          <p:stCondLst>
                                            <p:cond delay="0"/>
                                          </p:stCondLst>
                                        </p:cTn>
                                        <p:tgtEl>
                                          <p:spTgt spid="261"/>
                                        </p:tgtEl>
                                        <p:attrNameLst>
                                          <p:attrName>style.visibility</p:attrName>
                                        </p:attrNameLst>
                                      </p:cBhvr>
                                      <p:to>
                                        <p:strVal val="visible"/>
                                      </p:to>
                                    </p:set>
                                    <p:animEffect filter="fade" transition="in">
                                      <p:cBhvr additive="repl">
                                        <p:cTn id="156" dur="500"/>
                                        <p:tgtEl>
                                          <p:spTgt spid="261"/>
                                        </p:tgtEl>
                                      </p:cBhvr>
                                    </p:animEffec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0">
                                  <p:stCondLst>
                                    <p:cond delay="0"/>
                                  </p:stCondLst>
                                  <p:childTnLst>
                                    <p:set>
                                      <p:cBhvr>
                                        <p:cTn id="160" dur="1" fill="hold">
                                          <p:stCondLst>
                                            <p:cond delay="0"/>
                                          </p:stCondLst>
                                        </p:cTn>
                                        <p:tgtEl>
                                          <p:spTgt spid="266"/>
                                        </p:tgtEl>
                                        <p:attrNameLst>
                                          <p:attrName>style.visibility</p:attrName>
                                        </p:attrNameLst>
                                      </p:cBhvr>
                                      <p:to>
                                        <p:strVal val="visible"/>
                                      </p:to>
                                    </p:set>
                                    <p:animEffect filter="fade" transition="in">
                                      <p:cBhvr additive="repl">
                                        <p:cTn id="161" dur="500"/>
                                        <p:tgtEl>
                                          <p:spTgt spid="266"/>
                                        </p:tgtEl>
                                      </p:cBhvr>
                                    </p:animEffect>
                                  </p:childTnLst>
                                </p:cTn>
                              </p:par>
                              <p:par>
                                <p:cTn id="162" nodeType="withEffect" fill="hold" presetClass="entr" presetID="10">
                                  <p:stCondLst>
                                    <p:cond delay="0"/>
                                  </p:stCondLst>
                                  <p:childTnLst>
                                    <p:set>
                                      <p:cBhvr>
                                        <p:cTn id="163" dur="1" fill="hold">
                                          <p:stCondLst>
                                            <p:cond delay="0"/>
                                          </p:stCondLst>
                                        </p:cTn>
                                        <p:tgtEl>
                                          <p:spTgt spid="262"/>
                                        </p:tgtEl>
                                        <p:attrNameLst>
                                          <p:attrName>style.visibility</p:attrName>
                                        </p:attrNameLst>
                                      </p:cBhvr>
                                      <p:to>
                                        <p:strVal val="visible"/>
                                      </p:to>
                                    </p:set>
                                    <p:animEffect filter="fade" transition="in">
                                      <p:cBhvr additive="repl">
                                        <p:cTn id="164" dur="500"/>
                                        <p:tgtEl>
                                          <p:spTgt spid="262"/>
                                        </p:tgtEl>
                                      </p:cBhvr>
                                    </p:animEffec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0">
                                  <p:stCondLst>
                                    <p:cond delay="0"/>
                                  </p:stCondLst>
                                  <p:childTnLst>
                                    <p:set>
                                      <p:cBhvr>
                                        <p:cTn id="168" dur="1" fill="hold">
                                          <p:stCondLst>
                                            <p:cond delay="0"/>
                                          </p:stCondLst>
                                        </p:cTn>
                                        <p:tgtEl>
                                          <p:spTgt spid="263"/>
                                        </p:tgtEl>
                                        <p:attrNameLst>
                                          <p:attrName>style.visibility</p:attrName>
                                        </p:attrNameLst>
                                      </p:cBhvr>
                                      <p:to>
                                        <p:strVal val="visible"/>
                                      </p:to>
                                    </p:set>
                                    <p:animEffect filter="fade" transition="in">
                                      <p:cBhvr additive="repl">
                                        <p:cTn id="169" dur="500"/>
                                        <p:tgtEl>
                                          <p:spTgt spid="263"/>
                                        </p:tgtEl>
                                      </p:cBhvr>
                                    </p:animEffect>
                                  </p:childTnLst>
                                </p:cTn>
                              </p:par>
                              <p:par>
                                <p:cTn id="170" nodeType="withEffect" fill="hold" presetClass="entr" presetID="10">
                                  <p:stCondLst>
                                    <p:cond delay="0"/>
                                  </p:stCondLst>
                                  <p:childTnLst>
                                    <p:set>
                                      <p:cBhvr>
                                        <p:cTn id="171" dur="1" fill="hold">
                                          <p:stCondLst>
                                            <p:cond delay="0"/>
                                          </p:stCondLst>
                                        </p:cTn>
                                        <p:tgtEl>
                                          <p:spTgt spid="264"/>
                                        </p:tgtEl>
                                        <p:attrNameLst>
                                          <p:attrName>style.visibility</p:attrName>
                                        </p:attrNameLst>
                                      </p:cBhvr>
                                      <p:to>
                                        <p:strVal val="visible"/>
                                      </p:to>
                                    </p:set>
                                    <p:animEffect filter="fade" transition="in">
                                      <p:cBhvr additive="repl">
                                        <p:cTn id="172" dur="500"/>
                                        <p:tgtEl>
                                          <p:spTgt spid="264"/>
                                        </p:tgtEl>
                                      </p:cBhvr>
                                    </p:animEffect>
                                  </p:childTnLst>
                                </p:cTn>
                              </p:par>
                              <p:par>
                                <p:cTn id="173" nodeType="withEffect" fill="hold" presetClass="entr" presetID="10">
                                  <p:stCondLst>
                                    <p:cond delay="0"/>
                                  </p:stCondLst>
                                  <p:childTnLst>
                                    <p:set>
                                      <p:cBhvr>
                                        <p:cTn id="174" dur="1" fill="hold">
                                          <p:stCondLst>
                                            <p:cond delay="0"/>
                                          </p:stCondLst>
                                        </p:cTn>
                                        <p:tgtEl>
                                          <p:spTgt spid="265"/>
                                        </p:tgtEl>
                                        <p:attrNameLst>
                                          <p:attrName>style.visibility</p:attrName>
                                        </p:attrNameLst>
                                      </p:cBhvr>
                                      <p:to>
                                        <p:strVal val="visible"/>
                                      </p:to>
                                    </p:set>
                                    <p:animEffect filter="fade" transition="in">
                                      <p:cBhvr additive="repl">
                                        <p:cTn id="175"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矩形 30"/>
          <p:cNvSpPr/>
          <p:nvPr/>
        </p:nvSpPr>
        <p:spPr>
          <a:xfrm>
            <a:off x="993240" y="276120"/>
            <a:ext cx="814248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策略</a:t>
            </a:r>
            <a:r>
              <a:rPr b="1" lang="en-US" sz="2800" spc="-1" strike="noStrike">
                <a:solidFill>
                  <a:srgbClr val="325b7f"/>
                </a:solidFill>
                <a:latin typeface="Times New Roman"/>
                <a:ea typeface="字魂59号-创粗黑"/>
              </a:rPr>
              <a:t>——读取策略——连读策略——寻找连读区</a:t>
            </a:r>
            <a:endParaRPr b="0" lang="en-US" sz="2800" spc="-1" strike="noStrike">
              <a:solidFill>
                <a:srgbClr val="000000"/>
              </a:solidFill>
              <a:latin typeface="Arial"/>
            </a:endParaRPr>
          </a:p>
        </p:txBody>
      </p:sp>
      <p:sp>
        <p:nvSpPr>
          <p:cNvPr id="270"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271"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03</a:t>
            </a:r>
            <a:endParaRPr b="0" lang="en-US" sz="2000" spc="-1" strike="noStrike">
              <a:solidFill>
                <a:srgbClr val="000000"/>
              </a:solidFill>
              <a:latin typeface="Arial"/>
            </a:endParaRPr>
          </a:p>
        </p:txBody>
      </p:sp>
      <p:sp>
        <p:nvSpPr>
          <p:cNvPr id="272" name="Rectangle 2"/>
          <p:cNvSpPr/>
          <p:nvPr/>
        </p:nvSpPr>
        <p:spPr>
          <a:xfrm>
            <a:off x="507240" y="1444680"/>
            <a:ext cx="10646280" cy="656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73" name="Rectangle 5"/>
          <p:cNvSpPr/>
          <p:nvPr/>
        </p:nvSpPr>
        <p:spPr>
          <a:xfrm>
            <a:off x="588240" y="153864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74" name="Rectangle 6"/>
          <p:cNvSpPr/>
          <p:nvPr/>
        </p:nvSpPr>
        <p:spPr>
          <a:xfrm>
            <a:off x="1209960" y="1538640"/>
            <a:ext cx="212832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75" name="Rectangle 12"/>
          <p:cNvSpPr/>
          <p:nvPr/>
        </p:nvSpPr>
        <p:spPr>
          <a:xfrm>
            <a:off x="3503160" y="1538640"/>
            <a:ext cx="110196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76" name="Rectangle 14"/>
          <p:cNvSpPr/>
          <p:nvPr/>
        </p:nvSpPr>
        <p:spPr>
          <a:xfrm>
            <a:off x="4775760" y="1538640"/>
            <a:ext cx="82836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77" name="Rectangle 43"/>
          <p:cNvSpPr/>
          <p:nvPr/>
        </p:nvSpPr>
        <p:spPr>
          <a:xfrm>
            <a:off x="5769000" y="15444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78" name="Rectangle 44"/>
          <p:cNvSpPr/>
          <p:nvPr/>
        </p:nvSpPr>
        <p:spPr>
          <a:xfrm>
            <a:off x="6390720" y="1530720"/>
            <a:ext cx="459252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79" name="Rectangle 45"/>
          <p:cNvSpPr/>
          <p:nvPr/>
        </p:nvSpPr>
        <p:spPr>
          <a:xfrm>
            <a:off x="507240" y="3164040"/>
            <a:ext cx="11176920" cy="656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0" name="Rectangle 46"/>
          <p:cNvSpPr/>
          <p:nvPr/>
        </p:nvSpPr>
        <p:spPr>
          <a:xfrm>
            <a:off x="588240" y="3276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1" name="Rectangle 95"/>
          <p:cNvSpPr/>
          <p:nvPr/>
        </p:nvSpPr>
        <p:spPr>
          <a:xfrm>
            <a:off x="120996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2" name="Rectangle 96"/>
          <p:cNvSpPr/>
          <p:nvPr/>
        </p:nvSpPr>
        <p:spPr>
          <a:xfrm>
            <a:off x="183168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3" name="Rectangle 97"/>
          <p:cNvSpPr/>
          <p:nvPr/>
        </p:nvSpPr>
        <p:spPr>
          <a:xfrm>
            <a:off x="245340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4" name="Rectangle 98"/>
          <p:cNvSpPr/>
          <p:nvPr/>
        </p:nvSpPr>
        <p:spPr>
          <a:xfrm>
            <a:off x="307512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5" name="Rectangle 99"/>
          <p:cNvSpPr/>
          <p:nvPr/>
        </p:nvSpPr>
        <p:spPr>
          <a:xfrm>
            <a:off x="369684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6" name="Rectangle 100"/>
          <p:cNvSpPr/>
          <p:nvPr/>
        </p:nvSpPr>
        <p:spPr>
          <a:xfrm>
            <a:off x="4318560" y="3276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7" name="Rectangle 101"/>
          <p:cNvSpPr/>
          <p:nvPr/>
        </p:nvSpPr>
        <p:spPr>
          <a:xfrm>
            <a:off x="4940280" y="327600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8" name="Rectangle 102"/>
          <p:cNvSpPr/>
          <p:nvPr/>
        </p:nvSpPr>
        <p:spPr>
          <a:xfrm>
            <a:off x="556200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89" name="Rectangle 103"/>
          <p:cNvSpPr/>
          <p:nvPr/>
        </p:nvSpPr>
        <p:spPr>
          <a:xfrm>
            <a:off x="618372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90" name="Rectangle 104"/>
          <p:cNvSpPr/>
          <p:nvPr/>
        </p:nvSpPr>
        <p:spPr>
          <a:xfrm>
            <a:off x="680544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91" name="Rectangle 105"/>
          <p:cNvSpPr/>
          <p:nvPr/>
        </p:nvSpPr>
        <p:spPr>
          <a:xfrm>
            <a:off x="742752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92" name="Rectangle 106"/>
          <p:cNvSpPr/>
          <p:nvPr/>
        </p:nvSpPr>
        <p:spPr>
          <a:xfrm>
            <a:off x="804924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93" name="Rectangle 107"/>
          <p:cNvSpPr/>
          <p:nvPr/>
        </p:nvSpPr>
        <p:spPr>
          <a:xfrm>
            <a:off x="867096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94" name="Rectangle 108"/>
          <p:cNvSpPr/>
          <p:nvPr/>
        </p:nvSpPr>
        <p:spPr>
          <a:xfrm>
            <a:off x="9292680" y="327600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295" name="TextBox 109"/>
          <p:cNvSpPr/>
          <p:nvPr/>
        </p:nvSpPr>
        <p:spPr>
          <a:xfrm>
            <a:off x="656280" y="3820680"/>
            <a:ext cx="321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296" name="TextBox 110"/>
          <p:cNvSpPr/>
          <p:nvPr/>
        </p:nvSpPr>
        <p:spPr>
          <a:xfrm>
            <a:off x="1209960" y="38206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64</a:t>
            </a:r>
            <a:endParaRPr b="0" lang="en-US" sz="1800" spc="-1" strike="noStrike">
              <a:solidFill>
                <a:srgbClr val="000000"/>
              </a:solidFill>
              <a:latin typeface="Arial"/>
            </a:endParaRPr>
          </a:p>
        </p:txBody>
      </p:sp>
      <p:sp>
        <p:nvSpPr>
          <p:cNvPr id="297" name="TextBox 111"/>
          <p:cNvSpPr/>
          <p:nvPr/>
        </p:nvSpPr>
        <p:spPr>
          <a:xfrm>
            <a:off x="1816920" y="38253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52</a:t>
            </a:r>
            <a:endParaRPr b="0" lang="en-US" sz="1800" spc="-1" strike="noStrike">
              <a:solidFill>
                <a:srgbClr val="000000"/>
              </a:solidFill>
              <a:latin typeface="Arial"/>
            </a:endParaRPr>
          </a:p>
        </p:txBody>
      </p:sp>
      <p:sp>
        <p:nvSpPr>
          <p:cNvPr id="298" name="TextBox 112"/>
          <p:cNvSpPr/>
          <p:nvPr/>
        </p:nvSpPr>
        <p:spPr>
          <a:xfrm>
            <a:off x="2453400" y="38480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42</a:t>
            </a:r>
            <a:endParaRPr b="0" lang="en-US" sz="1800" spc="-1" strike="noStrike">
              <a:solidFill>
                <a:srgbClr val="000000"/>
              </a:solidFill>
              <a:latin typeface="Arial"/>
            </a:endParaRPr>
          </a:p>
        </p:txBody>
      </p:sp>
      <p:sp>
        <p:nvSpPr>
          <p:cNvPr id="299" name="TextBox 113"/>
          <p:cNvSpPr/>
          <p:nvPr/>
        </p:nvSpPr>
        <p:spPr>
          <a:xfrm>
            <a:off x="3079800" y="38505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34</a:t>
            </a:r>
            <a:endParaRPr b="0" lang="en-US" sz="1800" spc="-1" strike="noStrike">
              <a:solidFill>
                <a:srgbClr val="000000"/>
              </a:solidFill>
              <a:latin typeface="Arial"/>
            </a:endParaRPr>
          </a:p>
        </p:txBody>
      </p:sp>
      <p:sp>
        <p:nvSpPr>
          <p:cNvPr id="300" name="TextBox 114"/>
          <p:cNvSpPr/>
          <p:nvPr/>
        </p:nvSpPr>
        <p:spPr>
          <a:xfrm>
            <a:off x="3689640" y="38383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28</a:t>
            </a:r>
            <a:endParaRPr b="0" lang="en-US" sz="1800" spc="-1" strike="noStrike">
              <a:solidFill>
                <a:srgbClr val="000000"/>
              </a:solidFill>
              <a:latin typeface="Arial"/>
            </a:endParaRPr>
          </a:p>
        </p:txBody>
      </p:sp>
      <p:sp>
        <p:nvSpPr>
          <p:cNvPr id="301" name="Rectangle 115"/>
          <p:cNvSpPr/>
          <p:nvPr/>
        </p:nvSpPr>
        <p:spPr>
          <a:xfrm>
            <a:off x="9914400" y="327096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02" name="Rectangle 116"/>
          <p:cNvSpPr/>
          <p:nvPr/>
        </p:nvSpPr>
        <p:spPr>
          <a:xfrm>
            <a:off x="10536120" y="327096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03" name="TextBox 117"/>
          <p:cNvSpPr/>
          <p:nvPr/>
        </p:nvSpPr>
        <p:spPr>
          <a:xfrm>
            <a:off x="5604480" y="38354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64</a:t>
            </a:r>
            <a:endParaRPr b="0" lang="en-US" sz="1800" spc="-1" strike="noStrike">
              <a:solidFill>
                <a:srgbClr val="000000"/>
              </a:solidFill>
              <a:latin typeface="Arial"/>
            </a:endParaRPr>
          </a:p>
        </p:txBody>
      </p:sp>
      <p:sp>
        <p:nvSpPr>
          <p:cNvPr id="304" name="TextBox 118"/>
          <p:cNvSpPr/>
          <p:nvPr/>
        </p:nvSpPr>
        <p:spPr>
          <a:xfrm>
            <a:off x="6211440" y="38397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52</a:t>
            </a:r>
            <a:endParaRPr b="0" lang="en-US" sz="1800" spc="-1" strike="noStrike">
              <a:solidFill>
                <a:srgbClr val="000000"/>
              </a:solidFill>
              <a:latin typeface="Arial"/>
            </a:endParaRPr>
          </a:p>
        </p:txBody>
      </p:sp>
      <p:sp>
        <p:nvSpPr>
          <p:cNvPr id="305" name="TextBox 119"/>
          <p:cNvSpPr/>
          <p:nvPr/>
        </p:nvSpPr>
        <p:spPr>
          <a:xfrm>
            <a:off x="6847920" y="38624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42</a:t>
            </a:r>
            <a:endParaRPr b="0" lang="en-US" sz="1800" spc="-1" strike="noStrike">
              <a:solidFill>
                <a:srgbClr val="000000"/>
              </a:solidFill>
              <a:latin typeface="Arial"/>
            </a:endParaRPr>
          </a:p>
        </p:txBody>
      </p:sp>
      <p:sp>
        <p:nvSpPr>
          <p:cNvPr id="306" name="TextBox 120"/>
          <p:cNvSpPr/>
          <p:nvPr/>
        </p:nvSpPr>
        <p:spPr>
          <a:xfrm>
            <a:off x="7474320" y="38653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34</a:t>
            </a:r>
            <a:endParaRPr b="0" lang="en-US" sz="1800" spc="-1" strike="noStrike">
              <a:solidFill>
                <a:srgbClr val="000000"/>
              </a:solidFill>
              <a:latin typeface="Arial"/>
            </a:endParaRPr>
          </a:p>
        </p:txBody>
      </p:sp>
      <p:sp>
        <p:nvSpPr>
          <p:cNvPr id="307" name="TextBox 121"/>
          <p:cNvSpPr/>
          <p:nvPr/>
        </p:nvSpPr>
        <p:spPr>
          <a:xfrm>
            <a:off x="8084160" y="38527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28</a:t>
            </a:r>
            <a:endParaRPr b="0" lang="en-US" sz="1800" spc="-1" strike="noStrike">
              <a:solidFill>
                <a:srgbClr val="000000"/>
              </a:solidFill>
              <a:latin typeface="Arial"/>
            </a:endParaRPr>
          </a:p>
        </p:txBody>
      </p:sp>
      <p:sp>
        <p:nvSpPr>
          <p:cNvPr id="308" name="TextBox 122"/>
          <p:cNvSpPr/>
          <p:nvPr/>
        </p:nvSpPr>
        <p:spPr>
          <a:xfrm>
            <a:off x="8663760" y="38613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23</a:t>
            </a:r>
            <a:endParaRPr b="0" lang="en-US" sz="1800" spc="-1" strike="noStrike">
              <a:solidFill>
                <a:srgbClr val="000000"/>
              </a:solidFill>
              <a:latin typeface="Arial"/>
            </a:endParaRPr>
          </a:p>
        </p:txBody>
      </p:sp>
      <p:sp>
        <p:nvSpPr>
          <p:cNvPr id="309" name="TextBox 123"/>
          <p:cNvSpPr/>
          <p:nvPr/>
        </p:nvSpPr>
        <p:spPr>
          <a:xfrm>
            <a:off x="9273600" y="38649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19</a:t>
            </a:r>
            <a:endParaRPr b="0" lang="en-US" sz="1800" spc="-1" strike="noStrike">
              <a:solidFill>
                <a:srgbClr val="000000"/>
              </a:solidFill>
              <a:latin typeface="Arial"/>
            </a:endParaRPr>
          </a:p>
        </p:txBody>
      </p:sp>
      <p:sp>
        <p:nvSpPr>
          <p:cNvPr id="310" name="TextBox 124"/>
          <p:cNvSpPr/>
          <p:nvPr/>
        </p:nvSpPr>
        <p:spPr>
          <a:xfrm>
            <a:off x="9902160" y="38613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11" name="TextBox 125"/>
          <p:cNvSpPr/>
          <p:nvPr/>
        </p:nvSpPr>
        <p:spPr>
          <a:xfrm>
            <a:off x="10511640" y="38638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12" name="Rectangle 126"/>
          <p:cNvSpPr/>
          <p:nvPr/>
        </p:nvSpPr>
        <p:spPr>
          <a:xfrm>
            <a:off x="507240" y="4259520"/>
            <a:ext cx="11176920" cy="656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13" name="Rectangle 127"/>
          <p:cNvSpPr/>
          <p:nvPr/>
        </p:nvSpPr>
        <p:spPr>
          <a:xfrm>
            <a:off x="588240" y="437112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14" name="Rectangle 128"/>
          <p:cNvSpPr/>
          <p:nvPr/>
        </p:nvSpPr>
        <p:spPr>
          <a:xfrm>
            <a:off x="120996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15" name="Rectangle 129"/>
          <p:cNvSpPr/>
          <p:nvPr/>
        </p:nvSpPr>
        <p:spPr>
          <a:xfrm>
            <a:off x="183168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16" name="Rectangle 130"/>
          <p:cNvSpPr/>
          <p:nvPr/>
        </p:nvSpPr>
        <p:spPr>
          <a:xfrm>
            <a:off x="245340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17" name="Rectangle 131"/>
          <p:cNvSpPr/>
          <p:nvPr/>
        </p:nvSpPr>
        <p:spPr>
          <a:xfrm>
            <a:off x="307512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18" name="Rectangle 132"/>
          <p:cNvSpPr/>
          <p:nvPr/>
        </p:nvSpPr>
        <p:spPr>
          <a:xfrm>
            <a:off x="369684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19" name="Rectangle 133"/>
          <p:cNvSpPr/>
          <p:nvPr/>
        </p:nvSpPr>
        <p:spPr>
          <a:xfrm>
            <a:off x="4318560" y="437112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0" name="Rectangle 134"/>
          <p:cNvSpPr/>
          <p:nvPr/>
        </p:nvSpPr>
        <p:spPr>
          <a:xfrm>
            <a:off x="4940280" y="437112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1" name="Rectangle 135"/>
          <p:cNvSpPr/>
          <p:nvPr/>
        </p:nvSpPr>
        <p:spPr>
          <a:xfrm>
            <a:off x="556200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2" name="Rectangle 136"/>
          <p:cNvSpPr/>
          <p:nvPr/>
        </p:nvSpPr>
        <p:spPr>
          <a:xfrm>
            <a:off x="618372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3" name="Rectangle 137"/>
          <p:cNvSpPr/>
          <p:nvPr/>
        </p:nvSpPr>
        <p:spPr>
          <a:xfrm>
            <a:off x="680544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4" name="Rectangle 138"/>
          <p:cNvSpPr/>
          <p:nvPr/>
        </p:nvSpPr>
        <p:spPr>
          <a:xfrm>
            <a:off x="742752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5" name="Rectangle 139"/>
          <p:cNvSpPr/>
          <p:nvPr/>
        </p:nvSpPr>
        <p:spPr>
          <a:xfrm>
            <a:off x="804924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6" name="Rectangle 140"/>
          <p:cNvSpPr/>
          <p:nvPr/>
        </p:nvSpPr>
        <p:spPr>
          <a:xfrm>
            <a:off x="867096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7" name="Rectangle 141"/>
          <p:cNvSpPr/>
          <p:nvPr/>
        </p:nvSpPr>
        <p:spPr>
          <a:xfrm>
            <a:off x="9292680" y="437112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8" name="Rectangle 142"/>
          <p:cNvSpPr/>
          <p:nvPr/>
        </p:nvSpPr>
        <p:spPr>
          <a:xfrm>
            <a:off x="9914400" y="437436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29" name="Rectangle 143"/>
          <p:cNvSpPr/>
          <p:nvPr/>
        </p:nvSpPr>
        <p:spPr>
          <a:xfrm>
            <a:off x="10536120" y="4374360"/>
            <a:ext cx="456840" cy="45684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30" name="TextBox 144"/>
          <p:cNvSpPr/>
          <p:nvPr/>
        </p:nvSpPr>
        <p:spPr>
          <a:xfrm>
            <a:off x="1255320" y="49276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64</a:t>
            </a:r>
            <a:endParaRPr b="0" lang="en-US" sz="1800" spc="-1" strike="noStrike">
              <a:solidFill>
                <a:srgbClr val="000000"/>
              </a:solidFill>
              <a:latin typeface="Arial"/>
            </a:endParaRPr>
          </a:p>
        </p:txBody>
      </p:sp>
      <p:sp>
        <p:nvSpPr>
          <p:cNvPr id="331" name="TextBox 145"/>
          <p:cNvSpPr/>
          <p:nvPr/>
        </p:nvSpPr>
        <p:spPr>
          <a:xfrm>
            <a:off x="1862280" y="49323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52</a:t>
            </a:r>
            <a:endParaRPr b="0" lang="en-US" sz="1800" spc="-1" strike="noStrike">
              <a:solidFill>
                <a:srgbClr val="000000"/>
              </a:solidFill>
              <a:latin typeface="Arial"/>
            </a:endParaRPr>
          </a:p>
        </p:txBody>
      </p:sp>
      <p:sp>
        <p:nvSpPr>
          <p:cNvPr id="332" name="TextBox 146"/>
          <p:cNvSpPr/>
          <p:nvPr/>
        </p:nvSpPr>
        <p:spPr>
          <a:xfrm>
            <a:off x="2498760" y="49550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42</a:t>
            </a:r>
            <a:endParaRPr b="0" lang="en-US" sz="1800" spc="-1" strike="noStrike">
              <a:solidFill>
                <a:srgbClr val="000000"/>
              </a:solidFill>
              <a:latin typeface="Arial"/>
            </a:endParaRPr>
          </a:p>
        </p:txBody>
      </p:sp>
      <p:sp>
        <p:nvSpPr>
          <p:cNvPr id="333" name="TextBox 147"/>
          <p:cNvSpPr/>
          <p:nvPr/>
        </p:nvSpPr>
        <p:spPr>
          <a:xfrm>
            <a:off x="3125160" y="49575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34</a:t>
            </a:r>
            <a:endParaRPr b="0" lang="en-US" sz="1800" spc="-1" strike="noStrike">
              <a:solidFill>
                <a:srgbClr val="000000"/>
              </a:solidFill>
              <a:latin typeface="Arial"/>
            </a:endParaRPr>
          </a:p>
        </p:txBody>
      </p:sp>
      <p:sp>
        <p:nvSpPr>
          <p:cNvPr id="334" name="TextBox 148"/>
          <p:cNvSpPr/>
          <p:nvPr/>
        </p:nvSpPr>
        <p:spPr>
          <a:xfrm>
            <a:off x="3734640" y="49453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28</a:t>
            </a:r>
            <a:endParaRPr b="0" lang="en-US" sz="1800" spc="-1" strike="noStrike">
              <a:solidFill>
                <a:srgbClr val="000000"/>
              </a:solidFill>
              <a:latin typeface="Arial"/>
            </a:endParaRPr>
          </a:p>
        </p:txBody>
      </p:sp>
      <p:sp>
        <p:nvSpPr>
          <p:cNvPr id="335" name="TextBox 149"/>
          <p:cNvSpPr/>
          <p:nvPr/>
        </p:nvSpPr>
        <p:spPr>
          <a:xfrm>
            <a:off x="4314600" y="49539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23</a:t>
            </a:r>
            <a:endParaRPr b="0" lang="en-US" sz="1800" spc="-1" strike="noStrike">
              <a:solidFill>
                <a:srgbClr val="000000"/>
              </a:solidFill>
              <a:latin typeface="Arial"/>
            </a:endParaRPr>
          </a:p>
        </p:txBody>
      </p:sp>
      <p:sp>
        <p:nvSpPr>
          <p:cNvPr id="336" name="TextBox 150"/>
          <p:cNvSpPr/>
          <p:nvPr/>
        </p:nvSpPr>
        <p:spPr>
          <a:xfrm>
            <a:off x="4924440" y="49572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19</a:t>
            </a:r>
            <a:endParaRPr b="0" lang="en-US" sz="1800" spc="-1" strike="noStrike">
              <a:solidFill>
                <a:srgbClr val="000000"/>
              </a:solidFill>
              <a:latin typeface="Arial"/>
            </a:endParaRPr>
          </a:p>
        </p:txBody>
      </p:sp>
      <p:sp>
        <p:nvSpPr>
          <p:cNvPr id="337" name="TextBox 151"/>
          <p:cNvSpPr/>
          <p:nvPr/>
        </p:nvSpPr>
        <p:spPr>
          <a:xfrm>
            <a:off x="5552640" y="49539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38" name="TextBox 152"/>
          <p:cNvSpPr/>
          <p:nvPr/>
        </p:nvSpPr>
        <p:spPr>
          <a:xfrm>
            <a:off x="6162480" y="49561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39" name="TextBox 153"/>
          <p:cNvSpPr/>
          <p:nvPr/>
        </p:nvSpPr>
        <p:spPr>
          <a:xfrm>
            <a:off x="651600" y="4940280"/>
            <a:ext cx="32112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340" name="TextBox 154"/>
          <p:cNvSpPr/>
          <p:nvPr/>
        </p:nvSpPr>
        <p:spPr>
          <a:xfrm>
            <a:off x="6791040" y="49539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41" name="TextBox 155"/>
          <p:cNvSpPr/>
          <p:nvPr/>
        </p:nvSpPr>
        <p:spPr>
          <a:xfrm>
            <a:off x="7400520" y="495612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42" name="TextBox 156"/>
          <p:cNvSpPr/>
          <p:nvPr/>
        </p:nvSpPr>
        <p:spPr>
          <a:xfrm>
            <a:off x="8026920" y="49665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43" name="TextBox 157"/>
          <p:cNvSpPr/>
          <p:nvPr/>
        </p:nvSpPr>
        <p:spPr>
          <a:xfrm>
            <a:off x="8636760" y="49690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44" name="TextBox 158"/>
          <p:cNvSpPr/>
          <p:nvPr/>
        </p:nvSpPr>
        <p:spPr>
          <a:xfrm>
            <a:off x="9265320" y="496656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45" name="TextBox 159"/>
          <p:cNvSpPr/>
          <p:nvPr/>
        </p:nvSpPr>
        <p:spPr>
          <a:xfrm>
            <a:off x="9874800" y="49690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46" name="TextBox 160"/>
          <p:cNvSpPr/>
          <p:nvPr/>
        </p:nvSpPr>
        <p:spPr>
          <a:xfrm>
            <a:off x="10521360" y="498600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16</a:t>
            </a:r>
            <a:endParaRPr b="0" lang="en-US" sz="1800" spc="-1" strike="noStrike">
              <a:solidFill>
                <a:srgbClr val="000000"/>
              </a:solidFill>
              <a:latin typeface="Arial"/>
            </a:endParaRPr>
          </a:p>
        </p:txBody>
      </p:sp>
      <p:sp>
        <p:nvSpPr>
          <p:cNvPr id="347" name="TextBox 161"/>
          <p:cNvSpPr/>
          <p:nvPr/>
        </p:nvSpPr>
        <p:spPr>
          <a:xfrm>
            <a:off x="4393440" y="38480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348" name="TextBox 162"/>
          <p:cNvSpPr/>
          <p:nvPr/>
        </p:nvSpPr>
        <p:spPr>
          <a:xfrm>
            <a:off x="5019840" y="384804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349" name="TextBox 163"/>
          <p:cNvSpPr/>
          <p:nvPr/>
        </p:nvSpPr>
        <p:spPr>
          <a:xfrm>
            <a:off x="463320" y="5351040"/>
            <a:ext cx="11102400" cy="1004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2000" spc="-1" strike="noStrike">
                <a:solidFill>
                  <a:schemeClr val="dk1"/>
                </a:solidFill>
                <a:latin typeface="Arial"/>
                <a:ea typeface="微软雅黑"/>
              </a:rPr>
              <a:t>连读最大收益：</a:t>
            </a:r>
            <a:r>
              <a:rPr b="0" lang="en-US" sz="2000" spc="-1" strike="noStrike">
                <a:solidFill>
                  <a:schemeClr val="dk1"/>
                </a:solidFill>
                <a:latin typeface="Arial"/>
                <a:ea typeface="微软雅黑"/>
              </a:rPr>
              <a:t>64+52+42+34+28+23+19 – 16*7 = 150</a:t>
            </a:r>
            <a:endParaRPr b="0" lang="en-US" sz="2000" spc="-1" strike="noStrike">
              <a:solidFill>
                <a:srgbClr val="000000"/>
              </a:solidFill>
              <a:latin typeface="Arial"/>
            </a:endParaRPr>
          </a:p>
          <a:p>
            <a:pPr defTabSz="914400">
              <a:lnSpc>
                <a:spcPct val="100000"/>
              </a:lnSpc>
            </a:pPr>
            <a:r>
              <a:rPr b="0" lang="zh-CN" sz="2000" spc="-1" strike="noStrike">
                <a:solidFill>
                  <a:schemeClr val="dk1"/>
                </a:solidFill>
                <a:latin typeface="Arial"/>
                <a:ea typeface="微软雅黑"/>
              </a:rPr>
              <a:t>连读最小损耗：黑块数量</a:t>
            </a:r>
            <a:r>
              <a:rPr b="0" lang="en-US" sz="2000" spc="-1" strike="noStrike">
                <a:solidFill>
                  <a:schemeClr val="dk1"/>
                </a:solidFill>
                <a:latin typeface="Arial"/>
                <a:ea typeface="微软雅黑"/>
              </a:rPr>
              <a:t>*15</a:t>
            </a:r>
            <a:endParaRPr b="0" lang="en-US" sz="2000" spc="-1" strike="noStrike">
              <a:solidFill>
                <a:srgbClr val="000000"/>
              </a:solidFill>
              <a:latin typeface="Arial"/>
            </a:endParaRPr>
          </a:p>
          <a:p>
            <a:pPr defTabSz="914400">
              <a:lnSpc>
                <a:spcPct val="100000"/>
              </a:lnSpc>
            </a:pPr>
            <a:r>
              <a:rPr b="0" lang="zh-CN" sz="2000" spc="-1" strike="noStrike">
                <a:solidFill>
                  <a:schemeClr val="dk1"/>
                </a:solidFill>
                <a:latin typeface="Arial"/>
                <a:ea typeface="微软雅黑"/>
              </a:rPr>
              <a:t>当 黑块数量</a:t>
            </a:r>
            <a:r>
              <a:rPr b="0" lang="en-US" sz="2000" spc="-1" strike="noStrike">
                <a:solidFill>
                  <a:schemeClr val="dk1"/>
                </a:solidFill>
                <a:latin typeface="Arial"/>
                <a:ea typeface="微软雅黑"/>
              </a:rPr>
              <a:t>&gt;150/15=10</a:t>
            </a:r>
            <a:r>
              <a:rPr b="0" lang="zh-CN" sz="2000" spc="-1" strike="noStrike">
                <a:solidFill>
                  <a:schemeClr val="dk1"/>
                </a:solidFill>
                <a:latin typeface="Arial"/>
                <a:ea typeface="微软雅黑"/>
              </a:rPr>
              <a:t>时，连读收益</a:t>
            </a:r>
            <a:r>
              <a:rPr b="0" lang="en-US" sz="2000" spc="-1" strike="noStrike">
                <a:solidFill>
                  <a:schemeClr val="dk1"/>
                </a:solidFill>
                <a:latin typeface="Arial"/>
                <a:ea typeface="微软雅黑"/>
              </a:rPr>
              <a:t>&lt;0</a:t>
            </a:r>
            <a:endParaRPr b="0" lang="en-US" sz="2000" spc="-1" strike="noStrike">
              <a:solidFill>
                <a:srgbClr val="000000"/>
              </a:solidFill>
              <a:latin typeface="Arial"/>
            </a:endParaRPr>
          </a:p>
        </p:txBody>
      </p:sp>
      <p:sp>
        <p:nvSpPr>
          <p:cNvPr id="350" name="Rectangle 164"/>
          <p:cNvSpPr/>
          <p:nvPr/>
        </p:nvSpPr>
        <p:spPr>
          <a:xfrm>
            <a:off x="11153880" y="326952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51" name="Rectangle 165"/>
          <p:cNvSpPr/>
          <p:nvPr/>
        </p:nvSpPr>
        <p:spPr>
          <a:xfrm>
            <a:off x="11153880" y="4371120"/>
            <a:ext cx="45684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52" name="TextBox 166"/>
          <p:cNvSpPr/>
          <p:nvPr/>
        </p:nvSpPr>
        <p:spPr>
          <a:xfrm>
            <a:off x="440640" y="2656440"/>
            <a:ext cx="1110240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2000" spc="-1" strike="noStrike">
                <a:solidFill>
                  <a:schemeClr val="dk1"/>
                </a:solidFill>
                <a:latin typeface="Arial"/>
                <a:ea typeface="微软雅黑"/>
              </a:rPr>
              <a:t>停止条件：</a:t>
            </a:r>
            <a:endParaRPr b="0" lang="en-US" sz="2000" spc="-1" strike="noStrike">
              <a:solidFill>
                <a:srgbClr val="000000"/>
              </a:solidFill>
              <a:latin typeface="Arial"/>
            </a:endParaRPr>
          </a:p>
        </p:txBody>
      </p:sp>
      <p:sp>
        <p:nvSpPr>
          <p:cNvPr id="353" name="TextBox 167"/>
          <p:cNvSpPr/>
          <p:nvPr/>
        </p:nvSpPr>
        <p:spPr>
          <a:xfrm>
            <a:off x="440640" y="987480"/>
            <a:ext cx="1110240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2000" spc="-1" strike="noStrike">
                <a:solidFill>
                  <a:schemeClr val="dk1"/>
                </a:solidFill>
                <a:latin typeface="Arial"/>
                <a:ea typeface="微软雅黑"/>
              </a:rPr>
              <a:t>判断方式：</a:t>
            </a:r>
            <a:endParaRPr b="0" lang="en-US" sz="2000" spc="-1" strike="noStrike">
              <a:solidFill>
                <a:srgbClr val="000000"/>
              </a:solidFill>
              <a:latin typeface="Arial"/>
            </a:endParaRPr>
          </a:p>
        </p:txBody>
      </p:sp>
      <p:sp>
        <p:nvSpPr>
          <p:cNvPr id="354" name="TextBox 168"/>
          <p:cNvSpPr/>
          <p:nvPr/>
        </p:nvSpPr>
        <p:spPr>
          <a:xfrm>
            <a:off x="11212560" y="38206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355" name="TextBox 169"/>
          <p:cNvSpPr/>
          <p:nvPr/>
        </p:nvSpPr>
        <p:spPr>
          <a:xfrm>
            <a:off x="11220840" y="4985280"/>
            <a:ext cx="4716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1</a:t>
            </a:r>
            <a:endParaRPr b="0" lang="en-US" sz="1800" spc="-1" strike="noStrike">
              <a:solidFill>
                <a:srgbClr val="000000"/>
              </a:solidFill>
              <a:latin typeface="Arial"/>
            </a:endParaRPr>
          </a:p>
        </p:txBody>
      </p:sp>
      <p:sp>
        <p:nvSpPr>
          <p:cNvPr id="356" name="Rectangle 170"/>
          <p:cNvSpPr/>
          <p:nvPr/>
        </p:nvSpPr>
        <p:spPr>
          <a:xfrm>
            <a:off x="1126440" y="1495080"/>
            <a:ext cx="9919440" cy="54360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Tree>
  </p:cSld>
  <mc:AlternateContent>
    <mc:Choice Requires="p14">
      <p:transition p14:dur="10"/>
    </mc:Choice>
    <mc:Fallback>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矩形 30"/>
          <p:cNvSpPr/>
          <p:nvPr/>
        </p:nvSpPr>
        <p:spPr>
          <a:xfrm>
            <a:off x="993240" y="276120"/>
            <a:ext cx="814248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策略</a:t>
            </a:r>
            <a:r>
              <a:rPr b="1" lang="en-US" sz="2800" spc="-1" strike="noStrike">
                <a:solidFill>
                  <a:srgbClr val="325b7f"/>
                </a:solidFill>
                <a:latin typeface="Times New Roman"/>
                <a:ea typeface="字魂59号-创粗黑"/>
              </a:rPr>
              <a:t>——读取策略——连读策略——总体规划</a:t>
            </a:r>
            <a:endParaRPr b="0" lang="en-US" sz="2800" spc="-1" strike="noStrike">
              <a:solidFill>
                <a:srgbClr val="000000"/>
              </a:solidFill>
              <a:latin typeface="Arial"/>
            </a:endParaRPr>
          </a:p>
        </p:txBody>
      </p:sp>
      <p:sp>
        <p:nvSpPr>
          <p:cNvPr id="358"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359"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03</a:t>
            </a:r>
            <a:endParaRPr b="0" lang="en-US" sz="2000" spc="-1" strike="noStrike">
              <a:solidFill>
                <a:srgbClr val="000000"/>
              </a:solidFill>
              <a:latin typeface="Arial"/>
            </a:endParaRPr>
          </a:p>
        </p:txBody>
      </p:sp>
      <p:sp>
        <p:nvSpPr>
          <p:cNvPr id="360" name="Rectangle 2"/>
          <p:cNvSpPr/>
          <p:nvPr/>
        </p:nvSpPr>
        <p:spPr>
          <a:xfrm>
            <a:off x="600480" y="1215000"/>
            <a:ext cx="10818360" cy="656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61" name="Rectangle 5"/>
          <p:cNvSpPr/>
          <p:nvPr/>
        </p:nvSpPr>
        <p:spPr>
          <a:xfrm>
            <a:off x="699120" y="1314720"/>
            <a:ext cx="65520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62" name="Rectangle 3"/>
          <p:cNvSpPr/>
          <p:nvPr/>
        </p:nvSpPr>
        <p:spPr>
          <a:xfrm>
            <a:off x="1519560" y="1314720"/>
            <a:ext cx="2760840" cy="456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zh-CN" sz="1800" spc="-1" strike="noStrike">
                <a:solidFill>
                  <a:schemeClr val="lt1"/>
                </a:solidFill>
                <a:latin typeface="字魂59号-创粗黑"/>
                <a:ea typeface="字魂59号-创粗黑"/>
              </a:rPr>
              <a:t>连读区</a:t>
            </a:r>
            <a:r>
              <a:rPr b="0" lang="en-US" sz="1800" spc="-1" strike="noStrike">
                <a:solidFill>
                  <a:schemeClr val="lt1"/>
                </a:solidFill>
                <a:latin typeface="字魂59号-创粗黑"/>
                <a:ea typeface="字魂59号-创粗黑"/>
              </a:rPr>
              <a:t>1</a:t>
            </a:r>
            <a:endParaRPr b="0" lang="en-US" sz="1800" spc="-1" strike="noStrike">
              <a:solidFill>
                <a:srgbClr val="ffffff"/>
              </a:solidFill>
              <a:latin typeface="Arial"/>
            </a:endParaRPr>
          </a:p>
        </p:txBody>
      </p:sp>
      <p:sp>
        <p:nvSpPr>
          <p:cNvPr id="363" name="Rectangle 7"/>
          <p:cNvSpPr/>
          <p:nvPr/>
        </p:nvSpPr>
        <p:spPr>
          <a:xfrm>
            <a:off x="5810040" y="1329840"/>
            <a:ext cx="3365280" cy="456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zh-CN" sz="1800" spc="-1" strike="noStrike">
                <a:solidFill>
                  <a:schemeClr val="lt1"/>
                </a:solidFill>
                <a:latin typeface="字魂59号-创粗黑"/>
                <a:ea typeface="字魂59号-创粗黑"/>
              </a:rPr>
              <a:t>连读区</a:t>
            </a:r>
            <a:r>
              <a:rPr b="0" lang="en-US" sz="1800" spc="-1" strike="noStrike">
                <a:solidFill>
                  <a:schemeClr val="lt1"/>
                </a:solidFill>
                <a:latin typeface="字魂59号-创粗黑"/>
                <a:ea typeface="字魂59号-创粗黑"/>
              </a:rPr>
              <a:t>2</a:t>
            </a:r>
            <a:endParaRPr b="0" lang="en-US" sz="1800" spc="-1" strike="noStrike">
              <a:solidFill>
                <a:srgbClr val="ffffff"/>
              </a:solidFill>
              <a:latin typeface="Arial"/>
            </a:endParaRPr>
          </a:p>
        </p:txBody>
      </p:sp>
      <p:sp>
        <p:nvSpPr>
          <p:cNvPr id="364" name="Rectangle 8"/>
          <p:cNvSpPr/>
          <p:nvPr/>
        </p:nvSpPr>
        <p:spPr>
          <a:xfrm>
            <a:off x="4443480" y="1314720"/>
            <a:ext cx="123552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65" name="Rectangle 10"/>
          <p:cNvSpPr/>
          <p:nvPr/>
        </p:nvSpPr>
        <p:spPr>
          <a:xfrm>
            <a:off x="9306360" y="1329840"/>
            <a:ext cx="198468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66" name="TextBox 11"/>
          <p:cNvSpPr/>
          <p:nvPr/>
        </p:nvSpPr>
        <p:spPr>
          <a:xfrm>
            <a:off x="434160" y="4224600"/>
            <a:ext cx="11323080" cy="127872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zh-CN" sz="2000" spc="-1" strike="noStrike">
                <a:solidFill>
                  <a:schemeClr val="dk1"/>
                </a:solidFill>
                <a:latin typeface="Arial"/>
                <a:ea typeface="微软雅黑"/>
              </a:rPr>
              <a:t>用块上累积的请求数作为块的价值。置换条件即，先读连读区</a:t>
            </a: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再读连读区</a:t>
            </a: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的收益大于先读连读区</a:t>
            </a: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再读连读区</a:t>
            </a: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的收益。（具体实现过程较复杂）</a:t>
            </a:r>
            <a:endParaRPr b="0" lang="en-US" sz="2000" spc="-1" strike="noStrike">
              <a:solidFill>
                <a:srgbClr val="000000"/>
              </a:solidFill>
              <a:latin typeface="Arial"/>
            </a:endParaRPr>
          </a:p>
          <a:p>
            <a:pPr defTabSz="914400">
              <a:lnSpc>
                <a:spcPct val="130000"/>
              </a:lnSpc>
            </a:pPr>
            <a:r>
              <a:rPr b="0" lang="zh-CN" sz="2000" spc="-1" strike="noStrike">
                <a:solidFill>
                  <a:schemeClr val="dk1"/>
                </a:solidFill>
                <a:latin typeface="Arial"/>
                <a:ea typeface="微软雅黑"/>
              </a:rPr>
              <a:t>如果满足置换条件，则先读取后面的连读区，再读取前面的连读区。</a:t>
            </a:r>
            <a:endParaRPr b="0" lang="en-US" sz="2000" spc="-1" strike="noStrike">
              <a:solidFill>
                <a:srgbClr val="000000"/>
              </a:solidFill>
              <a:latin typeface="Arial"/>
            </a:endParaRPr>
          </a:p>
        </p:txBody>
      </p:sp>
      <p:sp>
        <p:nvSpPr>
          <p:cNvPr id="367" name="TextBox 13"/>
          <p:cNvSpPr/>
          <p:nvPr/>
        </p:nvSpPr>
        <p:spPr>
          <a:xfrm>
            <a:off x="440640" y="1971360"/>
            <a:ext cx="11102400" cy="394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2000" spc="-1" strike="noStrike">
                <a:solidFill>
                  <a:schemeClr val="dk1"/>
                </a:solidFill>
                <a:latin typeface="Arial"/>
                <a:ea typeface="微软雅黑"/>
              </a:rPr>
              <a:t>置换条件：</a:t>
            </a:r>
            <a:endParaRPr b="0" lang="en-US" sz="2000" spc="-1" strike="noStrike">
              <a:solidFill>
                <a:srgbClr val="000000"/>
              </a:solidFill>
              <a:latin typeface="Arial"/>
            </a:endParaRPr>
          </a:p>
        </p:txBody>
      </p:sp>
      <p:sp>
        <p:nvSpPr>
          <p:cNvPr id="368" name="Rectangle 15"/>
          <p:cNvSpPr/>
          <p:nvPr/>
        </p:nvSpPr>
        <p:spPr>
          <a:xfrm>
            <a:off x="600480" y="2953800"/>
            <a:ext cx="10818360" cy="65628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69" name="Rectangle 16"/>
          <p:cNvSpPr/>
          <p:nvPr/>
        </p:nvSpPr>
        <p:spPr>
          <a:xfrm>
            <a:off x="699120" y="3053520"/>
            <a:ext cx="65520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70" name="Rectangle 17"/>
          <p:cNvSpPr/>
          <p:nvPr/>
        </p:nvSpPr>
        <p:spPr>
          <a:xfrm>
            <a:off x="1519560" y="3053520"/>
            <a:ext cx="2760840" cy="456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zh-CN" sz="1800" spc="-1" strike="noStrike">
                <a:solidFill>
                  <a:schemeClr val="lt1"/>
                </a:solidFill>
                <a:latin typeface="字魂59号-创粗黑"/>
                <a:ea typeface="字魂59号-创粗黑"/>
              </a:rPr>
              <a:t>连读区</a:t>
            </a:r>
            <a:r>
              <a:rPr b="0" lang="en-US" sz="1800" spc="-1" strike="noStrike">
                <a:solidFill>
                  <a:schemeClr val="lt1"/>
                </a:solidFill>
                <a:latin typeface="字魂59号-创粗黑"/>
                <a:ea typeface="字魂59号-创粗黑"/>
              </a:rPr>
              <a:t>1</a:t>
            </a:r>
            <a:endParaRPr b="0" lang="en-US" sz="1800" spc="-1" strike="noStrike">
              <a:solidFill>
                <a:srgbClr val="ffffff"/>
              </a:solidFill>
              <a:latin typeface="Arial"/>
            </a:endParaRPr>
          </a:p>
        </p:txBody>
      </p:sp>
      <p:sp>
        <p:nvSpPr>
          <p:cNvPr id="371" name="Rectangle 18"/>
          <p:cNvSpPr/>
          <p:nvPr/>
        </p:nvSpPr>
        <p:spPr>
          <a:xfrm>
            <a:off x="5810040" y="3069000"/>
            <a:ext cx="3365280" cy="4568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zh-CN" sz="1800" spc="-1" strike="noStrike">
                <a:solidFill>
                  <a:schemeClr val="lt1"/>
                </a:solidFill>
                <a:latin typeface="字魂59号-创粗黑"/>
                <a:ea typeface="字魂59号-创粗黑"/>
              </a:rPr>
              <a:t>连读区</a:t>
            </a:r>
            <a:r>
              <a:rPr b="0" lang="en-US" sz="1800" spc="-1" strike="noStrike">
                <a:solidFill>
                  <a:schemeClr val="lt1"/>
                </a:solidFill>
                <a:latin typeface="字魂59号-创粗黑"/>
                <a:ea typeface="字魂59号-创粗黑"/>
              </a:rPr>
              <a:t>2</a:t>
            </a:r>
            <a:endParaRPr b="0" lang="en-US" sz="1800" spc="-1" strike="noStrike">
              <a:solidFill>
                <a:srgbClr val="ffffff"/>
              </a:solidFill>
              <a:latin typeface="Arial"/>
            </a:endParaRPr>
          </a:p>
        </p:txBody>
      </p:sp>
      <p:sp>
        <p:nvSpPr>
          <p:cNvPr id="372" name="Rectangle 19"/>
          <p:cNvSpPr/>
          <p:nvPr/>
        </p:nvSpPr>
        <p:spPr>
          <a:xfrm>
            <a:off x="4443480" y="3053520"/>
            <a:ext cx="123552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73" name="Rectangle 20"/>
          <p:cNvSpPr/>
          <p:nvPr/>
        </p:nvSpPr>
        <p:spPr>
          <a:xfrm>
            <a:off x="9306360" y="3069000"/>
            <a:ext cx="1984680" cy="4568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374" name="Arrow: Curved Down 23"/>
          <p:cNvSpPr/>
          <p:nvPr/>
        </p:nvSpPr>
        <p:spPr>
          <a:xfrm>
            <a:off x="600480" y="2307600"/>
            <a:ext cx="5209200" cy="661680"/>
          </a:xfrm>
          <a:prstGeom prst="curvedDownArrow">
            <a:avLst>
              <a:gd name="adj1" fmla="val 25000"/>
              <a:gd name="adj2" fmla="val 50000"/>
              <a:gd name="adj3" fmla="val 25000"/>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字魂59号-创粗黑"/>
              <a:ea typeface="字魂59号-创粗黑"/>
            </a:endParaRPr>
          </a:p>
        </p:txBody>
      </p:sp>
      <p:sp>
        <p:nvSpPr>
          <p:cNvPr id="375" name="Arrow: Curved Down 24"/>
          <p:cNvSpPr/>
          <p:nvPr/>
        </p:nvSpPr>
        <p:spPr>
          <a:xfrm flipH="1" flipV="1">
            <a:off x="1192320" y="3564000"/>
            <a:ext cx="8113680" cy="708840"/>
          </a:xfrm>
          <a:prstGeom prst="curvedDownArrow">
            <a:avLst>
              <a:gd name="adj1" fmla="val 35665"/>
              <a:gd name="adj2" fmla="val 66382"/>
              <a:gd name="adj3" fmla="val 25000"/>
            </a:avLst>
          </a:prstGeom>
          <a:solidFill>
            <a:srgbClr val="071f6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字魂59号-创粗黑"/>
              <a:ea typeface="字魂59号-创粗黑"/>
            </a:endParaRPr>
          </a:p>
        </p:txBody>
      </p:sp>
      <p:sp>
        <p:nvSpPr>
          <p:cNvPr id="376" name="TextBox 25"/>
          <p:cNvSpPr/>
          <p:nvPr/>
        </p:nvSpPr>
        <p:spPr>
          <a:xfrm>
            <a:off x="440640" y="5581800"/>
            <a:ext cx="11323080" cy="88236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zh-CN" sz="2000" spc="-1" strike="noStrike">
                <a:solidFill>
                  <a:schemeClr val="dk1"/>
                </a:solidFill>
                <a:latin typeface="Arial"/>
                <a:ea typeface="微软雅黑"/>
              </a:rPr>
              <a:t>其实也有简便的实现计分的方法，但是由于分数是以存储对象为基本单元，而读取是以块为基本单元，只能将对象分数平均到每个块上来计分，实际运行发现用分数作为价值判别效果较差。</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矩形 30"/>
          <p:cNvSpPr/>
          <p:nvPr/>
        </p:nvSpPr>
        <p:spPr>
          <a:xfrm>
            <a:off x="993240" y="276120"/>
            <a:ext cx="323640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策略</a:t>
            </a:r>
            <a:r>
              <a:rPr b="1" lang="en-US" sz="2800" spc="-1" strike="noStrike">
                <a:solidFill>
                  <a:srgbClr val="325b7f"/>
                </a:solidFill>
                <a:latin typeface="Times New Roman"/>
                <a:ea typeface="字魂59号-创粗黑"/>
              </a:rPr>
              <a:t>——存储策略</a:t>
            </a:r>
            <a:endParaRPr b="0" lang="en-US" sz="2800" spc="-1" strike="noStrike">
              <a:solidFill>
                <a:srgbClr val="000000"/>
              </a:solidFill>
              <a:latin typeface="Arial"/>
            </a:endParaRPr>
          </a:p>
        </p:txBody>
      </p:sp>
      <p:sp>
        <p:nvSpPr>
          <p:cNvPr id="378"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379"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03</a:t>
            </a:r>
            <a:endParaRPr b="0" lang="en-US" sz="2000" spc="-1" strike="noStrike">
              <a:solidFill>
                <a:srgbClr val="000000"/>
              </a:solidFill>
              <a:latin typeface="Arial"/>
            </a:endParaRPr>
          </a:p>
        </p:txBody>
      </p:sp>
      <p:sp>
        <p:nvSpPr>
          <p:cNvPr id="380" name="TextBox 3"/>
          <p:cNvSpPr/>
          <p:nvPr/>
        </p:nvSpPr>
        <p:spPr>
          <a:xfrm>
            <a:off x="393120" y="824400"/>
            <a:ext cx="11624400" cy="167508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zh-CN" sz="2000" spc="-1" strike="noStrike">
                <a:solidFill>
                  <a:schemeClr val="dk1"/>
                </a:solidFill>
                <a:latin typeface="Arial"/>
                <a:ea typeface="微软雅黑"/>
              </a:rPr>
              <a:t>为了给磁盘分配提供依据，数据分析人员分析了不同文件的存取行为，发现很多文件服从相同的存取模式，数据分析人员据此把文件分为了</a:t>
            </a:r>
            <a:r>
              <a:rPr b="0" lang="en-US" sz="2000" spc="-1" strike="noStrike">
                <a:solidFill>
                  <a:schemeClr val="dk1"/>
                </a:solidFill>
                <a:latin typeface="Arial"/>
                <a:ea typeface="微软雅黑"/>
              </a:rPr>
              <a:t>12</a:t>
            </a:r>
            <a:r>
              <a:rPr b="0" lang="zh-CN" sz="2000" spc="-1" strike="noStrike">
                <a:solidFill>
                  <a:schemeClr val="dk1"/>
                </a:solidFill>
                <a:latin typeface="Arial"/>
                <a:ea typeface="微软雅黑"/>
              </a:rPr>
              <a:t>类，用</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表示类别，并且预测了不同类别文件在未来每</a:t>
            </a:r>
            <a:r>
              <a:rPr b="0" lang="en-US" sz="2000" spc="-1" strike="noStrike">
                <a:solidFill>
                  <a:schemeClr val="dk1"/>
                </a:solidFill>
                <a:latin typeface="Arial"/>
                <a:ea typeface="微软雅黑"/>
              </a:rPr>
              <a:t>1800</a:t>
            </a:r>
            <a:r>
              <a:rPr b="0" lang="zh-CN" sz="2000" spc="-1" strike="noStrike">
                <a:solidFill>
                  <a:schemeClr val="dk1"/>
                </a:solidFill>
                <a:latin typeface="Arial"/>
                <a:ea typeface="微软雅黑"/>
              </a:rPr>
              <a:t>个时间步内的存储、读取、删除请求的数量。一共有</a:t>
            </a:r>
            <a:r>
              <a:rPr b="0" lang="en-US" sz="2000" spc="-1" strike="noStrike">
                <a:solidFill>
                  <a:schemeClr val="dk1"/>
                </a:solidFill>
                <a:latin typeface="Arial"/>
                <a:ea typeface="微软雅黑"/>
              </a:rPr>
              <a:t>86400</a:t>
            </a:r>
            <a:r>
              <a:rPr b="0" lang="zh-CN" sz="2000" spc="-1" strike="noStrike">
                <a:solidFill>
                  <a:schemeClr val="dk1"/>
                </a:solidFill>
                <a:latin typeface="Arial"/>
                <a:ea typeface="微软雅黑"/>
              </a:rPr>
              <a:t>个时间步，按</a:t>
            </a:r>
            <a:r>
              <a:rPr b="0" lang="en-US" sz="2000" spc="-1" strike="noStrike">
                <a:solidFill>
                  <a:schemeClr val="dk1"/>
                </a:solidFill>
                <a:latin typeface="Arial"/>
                <a:ea typeface="微软雅黑"/>
              </a:rPr>
              <a:t>1800</a:t>
            </a:r>
            <a:r>
              <a:rPr b="0" lang="zh-CN" sz="2000" spc="-1" strike="noStrike">
                <a:solidFill>
                  <a:schemeClr val="dk1"/>
                </a:solidFill>
                <a:latin typeface="Arial"/>
                <a:ea typeface="微软雅黑"/>
              </a:rPr>
              <a:t>个时间步分为</a:t>
            </a:r>
            <a:r>
              <a:rPr b="0" lang="en-US" sz="2000" spc="-1" strike="noStrike">
                <a:solidFill>
                  <a:schemeClr val="dk1"/>
                </a:solidFill>
                <a:latin typeface="Arial"/>
                <a:ea typeface="微软雅黑"/>
              </a:rPr>
              <a:t>48</a:t>
            </a:r>
            <a:r>
              <a:rPr b="0" lang="zh-CN" sz="2000" spc="-1" strike="noStrike">
                <a:solidFill>
                  <a:schemeClr val="dk1"/>
                </a:solidFill>
                <a:latin typeface="Arial"/>
                <a:ea typeface="微软雅黑"/>
              </a:rPr>
              <a:t>个时间桶。</a:t>
            </a:r>
            <a:endParaRPr b="0" lang="en-US" sz="2000" spc="-1" strike="noStrike">
              <a:solidFill>
                <a:srgbClr val="000000"/>
              </a:solidFill>
              <a:latin typeface="Arial"/>
            </a:endParaRPr>
          </a:p>
        </p:txBody>
      </p:sp>
      <p:pic>
        <p:nvPicPr>
          <p:cNvPr id="381" name="Picture 7" descr=""/>
          <p:cNvPicPr/>
          <p:nvPr/>
        </p:nvPicPr>
        <p:blipFill>
          <a:blip r:embed="rId1"/>
          <a:srcRect l="0" t="0" r="0" b="50345"/>
          <a:stretch/>
        </p:blipFill>
        <p:spPr>
          <a:xfrm>
            <a:off x="393120" y="2173680"/>
            <a:ext cx="11405160" cy="4238640"/>
          </a:xfrm>
          <a:prstGeom prst="rect">
            <a:avLst/>
          </a:prstGeom>
          <a:ln w="0">
            <a:noFill/>
          </a:ln>
        </p:spPr>
      </p:pic>
    </p:spTree>
  </p:cSld>
  <mc:AlternateContent>
    <mc:Choice Requires="p14">
      <p:transition p14:dur="1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矩形 30"/>
          <p:cNvSpPr/>
          <p:nvPr/>
        </p:nvSpPr>
        <p:spPr>
          <a:xfrm>
            <a:off x="993240" y="276120"/>
            <a:ext cx="323640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策略</a:t>
            </a:r>
            <a:r>
              <a:rPr b="1" lang="en-US" sz="2800" spc="-1" strike="noStrike">
                <a:solidFill>
                  <a:srgbClr val="325b7f"/>
                </a:solidFill>
                <a:latin typeface="Times New Roman"/>
                <a:ea typeface="字魂59号-创粗黑"/>
              </a:rPr>
              <a:t>——存储策略</a:t>
            </a:r>
            <a:endParaRPr b="0" lang="en-US" sz="2800" spc="-1" strike="noStrike">
              <a:solidFill>
                <a:srgbClr val="000000"/>
              </a:solidFill>
              <a:latin typeface="Arial"/>
            </a:endParaRPr>
          </a:p>
        </p:txBody>
      </p:sp>
      <p:sp>
        <p:nvSpPr>
          <p:cNvPr id="383"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384"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03</a:t>
            </a:r>
            <a:endParaRPr b="0" lang="en-US" sz="2000" spc="-1" strike="noStrike">
              <a:solidFill>
                <a:srgbClr val="000000"/>
              </a:solidFill>
              <a:latin typeface="Arial"/>
            </a:endParaRPr>
          </a:p>
        </p:txBody>
      </p:sp>
      <p:sp>
        <p:nvSpPr>
          <p:cNvPr id="385" name="TextBox 3"/>
          <p:cNvSpPr/>
          <p:nvPr/>
        </p:nvSpPr>
        <p:spPr>
          <a:xfrm>
            <a:off x="434160" y="824400"/>
            <a:ext cx="11323080" cy="444960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想法：</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、考虑到连读能够加快读取速度，减少时间步花费，因此需要尽量将同一对象的不同块存储在靠近的地方，并且将属于同一</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的对象存储在靠近的地方。</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、考虑到均衡磁盘负载，需要尽量让同一个</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的对象在每个磁盘上分布的数量均匀一些。</a:t>
            </a:r>
            <a:endParaRPr b="0" lang="en-US" sz="2000" spc="-1" strike="noStrike">
              <a:solidFill>
                <a:srgbClr val="000000"/>
              </a:solidFill>
              <a:latin typeface="Arial"/>
            </a:endParaRPr>
          </a:p>
          <a:p>
            <a:pPr defTabSz="914400">
              <a:lnSpc>
                <a:spcPct val="130000"/>
              </a:lnSpc>
            </a:pPr>
            <a:endParaRPr b="0" lang="en-US" sz="2000" spc="-1" strike="noStrike">
              <a:solidFill>
                <a:srgbClr val="000000"/>
              </a:solidFill>
              <a:latin typeface="Arial"/>
            </a:endParaRPr>
          </a:p>
          <a:p>
            <a:pPr defTabSz="914400">
              <a:lnSpc>
                <a:spcPct val="130000"/>
              </a:lnSpc>
            </a:pPr>
            <a:r>
              <a:rPr b="1" lang="zh-CN" sz="2000" spc="-1" strike="noStrike">
                <a:solidFill>
                  <a:schemeClr val="dk1"/>
                </a:solidFill>
                <a:latin typeface="Arial"/>
                <a:ea typeface="微软雅黑"/>
              </a:rPr>
              <a:t>策略：</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、计算</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之间的</a:t>
            </a:r>
            <a:r>
              <a:rPr b="1" lang="zh-CN" sz="2000" spc="-1" strike="noStrike">
                <a:solidFill>
                  <a:schemeClr val="dk1"/>
                </a:solidFill>
                <a:latin typeface="Arial"/>
                <a:ea typeface="微软雅黑"/>
              </a:rPr>
              <a:t>互相关系数</a:t>
            </a:r>
            <a:r>
              <a:rPr b="0" lang="zh-CN" sz="2000" spc="-1" strike="noStrike">
                <a:solidFill>
                  <a:schemeClr val="dk1"/>
                </a:solidFill>
                <a:latin typeface="Arial"/>
                <a:ea typeface="微软雅黑"/>
              </a:rPr>
              <a:t>，然后每次选两个最相关的</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，从一个起始点分别从左和从右分配，一对一对地为所有</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预留空间，每对</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的起始点按</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对应存储数量的比例确定，每个磁盘都会为所有</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分配空间。</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、如果某块</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的空间分完了就选一个相关性最高的</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空间继续分配，每次分配的时候把磁盘按磁盘上不同</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单元的数量乘不同</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的剩余请求数从小到大排序，小的优先分配。</a:t>
            </a:r>
            <a:endParaRPr b="0" lang="en-US" sz="2000" spc="-1" strike="noStrike">
              <a:solidFill>
                <a:srgbClr val="000000"/>
              </a:solidFill>
              <a:latin typeface="Arial"/>
            </a:endParaRPr>
          </a:p>
        </p:txBody>
      </p:sp>
      <p:sp>
        <p:nvSpPr>
          <p:cNvPr id="386" name="Rectangle 2"/>
          <p:cNvSpPr/>
          <p:nvPr/>
        </p:nvSpPr>
        <p:spPr>
          <a:xfrm>
            <a:off x="790560" y="5850360"/>
            <a:ext cx="10861560" cy="3402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cxnSp>
        <p:nvCxnSpPr>
          <p:cNvPr id="387" name="Connector: Elbow 8"/>
          <p:cNvCxnSpPr>
            <a:stCxn id="386" idx="3"/>
            <a:endCxn id="386" idx="1"/>
          </p:cNvCxnSpPr>
          <p:nvPr/>
        </p:nvCxnSpPr>
        <p:spPr>
          <a:xfrm>
            <a:off x="790560" y="6020280"/>
            <a:ext cx="10861920" cy="360"/>
          </a:xfrm>
          <a:prstGeom prst="bentConnector5">
            <a:avLst>
              <a:gd name="adj1" fmla="val -2107"/>
              <a:gd name="adj2" fmla="val 110000000"/>
              <a:gd name="adj3" fmla="val 59756"/>
            </a:avLst>
          </a:prstGeom>
          <a:ln>
            <a:solidFill>
              <a:srgbClr val="071f65"/>
            </a:solidFill>
            <a:tailEnd len="med" type="triangle" w="med"/>
          </a:ln>
        </p:spPr>
      </p:cxnSp>
      <p:cxnSp>
        <p:nvCxnSpPr>
          <p:cNvPr id="388" name="Straight Connector 17"/>
          <p:cNvCxnSpPr/>
          <p:nvPr/>
        </p:nvCxnSpPr>
        <p:spPr>
          <a:xfrm>
            <a:off x="3432600" y="5500800"/>
            <a:ext cx="360" cy="669240"/>
          </a:xfrm>
          <a:prstGeom prst="straightConnector1">
            <a:avLst/>
          </a:prstGeom>
          <a:ln>
            <a:solidFill>
              <a:srgbClr val="071f65"/>
            </a:solidFill>
          </a:ln>
        </p:spPr>
      </p:cxnSp>
      <p:cxnSp>
        <p:nvCxnSpPr>
          <p:cNvPr id="389" name="Straight Connector 19"/>
          <p:cNvCxnSpPr/>
          <p:nvPr/>
        </p:nvCxnSpPr>
        <p:spPr>
          <a:xfrm>
            <a:off x="7646760" y="5522040"/>
            <a:ext cx="360" cy="669240"/>
          </a:xfrm>
          <a:prstGeom prst="straightConnector1">
            <a:avLst/>
          </a:prstGeom>
          <a:ln>
            <a:solidFill>
              <a:srgbClr val="071f65"/>
            </a:solidFill>
          </a:ln>
        </p:spPr>
      </p:cxnSp>
      <p:cxnSp>
        <p:nvCxnSpPr>
          <p:cNvPr id="390" name="Straight Arrow Connector 21"/>
          <p:cNvCxnSpPr/>
          <p:nvPr/>
        </p:nvCxnSpPr>
        <p:spPr>
          <a:xfrm flipH="1">
            <a:off x="3199320" y="5644080"/>
            <a:ext cx="233640" cy="360"/>
          </a:xfrm>
          <a:prstGeom prst="straightConnector1">
            <a:avLst/>
          </a:prstGeom>
          <a:ln>
            <a:solidFill>
              <a:srgbClr val="071f65"/>
            </a:solidFill>
            <a:tailEnd len="med" type="triangle" w="med"/>
          </a:ln>
        </p:spPr>
      </p:cxnSp>
      <p:cxnSp>
        <p:nvCxnSpPr>
          <p:cNvPr id="391" name="Straight Arrow Connector 23"/>
          <p:cNvCxnSpPr/>
          <p:nvPr/>
        </p:nvCxnSpPr>
        <p:spPr>
          <a:xfrm>
            <a:off x="3432600" y="5644080"/>
            <a:ext cx="242280" cy="360"/>
          </a:xfrm>
          <a:prstGeom prst="straightConnector1">
            <a:avLst/>
          </a:prstGeom>
          <a:ln>
            <a:solidFill>
              <a:srgbClr val="071f65"/>
            </a:solidFill>
            <a:tailEnd len="med" type="triangle" w="med"/>
          </a:ln>
        </p:spPr>
      </p:cxnSp>
      <p:cxnSp>
        <p:nvCxnSpPr>
          <p:cNvPr id="392" name="Straight Arrow Connector 25"/>
          <p:cNvCxnSpPr/>
          <p:nvPr/>
        </p:nvCxnSpPr>
        <p:spPr>
          <a:xfrm flipH="1">
            <a:off x="7306200" y="5665680"/>
            <a:ext cx="340920" cy="360"/>
          </a:xfrm>
          <a:prstGeom prst="straightConnector1">
            <a:avLst/>
          </a:prstGeom>
          <a:ln>
            <a:solidFill>
              <a:srgbClr val="071f65"/>
            </a:solidFill>
            <a:tailEnd len="med" type="triangle" w="med"/>
          </a:ln>
        </p:spPr>
      </p:cxnSp>
      <p:cxnSp>
        <p:nvCxnSpPr>
          <p:cNvPr id="393" name="Straight Arrow Connector 27"/>
          <p:cNvCxnSpPr/>
          <p:nvPr/>
        </p:nvCxnSpPr>
        <p:spPr>
          <a:xfrm>
            <a:off x="7646760" y="5665680"/>
            <a:ext cx="322920" cy="360"/>
          </a:xfrm>
          <a:prstGeom prst="straightConnector1">
            <a:avLst/>
          </a:prstGeom>
          <a:ln>
            <a:solidFill>
              <a:srgbClr val="071f65"/>
            </a:solidFill>
            <a:tailEnd len="med" type="triangle" w="med"/>
          </a:ln>
        </p:spPr>
      </p:cxnSp>
      <p:sp>
        <p:nvSpPr>
          <p:cNvPr id="394" name="TextBox 29"/>
          <p:cNvSpPr/>
          <p:nvPr/>
        </p:nvSpPr>
        <p:spPr>
          <a:xfrm>
            <a:off x="996840" y="5427360"/>
            <a:ext cx="7527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tag1</a:t>
            </a:r>
            <a:endParaRPr b="0" lang="en-US" sz="1800" spc="-1" strike="noStrike">
              <a:solidFill>
                <a:srgbClr val="000000"/>
              </a:solidFill>
              <a:latin typeface="Arial"/>
            </a:endParaRPr>
          </a:p>
        </p:txBody>
      </p:sp>
      <p:cxnSp>
        <p:nvCxnSpPr>
          <p:cNvPr id="395" name="Straight Connector 30"/>
          <p:cNvCxnSpPr/>
          <p:nvPr/>
        </p:nvCxnSpPr>
        <p:spPr>
          <a:xfrm>
            <a:off x="790200" y="5532120"/>
            <a:ext cx="360" cy="659160"/>
          </a:xfrm>
          <a:prstGeom prst="straightConnector1">
            <a:avLst/>
          </a:prstGeom>
          <a:ln>
            <a:solidFill>
              <a:srgbClr val="071f65"/>
            </a:solidFill>
          </a:ln>
        </p:spPr>
      </p:cxnSp>
      <p:cxnSp>
        <p:nvCxnSpPr>
          <p:cNvPr id="396" name="Straight Arrow Connector 31"/>
          <p:cNvCxnSpPr/>
          <p:nvPr/>
        </p:nvCxnSpPr>
        <p:spPr>
          <a:xfrm>
            <a:off x="790200" y="5696280"/>
            <a:ext cx="242640" cy="360"/>
          </a:xfrm>
          <a:prstGeom prst="straightConnector1">
            <a:avLst/>
          </a:prstGeom>
          <a:ln>
            <a:solidFill>
              <a:srgbClr val="071f65"/>
            </a:solidFill>
            <a:tailEnd len="med" type="triangle" w="med"/>
          </a:ln>
        </p:spPr>
      </p:cxnSp>
      <p:cxnSp>
        <p:nvCxnSpPr>
          <p:cNvPr id="397" name="Straight Arrow Connector 33"/>
          <p:cNvCxnSpPr/>
          <p:nvPr/>
        </p:nvCxnSpPr>
        <p:spPr>
          <a:xfrm flipH="1">
            <a:off x="11419200" y="5665680"/>
            <a:ext cx="233640" cy="360"/>
          </a:xfrm>
          <a:prstGeom prst="straightConnector1">
            <a:avLst/>
          </a:prstGeom>
          <a:ln>
            <a:solidFill>
              <a:srgbClr val="071f65"/>
            </a:solidFill>
            <a:tailEnd len="med" type="triangle" w="med"/>
          </a:ln>
        </p:spPr>
      </p:cxnSp>
      <p:cxnSp>
        <p:nvCxnSpPr>
          <p:cNvPr id="398" name="Straight Connector 34"/>
          <p:cNvCxnSpPr/>
          <p:nvPr/>
        </p:nvCxnSpPr>
        <p:spPr>
          <a:xfrm>
            <a:off x="11652480" y="5522040"/>
            <a:ext cx="360" cy="669240"/>
          </a:xfrm>
          <a:prstGeom prst="straightConnector1">
            <a:avLst/>
          </a:prstGeom>
          <a:ln>
            <a:solidFill>
              <a:srgbClr val="071f65"/>
            </a:solidFill>
          </a:ln>
        </p:spPr>
      </p:cxnSp>
      <p:sp>
        <p:nvSpPr>
          <p:cNvPr id="399" name="TextBox 35"/>
          <p:cNvSpPr/>
          <p:nvPr/>
        </p:nvSpPr>
        <p:spPr>
          <a:xfrm>
            <a:off x="2586600" y="5417640"/>
            <a:ext cx="7527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tag6</a:t>
            </a:r>
            <a:endParaRPr b="0" lang="en-US" sz="1800" spc="-1" strike="noStrike">
              <a:solidFill>
                <a:srgbClr val="000000"/>
              </a:solidFill>
              <a:latin typeface="Arial"/>
            </a:endParaRPr>
          </a:p>
        </p:txBody>
      </p:sp>
      <p:sp>
        <p:nvSpPr>
          <p:cNvPr id="400" name="TextBox 36"/>
          <p:cNvSpPr/>
          <p:nvPr/>
        </p:nvSpPr>
        <p:spPr>
          <a:xfrm>
            <a:off x="3638880" y="5427360"/>
            <a:ext cx="7527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tag2</a:t>
            </a:r>
            <a:endParaRPr b="0" lang="en-US" sz="1800" spc="-1" strike="noStrike">
              <a:solidFill>
                <a:srgbClr val="000000"/>
              </a:solidFill>
              <a:latin typeface="Arial"/>
            </a:endParaRPr>
          </a:p>
        </p:txBody>
      </p:sp>
      <p:sp>
        <p:nvSpPr>
          <p:cNvPr id="401" name="TextBox 37"/>
          <p:cNvSpPr/>
          <p:nvPr/>
        </p:nvSpPr>
        <p:spPr>
          <a:xfrm>
            <a:off x="6695640" y="5463360"/>
            <a:ext cx="7527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tag4</a:t>
            </a:r>
            <a:endParaRPr b="0" lang="en-US" sz="1800" spc="-1" strike="noStrike">
              <a:solidFill>
                <a:srgbClr val="000000"/>
              </a:solidFill>
              <a:latin typeface="Arial"/>
            </a:endParaRPr>
          </a:p>
        </p:txBody>
      </p:sp>
      <p:sp>
        <p:nvSpPr>
          <p:cNvPr id="402" name="TextBox 38"/>
          <p:cNvSpPr/>
          <p:nvPr/>
        </p:nvSpPr>
        <p:spPr>
          <a:xfrm>
            <a:off x="7960680" y="5439960"/>
            <a:ext cx="7527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tag3</a:t>
            </a:r>
            <a:endParaRPr b="0" lang="en-US" sz="1800" spc="-1" strike="noStrike">
              <a:solidFill>
                <a:srgbClr val="000000"/>
              </a:solidFill>
              <a:latin typeface="Arial"/>
            </a:endParaRPr>
          </a:p>
        </p:txBody>
      </p:sp>
      <p:sp>
        <p:nvSpPr>
          <p:cNvPr id="403" name="TextBox 39"/>
          <p:cNvSpPr/>
          <p:nvPr/>
        </p:nvSpPr>
        <p:spPr>
          <a:xfrm>
            <a:off x="10818720" y="5463360"/>
            <a:ext cx="75276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tag5</a:t>
            </a:r>
            <a:endParaRPr b="0" lang="en-US" sz="1800" spc="-1" strike="noStrike">
              <a:solidFill>
                <a:srgbClr val="000000"/>
              </a:solidFill>
              <a:latin typeface="Arial"/>
            </a:endParaRPr>
          </a:p>
        </p:txBody>
      </p:sp>
      <p:sp>
        <p:nvSpPr>
          <p:cNvPr id="404" name="TextBox 46"/>
          <p:cNvSpPr/>
          <p:nvPr/>
        </p:nvSpPr>
        <p:spPr>
          <a:xfrm>
            <a:off x="985320" y="5848920"/>
            <a:ext cx="22406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tag1.size+tag6.size</a:t>
            </a:r>
            <a:endParaRPr b="0" lang="en-US" sz="1800" spc="-1" strike="noStrike">
              <a:solidFill>
                <a:srgbClr val="000000"/>
              </a:solidFill>
              <a:latin typeface="Arial"/>
            </a:endParaRPr>
          </a:p>
        </p:txBody>
      </p:sp>
      <p:sp>
        <p:nvSpPr>
          <p:cNvPr id="405" name="TextBox 47"/>
          <p:cNvSpPr/>
          <p:nvPr/>
        </p:nvSpPr>
        <p:spPr>
          <a:xfrm>
            <a:off x="4474800" y="5821920"/>
            <a:ext cx="22406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tag2.size+tag4.size</a:t>
            </a:r>
            <a:endParaRPr b="0" lang="en-US" sz="1800" spc="-1" strike="noStrike">
              <a:solidFill>
                <a:srgbClr val="000000"/>
              </a:solidFill>
              <a:latin typeface="Arial"/>
            </a:endParaRPr>
          </a:p>
        </p:txBody>
      </p:sp>
      <p:sp>
        <p:nvSpPr>
          <p:cNvPr id="406" name="TextBox 48"/>
          <p:cNvSpPr/>
          <p:nvPr/>
        </p:nvSpPr>
        <p:spPr>
          <a:xfrm>
            <a:off x="8618040" y="5842440"/>
            <a:ext cx="22406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Arial"/>
                <a:ea typeface="微软雅黑"/>
              </a:rPr>
              <a:t>tag3.size+tag5.size</a:t>
            </a:r>
            <a:endParaRPr b="0" lang="en-US" sz="1800" spc="-1" strike="noStrike">
              <a:solidFill>
                <a:srgbClr val="000000"/>
              </a:solidFill>
              <a:latin typeface="Arial"/>
            </a:endParaRPr>
          </a:p>
        </p:txBody>
      </p:sp>
    </p:spTree>
  </p:cSld>
  <mc:AlternateContent>
    <mc:Choice Requires="p14">
      <p:transition p14:dur="10"/>
    </mc:Choice>
    <mc:Fallback>
      <p:transition/>
    </mc:Fallback>
  </mc:AlternateContent>
  <p:timing>
    <p:tnLst>
      <p:par>
        <p:cTn id="176" dur="indefinite" restart="never" nodeType="tmRoot">
          <p:childTnLst>
            <p:seq>
              <p:cTn id="177" dur="indefinite" nodeType="mainSeq">
                <p:childTnLst>
                  <p:par>
                    <p:cTn id="178" fill="hold">
                      <p:stCondLst>
                        <p:cond delay="indefinite"/>
                      </p:stCondLst>
                      <p:childTnLst>
                        <p:par>
                          <p:cTn id="179" fill="hold">
                            <p:stCondLst>
                              <p:cond delay="0"/>
                            </p:stCondLst>
                            <p:childTnLst>
                              <p:par>
                                <p:cTn id="180" nodeType="clickEffect" fill="hold" presetClass="entr" presetID="10">
                                  <p:stCondLst>
                                    <p:cond delay="0"/>
                                  </p:stCondLst>
                                  <p:childTnLst>
                                    <p:set>
                                      <p:cBhvr>
                                        <p:cTn id="181" dur="1" fill="hold">
                                          <p:stCondLst>
                                            <p:cond delay="0"/>
                                          </p:stCondLst>
                                        </p:cTn>
                                        <p:tgtEl>
                                          <p:spTgt spid="390"/>
                                        </p:tgtEl>
                                        <p:attrNameLst>
                                          <p:attrName>style.visibility</p:attrName>
                                        </p:attrNameLst>
                                      </p:cBhvr>
                                      <p:to>
                                        <p:strVal val="visible"/>
                                      </p:to>
                                    </p:set>
                                    <p:animEffect filter="fade" transition="in">
                                      <p:cBhvr additive="repl">
                                        <p:cTn id="182" dur="500"/>
                                        <p:tgtEl>
                                          <p:spTgt spid="390"/>
                                        </p:tgtEl>
                                      </p:cBhvr>
                                    </p:animEffect>
                                  </p:childTnLst>
                                </p:cTn>
                              </p:par>
                              <p:par>
                                <p:cTn id="183" nodeType="withEffect" fill="hold" presetClass="entr" presetID="10">
                                  <p:stCondLst>
                                    <p:cond delay="0"/>
                                  </p:stCondLst>
                                  <p:childTnLst>
                                    <p:set>
                                      <p:cBhvr>
                                        <p:cTn id="184" dur="1" fill="hold">
                                          <p:stCondLst>
                                            <p:cond delay="0"/>
                                          </p:stCondLst>
                                        </p:cTn>
                                        <p:tgtEl>
                                          <p:spTgt spid="391"/>
                                        </p:tgtEl>
                                        <p:attrNameLst>
                                          <p:attrName>style.visibility</p:attrName>
                                        </p:attrNameLst>
                                      </p:cBhvr>
                                      <p:to>
                                        <p:strVal val="visible"/>
                                      </p:to>
                                    </p:set>
                                    <p:animEffect filter="fade" transition="in">
                                      <p:cBhvr additive="repl">
                                        <p:cTn id="185" dur="500"/>
                                        <p:tgtEl>
                                          <p:spTgt spid="391"/>
                                        </p:tgtEl>
                                      </p:cBhvr>
                                    </p:animEffect>
                                  </p:childTnLst>
                                </p:cTn>
                              </p:par>
                              <p:par>
                                <p:cTn id="186" nodeType="withEffect" fill="hold" presetClass="entr" presetID="10">
                                  <p:stCondLst>
                                    <p:cond delay="0"/>
                                  </p:stCondLst>
                                  <p:childTnLst>
                                    <p:set>
                                      <p:cBhvr>
                                        <p:cTn id="187" dur="1" fill="hold">
                                          <p:stCondLst>
                                            <p:cond delay="0"/>
                                          </p:stCondLst>
                                        </p:cTn>
                                        <p:tgtEl>
                                          <p:spTgt spid="392"/>
                                        </p:tgtEl>
                                        <p:attrNameLst>
                                          <p:attrName>style.visibility</p:attrName>
                                        </p:attrNameLst>
                                      </p:cBhvr>
                                      <p:to>
                                        <p:strVal val="visible"/>
                                      </p:to>
                                    </p:set>
                                    <p:animEffect filter="fade" transition="in">
                                      <p:cBhvr additive="repl">
                                        <p:cTn id="188" dur="500"/>
                                        <p:tgtEl>
                                          <p:spTgt spid="392"/>
                                        </p:tgtEl>
                                      </p:cBhvr>
                                    </p:animEffect>
                                  </p:childTnLst>
                                </p:cTn>
                              </p:par>
                              <p:par>
                                <p:cTn id="189" nodeType="withEffect" fill="hold" presetClass="entr" presetID="10">
                                  <p:stCondLst>
                                    <p:cond delay="0"/>
                                  </p:stCondLst>
                                  <p:childTnLst>
                                    <p:set>
                                      <p:cBhvr>
                                        <p:cTn id="190" dur="1" fill="hold">
                                          <p:stCondLst>
                                            <p:cond delay="0"/>
                                          </p:stCondLst>
                                        </p:cTn>
                                        <p:tgtEl>
                                          <p:spTgt spid="393"/>
                                        </p:tgtEl>
                                        <p:attrNameLst>
                                          <p:attrName>style.visibility</p:attrName>
                                        </p:attrNameLst>
                                      </p:cBhvr>
                                      <p:to>
                                        <p:strVal val="visible"/>
                                      </p:to>
                                    </p:set>
                                    <p:animEffect filter="fade" transition="in">
                                      <p:cBhvr additive="repl">
                                        <p:cTn id="191" dur="500"/>
                                        <p:tgtEl>
                                          <p:spTgt spid="393"/>
                                        </p:tgtEl>
                                      </p:cBhvr>
                                    </p:animEffect>
                                  </p:childTnLst>
                                </p:cTn>
                              </p:par>
                              <p:par>
                                <p:cTn id="192" nodeType="withEffect" fill="hold" presetClass="entr" presetID="10">
                                  <p:stCondLst>
                                    <p:cond delay="0"/>
                                  </p:stCondLst>
                                  <p:childTnLst>
                                    <p:set>
                                      <p:cBhvr>
                                        <p:cTn id="193" dur="1" fill="hold">
                                          <p:stCondLst>
                                            <p:cond delay="0"/>
                                          </p:stCondLst>
                                        </p:cTn>
                                        <p:tgtEl>
                                          <p:spTgt spid="394"/>
                                        </p:tgtEl>
                                        <p:attrNameLst>
                                          <p:attrName>style.visibility</p:attrName>
                                        </p:attrNameLst>
                                      </p:cBhvr>
                                      <p:to>
                                        <p:strVal val="visible"/>
                                      </p:to>
                                    </p:set>
                                    <p:animEffect filter="fade" transition="in">
                                      <p:cBhvr additive="repl">
                                        <p:cTn id="194" dur="500"/>
                                        <p:tgtEl>
                                          <p:spTgt spid="394"/>
                                        </p:tgtEl>
                                      </p:cBhvr>
                                    </p:animEffect>
                                  </p:childTnLst>
                                </p:cTn>
                              </p:par>
                              <p:par>
                                <p:cTn id="195" nodeType="withEffect" fill="hold" presetClass="entr" presetID="10">
                                  <p:stCondLst>
                                    <p:cond delay="0"/>
                                  </p:stCondLst>
                                  <p:childTnLst>
                                    <p:set>
                                      <p:cBhvr>
                                        <p:cTn id="196" dur="1" fill="hold">
                                          <p:stCondLst>
                                            <p:cond delay="0"/>
                                          </p:stCondLst>
                                        </p:cTn>
                                        <p:tgtEl>
                                          <p:spTgt spid="396"/>
                                        </p:tgtEl>
                                        <p:attrNameLst>
                                          <p:attrName>style.visibility</p:attrName>
                                        </p:attrNameLst>
                                      </p:cBhvr>
                                      <p:to>
                                        <p:strVal val="visible"/>
                                      </p:to>
                                    </p:set>
                                    <p:animEffect filter="fade" transition="in">
                                      <p:cBhvr additive="repl">
                                        <p:cTn id="197" dur="500"/>
                                        <p:tgtEl>
                                          <p:spTgt spid="396"/>
                                        </p:tgtEl>
                                      </p:cBhvr>
                                    </p:animEffect>
                                  </p:childTnLst>
                                </p:cTn>
                              </p:par>
                              <p:par>
                                <p:cTn id="198" nodeType="withEffect" fill="hold" presetClass="entr" presetID="10">
                                  <p:stCondLst>
                                    <p:cond delay="0"/>
                                  </p:stCondLst>
                                  <p:childTnLst>
                                    <p:set>
                                      <p:cBhvr>
                                        <p:cTn id="199" dur="1" fill="hold">
                                          <p:stCondLst>
                                            <p:cond delay="0"/>
                                          </p:stCondLst>
                                        </p:cTn>
                                        <p:tgtEl>
                                          <p:spTgt spid="397"/>
                                        </p:tgtEl>
                                        <p:attrNameLst>
                                          <p:attrName>style.visibility</p:attrName>
                                        </p:attrNameLst>
                                      </p:cBhvr>
                                      <p:to>
                                        <p:strVal val="visible"/>
                                      </p:to>
                                    </p:set>
                                    <p:animEffect filter="fade" transition="in">
                                      <p:cBhvr additive="repl">
                                        <p:cTn id="200" dur="500"/>
                                        <p:tgtEl>
                                          <p:spTgt spid="397"/>
                                        </p:tgtEl>
                                      </p:cBhvr>
                                    </p:animEffect>
                                  </p:childTnLst>
                                </p:cTn>
                              </p:par>
                              <p:par>
                                <p:cTn id="201" nodeType="withEffect" fill="hold" presetClass="entr" presetID="10">
                                  <p:stCondLst>
                                    <p:cond delay="0"/>
                                  </p:stCondLst>
                                  <p:childTnLst>
                                    <p:set>
                                      <p:cBhvr>
                                        <p:cTn id="202" dur="1" fill="hold">
                                          <p:stCondLst>
                                            <p:cond delay="0"/>
                                          </p:stCondLst>
                                        </p:cTn>
                                        <p:tgtEl>
                                          <p:spTgt spid="399"/>
                                        </p:tgtEl>
                                        <p:attrNameLst>
                                          <p:attrName>style.visibility</p:attrName>
                                        </p:attrNameLst>
                                      </p:cBhvr>
                                      <p:to>
                                        <p:strVal val="visible"/>
                                      </p:to>
                                    </p:set>
                                    <p:animEffect filter="fade" transition="in">
                                      <p:cBhvr additive="repl">
                                        <p:cTn id="203" dur="500"/>
                                        <p:tgtEl>
                                          <p:spTgt spid="399"/>
                                        </p:tgtEl>
                                      </p:cBhvr>
                                    </p:animEffect>
                                  </p:childTnLst>
                                </p:cTn>
                              </p:par>
                              <p:par>
                                <p:cTn id="204" nodeType="withEffect" fill="hold" presetClass="entr" presetID="10">
                                  <p:stCondLst>
                                    <p:cond delay="0"/>
                                  </p:stCondLst>
                                  <p:childTnLst>
                                    <p:set>
                                      <p:cBhvr>
                                        <p:cTn id="205" dur="1" fill="hold">
                                          <p:stCondLst>
                                            <p:cond delay="0"/>
                                          </p:stCondLst>
                                        </p:cTn>
                                        <p:tgtEl>
                                          <p:spTgt spid="400"/>
                                        </p:tgtEl>
                                        <p:attrNameLst>
                                          <p:attrName>style.visibility</p:attrName>
                                        </p:attrNameLst>
                                      </p:cBhvr>
                                      <p:to>
                                        <p:strVal val="visible"/>
                                      </p:to>
                                    </p:set>
                                    <p:animEffect filter="fade" transition="in">
                                      <p:cBhvr additive="repl">
                                        <p:cTn id="206" dur="500"/>
                                        <p:tgtEl>
                                          <p:spTgt spid="400"/>
                                        </p:tgtEl>
                                      </p:cBhvr>
                                    </p:animEffect>
                                  </p:childTnLst>
                                </p:cTn>
                              </p:par>
                              <p:par>
                                <p:cTn id="207" nodeType="withEffect" fill="hold" presetClass="entr" presetID="10">
                                  <p:stCondLst>
                                    <p:cond delay="0"/>
                                  </p:stCondLst>
                                  <p:childTnLst>
                                    <p:set>
                                      <p:cBhvr>
                                        <p:cTn id="208" dur="1" fill="hold">
                                          <p:stCondLst>
                                            <p:cond delay="0"/>
                                          </p:stCondLst>
                                        </p:cTn>
                                        <p:tgtEl>
                                          <p:spTgt spid="401"/>
                                        </p:tgtEl>
                                        <p:attrNameLst>
                                          <p:attrName>style.visibility</p:attrName>
                                        </p:attrNameLst>
                                      </p:cBhvr>
                                      <p:to>
                                        <p:strVal val="visible"/>
                                      </p:to>
                                    </p:set>
                                    <p:animEffect filter="fade" transition="in">
                                      <p:cBhvr additive="repl">
                                        <p:cTn id="209" dur="500"/>
                                        <p:tgtEl>
                                          <p:spTgt spid="401"/>
                                        </p:tgtEl>
                                      </p:cBhvr>
                                    </p:animEffect>
                                  </p:childTnLst>
                                </p:cTn>
                              </p:par>
                              <p:par>
                                <p:cTn id="210" nodeType="withEffect" fill="hold" presetClass="entr" presetID="10">
                                  <p:stCondLst>
                                    <p:cond delay="0"/>
                                  </p:stCondLst>
                                  <p:childTnLst>
                                    <p:set>
                                      <p:cBhvr>
                                        <p:cTn id="211" dur="1" fill="hold">
                                          <p:stCondLst>
                                            <p:cond delay="0"/>
                                          </p:stCondLst>
                                        </p:cTn>
                                        <p:tgtEl>
                                          <p:spTgt spid="402"/>
                                        </p:tgtEl>
                                        <p:attrNameLst>
                                          <p:attrName>style.visibility</p:attrName>
                                        </p:attrNameLst>
                                      </p:cBhvr>
                                      <p:to>
                                        <p:strVal val="visible"/>
                                      </p:to>
                                    </p:set>
                                    <p:animEffect filter="fade" transition="in">
                                      <p:cBhvr additive="repl">
                                        <p:cTn id="212" dur="500"/>
                                        <p:tgtEl>
                                          <p:spTgt spid="402"/>
                                        </p:tgtEl>
                                      </p:cBhvr>
                                    </p:animEffect>
                                  </p:childTnLst>
                                </p:cTn>
                              </p:par>
                              <p:par>
                                <p:cTn id="213" nodeType="withEffect" fill="hold" presetClass="entr" presetID="10">
                                  <p:stCondLst>
                                    <p:cond delay="0"/>
                                  </p:stCondLst>
                                  <p:childTnLst>
                                    <p:set>
                                      <p:cBhvr>
                                        <p:cTn id="214" dur="1" fill="hold">
                                          <p:stCondLst>
                                            <p:cond delay="0"/>
                                          </p:stCondLst>
                                        </p:cTn>
                                        <p:tgtEl>
                                          <p:spTgt spid="403"/>
                                        </p:tgtEl>
                                        <p:attrNameLst>
                                          <p:attrName>style.visibility</p:attrName>
                                        </p:attrNameLst>
                                      </p:cBhvr>
                                      <p:to>
                                        <p:strVal val="visible"/>
                                      </p:to>
                                    </p:set>
                                    <p:animEffect filter="fade" transition="in">
                                      <p:cBhvr additive="repl">
                                        <p:cTn id="215" dur="500"/>
                                        <p:tgtEl>
                                          <p:spTgt spid="403"/>
                                        </p:tgtEl>
                                      </p:cBhvr>
                                    </p:animEffect>
                                  </p:childTnLst>
                                </p:cTn>
                              </p:par>
                              <p:par>
                                <p:cTn id="216" nodeType="withEffect" fill="hold" presetClass="entr" presetID="10">
                                  <p:stCondLst>
                                    <p:cond delay="0"/>
                                  </p:stCondLst>
                                  <p:childTnLst>
                                    <p:set>
                                      <p:cBhvr>
                                        <p:cTn id="217" dur="1" fill="hold">
                                          <p:stCondLst>
                                            <p:cond delay="0"/>
                                          </p:stCondLst>
                                        </p:cTn>
                                        <p:tgtEl>
                                          <p:spTgt spid="388"/>
                                        </p:tgtEl>
                                        <p:attrNameLst>
                                          <p:attrName>style.visibility</p:attrName>
                                        </p:attrNameLst>
                                      </p:cBhvr>
                                      <p:to>
                                        <p:strVal val="visible"/>
                                      </p:to>
                                    </p:set>
                                    <p:animEffect filter="fade" transition="in">
                                      <p:cBhvr additive="repl">
                                        <p:cTn id="218" dur="500"/>
                                        <p:tgtEl>
                                          <p:spTgt spid="388"/>
                                        </p:tgtEl>
                                      </p:cBhvr>
                                    </p:animEffect>
                                  </p:childTnLst>
                                </p:cTn>
                              </p:par>
                              <p:par>
                                <p:cTn id="219" nodeType="withEffect" fill="hold" presetClass="entr" presetID="10">
                                  <p:stCondLst>
                                    <p:cond delay="0"/>
                                  </p:stCondLst>
                                  <p:childTnLst>
                                    <p:set>
                                      <p:cBhvr>
                                        <p:cTn id="220" dur="1" fill="hold">
                                          <p:stCondLst>
                                            <p:cond delay="0"/>
                                          </p:stCondLst>
                                        </p:cTn>
                                        <p:tgtEl>
                                          <p:spTgt spid="389"/>
                                        </p:tgtEl>
                                        <p:attrNameLst>
                                          <p:attrName>style.visibility</p:attrName>
                                        </p:attrNameLst>
                                      </p:cBhvr>
                                      <p:to>
                                        <p:strVal val="visible"/>
                                      </p:to>
                                    </p:set>
                                    <p:animEffect filter="fade" transition="in">
                                      <p:cBhvr additive="repl">
                                        <p:cTn id="221" dur="500"/>
                                        <p:tgtEl>
                                          <p:spTgt spid="389"/>
                                        </p:tgtEl>
                                      </p:cBhvr>
                                    </p:animEffect>
                                  </p:childTnLst>
                                </p:cTn>
                              </p:par>
                              <p:par>
                                <p:cTn id="222" nodeType="withEffect" fill="hold" presetClass="entr" presetID="10">
                                  <p:stCondLst>
                                    <p:cond delay="0"/>
                                  </p:stCondLst>
                                  <p:childTnLst>
                                    <p:set>
                                      <p:cBhvr>
                                        <p:cTn id="223" dur="1" fill="hold">
                                          <p:stCondLst>
                                            <p:cond delay="0"/>
                                          </p:stCondLst>
                                        </p:cTn>
                                        <p:tgtEl>
                                          <p:spTgt spid="398"/>
                                        </p:tgtEl>
                                        <p:attrNameLst>
                                          <p:attrName>style.visibility</p:attrName>
                                        </p:attrNameLst>
                                      </p:cBhvr>
                                      <p:to>
                                        <p:strVal val="visible"/>
                                      </p:to>
                                    </p:set>
                                    <p:animEffect filter="fade" transition="in">
                                      <p:cBhvr additive="repl">
                                        <p:cTn id="224" dur="500"/>
                                        <p:tgtEl>
                                          <p:spTgt spid="398"/>
                                        </p:tgtEl>
                                      </p:cBhvr>
                                    </p:animEffect>
                                  </p:childTnLst>
                                </p:cTn>
                              </p:par>
                              <p:par>
                                <p:cTn id="225" nodeType="withEffect" fill="hold" presetClass="entr" presetID="10">
                                  <p:stCondLst>
                                    <p:cond delay="0"/>
                                  </p:stCondLst>
                                  <p:childTnLst>
                                    <p:set>
                                      <p:cBhvr>
                                        <p:cTn id="226" dur="1" fill="hold">
                                          <p:stCondLst>
                                            <p:cond delay="0"/>
                                          </p:stCondLst>
                                        </p:cTn>
                                        <p:tgtEl>
                                          <p:spTgt spid="395"/>
                                        </p:tgtEl>
                                        <p:attrNameLst>
                                          <p:attrName>style.visibility</p:attrName>
                                        </p:attrNameLst>
                                      </p:cBhvr>
                                      <p:to>
                                        <p:strVal val="visible"/>
                                      </p:to>
                                    </p:set>
                                    <p:animEffect filter="fade" transition="in">
                                      <p:cBhvr additive="repl">
                                        <p:cTn id="227" dur="500"/>
                                        <p:tgtEl>
                                          <p:spTgt spid="395"/>
                                        </p:tgtEl>
                                      </p:cBhvr>
                                    </p:animEffect>
                                  </p:childTnLst>
                                </p:cTn>
                              </p:par>
                              <p:par>
                                <p:cTn id="228" nodeType="withEffect" fill="hold" presetClass="entr" presetID="10">
                                  <p:stCondLst>
                                    <p:cond delay="0"/>
                                  </p:stCondLst>
                                  <p:childTnLst>
                                    <p:set>
                                      <p:cBhvr>
                                        <p:cTn id="229" dur="1" fill="hold">
                                          <p:stCondLst>
                                            <p:cond delay="0"/>
                                          </p:stCondLst>
                                        </p:cTn>
                                        <p:tgtEl>
                                          <p:spTgt spid="405"/>
                                        </p:tgtEl>
                                        <p:attrNameLst>
                                          <p:attrName>style.visibility</p:attrName>
                                        </p:attrNameLst>
                                      </p:cBhvr>
                                      <p:to>
                                        <p:strVal val="visible"/>
                                      </p:to>
                                    </p:set>
                                    <p:animEffect filter="fade" transition="in">
                                      <p:cBhvr additive="repl">
                                        <p:cTn id="230" dur="500"/>
                                        <p:tgtEl>
                                          <p:spTgt spid="405"/>
                                        </p:tgtEl>
                                      </p:cBhvr>
                                    </p:animEffect>
                                  </p:childTnLst>
                                </p:cTn>
                              </p:par>
                              <p:par>
                                <p:cTn id="231" nodeType="withEffect" fill="hold" presetClass="entr" presetID="10">
                                  <p:stCondLst>
                                    <p:cond delay="0"/>
                                  </p:stCondLst>
                                  <p:childTnLst>
                                    <p:set>
                                      <p:cBhvr>
                                        <p:cTn id="232" dur="1" fill="hold">
                                          <p:stCondLst>
                                            <p:cond delay="0"/>
                                          </p:stCondLst>
                                        </p:cTn>
                                        <p:tgtEl>
                                          <p:spTgt spid="404"/>
                                        </p:tgtEl>
                                        <p:attrNameLst>
                                          <p:attrName>style.visibility</p:attrName>
                                        </p:attrNameLst>
                                      </p:cBhvr>
                                      <p:to>
                                        <p:strVal val="visible"/>
                                      </p:to>
                                    </p:set>
                                    <p:animEffect filter="fade" transition="in">
                                      <p:cBhvr additive="repl">
                                        <p:cTn id="233" dur="500"/>
                                        <p:tgtEl>
                                          <p:spTgt spid="404"/>
                                        </p:tgtEl>
                                      </p:cBhvr>
                                    </p:animEffect>
                                  </p:childTnLst>
                                </p:cTn>
                              </p:par>
                              <p:par>
                                <p:cTn id="234" nodeType="withEffect" fill="hold" presetClass="entr" presetID="10">
                                  <p:stCondLst>
                                    <p:cond delay="0"/>
                                  </p:stCondLst>
                                  <p:childTnLst>
                                    <p:set>
                                      <p:cBhvr>
                                        <p:cTn id="235" dur="1" fill="hold">
                                          <p:stCondLst>
                                            <p:cond delay="0"/>
                                          </p:stCondLst>
                                        </p:cTn>
                                        <p:tgtEl>
                                          <p:spTgt spid="406"/>
                                        </p:tgtEl>
                                        <p:attrNameLst>
                                          <p:attrName>style.visibility</p:attrName>
                                        </p:attrNameLst>
                                      </p:cBhvr>
                                      <p:to>
                                        <p:strVal val="visible"/>
                                      </p:to>
                                    </p:set>
                                    <p:animEffect filter="fade" transition="in">
                                      <p:cBhvr additive="repl">
                                        <p:cTn id="236" dur="5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矩形 30"/>
          <p:cNvSpPr/>
          <p:nvPr/>
        </p:nvSpPr>
        <p:spPr>
          <a:xfrm>
            <a:off x="993240" y="276120"/>
            <a:ext cx="323640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策略</a:t>
            </a:r>
            <a:r>
              <a:rPr b="1" lang="en-US" sz="2800" spc="-1" strike="noStrike">
                <a:solidFill>
                  <a:srgbClr val="325b7f"/>
                </a:solidFill>
                <a:latin typeface="Times New Roman"/>
                <a:ea typeface="字魂59号-创粗黑"/>
              </a:rPr>
              <a:t>——其它策略</a:t>
            </a:r>
            <a:endParaRPr b="0" lang="en-US" sz="2800" spc="-1" strike="noStrike">
              <a:solidFill>
                <a:srgbClr val="000000"/>
              </a:solidFill>
              <a:latin typeface="Arial"/>
            </a:endParaRPr>
          </a:p>
        </p:txBody>
      </p:sp>
      <p:sp>
        <p:nvSpPr>
          <p:cNvPr id="408"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409"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03</a:t>
            </a:r>
            <a:endParaRPr b="0" lang="en-US" sz="2000" spc="-1" strike="noStrike">
              <a:solidFill>
                <a:srgbClr val="000000"/>
              </a:solidFill>
              <a:latin typeface="Arial"/>
            </a:endParaRPr>
          </a:p>
        </p:txBody>
      </p:sp>
      <p:sp>
        <p:nvSpPr>
          <p:cNvPr id="410" name="TextBox 3"/>
          <p:cNvSpPr/>
          <p:nvPr/>
        </p:nvSpPr>
        <p:spPr>
          <a:xfrm>
            <a:off x="434160" y="1124640"/>
            <a:ext cx="11323080" cy="444960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分数记录策略：</a:t>
            </a:r>
            <a:r>
              <a:rPr b="0" lang="zh-CN" sz="2000" spc="-1" strike="noStrike">
                <a:solidFill>
                  <a:schemeClr val="dk1"/>
                </a:solidFill>
                <a:latin typeface="Arial"/>
                <a:ea typeface="微软雅黑"/>
              </a:rPr>
              <a:t>每个时间步直接按公式以请求为粒度记录对象上累积的分数会非常耗时，采用了更低成本的计算方式，通过更新分数阶段和边缘价值、记录存在请求的对象来以对象为粒度更新分数。</a:t>
            </a:r>
            <a:endParaRPr b="0" lang="en-US" sz="2000" spc="-1" strike="noStrike">
              <a:solidFill>
                <a:srgbClr val="000000"/>
              </a:solidFill>
              <a:latin typeface="Arial"/>
            </a:endParaRPr>
          </a:p>
          <a:p>
            <a:pPr defTabSz="914400">
              <a:lnSpc>
                <a:spcPct val="130000"/>
              </a:lnSpc>
            </a:pPr>
            <a:endParaRPr b="0" lang="en-US" sz="2000" spc="-1" strike="noStrike">
              <a:solidFill>
                <a:srgbClr val="000000"/>
              </a:solidFill>
              <a:latin typeface="Arial"/>
            </a:endParaRPr>
          </a:p>
          <a:p>
            <a:pPr defTabSz="914400">
              <a:lnSpc>
                <a:spcPct val="130000"/>
              </a:lnSpc>
            </a:pPr>
            <a:r>
              <a:rPr b="1" lang="zh-CN" sz="2000" spc="-1" strike="noStrike">
                <a:solidFill>
                  <a:schemeClr val="dk1"/>
                </a:solidFill>
                <a:latin typeface="Arial"/>
                <a:ea typeface="微软雅黑"/>
              </a:rPr>
              <a:t>请求上报策略：</a:t>
            </a:r>
            <a:r>
              <a:rPr b="0" lang="zh-CN" sz="2000" spc="-1" strike="noStrike">
                <a:solidFill>
                  <a:schemeClr val="dk1"/>
                </a:solidFill>
                <a:latin typeface="Arial"/>
                <a:ea typeface="微软雅黑"/>
              </a:rPr>
              <a:t>将无法完成的请求提前上报。在出现未完成请求时，按</a:t>
            </a:r>
            <a:r>
              <a:rPr b="0" lang="en-US" sz="2000" spc="-1" strike="noStrike">
                <a:solidFill>
                  <a:schemeClr val="dk1"/>
                </a:solidFill>
                <a:latin typeface="Arial"/>
                <a:ea typeface="微软雅黑"/>
              </a:rPr>
              <a:t>tag</a:t>
            </a:r>
            <a:r>
              <a:rPr b="0" lang="zh-CN" sz="2000" spc="-1" strike="noStrike">
                <a:solidFill>
                  <a:schemeClr val="dk1"/>
                </a:solidFill>
                <a:latin typeface="Arial"/>
                <a:ea typeface="微软雅黑"/>
              </a:rPr>
              <a:t>拒绝部分新来的请求。</a:t>
            </a:r>
            <a:endParaRPr b="0" lang="en-US" sz="2000" spc="-1" strike="noStrike">
              <a:solidFill>
                <a:srgbClr val="000000"/>
              </a:solidFill>
              <a:latin typeface="Arial"/>
            </a:endParaRPr>
          </a:p>
          <a:p>
            <a:pPr defTabSz="914400">
              <a:lnSpc>
                <a:spcPct val="130000"/>
              </a:lnSpc>
            </a:pPr>
            <a:endParaRPr b="0" lang="en-US" sz="2000" spc="-1" strike="noStrike">
              <a:solidFill>
                <a:srgbClr val="000000"/>
              </a:solidFill>
              <a:latin typeface="Arial"/>
            </a:endParaRPr>
          </a:p>
          <a:p>
            <a:pPr defTabSz="914400">
              <a:lnSpc>
                <a:spcPct val="130000"/>
              </a:lnSpc>
            </a:pPr>
            <a:r>
              <a:rPr b="1" lang="zh-CN" sz="2000" spc="-1" strike="noStrike">
                <a:solidFill>
                  <a:schemeClr val="dk1"/>
                </a:solidFill>
                <a:latin typeface="Arial"/>
                <a:ea typeface="微软雅黑"/>
              </a:rPr>
              <a:t>磁盘空间分配：</a:t>
            </a:r>
            <a:r>
              <a:rPr b="0" lang="zh-CN" sz="2000" spc="-1" strike="noStrike">
                <a:solidFill>
                  <a:schemeClr val="dk1"/>
                </a:solidFill>
                <a:latin typeface="Arial"/>
                <a:ea typeface="微软雅黑"/>
              </a:rPr>
              <a:t>通过链表记录空闲区间范围。</a:t>
            </a:r>
            <a:endParaRPr b="0" lang="en-US" sz="2000" spc="-1" strike="noStrike">
              <a:solidFill>
                <a:srgbClr val="000000"/>
              </a:solidFill>
              <a:latin typeface="Arial"/>
            </a:endParaRPr>
          </a:p>
          <a:p>
            <a:pPr defTabSz="914400">
              <a:lnSpc>
                <a:spcPct val="130000"/>
              </a:lnSpc>
            </a:pPr>
            <a:endParaRPr b="0" lang="en-US" sz="2000" spc="-1" strike="noStrike">
              <a:solidFill>
                <a:srgbClr val="000000"/>
              </a:solidFill>
              <a:latin typeface="Arial"/>
            </a:endParaRPr>
          </a:p>
          <a:p>
            <a:pPr defTabSz="914400">
              <a:lnSpc>
                <a:spcPct val="130000"/>
              </a:lnSpc>
            </a:pPr>
            <a:r>
              <a:rPr b="1" lang="zh-CN" sz="2000" spc="-1" strike="noStrike">
                <a:solidFill>
                  <a:schemeClr val="dk1"/>
                </a:solidFill>
                <a:latin typeface="Arial"/>
                <a:ea typeface="微软雅黑"/>
              </a:rPr>
              <a:t>请求单元记录：</a:t>
            </a:r>
            <a:r>
              <a:rPr b="0" lang="zh-CN" sz="2000" spc="-1" strike="noStrike">
                <a:solidFill>
                  <a:schemeClr val="dk1"/>
                </a:solidFill>
                <a:latin typeface="Arial"/>
                <a:ea typeface="微软雅黑"/>
              </a:rPr>
              <a:t>为了更快地找到被请求的块，通过一个链表记录存在请求的块的位置，并使用</a:t>
            </a:r>
            <a:r>
              <a:rPr b="0" lang="en-US" sz="2000" spc="-1" strike="noStrike">
                <a:solidFill>
                  <a:schemeClr val="dk1"/>
                </a:solidFill>
                <a:latin typeface="Arial"/>
                <a:ea typeface="微软雅黑"/>
              </a:rPr>
              <a:t>B+</a:t>
            </a:r>
            <a:r>
              <a:rPr b="0" lang="zh-CN" sz="2000" spc="-1" strike="noStrike">
                <a:solidFill>
                  <a:schemeClr val="dk1"/>
                </a:solidFill>
                <a:latin typeface="Arial"/>
                <a:ea typeface="微软雅黑"/>
              </a:rPr>
              <a:t>树优化操作的时间复杂度。</a:t>
            </a:r>
            <a:endParaRPr b="0" lang="en-US" sz="2000" spc="-1" strike="noStrike">
              <a:solidFill>
                <a:srgbClr val="000000"/>
              </a:solidFill>
              <a:latin typeface="Arial"/>
            </a:endParaRPr>
          </a:p>
          <a:p>
            <a:pPr defTabSz="914400">
              <a:lnSpc>
                <a:spcPct val="130000"/>
              </a:lnSpc>
            </a:pPr>
            <a:endParaRPr b="0" lang="en-US" sz="2000" spc="-1" strike="noStrike">
              <a:solidFill>
                <a:srgbClr val="000000"/>
              </a:solidFill>
              <a:latin typeface="Arial"/>
            </a:endParaRPr>
          </a:p>
          <a:p>
            <a:pPr defTabSz="914400">
              <a:lnSpc>
                <a:spcPct val="130000"/>
              </a:lnSpc>
            </a:pPr>
            <a:r>
              <a:rPr b="1" lang="zh-CN" sz="2000" spc="-1" strike="noStrike">
                <a:solidFill>
                  <a:schemeClr val="dk1"/>
                </a:solidFill>
                <a:latin typeface="Arial"/>
                <a:ea typeface="微软雅黑"/>
              </a:rPr>
              <a:t>行动规划器：</a:t>
            </a:r>
            <a:r>
              <a:rPr b="0" lang="zh-CN" sz="2000" spc="-1" strike="noStrike">
                <a:solidFill>
                  <a:schemeClr val="dk1"/>
                </a:solidFill>
                <a:latin typeface="Arial"/>
                <a:ea typeface="微软雅黑"/>
              </a:rPr>
              <a:t>通过一个行动规划器进行多个时间步的长期规划。</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矩形 1"/>
          <p:cNvSpPr/>
          <p:nvPr/>
        </p:nvSpPr>
        <p:spPr>
          <a:xfrm>
            <a:off x="163440" y="1996200"/>
            <a:ext cx="5932440" cy="2865240"/>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字魂59号-创粗黑"/>
              <a:ea typeface="字魂59号-创粗黑"/>
            </a:endParaRPr>
          </a:p>
        </p:txBody>
      </p:sp>
      <p:sp>
        <p:nvSpPr>
          <p:cNvPr id="29" name="椭圆 18"/>
          <p:cNvSpPr/>
          <p:nvPr/>
        </p:nvSpPr>
        <p:spPr>
          <a:xfrm>
            <a:off x="1194120" y="1632600"/>
            <a:ext cx="3584160" cy="3592080"/>
          </a:xfrm>
          <a:prstGeom prst="ellipse">
            <a:avLst/>
          </a:prstGeom>
          <a:solidFill>
            <a:srgbClr val="395e7f"/>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914400">
              <a:lnSpc>
                <a:spcPct val="100000"/>
              </a:lnSpc>
              <a:spcBef>
                <a:spcPts val="2761"/>
              </a:spcBef>
              <a:tabLst>
                <a:tab algn="l" pos="0"/>
              </a:tabLst>
            </a:pPr>
            <a:r>
              <a:rPr b="0" lang="en-US" sz="13800" spc="-1" strike="noStrike">
                <a:solidFill>
                  <a:srgbClr val="ffffff"/>
                </a:solidFill>
                <a:latin typeface="微软雅黑"/>
                <a:ea typeface="微软雅黑"/>
              </a:rPr>
              <a:t>01</a:t>
            </a:r>
            <a:endParaRPr b="0" lang="en-US" sz="13800" spc="-1" strike="noStrike">
              <a:solidFill>
                <a:srgbClr val="ffffff"/>
              </a:solidFill>
              <a:latin typeface="Arial"/>
            </a:endParaRPr>
          </a:p>
        </p:txBody>
      </p:sp>
      <p:sp>
        <p:nvSpPr>
          <p:cNvPr id="30" name="文本框 5"/>
          <p:cNvSpPr/>
          <p:nvPr/>
        </p:nvSpPr>
        <p:spPr>
          <a:xfrm>
            <a:off x="6095880" y="2921040"/>
            <a:ext cx="5932440" cy="1004040"/>
          </a:xfrm>
          <a:prstGeom prst="rect">
            <a:avLst/>
          </a:prstGeom>
          <a:noFill/>
          <a:ln w="0">
            <a:noFill/>
          </a:ln>
        </p:spPr>
        <p:style>
          <a:lnRef idx="0"/>
          <a:fillRef idx="0"/>
          <a:effectRef idx="0"/>
          <a:fontRef idx="minor"/>
        </p:style>
        <p:txBody>
          <a:bodyPr lIns="90000" rIns="90000" tIns="45000" bIns="45000" anchor="t">
            <a:spAutoFit/>
          </a:bodyPr>
          <a:p>
            <a:pPr algn="ctr" defTabSz="457200">
              <a:lnSpc>
                <a:spcPct val="100000"/>
              </a:lnSpc>
            </a:pPr>
            <a:r>
              <a:rPr b="1" lang="zh-CN" sz="6000" spc="-1" strike="noStrike">
                <a:solidFill>
                  <a:srgbClr val="325b7f"/>
                </a:solidFill>
                <a:latin typeface="Times New Roman"/>
                <a:ea typeface="字魂59号-创粗黑"/>
              </a:rPr>
              <a:t>工具与环境</a:t>
            </a:r>
            <a:endParaRPr b="0" lang="en-US" sz="6000" spc="-1" strike="noStrike">
              <a:solidFill>
                <a:srgbClr val="000000"/>
              </a:solidFill>
              <a:latin typeface="Arial"/>
            </a:endParaRPr>
          </a:p>
        </p:txBody>
      </p:sp>
    </p:spTree>
  </p:cSld>
  <mc:AlternateContent>
    <mc:Choice Requires="p14">
      <p:transition p14:dur="10"/>
    </mc:Choice>
    <mc:Fallback>
      <p:transition/>
    </mc:Fallback>
  </mc:AlternateContent>
  <p:timing>
    <p:tnLst>
      <p:par>
        <p:cTn id="9" dur="indefinite" restart="never" nodeType="tmRoot">
          <p:childTnLst>
            <p:seq>
              <p:cTn id="10" dur="indefinite" nodeType="mainSeq">
                <p:childTnLst>
                  <p:par>
                    <p:cTn id="11" fill="hold">
                      <p:stCondLst>
                        <p:cond delay="0"/>
                      </p:stCondLst>
                      <p:childTnLst>
                        <p:par>
                          <p:cTn id="12" fill="hold">
                            <p:stCondLst>
                              <p:cond delay="0"/>
                            </p:stCondLst>
                            <p:childTnLst>
                              <p:par>
                                <p:cTn id="13" nodeType="afterEffect" fill="hold" presetClass="entr" presetID="22" presetSubtype="8">
                                  <p:stCondLst>
                                    <p:cond delay="0"/>
                                  </p:stCondLst>
                                  <p:childTnLst>
                                    <p:set>
                                      <p:cBhvr>
                                        <p:cTn id="14" dur="1" fill="hold">
                                          <p:stCondLst>
                                            <p:cond delay="0"/>
                                          </p:stCondLst>
                                        </p:cTn>
                                        <p:tgtEl>
                                          <p:spTgt spid="28"/>
                                        </p:tgtEl>
                                        <p:attrNameLst>
                                          <p:attrName>style.visibility</p:attrName>
                                        </p:attrNameLst>
                                      </p:cBhvr>
                                      <p:to>
                                        <p:strVal val="visible"/>
                                      </p:to>
                                    </p:set>
                                    <p:animEffect filter="wipe(left)" transition="in">
                                      <p:cBhvr additive="repl">
                                        <p:cTn id="15" dur="500"/>
                                        <p:tgtEl>
                                          <p:spTgt spid="28"/>
                                        </p:tgtEl>
                                      </p:cBhvr>
                                    </p:animEffect>
                                  </p:childTnLst>
                                </p:cTn>
                              </p:par>
                            </p:childTnLst>
                          </p:cTn>
                        </p:par>
                        <p:par>
                          <p:cTn id="16" fill="hold">
                            <p:stCondLst>
                              <p:cond delay="500"/>
                            </p:stCondLst>
                            <p:childTnLst>
                              <p:par>
                                <p:cTn id="17" nodeType="afterEffect" fill="hold" presetClass="entr" presetID="42">
                                  <p:stCondLst>
                                    <p:cond delay="0"/>
                                  </p:stCondLst>
                                  <p:childTnLst>
                                    <p:set>
                                      <p:cBhvr>
                                        <p:cTn id="18" dur="1" fill="hold">
                                          <p:stCondLst>
                                            <p:cond delay="0"/>
                                          </p:stCondLst>
                                        </p:cTn>
                                        <p:tgtEl>
                                          <p:spTgt spid="30"/>
                                        </p:tgtEl>
                                        <p:attrNameLst>
                                          <p:attrName>style.visibility</p:attrName>
                                        </p:attrNameLst>
                                      </p:cBhvr>
                                      <p:to>
                                        <p:strVal val="visible"/>
                                      </p:to>
                                    </p:set>
                                    <p:animEffect filter="fade" transition="in">
                                      <p:cBhvr additive="repl">
                                        <p:cTn id="19" dur="1000"/>
                                        <p:tgtEl>
                                          <p:spTgt spid="30"/>
                                        </p:tgtEl>
                                      </p:cBhvr>
                                    </p:animEffect>
                                    <p:anim calcmode="lin" valueType="num">
                                      <p:cBhvr additive="repl">
                                        <p:cTn id="20" dur="1000" fill="hold"/>
                                        <p:tgtEl>
                                          <p:spTgt spid="30"/>
                                        </p:tgtEl>
                                        <p:attrNameLst>
                                          <p:attrName>ppt_x</p:attrName>
                                        </p:attrNameLst>
                                      </p:cBhvr>
                                      <p:tavLst>
                                        <p:tav tm="0">
                                          <p:val>
                                            <p:strVal val="#ppt_x"/>
                                          </p:val>
                                        </p:tav>
                                        <p:tav tm="100000">
                                          <p:val>
                                            <p:strVal val="#ppt_x"/>
                                          </p:val>
                                        </p:tav>
                                      </p:tavLst>
                                    </p:anim>
                                    <p:anim calcmode="lin" valueType="num">
                                      <p:cBhvr additive="repl">
                                        <p:cTn id="21"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矩形 1"/>
          <p:cNvSpPr/>
          <p:nvPr/>
        </p:nvSpPr>
        <p:spPr>
          <a:xfrm>
            <a:off x="163440" y="1996200"/>
            <a:ext cx="5932440" cy="2865240"/>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字魂59号-创粗黑"/>
              <a:ea typeface="字魂59号-创粗黑"/>
            </a:endParaRPr>
          </a:p>
        </p:txBody>
      </p:sp>
      <p:sp>
        <p:nvSpPr>
          <p:cNvPr id="412" name="椭圆 18"/>
          <p:cNvSpPr/>
          <p:nvPr/>
        </p:nvSpPr>
        <p:spPr>
          <a:xfrm>
            <a:off x="1194120" y="1632600"/>
            <a:ext cx="3584160" cy="3592080"/>
          </a:xfrm>
          <a:prstGeom prst="ellipse">
            <a:avLst/>
          </a:prstGeom>
          <a:solidFill>
            <a:srgbClr val="395e7f"/>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914400">
              <a:lnSpc>
                <a:spcPct val="100000"/>
              </a:lnSpc>
              <a:spcBef>
                <a:spcPts val="2761"/>
              </a:spcBef>
              <a:tabLst>
                <a:tab algn="l" pos="0"/>
              </a:tabLst>
            </a:pPr>
            <a:r>
              <a:rPr b="0" lang="en-US" sz="13800" spc="-1" strike="noStrike">
                <a:solidFill>
                  <a:srgbClr val="ffffff"/>
                </a:solidFill>
                <a:latin typeface="微软雅黑"/>
                <a:ea typeface="微软雅黑"/>
              </a:rPr>
              <a:t>04</a:t>
            </a:r>
            <a:endParaRPr b="0" lang="en-US" sz="13800" spc="-1" strike="noStrike">
              <a:solidFill>
                <a:srgbClr val="ffffff"/>
              </a:solidFill>
              <a:latin typeface="Arial"/>
            </a:endParaRPr>
          </a:p>
        </p:txBody>
      </p:sp>
      <p:sp>
        <p:nvSpPr>
          <p:cNvPr id="413" name="文本框 5"/>
          <p:cNvSpPr/>
          <p:nvPr/>
        </p:nvSpPr>
        <p:spPr>
          <a:xfrm>
            <a:off x="6095880" y="2667600"/>
            <a:ext cx="5932440" cy="12783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30000"/>
              </a:lnSpc>
              <a:tabLst>
                <a:tab algn="l" pos="0"/>
              </a:tabLst>
            </a:pPr>
            <a:r>
              <a:rPr b="1" lang="zh-CN" sz="6000" spc="-1" strike="noStrike">
                <a:solidFill>
                  <a:srgbClr val="395e7f"/>
                </a:solidFill>
                <a:latin typeface="Times New Roman"/>
                <a:ea typeface="字魂59号-创粗黑"/>
              </a:rPr>
              <a:t>总结</a:t>
            </a:r>
            <a:endParaRPr b="0" lang="en-US" sz="6000" spc="-1" strike="noStrike">
              <a:solidFill>
                <a:srgbClr val="000000"/>
              </a:solidFill>
              <a:latin typeface="Arial"/>
            </a:endParaRPr>
          </a:p>
        </p:txBody>
      </p:sp>
    </p:spTree>
  </p:cSld>
  <mc:AlternateContent>
    <mc:Choice Requires="p14">
      <p:transition p14:dur="10"/>
    </mc:Choice>
    <mc:Fallback>
      <p:transition/>
    </mc:Fallback>
  </mc:AlternateContent>
  <p:timing>
    <p:tnLst>
      <p:par>
        <p:cTn id="237" dur="indefinite" restart="never" nodeType="tmRoot">
          <p:childTnLst>
            <p:seq>
              <p:cTn id="238" dur="indefinite" nodeType="mainSeq">
                <p:childTnLst>
                  <p:par>
                    <p:cTn id="239" fill="hold">
                      <p:stCondLst>
                        <p:cond delay="0"/>
                      </p:stCondLst>
                      <p:childTnLst>
                        <p:par>
                          <p:cTn id="240" fill="hold">
                            <p:stCondLst>
                              <p:cond delay="0"/>
                            </p:stCondLst>
                            <p:childTnLst>
                              <p:par>
                                <p:cTn id="241" nodeType="afterEffect" fill="hold" presetClass="entr" presetID="22" presetSubtype="8">
                                  <p:stCondLst>
                                    <p:cond delay="0"/>
                                  </p:stCondLst>
                                  <p:childTnLst>
                                    <p:set>
                                      <p:cBhvr>
                                        <p:cTn id="242" dur="1" fill="hold">
                                          <p:stCondLst>
                                            <p:cond delay="0"/>
                                          </p:stCondLst>
                                        </p:cTn>
                                        <p:tgtEl>
                                          <p:spTgt spid="411"/>
                                        </p:tgtEl>
                                        <p:attrNameLst>
                                          <p:attrName>style.visibility</p:attrName>
                                        </p:attrNameLst>
                                      </p:cBhvr>
                                      <p:to>
                                        <p:strVal val="visible"/>
                                      </p:to>
                                    </p:set>
                                    <p:animEffect filter="wipe(left)" transition="in">
                                      <p:cBhvr additive="repl">
                                        <p:cTn id="243" dur="500"/>
                                        <p:tgtEl>
                                          <p:spTgt spid="411"/>
                                        </p:tgtEl>
                                      </p:cBhvr>
                                    </p:animEffect>
                                  </p:childTnLst>
                                </p:cTn>
                              </p:par>
                            </p:childTnLst>
                          </p:cTn>
                        </p:par>
                        <p:par>
                          <p:cTn id="244" fill="hold">
                            <p:stCondLst>
                              <p:cond delay="500"/>
                            </p:stCondLst>
                            <p:childTnLst>
                              <p:par>
                                <p:cTn id="245" nodeType="afterEffect" fill="hold" presetClass="entr" presetID="42">
                                  <p:stCondLst>
                                    <p:cond delay="0"/>
                                  </p:stCondLst>
                                  <p:childTnLst>
                                    <p:set>
                                      <p:cBhvr>
                                        <p:cTn id="246" dur="1" fill="hold">
                                          <p:stCondLst>
                                            <p:cond delay="0"/>
                                          </p:stCondLst>
                                        </p:cTn>
                                        <p:tgtEl>
                                          <p:spTgt spid="413"/>
                                        </p:tgtEl>
                                        <p:attrNameLst>
                                          <p:attrName>style.visibility</p:attrName>
                                        </p:attrNameLst>
                                      </p:cBhvr>
                                      <p:to>
                                        <p:strVal val="visible"/>
                                      </p:to>
                                    </p:set>
                                    <p:animEffect filter="fade" transition="in">
                                      <p:cBhvr additive="repl">
                                        <p:cTn id="247" dur="1000"/>
                                        <p:tgtEl>
                                          <p:spTgt spid="413"/>
                                        </p:tgtEl>
                                      </p:cBhvr>
                                    </p:animEffect>
                                    <p:anim calcmode="lin" valueType="num">
                                      <p:cBhvr additive="repl">
                                        <p:cTn id="248" dur="1000" fill="hold"/>
                                        <p:tgtEl>
                                          <p:spTgt spid="413"/>
                                        </p:tgtEl>
                                        <p:attrNameLst>
                                          <p:attrName>ppt_x</p:attrName>
                                        </p:attrNameLst>
                                      </p:cBhvr>
                                      <p:tavLst>
                                        <p:tav tm="0">
                                          <p:val>
                                            <p:strVal val="#ppt_x"/>
                                          </p:val>
                                        </p:tav>
                                        <p:tav tm="100000">
                                          <p:val>
                                            <p:strVal val="#ppt_x"/>
                                          </p:val>
                                        </p:tav>
                                      </p:tavLst>
                                    </p:anim>
                                    <p:anim calcmode="lin" valueType="num">
                                      <p:cBhvr additive="repl">
                                        <p:cTn id="249" dur="1000" fill="hold"/>
                                        <p:tgtEl>
                                          <p:spTgt spid="4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矩形 30"/>
          <p:cNvSpPr/>
          <p:nvPr/>
        </p:nvSpPr>
        <p:spPr>
          <a:xfrm>
            <a:off x="993240" y="276120"/>
            <a:ext cx="510264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总结</a:t>
            </a:r>
            <a:endParaRPr b="0" lang="en-US" sz="2800" spc="-1" strike="noStrike">
              <a:solidFill>
                <a:srgbClr val="000000"/>
              </a:solidFill>
              <a:latin typeface="Arial"/>
            </a:endParaRPr>
          </a:p>
        </p:txBody>
      </p:sp>
      <p:sp>
        <p:nvSpPr>
          <p:cNvPr id="415"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416"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04</a:t>
            </a:r>
            <a:endParaRPr b="0" lang="en-US" sz="2000" spc="-1" strike="noStrike">
              <a:solidFill>
                <a:srgbClr val="000000"/>
              </a:solidFill>
              <a:latin typeface="Arial"/>
            </a:endParaRPr>
          </a:p>
        </p:txBody>
      </p:sp>
      <p:sp>
        <p:nvSpPr>
          <p:cNvPr id="417" name="TextBox 5"/>
          <p:cNvSpPr/>
          <p:nvPr/>
        </p:nvSpPr>
        <p:spPr>
          <a:xfrm>
            <a:off x="434160" y="1061640"/>
            <a:ext cx="11323080" cy="207144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代码可维护性不足：</a:t>
            </a:r>
            <a:r>
              <a:rPr b="0" lang="zh-CN" sz="2000" spc="-1" strike="noStrike">
                <a:solidFill>
                  <a:schemeClr val="dk1"/>
                </a:solidFill>
                <a:latin typeface="Arial"/>
                <a:ea typeface="微软雅黑"/>
              </a:rPr>
              <a:t>修改代码后总是出现</a:t>
            </a:r>
            <a:r>
              <a:rPr b="0" lang="en-US" sz="2000" spc="-1" strike="noStrike">
                <a:solidFill>
                  <a:schemeClr val="dk1"/>
                </a:solidFill>
                <a:latin typeface="Arial"/>
                <a:ea typeface="微软雅黑"/>
              </a:rPr>
              <a:t>bug</a:t>
            </a:r>
            <a:r>
              <a:rPr b="0" lang="zh-CN" sz="2000" spc="-1" strike="noStrike">
                <a:solidFill>
                  <a:schemeClr val="dk1"/>
                </a:solidFill>
                <a:latin typeface="Arial"/>
                <a:ea typeface="微软雅黑"/>
              </a:rPr>
              <a:t>，代码中各个模块不解耦。</a:t>
            </a:r>
            <a:endParaRPr b="0" lang="en-US" sz="2000" spc="-1" strike="noStrike">
              <a:solidFill>
                <a:srgbClr val="000000"/>
              </a:solidFill>
              <a:latin typeface="Arial"/>
            </a:endParaRPr>
          </a:p>
          <a:p>
            <a:pPr defTabSz="914400">
              <a:lnSpc>
                <a:spcPct val="130000"/>
              </a:lnSpc>
            </a:pPr>
            <a:endParaRPr b="0" lang="en-US" sz="2000" spc="-1" strike="noStrike">
              <a:solidFill>
                <a:srgbClr val="000000"/>
              </a:solidFill>
              <a:latin typeface="Arial"/>
            </a:endParaRPr>
          </a:p>
          <a:p>
            <a:pPr defTabSz="914400">
              <a:lnSpc>
                <a:spcPct val="130000"/>
              </a:lnSpc>
            </a:pPr>
            <a:r>
              <a:rPr b="1" lang="zh-CN" sz="2000" spc="-1" strike="noStrike">
                <a:solidFill>
                  <a:schemeClr val="dk1"/>
                </a:solidFill>
                <a:latin typeface="Arial"/>
                <a:ea typeface="微软雅黑"/>
              </a:rPr>
              <a:t>代码扩展性不足：</a:t>
            </a:r>
            <a:r>
              <a:rPr b="0" lang="zh-CN" sz="2000" spc="-1" strike="noStrike">
                <a:solidFill>
                  <a:schemeClr val="dk1"/>
                </a:solidFill>
                <a:latin typeface="Arial"/>
                <a:ea typeface="微软雅黑"/>
              </a:rPr>
              <a:t>在复赛最后三小时变更了题目，将每个时间步的磁头令牌数改为随时间桶变化，由于之前多次引用全局变量直接进行时间步和令牌数的转化，因此代码无法适用变更后题目，且难以修改。</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Rectangle 2"/>
          <p:cNvSpPr/>
          <p:nvPr/>
        </p:nvSpPr>
        <p:spPr>
          <a:xfrm>
            <a:off x="0" y="0"/>
            <a:ext cx="1219176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Tree>
  </p:cSld>
  <mc:AlternateContent>
    <mc:Choice Requires="p14">
      <p:transition p14:dur="10"/>
    </mc:Choice>
    <mc:Fallback>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矩形 30"/>
          <p:cNvSpPr/>
          <p:nvPr/>
        </p:nvSpPr>
        <p:spPr>
          <a:xfrm>
            <a:off x="937440" y="186120"/>
            <a:ext cx="4046400" cy="676080"/>
          </a:xfrm>
          <a:prstGeom prst="rect">
            <a:avLst/>
          </a:prstGeom>
          <a:noFill/>
          <a:ln w="0">
            <a:noFill/>
          </a:ln>
        </p:spPr>
        <p:style>
          <a:lnRef idx="0"/>
          <a:fillRef idx="0"/>
          <a:effectRef idx="0"/>
          <a:fontRef idx="minor"/>
        </p:style>
        <p:txBody>
          <a:bodyPr lIns="122040" rIns="122040" tIns="60840" bIns="60840" anchor="t">
            <a:spAutoFit/>
          </a:bodyPr>
          <a:p>
            <a:pPr algn="ctr" defTabSz="914400">
              <a:lnSpc>
                <a:spcPct val="130000"/>
              </a:lnSpc>
              <a:tabLst>
                <a:tab algn="l" pos="0"/>
              </a:tabLst>
            </a:pPr>
            <a:r>
              <a:rPr b="1" lang="zh-CN" sz="2800" spc="-1" strike="noStrike">
                <a:solidFill>
                  <a:srgbClr val="395e7f"/>
                </a:solidFill>
                <a:latin typeface="Times New Roman"/>
                <a:ea typeface="微软雅黑"/>
              </a:rPr>
              <a:t>工具</a:t>
            </a:r>
            <a:r>
              <a:rPr b="1" lang="en-US" sz="2800" spc="-1" strike="noStrike">
                <a:solidFill>
                  <a:srgbClr val="395e7f"/>
                </a:solidFill>
                <a:latin typeface="Times New Roman"/>
                <a:ea typeface="微软雅黑"/>
              </a:rPr>
              <a:t>——版本管理工具</a:t>
            </a:r>
            <a:endParaRPr b="0" lang="en-US" sz="2800" spc="-1" strike="noStrike">
              <a:solidFill>
                <a:srgbClr val="000000"/>
              </a:solidFill>
              <a:latin typeface="Arial"/>
            </a:endParaRPr>
          </a:p>
        </p:txBody>
      </p:sp>
      <p:sp>
        <p:nvSpPr>
          <p:cNvPr id="32"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33"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01</a:t>
            </a:r>
            <a:endParaRPr b="0" lang="en-US" sz="2000" spc="-1" strike="noStrike">
              <a:solidFill>
                <a:srgbClr val="000000"/>
              </a:solidFill>
              <a:latin typeface="Arial"/>
            </a:endParaRPr>
          </a:p>
        </p:txBody>
      </p:sp>
      <p:sp>
        <p:nvSpPr>
          <p:cNvPr id="34" name="TextBox 17"/>
          <p:cNvSpPr/>
          <p:nvPr/>
        </p:nvSpPr>
        <p:spPr>
          <a:xfrm>
            <a:off x="440640" y="846000"/>
            <a:ext cx="11251080" cy="207144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en-US" sz="2000" spc="-1" strike="noStrike">
                <a:solidFill>
                  <a:schemeClr val="dk1"/>
                </a:solidFill>
                <a:latin typeface="Arial"/>
                <a:ea typeface="微软雅黑"/>
              </a:rPr>
              <a:t>Git</a:t>
            </a:r>
            <a:r>
              <a:rPr b="1" lang="zh-CN" sz="2000" spc="-1" strike="noStrike">
                <a:solidFill>
                  <a:schemeClr val="dk1"/>
                </a:solidFill>
                <a:latin typeface="Arial"/>
                <a:ea typeface="微软雅黑"/>
              </a:rPr>
              <a:t>：</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Git</a:t>
            </a:r>
            <a:r>
              <a:rPr b="0" lang="zh-CN" sz="2000" spc="-1" strike="noStrike">
                <a:solidFill>
                  <a:schemeClr val="dk1"/>
                </a:solidFill>
                <a:latin typeface="Arial"/>
                <a:ea typeface="微软雅黑"/>
              </a:rPr>
              <a:t>是一个分布式版本控制系统，由</a:t>
            </a:r>
            <a:r>
              <a:rPr b="0" lang="en-US" sz="2000" spc="-1" strike="noStrike">
                <a:solidFill>
                  <a:schemeClr val="dk1"/>
                </a:solidFill>
                <a:latin typeface="Arial"/>
                <a:ea typeface="微软雅黑"/>
              </a:rPr>
              <a:t>Linus Torvalds</a:t>
            </a:r>
            <a:r>
              <a:rPr b="0" lang="zh-CN" sz="2000" spc="-1" strike="noStrike">
                <a:solidFill>
                  <a:schemeClr val="dk1"/>
                </a:solidFill>
                <a:latin typeface="Arial"/>
                <a:ea typeface="微软雅黑"/>
              </a:rPr>
              <a:t>在</a:t>
            </a:r>
            <a:r>
              <a:rPr b="0" lang="en-US" sz="2000" spc="-1" strike="noStrike">
                <a:solidFill>
                  <a:schemeClr val="dk1"/>
                </a:solidFill>
                <a:latin typeface="Arial"/>
                <a:ea typeface="微软雅黑"/>
              </a:rPr>
              <a:t>2005</a:t>
            </a:r>
            <a:r>
              <a:rPr b="0" lang="zh-CN" sz="2000" spc="-1" strike="noStrike">
                <a:solidFill>
                  <a:schemeClr val="dk1"/>
                </a:solidFill>
                <a:latin typeface="Arial"/>
                <a:ea typeface="微软雅黑"/>
              </a:rPr>
              <a:t>年开发，用于管理</a:t>
            </a:r>
            <a:r>
              <a:rPr b="0" lang="en-US" sz="2000" spc="-1" strike="noStrike">
                <a:solidFill>
                  <a:schemeClr val="dk1"/>
                </a:solidFill>
                <a:latin typeface="Arial"/>
                <a:ea typeface="微软雅黑"/>
              </a:rPr>
              <a:t>Linux</a:t>
            </a:r>
            <a:r>
              <a:rPr b="0" lang="zh-CN" sz="2000" spc="-1" strike="noStrike">
                <a:solidFill>
                  <a:schemeClr val="dk1"/>
                </a:solidFill>
                <a:latin typeface="Arial"/>
                <a:ea typeface="微软雅黑"/>
              </a:rPr>
              <a:t>内核的开发。</a:t>
            </a:r>
            <a:r>
              <a:rPr b="0" lang="en-US" sz="2000" spc="-1" strike="noStrike">
                <a:solidFill>
                  <a:schemeClr val="dk1"/>
                </a:solidFill>
                <a:latin typeface="Arial"/>
                <a:ea typeface="微软雅黑"/>
              </a:rPr>
              <a:t>Git</a:t>
            </a:r>
            <a:r>
              <a:rPr b="0" lang="zh-CN" sz="2000" spc="-1" strike="noStrike">
                <a:solidFill>
                  <a:schemeClr val="dk1"/>
                </a:solidFill>
                <a:latin typeface="Arial"/>
                <a:ea typeface="微软雅黑"/>
              </a:rPr>
              <a:t>的出现，极大地改善了软件开发中的版本管理问题。它允许开发人员追踪和管理代码的变化，同时可以协同处理同一个项目。</a:t>
            </a:r>
            <a:r>
              <a:rPr b="0" lang="en-US" sz="2000" spc="-1" strike="noStrike">
                <a:solidFill>
                  <a:schemeClr val="dk1"/>
                </a:solidFill>
                <a:latin typeface="Arial"/>
                <a:ea typeface="微软雅黑"/>
              </a:rPr>
              <a:t>Git</a:t>
            </a:r>
            <a:r>
              <a:rPr b="0" lang="zh-CN" sz="2000" spc="-1" strike="noStrike">
                <a:solidFill>
                  <a:schemeClr val="dk1"/>
                </a:solidFill>
                <a:latin typeface="Arial"/>
                <a:ea typeface="微软雅黑"/>
              </a:rPr>
              <a:t>的分布式特性使得开发人员可以在没有中央服务器的情况下进行工作，提高了灵活性和效率。</a:t>
            </a:r>
            <a:endParaRPr b="0" lang="en-US" sz="2000" spc="-1" strike="noStrike">
              <a:solidFill>
                <a:srgbClr val="000000"/>
              </a:solidFill>
              <a:latin typeface="Arial"/>
            </a:endParaRPr>
          </a:p>
        </p:txBody>
      </p:sp>
      <p:sp>
        <p:nvSpPr>
          <p:cNvPr id="35" name="TextBox 22"/>
          <p:cNvSpPr/>
          <p:nvPr/>
        </p:nvSpPr>
        <p:spPr>
          <a:xfrm>
            <a:off x="440640" y="3199680"/>
            <a:ext cx="11251080" cy="286416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en-US" sz="2000" spc="-1" strike="noStrike">
                <a:solidFill>
                  <a:schemeClr val="dk1"/>
                </a:solidFill>
                <a:latin typeface="Arial"/>
                <a:ea typeface="微软雅黑"/>
              </a:rPr>
              <a:t>Github</a:t>
            </a:r>
            <a:r>
              <a:rPr b="1" lang="zh-CN" sz="2000" spc="-1" strike="noStrike">
                <a:solidFill>
                  <a:schemeClr val="dk1"/>
                </a:solidFill>
                <a:latin typeface="Arial"/>
                <a:ea typeface="微软雅黑"/>
              </a:rPr>
              <a:t>：</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GitHub </a:t>
            </a:r>
            <a:r>
              <a:rPr b="0" lang="zh-CN" sz="2000" spc="-1" strike="noStrike">
                <a:solidFill>
                  <a:schemeClr val="dk1"/>
                </a:solidFill>
                <a:latin typeface="Arial"/>
                <a:ea typeface="微软雅黑"/>
              </a:rPr>
              <a:t>是一个面向开源及私有软件项目的托管平台，因为只支持 </a:t>
            </a:r>
            <a:r>
              <a:rPr b="0" lang="en-US" sz="2000" spc="-1" strike="noStrike">
                <a:solidFill>
                  <a:schemeClr val="dk1"/>
                </a:solidFill>
                <a:latin typeface="Arial"/>
                <a:ea typeface="微软雅黑"/>
              </a:rPr>
              <a:t>Git </a:t>
            </a:r>
            <a:r>
              <a:rPr b="0" lang="zh-CN" sz="2000" spc="-1" strike="noStrike">
                <a:solidFill>
                  <a:schemeClr val="dk1"/>
                </a:solidFill>
                <a:latin typeface="Arial"/>
                <a:ea typeface="微软雅黑"/>
              </a:rPr>
              <a:t>作为唯一的版本库格式进行托管，故名 </a:t>
            </a:r>
            <a:r>
              <a:rPr b="0" lang="en-US" sz="2000" spc="-1" strike="noStrike">
                <a:solidFill>
                  <a:schemeClr val="dk1"/>
                </a:solidFill>
                <a:latin typeface="Arial"/>
                <a:ea typeface="微软雅黑"/>
              </a:rPr>
              <a:t>GitHub</a:t>
            </a:r>
            <a:r>
              <a:rPr b="0" lang="zh-CN" sz="2000" spc="-1" strike="noStrike">
                <a:solidFill>
                  <a:schemeClr val="dk1"/>
                </a:solidFill>
                <a:latin typeface="Arial"/>
                <a:ea typeface="微软雅黑"/>
              </a:rPr>
              <a:t>。</a:t>
            </a:r>
            <a:endParaRPr b="0" lang="en-US" sz="2000" spc="-1" strike="noStrike">
              <a:solidFill>
                <a:srgbClr val="000000"/>
              </a:solidFill>
              <a:latin typeface="Arial"/>
            </a:endParaRPr>
          </a:p>
          <a:p>
            <a:pPr defTabSz="914400">
              <a:lnSpc>
                <a:spcPct val="130000"/>
              </a:lnSpc>
            </a:pPr>
            <a:endParaRPr b="0" lang="en-US" sz="2000" spc="-1" strike="noStrike">
              <a:solidFill>
                <a:srgbClr val="000000"/>
              </a:solidFill>
              <a:latin typeface="Arial"/>
            </a:endParaRPr>
          </a:p>
          <a:p>
            <a:pPr defTabSz="914400">
              <a:lnSpc>
                <a:spcPct val="130000"/>
              </a:lnSpc>
            </a:pPr>
            <a:r>
              <a:rPr b="0" lang="zh-CN" sz="2000" spc="-1" strike="noStrike">
                <a:solidFill>
                  <a:schemeClr val="dk1"/>
                </a:solidFill>
                <a:latin typeface="Arial"/>
                <a:ea typeface="微软雅黑"/>
              </a:rPr>
              <a:t>可以在</a:t>
            </a:r>
            <a:r>
              <a:rPr b="0" lang="en-US" sz="2000" spc="-1" strike="noStrike">
                <a:solidFill>
                  <a:schemeClr val="dk1"/>
                </a:solidFill>
                <a:latin typeface="Arial"/>
                <a:ea typeface="微软雅黑"/>
              </a:rPr>
              <a:t>GitHub</a:t>
            </a:r>
            <a:r>
              <a:rPr b="0" lang="zh-CN" sz="2000" spc="-1" strike="noStrike">
                <a:solidFill>
                  <a:schemeClr val="dk1"/>
                </a:solidFill>
                <a:latin typeface="Arial"/>
                <a:ea typeface="微软雅黑"/>
              </a:rPr>
              <a:t>上创建私有项目，在一个设备上上传内容到</a:t>
            </a:r>
            <a:r>
              <a:rPr b="0" lang="en-US" sz="2000" spc="-1" strike="noStrike">
                <a:solidFill>
                  <a:schemeClr val="dk1"/>
                </a:solidFill>
                <a:latin typeface="Arial"/>
                <a:ea typeface="微软雅黑"/>
              </a:rPr>
              <a:t>GitHub</a:t>
            </a:r>
            <a:r>
              <a:rPr b="0" lang="zh-CN" sz="2000" spc="-1" strike="noStrike">
                <a:solidFill>
                  <a:schemeClr val="dk1"/>
                </a:solidFill>
                <a:latin typeface="Arial"/>
                <a:ea typeface="微软雅黑"/>
              </a:rPr>
              <a:t>，另一个设备从</a:t>
            </a:r>
            <a:r>
              <a:rPr b="0" lang="en-US" sz="2000" spc="-1" strike="noStrike">
                <a:solidFill>
                  <a:schemeClr val="dk1"/>
                </a:solidFill>
                <a:latin typeface="Arial"/>
                <a:ea typeface="微软雅黑"/>
              </a:rPr>
              <a:t>GitHub</a:t>
            </a:r>
            <a:r>
              <a:rPr b="0" lang="zh-CN" sz="2000" spc="-1" strike="noStrike">
                <a:solidFill>
                  <a:schemeClr val="dk1"/>
                </a:solidFill>
                <a:latin typeface="Arial"/>
                <a:ea typeface="微软雅黑"/>
              </a:rPr>
              <a:t>上下载内容，相当于一个免费的云存储服务，但是有一些限制，譬如单个文件大小不能超过</a:t>
            </a:r>
            <a:r>
              <a:rPr b="0" lang="en-US" sz="2000" spc="-1" strike="noStrike">
                <a:solidFill>
                  <a:schemeClr val="dk1"/>
                </a:solidFill>
                <a:latin typeface="Arial"/>
                <a:ea typeface="微软雅黑"/>
              </a:rPr>
              <a:t>50mb</a:t>
            </a:r>
            <a:r>
              <a:rPr b="0" lang="zh-CN" sz="2000" spc="-1" strike="noStrike">
                <a:solidFill>
                  <a:schemeClr val="dk1"/>
                </a:solidFill>
                <a:latin typeface="Arial"/>
                <a:ea typeface="微软雅黑"/>
              </a:rPr>
              <a:t>，文件名不能太长等。</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矩形 30"/>
          <p:cNvSpPr/>
          <p:nvPr/>
        </p:nvSpPr>
        <p:spPr>
          <a:xfrm>
            <a:off x="937440" y="186120"/>
            <a:ext cx="4046400" cy="676080"/>
          </a:xfrm>
          <a:prstGeom prst="rect">
            <a:avLst/>
          </a:prstGeom>
          <a:noFill/>
          <a:ln w="0">
            <a:noFill/>
          </a:ln>
        </p:spPr>
        <p:style>
          <a:lnRef idx="0"/>
          <a:fillRef idx="0"/>
          <a:effectRef idx="0"/>
          <a:fontRef idx="minor"/>
        </p:style>
        <p:txBody>
          <a:bodyPr lIns="122040" rIns="122040" tIns="60840" bIns="60840" anchor="t">
            <a:spAutoFit/>
          </a:bodyPr>
          <a:p>
            <a:pPr algn="ctr" defTabSz="914400">
              <a:lnSpc>
                <a:spcPct val="130000"/>
              </a:lnSpc>
              <a:tabLst>
                <a:tab algn="l" pos="0"/>
              </a:tabLst>
            </a:pPr>
            <a:r>
              <a:rPr b="1" lang="zh-CN" sz="2800" spc="-1" strike="noStrike">
                <a:solidFill>
                  <a:srgbClr val="395e7f"/>
                </a:solidFill>
                <a:latin typeface="Times New Roman"/>
                <a:ea typeface="微软雅黑"/>
              </a:rPr>
              <a:t>工具</a:t>
            </a:r>
            <a:r>
              <a:rPr b="1" lang="en-US" sz="2800" spc="-1" strike="noStrike">
                <a:solidFill>
                  <a:srgbClr val="395e7f"/>
                </a:solidFill>
                <a:latin typeface="Times New Roman"/>
                <a:ea typeface="微软雅黑"/>
              </a:rPr>
              <a:t>——辅助编程工具</a:t>
            </a:r>
            <a:endParaRPr b="0" lang="en-US" sz="2800" spc="-1" strike="noStrike">
              <a:solidFill>
                <a:srgbClr val="000000"/>
              </a:solidFill>
              <a:latin typeface="Arial"/>
            </a:endParaRPr>
          </a:p>
        </p:txBody>
      </p:sp>
      <p:sp>
        <p:nvSpPr>
          <p:cNvPr id="37"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38"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01</a:t>
            </a:r>
            <a:endParaRPr b="0" lang="en-US" sz="2000" spc="-1" strike="noStrike">
              <a:solidFill>
                <a:srgbClr val="000000"/>
              </a:solidFill>
              <a:latin typeface="Arial"/>
            </a:endParaRPr>
          </a:p>
        </p:txBody>
      </p:sp>
      <p:sp>
        <p:nvSpPr>
          <p:cNvPr id="39" name="TextBox 17"/>
          <p:cNvSpPr/>
          <p:nvPr/>
        </p:nvSpPr>
        <p:spPr>
          <a:xfrm>
            <a:off x="451440" y="933840"/>
            <a:ext cx="5986800" cy="207144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自动补全工具：</a:t>
            </a:r>
            <a:endParaRPr b="0" lang="en-US" sz="2000" spc="-1" strike="noStrike">
              <a:solidFill>
                <a:srgbClr val="000000"/>
              </a:solidFill>
              <a:latin typeface="Arial"/>
            </a:endParaRPr>
          </a:p>
          <a:p>
            <a:pPr defTabSz="914400">
              <a:lnSpc>
                <a:spcPct val="130000"/>
              </a:lnSpc>
            </a:pPr>
            <a:r>
              <a:rPr b="0" lang="zh-CN" sz="2000" spc="-1" strike="noStrike">
                <a:solidFill>
                  <a:schemeClr val="dk1"/>
                </a:solidFill>
                <a:latin typeface="Arial"/>
                <a:ea typeface="微软雅黑"/>
              </a:rPr>
              <a:t>现有的集成编程环境基本都会集成自动补全工具（即输入几个字符，会出现候选框匹配包含对应字符的变量，可以选择一个匹配的变量直接补全字符）</a:t>
            </a:r>
            <a:endParaRPr b="0" lang="en-US" sz="2000" spc="-1" strike="noStrike">
              <a:solidFill>
                <a:srgbClr val="000000"/>
              </a:solidFill>
              <a:latin typeface="Arial"/>
            </a:endParaRPr>
          </a:p>
        </p:txBody>
      </p:sp>
      <p:sp>
        <p:nvSpPr>
          <p:cNvPr id="40" name="TextBox 22"/>
          <p:cNvSpPr/>
          <p:nvPr/>
        </p:nvSpPr>
        <p:spPr>
          <a:xfrm>
            <a:off x="440640" y="3441240"/>
            <a:ext cx="6390000" cy="127872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en-US" sz="2000" spc="-1" strike="noStrike">
                <a:solidFill>
                  <a:schemeClr val="dk1"/>
                </a:solidFill>
                <a:latin typeface="Arial"/>
                <a:ea typeface="微软雅黑"/>
              </a:rPr>
              <a:t>AI</a:t>
            </a:r>
            <a:r>
              <a:rPr b="1" lang="zh-CN" sz="2000" spc="-1" strike="noStrike">
                <a:solidFill>
                  <a:schemeClr val="dk1"/>
                </a:solidFill>
                <a:latin typeface="Arial"/>
                <a:ea typeface="微软雅黑"/>
              </a:rPr>
              <a:t>辅助自动补全：</a:t>
            </a:r>
            <a:endParaRPr b="0" lang="en-US" sz="2000" spc="-1" strike="noStrike">
              <a:solidFill>
                <a:srgbClr val="000000"/>
              </a:solidFill>
              <a:latin typeface="Arial"/>
            </a:endParaRPr>
          </a:p>
          <a:p>
            <a:pPr defTabSz="914400">
              <a:lnSpc>
                <a:spcPct val="130000"/>
              </a:lnSpc>
            </a:pPr>
            <a:r>
              <a:rPr b="0" lang="zh-CN" sz="2000" spc="-1" strike="noStrike">
                <a:solidFill>
                  <a:schemeClr val="dk1"/>
                </a:solidFill>
                <a:latin typeface="Arial"/>
                <a:ea typeface="微软雅黑"/>
              </a:rPr>
              <a:t>当输入几个字符时，</a:t>
            </a:r>
            <a:r>
              <a:rPr b="0" lang="en-US" sz="2000" spc="-1" strike="noStrike">
                <a:solidFill>
                  <a:schemeClr val="dk1"/>
                </a:solidFill>
                <a:latin typeface="Arial"/>
                <a:ea typeface="微软雅黑"/>
              </a:rPr>
              <a:t>AI</a:t>
            </a:r>
            <a:r>
              <a:rPr b="0" lang="zh-CN" sz="2000" spc="-1" strike="noStrike">
                <a:solidFill>
                  <a:schemeClr val="dk1"/>
                </a:solidFill>
                <a:latin typeface="Arial"/>
                <a:ea typeface="微软雅黑"/>
              </a:rPr>
              <a:t>可以基于项目内其它代码预测接下来将要输入的内容并提供可选的整条补全语句。</a:t>
            </a:r>
            <a:endParaRPr b="0" lang="en-US" sz="2000" spc="-1" strike="noStrike">
              <a:solidFill>
                <a:srgbClr val="000000"/>
              </a:solidFill>
              <a:latin typeface="Arial"/>
            </a:endParaRPr>
          </a:p>
        </p:txBody>
      </p:sp>
      <p:pic>
        <p:nvPicPr>
          <p:cNvPr id="41" name="Picture 7" descr=""/>
          <p:cNvPicPr/>
          <p:nvPr/>
        </p:nvPicPr>
        <p:blipFill>
          <a:blip r:embed="rId1"/>
          <a:srcRect l="463" t="17908" r="8891" b="18561"/>
          <a:stretch/>
        </p:blipFill>
        <p:spPr>
          <a:xfrm>
            <a:off x="7065000" y="777240"/>
            <a:ext cx="4674960" cy="2373840"/>
          </a:xfrm>
          <a:prstGeom prst="rect">
            <a:avLst/>
          </a:prstGeom>
          <a:ln w="0">
            <a:noFill/>
          </a:ln>
        </p:spPr>
      </p:pic>
      <p:pic>
        <p:nvPicPr>
          <p:cNvPr id="42" name="Picture 11" descr=""/>
          <p:cNvPicPr/>
          <p:nvPr/>
        </p:nvPicPr>
        <p:blipFill>
          <a:blip r:embed="rId2"/>
          <a:stretch/>
        </p:blipFill>
        <p:spPr>
          <a:xfrm>
            <a:off x="7065000" y="3582000"/>
            <a:ext cx="4674960" cy="3015000"/>
          </a:xfrm>
          <a:prstGeom prst="rect">
            <a:avLst/>
          </a:prstGeom>
          <a:ln w="0">
            <a:noFill/>
          </a:ln>
        </p:spPr>
      </p:pic>
      <p:sp>
        <p:nvSpPr>
          <p:cNvPr id="43" name="TextBox 13"/>
          <p:cNvSpPr/>
          <p:nvPr/>
        </p:nvSpPr>
        <p:spPr>
          <a:xfrm>
            <a:off x="440640" y="4786200"/>
            <a:ext cx="6390000" cy="88236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en-US" sz="2000" spc="-1" strike="noStrike">
                <a:solidFill>
                  <a:schemeClr val="dk1"/>
                </a:solidFill>
                <a:latin typeface="Arial"/>
                <a:ea typeface="微软雅黑"/>
              </a:rPr>
              <a:t>AI</a:t>
            </a:r>
            <a:r>
              <a:rPr b="0" lang="zh-CN" sz="2000" spc="-1" strike="noStrike">
                <a:solidFill>
                  <a:schemeClr val="dk1"/>
                </a:solidFill>
                <a:latin typeface="Arial"/>
                <a:ea typeface="微软雅黑"/>
              </a:rPr>
              <a:t>辅助编程工具大多要花钱，但是有些工具可以申请学生认证免费使用，譬如</a:t>
            </a:r>
            <a:r>
              <a:rPr b="0" lang="en-US" sz="2000" spc="-1" strike="noStrike">
                <a:solidFill>
                  <a:schemeClr val="dk1"/>
                </a:solidFill>
                <a:latin typeface="Arial"/>
                <a:ea typeface="微软雅黑"/>
              </a:rPr>
              <a:t>github</a:t>
            </a:r>
            <a:r>
              <a:rPr b="0" lang="zh-CN" sz="2000" spc="-1" strike="noStrike">
                <a:solidFill>
                  <a:schemeClr val="dk1"/>
                </a:solidFill>
                <a:latin typeface="Arial"/>
                <a:ea typeface="微软雅黑"/>
              </a:rPr>
              <a:t>的</a:t>
            </a:r>
            <a:r>
              <a:rPr b="0" lang="en-US" sz="2000" spc="-1" strike="noStrike">
                <a:solidFill>
                  <a:schemeClr val="dk1"/>
                </a:solidFill>
                <a:latin typeface="Arial"/>
                <a:ea typeface="微软雅黑"/>
              </a:rPr>
              <a:t>copilot</a:t>
            </a:r>
            <a:r>
              <a:rPr b="0" lang="zh-CN" sz="2000" spc="-1" strike="noStrike">
                <a:solidFill>
                  <a:schemeClr val="dk1"/>
                </a:solidFill>
                <a:latin typeface="Arial"/>
                <a:ea typeface="微软雅黑"/>
              </a:rPr>
              <a:t>。</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矩形 30"/>
          <p:cNvSpPr/>
          <p:nvPr/>
        </p:nvSpPr>
        <p:spPr>
          <a:xfrm>
            <a:off x="937440" y="186120"/>
            <a:ext cx="980640" cy="676080"/>
          </a:xfrm>
          <a:prstGeom prst="rect">
            <a:avLst/>
          </a:prstGeom>
          <a:noFill/>
          <a:ln w="0">
            <a:noFill/>
          </a:ln>
        </p:spPr>
        <p:style>
          <a:lnRef idx="0"/>
          <a:fillRef idx="0"/>
          <a:effectRef idx="0"/>
          <a:fontRef idx="minor"/>
        </p:style>
        <p:txBody>
          <a:bodyPr lIns="122040" rIns="122040" tIns="60840" bIns="60840" anchor="t">
            <a:spAutoFit/>
          </a:bodyPr>
          <a:p>
            <a:pPr algn="ctr" defTabSz="914400">
              <a:lnSpc>
                <a:spcPct val="130000"/>
              </a:lnSpc>
              <a:tabLst>
                <a:tab algn="l" pos="0"/>
              </a:tabLst>
            </a:pPr>
            <a:r>
              <a:rPr b="1" lang="zh-CN" sz="2800" spc="-1" strike="noStrike">
                <a:solidFill>
                  <a:srgbClr val="395e7f"/>
                </a:solidFill>
                <a:latin typeface="Times New Roman"/>
                <a:ea typeface="微软雅黑"/>
              </a:rPr>
              <a:t>环境</a:t>
            </a:r>
            <a:endParaRPr b="0" lang="en-US" sz="2800" spc="-1" strike="noStrike">
              <a:solidFill>
                <a:srgbClr val="000000"/>
              </a:solidFill>
              <a:latin typeface="Arial"/>
            </a:endParaRPr>
          </a:p>
        </p:txBody>
      </p:sp>
      <p:sp>
        <p:nvSpPr>
          <p:cNvPr id="45"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46"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01</a:t>
            </a:r>
            <a:endParaRPr b="0" lang="en-US" sz="2000" spc="-1" strike="noStrike">
              <a:solidFill>
                <a:srgbClr val="000000"/>
              </a:solidFill>
              <a:latin typeface="Arial"/>
            </a:endParaRPr>
          </a:p>
        </p:txBody>
      </p:sp>
      <p:sp>
        <p:nvSpPr>
          <p:cNvPr id="47" name="TextBox 17"/>
          <p:cNvSpPr/>
          <p:nvPr/>
        </p:nvSpPr>
        <p:spPr>
          <a:xfrm>
            <a:off x="610920" y="1024560"/>
            <a:ext cx="7582320" cy="127872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zh-CN" sz="2000" spc="-1" strike="noStrike">
                <a:solidFill>
                  <a:schemeClr val="dk1"/>
                </a:solidFill>
                <a:latin typeface="Arial"/>
                <a:ea typeface="微软雅黑"/>
              </a:rPr>
              <a:t>任务说明书中明确给出了执行机系统环境以及编译环境。对于</a:t>
            </a:r>
            <a:r>
              <a:rPr b="1" lang="zh-CN" sz="2000" spc="-1" strike="noStrike">
                <a:solidFill>
                  <a:schemeClr val="dk1"/>
                </a:solidFill>
                <a:latin typeface="Arial"/>
                <a:ea typeface="微软雅黑"/>
              </a:rPr>
              <a:t>不熟悉编译和执行过程</a:t>
            </a:r>
            <a:r>
              <a:rPr b="0" lang="zh-CN" sz="2000" spc="-1" strike="noStrike">
                <a:solidFill>
                  <a:schemeClr val="dk1"/>
                </a:solidFill>
                <a:latin typeface="Arial"/>
                <a:ea typeface="微软雅黑"/>
              </a:rPr>
              <a:t>的</a:t>
            </a:r>
            <a:r>
              <a:rPr b="0" lang="en-US" sz="2000" spc="-1" strike="noStrike">
                <a:solidFill>
                  <a:schemeClr val="dk1"/>
                </a:solidFill>
                <a:latin typeface="Arial"/>
                <a:ea typeface="微软雅黑"/>
              </a:rPr>
              <a:t>C++</a:t>
            </a:r>
            <a:r>
              <a:rPr b="0" lang="zh-CN" sz="2000" spc="-1" strike="noStrike">
                <a:solidFill>
                  <a:schemeClr val="dk1"/>
                </a:solidFill>
                <a:latin typeface="Arial"/>
                <a:ea typeface="微软雅黑"/>
              </a:rPr>
              <a:t>选手，使用</a:t>
            </a:r>
            <a:r>
              <a:rPr b="0" lang="en-US" sz="2000" spc="-1" strike="noStrike">
                <a:solidFill>
                  <a:schemeClr val="dk1"/>
                </a:solidFill>
                <a:latin typeface="Arial"/>
                <a:ea typeface="微软雅黑"/>
              </a:rPr>
              <a:t>Windows</a:t>
            </a:r>
            <a:r>
              <a:rPr b="0" lang="zh-CN" sz="2000" spc="-1" strike="noStrike">
                <a:solidFill>
                  <a:schemeClr val="dk1"/>
                </a:solidFill>
                <a:latin typeface="Arial"/>
                <a:ea typeface="微软雅黑"/>
              </a:rPr>
              <a:t>环境有可能出现一些问题：</a:t>
            </a:r>
            <a:endParaRPr b="0" lang="en-US" sz="2000" spc="-1" strike="noStrike">
              <a:solidFill>
                <a:srgbClr val="000000"/>
              </a:solidFill>
              <a:latin typeface="Arial"/>
            </a:endParaRPr>
          </a:p>
        </p:txBody>
      </p:sp>
      <p:sp>
        <p:nvSpPr>
          <p:cNvPr id="48" name="Rectangle 24"/>
          <p:cNvSpPr/>
          <p:nvPr/>
        </p:nvSpPr>
        <p:spPr>
          <a:xfrm>
            <a:off x="8715240" y="1203840"/>
            <a:ext cx="2690640" cy="1403280"/>
          </a:xfrm>
          <a:prstGeom prst="rect">
            <a:avLst/>
          </a:prstGeom>
          <a:noFill/>
          <a:ln w="25400">
            <a:solidFill>
              <a:srgbClr val="071f65"/>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49" name="Rectangle 8"/>
          <p:cNvSpPr/>
          <p:nvPr/>
        </p:nvSpPr>
        <p:spPr>
          <a:xfrm>
            <a:off x="8715240" y="1203840"/>
            <a:ext cx="2255400" cy="479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执行机环境</a:t>
            </a:r>
            <a:endParaRPr b="0" lang="en-US" sz="1800" spc="-1" strike="noStrike">
              <a:solidFill>
                <a:srgbClr val="ffffff"/>
              </a:solidFill>
              <a:latin typeface="Arial"/>
            </a:endParaRPr>
          </a:p>
        </p:txBody>
      </p:sp>
      <p:sp>
        <p:nvSpPr>
          <p:cNvPr id="50" name="TextBox 12"/>
          <p:cNvSpPr/>
          <p:nvPr/>
        </p:nvSpPr>
        <p:spPr>
          <a:xfrm>
            <a:off x="8798040" y="1699200"/>
            <a:ext cx="259704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zh-CN" sz="1800" spc="-1" strike="noStrike">
                <a:solidFill>
                  <a:schemeClr val="dk1"/>
                </a:solidFill>
                <a:latin typeface="字魂59号-创粗黑"/>
                <a:ea typeface="字魂59号-创粗黑"/>
              </a:rPr>
              <a:t>操作系统：</a:t>
            </a:r>
            <a:r>
              <a:rPr b="0" lang="en-US" sz="1800" spc="-1" strike="noStrike">
                <a:solidFill>
                  <a:schemeClr val="dk1"/>
                </a:solidFill>
                <a:latin typeface="字魂59号-创粗黑"/>
                <a:ea typeface="字魂59号-创粗黑"/>
              </a:rPr>
              <a:t>ubuntu 18.04</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字魂59号-创粗黑"/>
                <a:ea typeface="字魂59号-创粗黑"/>
              </a:rPr>
              <a:t>CPU</a:t>
            </a:r>
            <a:r>
              <a:rPr b="0" lang="zh-CN" sz="1800" spc="-1" strike="noStrike">
                <a:solidFill>
                  <a:schemeClr val="dk1"/>
                </a:solidFill>
                <a:latin typeface="字魂59号-创粗黑"/>
                <a:ea typeface="字魂59号-创粗黑"/>
              </a:rPr>
              <a:t>：</a:t>
            </a:r>
            <a:r>
              <a:rPr b="0" lang="en-US" sz="1800" spc="-1" strike="noStrike">
                <a:solidFill>
                  <a:schemeClr val="dk1"/>
                </a:solidFill>
                <a:latin typeface="字魂59号-创粗黑"/>
                <a:ea typeface="字魂59号-创粗黑"/>
              </a:rPr>
              <a:t>4 </a:t>
            </a:r>
            <a:r>
              <a:rPr b="0" lang="zh-CN" sz="1800" spc="-1" strike="noStrike">
                <a:solidFill>
                  <a:schemeClr val="dk1"/>
                </a:solidFill>
                <a:latin typeface="字魂59号-创粗黑"/>
                <a:ea typeface="字魂59号-创粗黑"/>
              </a:rPr>
              <a:t>核</a:t>
            </a:r>
            <a:endParaRPr b="0" lang="en-US" sz="1800" spc="-1" strike="noStrike">
              <a:solidFill>
                <a:srgbClr val="000000"/>
              </a:solidFill>
              <a:latin typeface="Arial"/>
            </a:endParaRPr>
          </a:p>
          <a:p>
            <a:pPr defTabSz="914400">
              <a:lnSpc>
                <a:spcPct val="100000"/>
              </a:lnSpc>
            </a:pPr>
            <a:r>
              <a:rPr b="0" lang="zh-CN" sz="1800" spc="-1" strike="noStrike">
                <a:solidFill>
                  <a:schemeClr val="dk1"/>
                </a:solidFill>
                <a:latin typeface="字魂59号-创粗黑"/>
                <a:ea typeface="字魂59号-创粗黑"/>
              </a:rPr>
              <a:t>内存：</a:t>
            </a:r>
            <a:r>
              <a:rPr b="0" lang="en-US" sz="1800" spc="-1" strike="noStrike">
                <a:solidFill>
                  <a:schemeClr val="dk1"/>
                </a:solidFill>
                <a:latin typeface="字魂59号-创粗黑"/>
                <a:ea typeface="字魂59号-创粗黑"/>
              </a:rPr>
              <a:t>8GB</a:t>
            </a:r>
            <a:endParaRPr b="0" lang="en-US" sz="1800" spc="-1" strike="noStrike">
              <a:solidFill>
                <a:srgbClr val="000000"/>
              </a:solidFill>
              <a:latin typeface="Arial"/>
            </a:endParaRPr>
          </a:p>
        </p:txBody>
      </p:sp>
      <p:sp>
        <p:nvSpPr>
          <p:cNvPr id="51" name="Rectangle 13"/>
          <p:cNvSpPr/>
          <p:nvPr/>
        </p:nvSpPr>
        <p:spPr>
          <a:xfrm>
            <a:off x="8715240" y="2827440"/>
            <a:ext cx="2690640" cy="1403280"/>
          </a:xfrm>
          <a:prstGeom prst="rect">
            <a:avLst/>
          </a:prstGeom>
          <a:noFill/>
          <a:ln w="25400">
            <a:solidFill>
              <a:srgbClr val="071f65"/>
            </a:solidFill>
            <a:prstDash val="dash"/>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字魂59号-创粗黑"/>
              <a:ea typeface="字魂59号-创粗黑"/>
            </a:endParaRPr>
          </a:p>
        </p:txBody>
      </p:sp>
      <p:sp>
        <p:nvSpPr>
          <p:cNvPr id="52" name="Rectangle 14"/>
          <p:cNvSpPr/>
          <p:nvPr/>
        </p:nvSpPr>
        <p:spPr>
          <a:xfrm>
            <a:off x="8715240" y="2827440"/>
            <a:ext cx="1865880" cy="479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编译环境</a:t>
            </a:r>
            <a:endParaRPr b="0" lang="en-US" sz="1800" spc="-1" strike="noStrike">
              <a:solidFill>
                <a:srgbClr val="ffffff"/>
              </a:solidFill>
              <a:latin typeface="Arial"/>
            </a:endParaRPr>
          </a:p>
        </p:txBody>
      </p:sp>
      <p:sp>
        <p:nvSpPr>
          <p:cNvPr id="53" name="TextBox 15"/>
          <p:cNvSpPr/>
          <p:nvPr/>
        </p:nvSpPr>
        <p:spPr>
          <a:xfrm>
            <a:off x="8808840" y="3307680"/>
            <a:ext cx="259704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字魂59号-创粗黑"/>
                <a:ea typeface="字魂59号-创粗黑"/>
              </a:rPr>
              <a:t>GNU Make 4.1 </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字魂59号-创粗黑"/>
                <a:ea typeface="字魂59号-创粗黑"/>
              </a:rPr>
              <a:t>cmake version 3.22.0 </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字魂59号-创粗黑"/>
                <a:ea typeface="字魂59号-创粗黑"/>
              </a:rPr>
              <a:t>g++ 7.3.0 </a:t>
            </a:r>
            <a:endParaRPr b="0" lang="en-US" sz="1800" spc="-1" strike="noStrike">
              <a:solidFill>
                <a:srgbClr val="000000"/>
              </a:solidFill>
              <a:latin typeface="Arial"/>
            </a:endParaRPr>
          </a:p>
        </p:txBody>
      </p:sp>
      <p:sp>
        <p:nvSpPr>
          <p:cNvPr id="54" name="TextBox 16"/>
          <p:cNvSpPr/>
          <p:nvPr/>
        </p:nvSpPr>
        <p:spPr>
          <a:xfrm>
            <a:off x="683640" y="2607480"/>
            <a:ext cx="7402320" cy="286416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、本机上执行速度慢。可能因为系统会限制进程运行资源。</a:t>
            </a:r>
            <a:endParaRPr b="0" lang="en-US" sz="2000" spc="-1" strike="noStrike">
              <a:solidFill>
                <a:srgbClr val="000000"/>
              </a:solidFill>
              <a:latin typeface="Arial"/>
            </a:endParaRPr>
          </a:p>
          <a:p>
            <a:pPr defTabSz="914400">
              <a:lnSpc>
                <a:spcPct val="130000"/>
              </a:lnSpc>
            </a:pP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、编译得到的程序无法运行。不同编译器对代码的解释方式不同（</a:t>
            </a:r>
            <a:r>
              <a:rPr b="0" lang="en-US" sz="2000" spc="-1" strike="noStrike">
                <a:solidFill>
                  <a:schemeClr val="dk1"/>
                </a:solidFill>
                <a:latin typeface="Arial"/>
                <a:ea typeface="微软雅黑"/>
              </a:rPr>
              <a:t>Windows</a:t>
            </a:r>
            <a:r>
              <a:rPr b="0" lang="zh-CN" sz="2000" spc="-1" strike="noStrike">
                <a:solidFill>
                  <a:schemeClr val="dk1"/>
                </a:solidFill>
                <a:latin typeface="Arial"/>
                <a:ea typeface="微软雅黑"/>
              </a:rPr>
              <a:t>上通过</a:t>
            </a:r>
            <a:r>
              <a:rPr b="0" lang="en-US" sz="2000" spc="-1" strike="noStrike">
                <a:solidFill>
                  <a:schemeClr val="dk1"/>
                </a:solidFill>
                <a:latin typeface="Arial"/>
                <a:ea typeface="微软雅黑"/>
              </a:rPr>
              <a:t>CMakeLists.txt</a:t>
            </a:r>
            <a:r>
              <a:rPr b="0" lang="zh-CN" sz="2000" spc="-1" strike="noStrike">
                <a:solidFill>
                  <a:schemeClr val="dk1"/>
                </a:solidFill>
                <a:latin typeface="Arial"/>
                <a:ea typeface="微软雅黑"/>
              </a:rPr>
              <a:t>配置使用</a:t>
            </a:r>
            <a:r>
              <a:rPr b="0" lang="en-US" sz="2000" spc="-1" strike="noStrike">
                <a:solidFill>
                  <a:srgbClr val="222222"/>
                </a:solidFill>
                <a:latin typeface="ui-monospace"/>
                <a:ea typeface="字魂59号-创粗黑"/>
              </a:rPr>
              <a:t>cmake -G “MinGW Makefiles” .. </a:t>
            </a:r>
            <a:r>
              <a:rPr b="0" lang="zh-CN" sz="2000" spc="-1" strike="noStrike">
                <a:solidFill>
                  <a:srgbClr val="222222"/>
                </a:solidFill>
                <a:latin typeface="ui-monospace"/>
                <a:ea typeface="字魂59号-创粗黑"/>
              </a:rPr>
              <a:t>编译得到的程序运行时报错，但直接用</a:t>
            </a:r>
            <a:r>
              <a:rPr b="0" lang="en-US" sz="2000" spc="-1" strike="noStrike">
                <a:solidFill>
                  <a:srgbClr val="222222"/>
                </a:solidFill>
                <a:latin typeface="ui-monospace"/>
                <a:ea typeface="字魂59号-创粗黑"/>
              </a:rPr>
              <a:t>visual studio</a:t>
            </a:r>
            <a:r>
              <a:rPr b="0" lang="zh-CN" sz="2000" spc="-1" strike="noStrike">
                <a:solidFill>
                  <a:srgbClr val="222222"/>
                </a:solidFill>
                <a:latin typeface="ui-monospace"/>
                <a:ea typeface="字魂59号-创粗黑"/>
              </a:rPr>
              <a:t>编译得到的程序可以运行。</a:t>
            </a:r>
            <a:r>
              <a:rPr b="0" lang="en-US" sz="2000" spc="-1" strike="noStrike">
                <a:solidFill>
                  <a:srgbClr val="222222"/>
                </a:solidFill>
                <a:latin typeface="ui-monospace"/>
                <a:ea typeface="字魂59号-创粗黑"/>
              </a:rPr>
              <a:t>Linux</a:t>
            </a:r>
            <a:r>
              <a:rPr b="0" lang="zh-CN" sz="2000" spc="-1" strike="noStrike">
                <a:solidFill>
                  <a:srgbClr val="222222"/>
                </a:solidFill>
                <a:latin typeface="ui-monospace"/>
                <a:ea typeface="字魂59号-创粗黑"/>
              </a:rPr>
              <a:t>上无法使用</a:t>
            </a:r>
            <a:r>
              <a:rPr b="0" lang="en-US" sz="2000" spc="-1" strike="noStrike">
                <a:solidFill>
                  <a:srgbClr val="222222"/>
                </a:solidFill>
                <a:latin typeface="ui-monospace"/>
                <a:ea typeface="字魂59号-创粗黑"/>
              </a:rPr>
              <a:t>visual studio</a:t>
            </a:r>
            <a:r>
              <a:rPr b="0" lang="zh-CN" sz="2000" spc="-1" strike="noStrike">
                <a:solidFill>
                  <a:srgbClr val="222222"/>
                </a:solidFill>
                <a:latin typeface="ui-monospace"/>
                <a:ea typeface="字魂59号-创粗黑"/>
              </a:rPr>
              <a:t>。）</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矩形 1"/>
          <p:cNvSpPr/>
          <p:nvPr/>
        </p:nvSpPr>
        <p:spPr>
          <a:xfrm>
            <a:off x="163440" y="1996200"/>
            <a:ext cx="5932440" cy="2865240"/>
          </a:xfrm>
          <a:prstGeom prst="rect">
            <a:avLst/>
          </a:prstGeom>
          <a:solidFill>
            <a:srgbClr val="395e7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pc="-1" strike="noStrike">
              <a:solidFill>
                <a:srgbClr val="ffffff"/>
              </a:solidFill>
              <a:latin typeface="字魂59号-创粗黑"/>
              <a:ea typeface="字魂59号-创粗黑"/>
            </a:endParaRPr>
          </a:p>
        </p:txBody>
      </p:sp>
      <p:sp>
        <p:nvSpPr>
          <p:cNvPr id="56" name="椭圆 18"/>
          <p:cNvSpPr/>
          <p:nvPr/>
        </p:nvSpPr>
        <p:spPr>
          <a:xfrm>
            <a:off x="1194120" y="1632600"/>
            <a:ext cx="3584160" cy="3592080"/>
          </a:xfrm>
          <a:prstGeom prst="ellipse">
            <a:avLst/>
          </a:prstGeom>
          <a:solidFill>
            <a:srgbClr val="395e7f"/>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914400">
              <a:lnSpc>
                <a:spcPct val="100000"/>
              </a:lnSpc>
              <a:spcBef>
                <a:spcPts val="2761"/>
              </a:spcBef>
              <a:tabLst>
                <a:tab algn="l" pos="0"/>
              </a:tabLst>
            </a:pPr>
            <a:r>
              <a:rPr b="0" lang="en-US" sz="13800" spc="-1" strike="noStrike">
                <a:solidFill>
                  <a:srgbClr val="ffffff"/>
                </a:solidFill>
                <a:latin typeface="微软雅黑"/>
                <a:ea typeface="微软雅黑"/>
              </a:rPr>
              <a:t>02</a:t>
            </a:r>
            <a:endParaRPr b="0" lang="en-US" sz="13800" spc="-1" strike="noStrike">
              <a:solidFill>
                <a:srgbClr val="ffffff"/>
              </a:solidFill>
              <a:latin typeface="Arial"/>
            </a:endParaRPr>
          </a:p>
        </p:txBody>
      </p:sp>
      <p:sp>
        <p:nvSpPr>
          <p:cNvPr id="57" name="文本框 5"/>
          <p:cNvSpPr/>
          <p:nvPr/>
        </p:nvSpPr>
        <p:spPr>
          <a:xfrm>
            <a:off x="6095880" y="2842560"/>
            <a:ext cx="5932440" cy="12783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30000"/>
              </a:lnSpc>
              <a:tabLst>
                <a:tab algn="l" pos="0"/>
              </a:tabLst>
            </a:pPr>
            <a:r>
              <a:rPr b="1" lang="zh-CN" sz="6000" spc="-1" strike="noStrike">
                <a:solidFill>
                  <a:srgbClr val="395e7f"/>
                </a:solidFill>
                <a:latin typeface="Times New Roman"/>
                <a:ea typeface="字魂59号-创粗黑"/>
              </a:rPr>
              <a:t>问题概述</a:t>
            </a:r>
            <a:endParaRPr b="0" lang="en-US" sz="6000" spc="-1" strike="noStrike">
              <a:solidFill>
                <a:srgbClr val="000000"/>
              </a:solidFill>
              <a:latin typeface="Arial"/>
            </a:endParaRPr>
          </a:p>
        </p:txBody>
      </p:sp>
    </p:spTree>
  </p:cSld>
  <mc:AlternateContent>
    <mc:Choice Requires="p14">
      <p:transition p14:dur="10"/>
    </mc:Choice>
    <mc:Fallback>
      <p:transition/>
    </mc:Fallback>
  </mc:AlternateContent>
  <p:timing>
    <p:tnLst>
      <p:par>
        <p:cTn id="22" dur="indefinite" restart="never" nodeType="tmRoot">
          <p:childTnLst>
            <p:seq>
              <p:cTn id="23" dur="indefinite" nodeType="mainSeq">
                <p:childTnLst>
                  <p:par>
                    <p:cTn id="24" fill="hold">
                      <p:stCondLst>
                        <p:cond delay="0"/>
                      </p:stCondLst>
                      <p:childTnLst>
                        <p:par>
                          <p:cTn id="25" fill="hold">
                            <p:stCondLst>
                              <p:cond delay="0"/>
                            </p:stCondLst>
                            <p:childTnLst>
                              <p:par>
                                <p:cTn id="26" nodeType="afterEffect" fill="hold" presetClass="entr" presetID="22" presetSubtype="8">
                                  <p:stCondLst>
                                    <p:cond delay="0"/>
                                  </p:stCondLst>
                                  <p:childTnLst>
                                    <p:set>
                                      <p:cBhvr>
                                        <p:cTn id="27" dur="1" fill="hold">
                                          <p:stCondLst>
                                            <p:cond delay="0"/>
                                          </p:stCondLst>
                                        </p:cTn>
                                        <p:tgtEl>
                                          <p:spTgt spid="55"/>
                                        </p:tgtEl>
                                        <p:attrNameLst>
                                          <p:attrName>style.visibility</p:attrName>
                                        </p:attrNameLst>
                                      </p:cBhvr>
                                      <p:to>
                                        <p:strVal val="visible"/>
                                      </p:to>
                                    </p:set>
                                    <p:animEffect filter="wipe(left)" transition="in">
                                      <p:cBhvr additive="repl">
                                        <p:cTn id="28" dur="500"/>
                                        <p:tgtEl>
                                          <p:spTgt spid="55"/>
                                        </p:tgtEl>
                                      </p:cBhvr>
                                    </p:animEffect>
                                  </p:childTnLst>
                                </p:cTn>
                              </p:par>
                            </p:childTnLst>
                          </p:cTn>
                        </p:par>
                        <p:par>
                          <p:cTn id="29" fill="hold">
                            <p:stCondLst>
                              <p:cond delay="500"/>
                            </p:stCondLst>
                            <p:childTnLst>
                              <p:par>
                                <p:cTn id="30" nodeType="afterEffect" fill="hold" presetClass="entr" presetID="42">
                                  <p:stCondLst>
                                    <p:cond delay="0"/>
                                  </p:stCondLst>
                                  <p:childTnLst>
                                    <p:set>
                                      <p:cBhvr>
                                        <p:cTn id="31" dur="1" fill="hold">
                                          <p:stCondLst>
                                            <p:cond delay="0"/>
                                          </p:stCondLst>
                                        </p:cTn>
                                        <p:tgtEl>
                                          <p:spTgt spid="57"/>
                                        </p:tgtEl>
                                        <p:attrNameLst>
                                          <p:attrName>style.visibility</p:attrName>
                                        </p:attrNameLst>
                                      </p:cBhvr>
                                      <p:to>
                                        <p:strVal val="visible"/>
                                      </p:to>
                                    </p:set>
                                    <p:animEffect filter="fade" transition="in">
                                      <p:cBhvr additive="repl">
                                        <p:cTn id="32" dur="1000"/>
                                        <p:tgtEl>
                                          <p:spTgt spid="57"/>
                                        </p:tgtEl>
                                      </p:cBhvr>
                                    </p:animEffect>
                                    <p:anim calcmode="lin" valueType="num">
                                      <p:cBhvr additive="repl">
                                        <p:cTn id="33" dur="1000" fill="hold"/>
                                        <p:tgtEl>
                                          <p:spTgt spid="57"/>
                                        </p:tgtEl>
                                        <p:attrNameLst>
                                          <p:attrName>ppt_x</p:attrName>
                                        </p:attrNameLst>
                                      </p:cBhvr>
                                      <p:tavLst>
                                        <p:tav tm="0">
                                          <p:val>
                                            <p:strVal val="#ppt_x"/>
                                          </p:val>
                                        </p:tav>
                                        <p:tav tm="100000">
                                          <p:val>
                                            <p:strVal val="#ppt_x"/>
                                          </p:val>
                                        </p:tav>
                                      </p:tavLst>
                                    </p:anim>
                                    <p:anim calcmode="lin" valueType="num">
                                      <p:cBhvr additive="repl">
                                        <p:cTn id="34"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矩形 30"/>
          <p:cNvSpPr/>
          <p:nvPr/>
        </p:nvSpPr>
        <p:spPr>
          <a:xfrm>
            <a:off x="993240" y="276120"/>
            <a:ext cx="750924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问题概述</a:t>
            </a:r>
            <a:r>
              <a:rPr b="1" lang="en-US" sz="2800" spc="-1" strike="noStrike">
                <a:solidFill>
                  <a:srgbClr val="325b7f"/>
                </a:solidFill>
                <a:latin typeface="Times New Roman"/>
                <a:ea typeface="字魂59号-创粗黑"/>
              </a:rPr>
              <a:t>——存储</a:t>
            </a:r>
            <a:r>
              <a:rPr b="1" lang="en-US" sz="2800" spc="-1" strike="noStrike">
                <a:solidFill>
                  <a:srgbClr val="325b7f"/>
                </a:solidFill>
                <a:latin typeface="Times New Roman"/>
                <a:ea typeface="字魂59号-创粗黑"/>
              </a:rPr>
              <a:t>/</a:t>
            </a:r>
            <a:r>
              <a:rPr b="1" lang="zh-CN" sz="2800" spc="-1" strike="noStrike">
                <a:solidFill>
                  <a:srgbClr val="325b7f"/>
                </a:solidFill>
                <a:latin typeface="Times New Roman"/>
                <a:ea typeface="字魂59号-创粗黑"/>
              </a:rPr>
              <a:t>删除</a:t>
            </a:r>
            <a:endParaRPr b="0" lang="en-US" sz="2800" spc="-1" strike="noStrike">
              <a:solidFill>
                <a:srgbClr val="000000"/>
              </a:solidFill>
              <a:latin typeface="Arial"/>
            </a:endParaRPr>
          </a:p>
        </p:txBody>
      </p:sp>
      <p:sp>
        <p:nvSpPr>
          <p:cNvPr id="59"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60"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02</a:t>
            </a:r>
            <a:endParaRPr b="0" lang="en-US" sz="2000" spc="-1" strike="noStrike">
              <a:solidFill>
                <a:srgbClr val="000000"/>
              </a:solidFill>
              <a:latin typeface="Arial"/>
            </a:endParaRPr>
          </a:p>
        </p:txBody>
      </p:sp>
      <p:sp>
        <p:nvSpPr>
          <p:cNvPr id="61" name="TextBox 2"/>
          <p:cNvSpPr/>
          <p:nvPr/>
        </p:nvSpPr>
        <p:spPr>
          <a:xfrm>
            <a:off x="308520" y="935280"/>
            <a:ext cx="5137920" cy="444960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、为了增强存储系统的鲁棒性，一般会将数据留多个备份，将不同的备份存储在不同磁盘上，如果某个磁盘坏了可以使用另一个备份（并且重新选择一个新的磁盘复制这个数据，保持备份数量）</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、磁盘上的存储空间是分块的，每块空间固定大小（譬如</a:t>
            </a:r>
            <a:r>
              <a:rPr b="0" lang="en-US" sz="2000" spc="-1" strike="noStrike">
                <a:solidFill>
                  <a:schemeClr val="dk1"/>
                </a:solidFill>
                <a:latin typeface="Arial"/>
                <a:ea typeface="微软雅黑"/>
              </a:rPr>
              <a:t>128kb</a:t>
            </a:r>
            <a:r>
              <a:rPr b="0" lang="zh-CN" sz="2000" spc="-1" strike="noStrike">
                <a:solidFill>
                  <a:schemeClr val="dk1"/>
                </a:solidFill>
                <a:latin typeface="Arial"/>
                <a:ea typeface="微软雅黑"/>
              </a:rPr>
              <a:t>），但是用户存储的文件大小不一（譬如一个视频文件，</a:t>
            </a:r>
            <a:r>
              <a:rPr b="0" lang="en-US" sz="2000" spc="-1" strike="noStrike">
                <a:solidFill>
                  <a:schemeClr val="dk1"/>
                </a:solidFill>
                <a:latin typeface="Arial"/>
                <a:ea typeface="微软雅黑"/>
              </a:rPr>
              <a:t>500mb</a:t>
            </a:r>
            <a:r>
              <a:rPr b="0" lang="zh-CN" sz="2000" spc="-1" strike="noStrike">
                <a:solidFill>
                  <a:schemeClr val="dk1"/>
                </a:solidFill>
                <a:latin typeface="Arial"/>
                <a:ea typeface="微软雅黑"/>
              </a:rPr>
              <a:t>），需要将文件分为多个块，再在磁盘上选择空闲的块存储文件的各个部分。</a:t>
            </a:r>
            <a:endParaRPr b="0" lang="en-US" sz="2000" spc="-1" strike="noStrike">
              <a:solidFill>
                <a:srgbClr val="000000"/>
              </a:solidFill>
              <a:latin typeface="Arial"/>
            </a:endParaRPr>
          </a:p>
        </p:txBody>
      </p:sp>
      <p:pic>
        <p:nvPicPr>
          <p:cNvPr id="62" name="Picture 8" descr=""/>
          <p:cNvPicPr/>
          <p:nvPr/>
        </p:nvPicPr>
        <p:blipFill>
          <a:blip r:embed="rId1"/>
          <a:stretch/>
        </p:blipFill>
        <p:spPr>
          <a:xfrm>
            <a:off x="5446800" y="1164600"/>
            <a:ext cx="6477120" cy="4385520"/>
          </a:xfrm>
          <a:prstGeom prst="rect">
            <a:avLst/>
          </a:prstGeom>
          <a:ln w="0">
            <a:noFill/>
          </a:ln>
        </p:spPr>
      </p:pic>
      <p:sp>
        <p:nvSpPr>
          <p:cNvPr id="63" name="TextBox 17"/>
          <p:cNvSpPr/>
          <p:nvPr/>
        </p:nvSpPr>
        <p:spPr>
          <a:xfrm>
            <a:off x="308520" y="4987080"/>
            <a:ext cx="10686960" cy="167508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题目对问题的抽象：</a:t>
            </a:r>
            <a:endParaRPr b="0" lang="en-US" sz="2000" spc="-1" strike="noStrike">
              <a:solidFill>
                <a:srgbClr val="000000"/>
              </a:solidFill>
              <a:latin typeface="Arial"/>
            </a:endParaRPr>
          </a:p>
          <a:p>
            <a:pPr defTabSz="914400">
              <a:lnSpc>
                <a:spcPct val="130000"/>
              </a:lnSpc>
            </a:pPr>
            <a:r>
              <a:rPr b="0" lang="zh-CN" sz="2000" spc="-1" strike="noStrike">
                <a:solidFill>
                  <a:schemeClr val="dk1"/>
                </a:solidFill>
                <a:latin typeface="Arial"/>
                <a:ea typeface="微软雅黑"/>
              </a:rPr>
              <a:t>数据备份数：总共</a:t>
            </a:r>
            <a:r>
              <a:rPr b="0" lang="en-US" sz="2000" spc="-1" strike="noStrike">
                <a:solidFill>
                  <a:schemeClr val="dk1"/>
                </a:solidFill>
                <a:latin typeface="Arial"/>
                <a:ea typeface="微软雅黑"/>
              </a:rPr>
              <a:t>3</a:t>
            </a:r>
            <a:r>
              <a:rPr b="0" lang="zh-CN" sz="2000" spc="-1" strike="noStrike">
                <a:solidFill>
                  <a:schemeClr val="dk1"/>
                </a:solidFill>
                <a:latin typeface="Arial"/>
                <a:ea typeface="微软雅黑"/>
              </a:rPr>
              <a:t>份备份，即三份</a:t>
            </a:r>
            <a:r>
              <a:rPr b="1" lang="zh-CN" sz="2000" spc="-1" strike="noStrike">
                <a:solidFill>
                  <a:schemeClr val="dk1"/>
                </a:solidFill>
                <a:latin typeface="Arial"/>
                <a:ea typeface="微软雅黑"/>
              </a:rPr>
              <a:t>副本</a:t>
            </a:r>
            <a:endParaRPr b="0" lang="en-US" sz="2000" spc="-1" strike="noStrike">
              <a:solidFill>
                <a:srgbClr val="000000"/>
              </a:solidFill>
              <a:latin typeface="Arial"/>
            </a:endParaRPr>
          </a:p>
          <a:p>
            <a:pPr defTabSz="914400">
              <a:lnSpc>
                <a:spcPct val="130000"/>
              </a:lnSpc>
            </a:pPr>
            <a:r>
              <a:rPr b="0" lang="zh-CN" sz="2000" spc="-1" strike="noStrike">
                <a:solidFill>
                  <a:schemeClr val="dk1"/>
                </a:solidFill>
                <a:latin typeface="Arial"/>
                <a:ea typeface="微软雅黑"/>
              </a:rPr>
              <a:t>文件块数量：文件称为</a:t>
            </a:r>
            <a:r>
              <a:rPr b="1" lang="zh-CN" sz="2000" spc="-1" strike="noStrike">
                <a:solidFill>
                  <a:schemeClr val="dk1"/>
                </a:solidFill>
                <a:latin typeface="Arial"/>
                <a:ea typeface="微软雅黑"/>
              </a:rPr>
              <a:t>存储对象</a:t>
            </a:r>
            <a:r>
              <a:rPr b="0" lang="zh-CN" sz="2000" spc="-1" strike="noStrike">
                <a:solidFill>
                  <a:schemeClr val="dk1"/>
                </a:solidFill>
                <a:latin typeface="Arial"/>
                <a:ea typeface="微软雅黑"/>
              </a:rPr>
              <a:t>，大小以</a:t>
            </a:r>
            <a:r>
              <a:rPr b="1" lang="zh-CN" sz="2000" spc="-1" strike="noStrike">
                <a:solidFill>
                  <a:schemeClr val="dk1"/>
                </a:solidFill>
                <a:latin typeface="Arial"/>
                <a:ea typeface="微软雅黑"/>
              </a:rPr>
              <a:t>磁盘存储块</a:t>
            </a:r>
            <a:r>
              <a:rPr b="0" lang="zh-CN" sz="2000" spc="-1" strike="noStrike">
                <a:solidFill>
                  <a:schemeClr val="dk1"/>
                </a:solidFill>
                <a:latin typeface="Arial"/>
                <a:ea typeface="微软雅黑"/>
              </a:rPr>
              <a:t>为单位，每个存储对象块数量在</a:t>
            </a:r>
            <a:r>
              <a:rPr b="0" lang="en-US" sz="2000" spc="-1" strike="noStrike">
                <a:solidFill>
                  <a:schemeClr val="dk1"/>
                </a:solidFill>
                <a:latin typeface="Arial"/>
                <a:ea typeface="微软雅黑"/>
              </a:rPr>
              <a:t>1~5</a:t>
            </a:r>
            <a:r>
              <a:rPr b="0" lang="zh-CN" sz="2000" spc="-1" strike="noStrike">
                <a:solidFill>
                  <a:schemeClr val="dk1"/>
                </a:solidFill>
                <a:latin typeface="Arial"/>
                <a:ea typeface="微软雅黑"/>
              </a:rPr>
              <a:t>之间</a:t>
            </a:r>
            <a:endParaRPr b="0" lang="en-US" sz="2000" spc="-1" strike="noStrike">
              <a:solidFill>
                <a:srgbClr val="000000"/>
              </a:solidFill>
              <a:latin typeface="Arial"/>
            </a:endParaRPr>
          </a:p>
          <a:p>
            <a:pPr defTabSz="914400">
              <a:lnSpc>
                <a:spcPct val="130000"/>
              </a:lnSpc>
            </a:pPr>
            <a:r>
              <a:rPr b="0" lang="zh-CN" sz="2000" spc="-1" strike="noStrike">
                <a:solidFill>
                  <a:schemeClr val="dk1"/>
                </a:solidFill>
                <a:latin typeface="Arial"/>
                <a:ea typeface="微软雅黑"/>
              </a:rPr>
              <a:t>磁盘空间：一共</a:t>
            </a:r>
            <a:r>
              <a:rPr b="0" lang="en-US" sz="2000" spc="-1" strike="noStrike">
                <a:solidFill>
                  <a:schemeClr val="dk1"/>
                </a:solidFill>
                <a:latin typeface="Arial"/>
                <a:ea typeface="微软雅黑"/>
              </a:rPr>
              <a:t>10</a:t>
            </a:r>
            <a:r>
              <a:rPr b="0" lang="zh-CN" sz="2000" spc="-1" strike="noStrike">
                <a:solidFill>
                  <a:schemeClr val="dk1"/>
                </a:solidFill>
                <a:latin typeface="Arial"/>
                <a:ea typeface="微软雅黑"/>
              </a:rPr>
              <a:t>块磁盘，每块磁盘空间大小为</a:t>
            </a:r>
            <a:r>
              <a:rPr b="0" lang="en-US" sz="2000" spc="-1" strike="noStrike">
                <a:solidFill>
                  <a:schemeClr val="dk1"/>
                </a:solidFill>
                <a:latin typeface="Arial"/>
                <a:ea typeface="微软雅黑"/>
              </a:rPr>
              <a:t>6000</a:t>
            </a:r>
            <a:r>
              <a:rPr b="0" lang="zh-CN" sz="2000" spc="-1" strike="noStrike">
                <a:solidFill>
                  <a:schemeClr val="dk1"/>
                </a:solidFill>
                <a:latin typeface="Arial"/>
                <a:ea typeface="微软雅黑"/>
              </a:rPr>
              <a:t>个块。</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4" name="Group 7"/>
          <p:cNvGrpSpPr/>
          <p:nvPr/>
        </p:nvGrpSpPr>
        <p:grpSpPr>
          <a:xfrm>
            <a:off x="5745600" y="3750480"/>
            <a:ext cx="6005160" cy="2830680"/>
            <a:chOff x="5745600" y="3750480"/>
            <a:chExt cx="6005160" cy="2830680"/>
          </a:xfrm>
        </p:grpSpPr>
        <p:pic>
          <p:nvPicPr>
            <p:cNvPr id="65" name="Picture 13" descr=""/>
            <p:cNvPicPr/>
            <p:nvPr/>
          </p:nvPicPr>
          <p:blipFill>
            <a:blip r:embed="rId1"/>
            <a:srcRect l="0" t="0" r="3539" b="0"/>
            <a:stretch/>
          </p:blipFill>
          <p:spPr>
            <a:xfrm>
              <a:off x="5745600" y="4036320"/>
              <a:ext cx="6005160" cy="2544840"/>
            </a:xfrm>
            <a:prstGeom prst="rect">
              <a:avLst/>
            </a:prstGeom>
            <a:ln w="0">
              <a:noFill/>
            </a:ln>
          </p:spPr>
        </p:pic>
        <p:pic>
          <p:nvPicPr>
            <p:cNvPr id="66" name="Picture 6" descr=""/>
            <p:cNvPicPr/>
            <p:nvPr/>
          </p:nvPicPr>
          <p:blipFill>
            <a:blip r:embed="rId2"/>
            <a:stretch/>
          </p:blipFill>
          <p:spPr>
            <a:xfrm>
              <a:off x="6593040" y="3750480"/>
              <a:ext cx="746640" cy="571320"/>
            </a:xfrm>
            <a:prstGeom prst="rect">
              <a:avLst/>
            </a:prstGeom>
            <a:ln w="0">
              <a:noFill/>
            </a:ln>
          </p:spPr>
        </p:pic>
      </p:grpSp>
      <p:sp>
        <p:nvSpPr>
          <p:cNvPr id="67" name="矩形 30"/>
          <p:cNvSpPr/>
          <p:nvPr/>
        </p:nvSpPr>
        <p:spPr>
          <a:xfrm>
            <a:off x="993240" y="276120"/>
            <a:ext cx="7509240" cy="548280"/>
          </a:xfrm>
          <a:prstGeom prst="rect">
            <a:avLst/>
          </a:prstGeom>
          <a:noFill/>
          <a:ln w="0">
            <a:noFill/>
          </a:ln>
        </p:spPr>
        <p:style>
          <a:lnRef idx="0"/>
          <a:fillRef idx="0"/>
          <a:effectRef idx="0"/>
          <a:fontRef idx="minor"/>
        </p:style>
        <p:txBody>
          <a:bodyPr lIns="122040" rIns="122040" tIns="60840" bIns="60840" anchor="t">
            <a:spAutoFit/>
          </a:bodyPr>
          <a:p>
            <a:pPr defTabSz="457200">
              <a:lnSpc>
                <a:spcPct val="100000"/>
              </a:lnSpc>
              <a:tabLst>
                <a:tab algn="l" pos="0"/>
              </a:tabLst>
            </a:pPr>
            <a:r>
              <a:rPr b="1" lang="zh-CN" sz="2800" spc="-1" strike="noStrike">
                <a:solidFill>
                  <a:srgbClr val="325b7f"/>
                </a:solidFill>
                <a:latin typeface="Times New Roman"/>
                <a:ea typeface="字魂59号-创粗黑"/>
              </a:rPr>
              <a:t>问题概述</a:t>
            </a:r>
            <a:r>
              <a:rPr b="1" lang="en-US" sz="2800" spc="-1" strike="noStrike">
                <a:solidFill>
                  <a:srgbClr val="325b7f"/>
                </a:solidFill>
                <a:latin typeface="Times New Roman"/>
                <a:ea typeface="字魂59号-创粗黑"/>
              </a:rPr>
              <a:t>——读取</a:t>
            </a:r>
            <a:endParaRPr b="0" lang="en-US" sz="2800" spc="-1" strike="noStrike">
              <a:solidFill>
                <a:srgbClr val="000000"/>
              </a:solidFill>
              <a:latin typeface="Arial"/>
            </a:endParaRPr>
          </a:p>
        </p:txBody>
      </p:sp>
      <p:sp>
        <p:nvSpPr>
          <p:cNvPr id="68"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69"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02</a:t>
            </a:r>
            <a:endParaRPr b="0" lang="en-US" sz="2000" spc="-1" strike="noStrike">
              <a:solidFill>
                <a:srgbClr val="000000"/>
              </a:solidFill>
              <a:latin typeface="Arial"/>
            </a:endParaRPr>
          </a:p>
        </p:txBody>
      </p:sp>
      <p:sp>
        <p:nvSpPr>
          <p:cNvPr id="70" name="TextBox 16"/>
          <p:cNvSpPr/>
          <p:nvPr/>
        </p:nvSpPr>
        <p:spPr>
          <a:xfrm>
            <a:off x="360000" y="800280"/>
            <a:ext cx="11391120" cy="127872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zh-CN" sz="2000" spc="-1" strike="noStrike">
                <a:solidFill>
                  <a:schemeClr val="dk1"/>
                </a:solidFill>
                <a:latin typeface="Arial"/>
                <a:ea typeface="微软雅黑"/>
              </a:rPr>
              <a:t>读取磁盘数据时，磁头需要在盘道上移动。如果每次先移动再读数据，花费时间较多；如果移动一次然后连续读取，那么花费时间会更少。对磁头的控制不是完全实时的，而是每个时间步控制。总共有</a:t>
            </a:r>
            <a:r>
              <a:rPr b="0" lang="en-US" sz="2000" spc="-1" strike="noStrike">
                <a:solidFill>
                  <a:schemeClr val="dk1"/>
                </a:solidFill>
                <a:latin typeface="Arial"/>
                <a:ea typeface="微软雅黑"/>
              </a:rPr>
              <a:t>86400</a:t>
            </a:r>
            <a:r>
              <a:rPr b="0" lang="zh-CN" sz="2000" spc="-1" strike="noStrike">
                <a:solidFill>
                  <a:schemeClr val="dk1"/>
                </a:solidFill>
                <a:latin typeface="Arial"/>
                <a:ea typeface="微软雅黑"/>
              </a:rPr>
              <a:t>个时间步。</a:t>
            </a:r>
            <a:endParaRPr b="0" lang="en-US" sz="2000" spc="-1" strike="noStrike">
              <a:solidFill>
                <a:srgbClr val="000000"/>
              </a:solidFill>
              <a:latin typeface="Arial"/>
            </a:endParaRPr>
          </a:p>
        </p:txBody>
      </p:sp>
      <p:sp>
        <p:nvSpPr>
          <p:cNvPr id="71" name="TextBox 3"/>
          <p:cNvSpPr/>
          <p:nvPr/>
        </p:nvSpPr>
        <p:spPr>
          <a:xfrm>
            <a:off x="363600" y="2035800"/>
            <a:ext cx="11468160" cy="444960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1" lang="zh-CN" sz="2000" spc="-1" strike="noStrike">
                <a:solidFill>
                  <a:schemeClr val="dk1"/>
                </a:solidFill>
                <a:latin typeface="Arial"/>
                <a:ea typeface="微软雅黑"/>
              </a:rPr>
              <a:t>题目对问题的抽象：</a:t>
            </a:r>
            <a:endParaRPr b="0" lang="en-US" sz="2000" spc="-1" strike="noStrike">
              <a:solidFill>
                <a:srgbClr val="000000"/>
              </a:solidFill>
              <a:latin typeface="Arial"/>
            </a:endParaRPr>
          </a:p>
          <a:p>
            <a:pPr defTabSz="914400">
              <a:lnSpc>
                <a:spcPct val="130000"/>
              </a:lnSpc>
            </a:pPr>
            <a:r>
              <a:rPr b="0" lang="zh-CN" sz="2000" spc="-1" strike="noStrike">
                <a:solidFill>
                  <a:schemeClr val="dk1"/>
                </a:solidFill>
                <a:latin typeface="Arial"/>
                <a:ea typeface="微软雅黑"/>
              </a:rPr>
              <a:t>每个时间步，每个磁盘的磁头都有</a:t>
            </a:r>
            <a:r>
              <a:rPr b="0" lang="en-US" sz="2000" spc="-1" strike="noStrike">
                <a:solidFill>
                  <a:schemeClr val="dk1"/>
                </a:solidFill>
                <a:latin typeface="Arial"/>
                <a:ea typeface="微软雅黑"/>
              </a:rPr>
              <a:t>350</a:t>
            </a:r>
            <a:r>
              <a:rPr b="0" lang="zh-CN" sz="2000" spc="-1" strike="noStrike">
                <a:solidFill>
                  <a:schemeClr val="dk1"/>
                </a:solidFill>
                <a:latin typeface="Arial"/>
                <a:ea typeface="微软雅黑"/>
              </a:rPr>
              <a:t>个单位的时间，可以进行三种操作类型（操作不能跨时间步）：</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a:t>
            </a:r>
            <a:r>
              <a:rPr b="0" lang="en-US" sz="2000" spc="-1" strike="noStrike">
                <a:solidFill>
                  <a:schemeClr val="dk1"/>
                </a:solidFill>
                <a:latin typeface="Arial"/>
                <a:ea typeface="微软雅黑"/>
              </a:rPr>
              <a:t>Read</a:t>
            </a:r>
            <a:r>
              <a:rPr b="0" lang="zh-CN" sz="2000" spc="-1" strike="noStrike">
                <a:solidFill>
                  <a:schemeClr val="dk1"/>
                </a:solidFill>
                <a:latin typeface="Arial"/>
                <a:ea typeface="微软雅黑"/>
              </a:rPr>
              <a:t>操作：磁头读取磁头当前位置的数据块并向前移动一个磁盘存储块的距离，如果磁头上一个操作不是</a:t>
            </a:r>
            <a:r>
              <a:rPr b="0" lang="en-US" sz="2000" spc="-1" strike="noStrike">
                <a:solidFill>
                  <a:schemeClr val="dk1"/>
                </a:solidFill>
                <a:latin typeface="Arial"/>
                <a:ea typeface="微软雅黑"/>
              </a:rPr>
              <a:t>Read</a:t>
            </a:r>
            <a:r>
              <a:rPr b="0" lang="zh-CN" sz="2000" spc="-1" strike="noStrike">
                <a:solidFill>
                  <a:schemeClr val="dk1"/>
                </a:solidFill>
                <a:latin typeface="Arial"/>
                <a:ea typeface="微软雅黑"/>
              </a:rPr>
              <a:t>，则花费</a:t>
            </a:r>
            <a:r>
              <a:rPr b="0" lang="en-US" sz="2000" spc="-1" strike="noStrike">
                <a:solidFill>
                  <a:schemeClr val="dk1"/>
                </a:solidFill>
                <a:latin typeface="Arial"/>
                <a:ea typeface="微软雅黑"/>
              </a:rPr>
              <a:t>64</a:t>
            </a:r>
            <a:r>
              <a:rPr b="0" lang="zh-CN" sz="2000" spc="-1" strike="noStrike">
                <a:solidFill>
                  <a:schemeClr val="dk1"/>
                </a:solidFill>
                <a:latin typeface="Arial"/>
                <a:ea typeface="微软雅黑"/>
              </a:rPr>
              <a:t>个单位时间，否则花费上一次读操作时间的</a:t>
            </a:r>
            <a:r>
              <a:rPr b="0" lang="en-US" sz="2000" spc="-1" strike="noStrike">
                <a:solidFill>
                  <a:schemeClr val="dk1"/>
                </a:solidFill>
                <a:latin typeface="Arial"/>
                <a:ea typeface="微软雅黑"/>
              </a:rPr>
              <a:t>0.8</a:t>
            </a:r>
            <a:r>
              <a:rPr b="0" lang="zh-CN" sz="2000" spc="-1" strike="noStrike">
                <a:solidFill>
                  <a:schemeClr val="dk1"/>
                </a:solidFill>
                <a:latin typeface="Arial"/>
                <a:ea typeface="微软雅黑"/>
              </a:rPr>
              <a:t>倍，但是最少花费</a:t>
            </a:r>
            <a:r>
              <a:rPr b="0" lang="en-US" sz="2000" spc="-1" strike="noStrike">
                <a:solidFill>
                  <a:schemeClr val="dk1"/>
                </a:solidFill>
                <a:latin typeface="Arial"/>
                <a:ea typeface="微软雅黑"/>
              </a:rPr>
              <a:t>16</a:t>
            </a:r>
            <a:r>
              <a:rPr b="0" lang="zh-CN" sz="2000" spc="-1" strike="noStrike">
                <a:solidFill>
                  <a:schemeClr val="dk1"/>
                </a:solidFill>
                <a:latin typeface="Arial"/>
                <a:ea typeface="微软雅黑"/>
              </a:rPr>
              <a:t>个单位时间。</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2</a:t>
            </a:r>
            <a:r>
              <a:rPr b="0" lang="zh-CN" sz="2000" spc="-1" strike="noStrike">
                <a:solidFill>
                  <a:schemeClr val="dk1"/>
                </a:solidFill>
                <a:latin typeface="Arial"/>
                <a:ea typeface="微软雅黑"/>
              </a:rPr>
              <a:t>、</a:t>
            </a:r>
            <a:r>
              <a:rPr b="0" lang="en-US" sz="2000" spc="-1" strike="noStrike">
                <a:solidFill>
                  <a:schemeClr val="dk1"/>
                </a:solidFill>
                <a:latin typeface="Arial"/>
                <a:ea typeface="微软雅黑"/>
              </a:rPr>
              <a:t>Pass</a:t>
            </a:r>
            <a:r>
              <a:rPr b="0" lang="zh-CN" sz="2000" spc="-1" strike="noStrike">
                <a:solidFill>
                  <a:schemeClr val="dk1"/>
                </a:solidFill>
                <a:latin typeface="Arial"/>
                <a:ea typeface="微软雅黑"/>
              </a:rPr>
              <a:t>操作：磁头向前移动一个磁盘存储块</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     </a:t>
            </a:r>
            <a:r>
              <a:rPr b="0" lang="zh-CN" sz="2000" spc="-1" strike="noStrike">
                <a:solidFill>
                  <a:schemeClr val="dk1"/>
                </a:solidFill>
                <a:latin typeface="Arial"/>
                <a:ea typeface="微软雅黑"/>
              </a:rPr>
              <a:t>的距离，花费</a:t>
            </a:r>
            <a:r>
              <a:rPr b="0" lang="en-US" sz="2000" spc="-1" strike="noStrike">
                <a:solidFill>
                  <a:schemeClr val="dk1"/>
                </a:solidFill>
                <a:latin typeface="Arial"/>
                <a:ea typeface="微软雅黑"/>
              </a:rPr>
              <a:t>1</a:t>
            </a:r>
            <a:r>
              <a:rPr b="0" lang="zh-CN" sz="2000" spc="-1" strike="noStrike">
                <a:solidFill>
                  <a:schemeClr val="dk1"/>
                </a:solidFill>
                <a:latin typeface="Arial"/>
                <a:ea typeface="微软雅黑"/>
              </a:rPr>
              <a:t>个单位时间。</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3</a:t>
            </a:r>
            <a:r>
              <a:rPr b="0" lang="zh-CN" sz="2000" spc="-1" strike="noStrike">
                <a:solidFill>
                  <a:schemeClr val="dk1"/>
                </a:solidFill>
                <a:latin typeface="Arial"/>
                <a:ea typeface="微软雅黑"/>
              </a:rPr>
              <a:t>、</a:t>
            </a:r>
            <a:r>
              <a:rPr b="0" lang="en-US" sz="2000" spc="-1" strike="noStrike">
                <a:solidFill>
                  <a:schemeClr val="dk1"/>
                </a:solidFill>
                <a:latin typeface="Arial"/>
                <a:ea typeface="微软雅黑"/>
              </a:rPr>
              <a:t>Jump</a:t>
            </a:r>
            <a:r>
              <a:rPr b="0" lang="zh-CN" sz="2000" spc="-1" strike="noStrike">
                <a:solidFill>
                  <a:schemeClr val="dk1"/>
                </a:solidFill>
                <a:latin typeface="Arial"/>
                <a:ea typeface="微软雅黑"/>
              </a:rPr>
              <a:t>操作：磁头移动到任意一个单元处，</a:t>
            </a:r>
            <a:endParaRPr b="0" lang="en-US" sz="2000" spc="-1" strike="noStrike">
              <a:solidFill>
                <a:srgbClr val="000000"/>
              </a:solidFill>
              <a:latin typeface="Arial"/>
            </a:endParaRPr>
          </a:p>
          <a:p>
            <a:pPr defTabSz="914400">
              <a:lnSpc>
                <a:spcPct val="130000"/>
              </a:lnSpc>
            </a:pPr>
            <a:r>
              <a:rPr b="0" lang="en-US" sz="2000" spc="-1" strike="noStrike">
                <a:solidFill>
                  <a:schemeClr val="dk1"/>
                </a:solidFill>
                <a:latin typeface="Arial"/>
                <a:ea typeface="微软雅黑"/>
              </a:rPr>
              <a:t>     </a:t>
            </a:r>
            <a:r>
              <a:rPr b="0" lang="zh-CN" sz="2000" spc="-1" strike="noStrike">
                <a:solidFill>
                  <a:schemeClr val="dk1"/>
                </a:solidFill>
                <a:latin typeface="Arial"/>
                <a:ea typeface="微软雅黑"/>
              </a:rPr>
              <a:t>花费一整个时间步，且需要在时间步开始时进行。</a:t>
            </a:r>
            <a:endParaRPr b="0" lang="en-US" sz="2000" spc="-1" strike="noStrike">
              <a:solidFill>
                <a:srgbClr val="000000"/>
              </a:solidFill>
              <a:latin typeface="Arial"/>
            </a:endParaRPr>
          </a:p>
          <a:p>
            <a:pPr defTabSz="914400">
              <a:lnSpc>
                <a:spcPct val="130000"/>
              </a:lnSpc>
            </a:pPr>
            <a:r>
              <a:rPr b="1" lang="zh-CN" sz="2000" spc="-1" strike="noStrike">
                <a:solidFill>
                  <a:schemeClr val="dk1"/>
                </a:solidFill>
                <a:latin typeface="Arial"/>
                <a:ea typeface="微软雅黑"/>
              </a:rPr>
              <a:t>存储和删除数据不需要磁头移动，</a:t>
            </a:r>
            <a:endParaRPr b="0" lang="en-US" sz="2000" spc="-1" strike="noStrike">
              <a:solidFill>
                <a:srgbClr val="000000"/>
              </a:solidFill>
              <a:latin typeface="Arial"/>
            </a:endParaRPr>
          </a:p>
          <a:p>
            <a:pPr defTabSz="914400">
              <a:lnSpc>
                <a:spcPct val="130000"/>
              </a:lnSpc>
            </a:pPr>
            <a:r>
              <a:rPr b="1" lang="zh-CN" sz="2000" spc="-1" strike="noStrike">
                <a:solidFill>
                  <a:schemeClr val="dk1"/>
                </a:solidFill>
                <a:latin typeface="Arial"/>
                <a:ea typeface="微软雅黑"/>
              </a:rPr>
              <a:t>只有读取数据需要磁头移动，磁头只能单向移动。</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矩形 30"/>
          <p:cNvSpPr/>
          <p:nvPr/>
        </p:nvSpPr>
        <p:spPr>
          <a:xfrm>
            <a:off x="999720" y="214200"/>
            <a:ext cx="3814200" cy="676080"/>
          </a:xfrm>
          <a:prstGeom prst="rect">
            <a:avLst/>
          </a:prstGeom>
          <a:noFill/>
          <a:ln w="0">
            <a:noFill/>
          </a:ln>
        </p:spPr>
        <p:style>
          <a:lnRef idx="0"/>
          <a:fillRef idx="0"/>
          <a:effectRef idx="0"/>
          <a:fontRef idx="minor"/>
        </p:style>
        <p:txBody>
          <a:bodyPr lIns="122040" rIns="122040" tIns="60840" bIns="60840" anchor="t">
            <a:spAutoFit/>
          </a:bodyPr>
          <a:p>
            <a:pPr algn="ctr" defTabSz="914400">
              <a:lnSpc>
                <a:spcPct val="130000"/>
              </a:lnSpc>
              <a:tabLst>
                <a:tab algn="l" pos="0"/>
              </a:tabLst>
            </a:pPr>
            <a:r>
              <a:rPr b="1" lang="zh-CN" sz="2800" spc="-1" strike="noStrike">
                <a:solidFill>
                  <a:srgbClr val="395e7f"/>
                </a:solidFill>
                <a:latin typeface="Times New Roman"/>
                <a:ea typeface="微软雅黑"/>
              </a:rPr>
              <a:t>问题概述</a:t>
            </a:r>
            <a:r>
              <a:rPr b="1" lang="en-US" sz="2800" spc="-1" strike="noStrike">
                <a:solidFill>
                  <a:srgbClr val="395e7f"/>
                </a:solidFill>
                <a:latin typeface="Times New Roman"/>
                <a:ea typeface="微软雅黑"/>
              </a:rPr>
              <a:t>——总体流程</a:t>
            </a:r>
            <a:endParaRPr b="0" lang="en-US" sz="2800" spc="-1" strike="noStrike">
              <a:solidFill>
                <a:srgbClr val="000000"/>
              </a:solidFill>
              <a:latin typeface="Arial"/>
            </a:endParaRPr>
          </a:p>
        </p:txBody>
      </p:sp>
      <p:sp>
        <p:nvSpPr>
          <p:cNvPr id="73" name="椭圆 19"/>
          <p:cNvSpPr/>
          <p:nvPr/>
        </p:nvSpPr>
        <p:spPr>
          <a:xfrm>
            <a:off x="451440" y="346320"/>
            <a:ext cx="466920" cy="468000"/>
          </a:xfrm>
          <a:prstGeom prst="ellipse">
            <a:avLst/>
          </a:prstGeom>
          <a:solidFill>
            <a:srgbClr val="255580"/>
          </a:solidFill>
          <a:ln w="38100">
            <a:solidFill>
              <a:srgbClr val="ffffff">
                <a:lumMod val="75000"/>
              </a:srgbClr>
            </a:solidFill>
            <a:miter/>
          </a:ln>
        </p:spPr>
        <p:style>
          <a:lnRef idx="0"/>
          <a:fillRef idx="0"/>
          <a:effectRef idx="0"/>
          <a:fontRef idx="minor"/>
        </p:style>
        <p:txBody>
          <a:bodyPr lIns="90000" rIns="90000" tIns="45000" bIns="45000" anchor="ctr">
            <a:noAutofit/>
          </a:bodyPr>
          <a:p>
            <a:pPr algn="ctr" defTabSz="457200">
              <a:lnSpc>
                <a:spcPct val="100000"/>
              </a:lnSpc>
              <a:tabLst>
                <a:tab algn="l" pos="0"/>
              </a:tabLst>
            </a:pPr>
            <a:endParaRPr b="0" lang="en-US" sz="2400" spc="-1" strike="noStrike">
              <a:solidFill>
                <a:srgbClr val="ffffff"/>
              </a:solidFill>
              <a:latin typeface="字魂59号-创粗黑"/>
              <a:ea typeface="字魂59号-创粗黑"/>
            </a:endParaRPr>
          </a:p>
        </p:txBody>
      </p:sp>
      <p:sp>
        <p:nvSpPr>
          <p:cNvPr id="74" name="矩形 1"/>
          <p:cNvSpPr/>
          <p:nvPr/>
        </p:nvSpPr>
        <p:spPr>
          <a:xfrm>
            <a:off x="440640" y="368280"/>
            <a:ext cx="485640" cy="39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0" lang="en-US" sz="2000" spc="-1" strike="noStrike">
                <a:solidFill>
                  <a:srgbClr val="ffffff"/>
                </a:solidFill>
                <a:latin typeface="微软雅黑"/>
                <a:ea typeface="微软雅黑"/>
              </a:rPr>
              <a:t>02</a:t>
            </a:r>
            <a:endParaRPr b="0" lang="en-US" sz="2000" spc="-1" strike="noStrike">
              <a:solidFill>
                <a:srgbClr val="000000"/>
              </a:solidFill>
              <a:latin typeface="Arial"/>
            </a:endParaRPr>
          </a:p>
        </p:txBody>
      </p:sp>
      <p:pic>
        <p:nvPicPr>
          <p:cNvPr id="75" name="Picture 3" descr=""/>
          <p:cNvPicPr/>
          <p:nvPr/>
        </p:nvPicPr>
        <p:blipFill>
          <a:blip r:embed="rId1"/>
          <a:stretch/>
        </p:blipFill>
        <p:spPr>
          <a:xfrm>
            <a:off x="300240" y="2608920"/>
            <a:ext cx="4720680" cy="3196440"/>
          </a:xfrm>
          <a:prstGeom prst="rect">
            <a:avLst/>
          </a:prstGeom>
          <a:ln w="0">
            <a:noFill/>
          </a:ln>
        </p:spPr>
      </p:pic>
      <p:grpSp>
        <p:nvGrpSpPr>
          <p:cNvPr id="76" name="Group 5"/>
          <p:cNvGrpSpPr/>
          <p:nvPr/>
        </p:nvGrpSpPr>
        <p:grpSpPr>
          <a:xfrm>
            <a:off x="5836680" y="3161880"/>
            <a:ext cx="5499720" cy="2592360"/>
            <a:chOff x="5836680" y="3161880"/>
            <a:chExt cx="5499720" cy="2592360"/>
          </a:xfrm>
        </p:grpSpPr>
        <p:pic>
          <p:nvPicPr>
            <p:cNvPr id="77" name="Picture 6" descr=""/>
            <p:cNvPicPr/>
            <p:nvPr/>
          </p:nvPicPr>
          <p:blipFill>
            <a:blip r:embed="rId2"/>
            <a:srcRect l="0" t="0" r="3539" b="0"/>
            <a:stretch/>
          </p:blipFill>
          <p:spPr>
            <a:xfrm>
              <a:off x="5836680" y="3423600"/>
              <a:ext cx="5499720" cy="2330640"/>
            </a:xfrm>
            <a:prstGeom prst="rect">
              <a:avLst/>
            </a:prstGeom>
            <a:ln w="0">
              <a:noFill/>
            </a:ln>
          </p:spPr>
        </p:pic>
        <p:pic>
          <p:nvPicPr>
            <p:cNvPr id="78" name="Picture 7" descr=""/>
            <p:cNvPicPr/>
            <p:nvPr/>
          </p:nvPicPr>
          <p:blipFill>
            <a:blip r:embed="rId3"/>
            <a:stretch/>
          </p:blipFill>
          <p:spPr>
            <a:xfrm>
              <a:off x="6612840" y="3161880"/>
              <a:ext cx="683640" cy="523080"/>
            </a:xfrm>
            <a:prstGeom prst="rect">
              <a:avLst/>
            </a:prstGeom>
            <a:ln w="0">
              <a:noFill/>
            </a:ln>
          </p:spPr>
        </p:pic>
      </p:grpSp>
      <p:sp>
        <p:nvSpPr>
          <p:cNvPr id="79" name="Rectangle 10"/>
          <p:cNvSpPr/>
          <p:nvPr/>
        </p:nvSpPr>
        <p:spPr>
          <a:xfrm>
            <a:off x="1806120" y="1809720"/>
            <a:ext cx="1737000" cy="479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上传文件请求</a:t>
            </a:r>
            <a:endParaRPr b="0" lang="en-US" sz="1800" spc="-1" strike="noStrike">
              <a:solidFill>
                <a:srgbClr val="ffffff"/>
              </a:solidFill>
              <a:latin typeface="Arial"/>
            </a:endParaRPr>
          </a:p>
        </p:txBody>
      </p:sp>
      <p:cxnSp>
        <p:nvCxnSpPr>
          <p:cNvPr id="80" name="Straight Arrow Connector 12"/>
          <p:cNvCxnSpPr>
            <a:stCxn id="79" idx="2"/>
          </p:cNvCxnSpPr>
          <p:nvPr/>
        </p:nvCxnSpPr>
        <p:spPr>
          <a:xfrm>
            <a:off x="2674440" y="2289600"/>
            <a:ext cx="720" cy="274320"/>
          </a:xfrm>
          <a:prstGeom prst="straightConnector1">
            <a:avLst/>
          </a:prstGeom>
          <a:ln w="38100">
            <a:solidFill>
              <a:srgbClr val="071f65"/>
            </a:solidFill>
            <a:tailEnd len="med" type="triangle" w="med"/>
          </a:ln>
        </p:spPr>
      </p:cxnSp>
      <p:sp>
        <p:nvSpPr>
          <p:cNvPr id="81" name="Rectangle 15"/>
          <p:cNvSpPr/>
          <p:nvPr/>
        </p:nvSpPr>
        <p:spPr>
          <a:xfrm>
            <a:off x="7903800" y="2751840"/>
            <a:ext cx="1737000" cy="479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下载文件请求</a:t>
            </a:r>
            <a:endParaRPr b="0" lang="en-US" sz="1800" spc="-1" strike="noStrike">
              <a:solidFill>
                <a:srgbClr val="ffffff"/>
              </a:solidFill>
              <a:latin typeface="Arial"/>
            </a:endParaRPr>
          </a:p>
        </p:txBody>
      </p:sp>
      <p:cxnSp>
        <p:nvCxnSpPr>
          <p:cNvPr id="82" name="Straight Arrow Connector 16"/>
          <p:cNvCxnSpPr/>
          <p:nvPr/>
        </p:nvCxnSpPr>
        <p:spPr>
          <a:xfrm>
            <a:off x="8485560" y="3201480"/>
            <a:ext cx="360" cy="274680"/>
          </a:xfrm>
          <a:prstGeom prst="straightConnector1">
            <a:avLst/>
          </a:prstGeom>
          <a:ln w="38100">
            <a:solidFill>
              <a:srgbClr val="071f65"/>
            </a:solidFill>
            <a:tailEnd len="med" type="triangle" w="med"/>
          </a:ln>
        </p:spPr>
      </p:cxnSp>
      <p:sp>
        <p:nvSpPr>
          <p:cNvPr id="83" name="Rectangle 19"/>
          <p:cNvSpPr/>
          <p:nvPr/>
        </p:nvSpPr>
        <p:spPr>
          <a:xfrm>
            <a:off x="10002960" y="1569240"/>
            <a:ext cx="1737000" cy="4798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删除文件请求</a:t>
            </a:r>
            <a:endParaRPr b="0" lang="en-US" sz="1800" spc="-1" strike="noStrike">
              <a:solidFill>
                <a:srgbClr val="ffffff"/>
              </a:solidFill>
              <a:latin typeface="Arial"/>
            </a:endParaRPr>
          </a:p>
        </p:txBody>
      </p:sp>
      <p:cxnSp>
        <p:nvCxnSpPr>
          <p:cNvPr id="84" name="Straight Arrow Connector 20"/>
          <p:cNvCxnSpPr>
            <a:stCxn id="83" idx="3"/>
          </p:cNvCxnSpPr>
          <p:nvPr/>
        </p:nvCxnSpPr>
        <p:spPr>
          <a:xfrm>
            <a:off x="11739960" y="1809000"/>
            <a:ext cx="255960" cy="720"/>
          </a:xfrm>
          <a:prstGeom prst="straightConnector1">
            <a:avLst/>
          </a:prstGeom>
          <a:ln w="38100">
            <a:solidFill>
              <a:srgbClr val="071f65"/>
            </a:solidFill>
            <a:tailEnd len="med" type="triangle" w="med"/>
          </a:ln>
        </p:spPr>
      </p:cxnSp>
      <p:cxnSp>
        <p:nvCxnSpPr>
          <p:cNvPr id="85" name="Straight Arrow Connector 23"/>
          <p:cNvCxnSpPr/>
          <p:nvPr/>
        </p:nvCxnSpPr>
        <p:spPr>
          <a:xfrm flipV="1">
            <a:off x="9158040" y="3201480"/>
            <a:ext cx="360" cy="274680"/>
          </a:xfrm>
          <a:prstGeom prst="straightConnector1">
            <a:avLst/>
          </a:prstGeom>
          <a:ln w="38100">
            <a:solidFill>
              <a:srgbClr val="071f65"/>
            </a:solidFill>
            <a:tailEnd len="med" type="triangle" w="med"/>
          </a:ln>
        </p:spPr>
      </p:cxnSp>
      <p:sp>
        <p:nvSpPr>
          <p:cNvPr id="86" name="Rectangle 26"/>
          <p:cNvSpPr/>
          <p:nvPr/>
        </p:nvSpPr>
        <p:spPr>
          <a:xfrm>
            <a:off x="4866120" y="1409760"/>
            <a:ext cx="3814200" cy="7992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请求池，每个时间步分发请求</a:t>
            </a:r>
            <a:endParaRPr b="0" lang="en-US" sz="1800" spc="-1" strike="noStrike">
              <a:solidFill>
                <a:srgbClr val="ffffff"/>
              </a:solidFill>
              <a:latin typeface="Arial"/>
            </a:endParaRPr>
          </a:p>
        </p:txBody>
      </p:sp>
      <p:cxnSp>
        <p:nvCxnSpPr>
          <p:cNvPr id="87" name="Straight Connector 28"/>
          <p:cNvCxnSpPr>
            <a:stCxn id="86" idx="1"/>
            <a:endCxn id="79" idx="3"/>
          </p:cNvCxnSpPr>
          <p:nvPr/>
        </p:nvCxnSpPr>
        <p:spPr>
          <a:xfrm flipH="1">
            <a:off x="3543120" y="1809360"/>
            <a:ext cx="1323360" cy="240480"/>
          </a:xfrm>
          <a:prstGeom prst="straightConnector1">
            <a:avLst/>
          </a:prstGeom>
          <a:ln w="31750">
            <a:solidFill>
              <a:srgbClr val="071f65"/>
            </a:solidFill>
            <a:prstDash val="dash"/>
          </a:ln>
        </p:spPr>
      </p:cxnSp>
      <p:cxnSp>
        <p:nvCxnSpPr>
          <p:cNvPr id="88" name="Straight Connector 31"/>
          <p:cNvCxnSpPr>
            <a:stCxn id="83" idx="1"/>
            <a:endCxn id="86" idx="3"/>
          </p:cNvCxnSpPr>
          <p:nvPr/>
        </p:nvCxnSpPr>
        <p:spPr>
          <a:xfrm flipH="1">
            <a:off x="8680320" y="1809000"/>
            <a:ext cx="1323000" cy="720"/>
          </a:xfrm>
          <a:prstGeom prst="straightConnector1">
            <a:avLst/>
          </a:prstGeom>
          <a:ln w="31750">
            <a:solidFill>
              <a:srgbClr val="071f65"/>
            </a:solidFill>
            <a:prstDash val="dash"/>
          </a:ln>
        </p:spPr>
      </p:cxnSp>
      <p:cxnSp>
        <p:nvCxnSpPr>
          <p:cNvPr id="89" name="Straight Connector 34"/>
          <p:cNvCxnSpPr>
            <a:stCxn id="81" idx="0"/>
            <a:endCxn id="86" idx="2"/>
          </p:cNvCxnSpPr>
          <p:nvPr/>
        </p:nvCxnSpPr>
        <p:spPr>
          <a:xfrm flipH="1" flipV="1">
            <a:off x="6773040" y="2208960"/>
            <a:ext cx="1999440" cy="543240"/>
          </a:xfrm>
          <a:prstGeom prst="straightConnector1">
            <a:avLst/>
          </a:prstGeom>
          <a:ln w="31750">
            <a:solidFill>
              <a:srgbClr val="071f65"/>
            </a:solidFill>
            <a:prstDash val="dash"/>
          </a:ln>
        </p:spPr>
      </p:cxnSp>
      <p:sp>
        <p:nvSpPr>
          <p:cNvPr id="90" name="Rectangle 39"/>
          <p:cNvSpPr/>
          <p:nvPr/>
        </p:nvSpPr>
        <p:spPr>
          <a:xfrm>
            <a:off x="4947840" y="456840"/>
            <a:ext cx="761400" cy="3981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用户</a:t>
            </a:r>
            <a:endParaRPr b="0" lang="en-US" sz="1800" spc="-1" strike="noStrike">
              <a:solidFill>
                <a:srgbClr val="ffffff"/>
              </a:solidFill>
              <a:latin typeface="Arial"/>
            </a:endParaRPr>
          </a:p>
        </p:txBody>
      </p:sp>
      <p:sp>
        <p:nvSpPr>
          <p:cNvPr id="91" name="Rectangle 40"/>
          <p:cNvSpPr/>
          <p:nvPr/>
        </p:nvSpPr>
        <p:spPr>
          <a:xfrm>
            <a:off x="5871240" y="461520"/>
            <a:ext cx="761400" cy="3981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用户</a:t>
            </a:r>
            <a:endParaRPr b="0" lang="en-US" sz="1800" spc="-1" strike="noStrike">
              <a:solidFill>
                <a:srgbClr val="ffffff"/>
              </a:solidFill>
              <a:latin typeface="Arial"/>
            </a:endParaRPr>
          </a:p>
        </p:txBody>
      </p:sp>
      <p:sp>
        <p:nvSpPr>
          <p:cNvPr id="92" name="Rectangle 41"/>
          <p:cNvSpPr/>
          <p:nvPr/>
        </p:nvSpPr>
        <p:spPr>
          <a:xfrm>
            <a:off x="7824960" y="469080"/>
            <a:ext cx="761400" cy="3981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用户</a:t>
            </a:r>
            <a:endParaRPr b="0" lang="en-US" sz="1800" spc="-1" strike="noStrike">
              <a:solidFill>
                <a:srgbClr val="ffffff"/>
              </a:solidFill>
              <a:latin typeface="Arial"/>
            </a:endParaRPr>
          </a:p>
        </p:txBody>
      </p:sp>
      <p:sp>
        <p:nvSpPr>
          <p:cNvPr id="93" name="Rectangle 42"/>
          <p:cNvSpPr/>
          <p:nvPr/>
        </p:nvSpPr>
        <p:spPr>
          <a:xfrm>
            <a:off x="6839640" y="469080"/>
            <a:ext cx="761400" cy="3981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zh-CN" sz="1800" spc="-1" strike="noStrike">
                <a:solidFill>
                  <a:schemeClr val="lt1"/>
                </a:solidFill>
                <a:latin typeface="字魂59号-创粗黑"/>
                <a:ea typeface="字魂59号-创粗黑"/>
              </a:rPr>
              <a:t>用户</a:t>
            </a:r>
            <a:endParaRPr b="0" lang="en-US" sz="1800" spc="-1" strike="noStrike">
              <a:solidFill>
                <a:srgbClr val="ffffff"/>
              </a:solidFill>
              <a:latin typeface="Arial"/>
            </a:endParaRPr>
          </a:p>
        </p:txBody>
      </p:sp>
      <p:cxnSp>
        <p:nvCxnSpPr>
          <p:cNvPr id="94" name="Straight Arrow Connector 44"/>
          <p:cNvCxnSpPr>
            <a:stCxn id="90" idx="2"/>
          </p:cNvCxnSpPr>
          <p:nvPr/>
        </p:nvCxnSpPr>
        <p:spPr>
          <a:xfrm>
            <a:off x="5328360" y="855000"/>
            <a:ext cx="720" cy="555120"/>
          </a:xfrm>
          <a:prstGeom prst="straightConnector1">
            <a:avLst/>
          </a:prstGeom>
          <a:ln>
            <a:solidFill>
              <a:srgbClr val="071f65"/>
            </a:solidFill>
            <a:tailEnd len="med" type="triangle" w="med"/>
          </a:ln>
        </p:spPr>
      </p:cxnSp>
      <p:cxnSp>
        <p:nvCxnSpPr>
          <p:cNvPr id="95" name="Straight Arrow Connector 46"/>
          <p:cNvCxnSpPr/>
          <p:nvPr/>
        </p:nvCxnSpPr>
        <p:spPr>
          <a:xfrm>
            <a:off x="6264000" y="867240"/>
            <a:ext cx="360" cy="555120"/>
          </a:xfrm>
          <a:prstGeom prst="straightConnector1">
            <a:avLst/>
          </a:prstGeom>
          <a:ln>
            <a:solidFill>
              <a:srgbClr val="071f65"/>
            </a:solidFill>
            <a:tailEnd len="med" type="triangle" w="med"/>
          </a:ln>
        </p:spPr>
      </p:cxnSp>
      <p:cxnSp>
        <p:nvCxnSpPr>
          <p:cNvPr id="96" name="Straight Arrow Connector 47"/>
          <p:cNvCxnSpPr/>
          <p:nvPr/>
        </p:nvCxnSpPr>
        <p:spPr>
          <a:xfrm>
            <a:off x="7220160" y="855000"/>
            <a:ext cx="360" cy="555120"/>
          </a:xfrm>
          <a:prstGeom prst="straightConnector1">
            <a:avLst/>
          </a:prstGeom>
          <a:ln>
            <a:solidFill>
              <a:srgbClr val="071f65"/>
            </a:solidFill>
            <a:tailEnd len="med" type="triangle" w="med"/>
          </a:ln>
        </p:spPr>
      </p:cxnSp>
      <p:cxnSp>
        <p:nvCxnSpPr>
          <p:cNvPr id="97" name="Straight Arrow Connector 48"/>
          <p:cNvCxnSpPr/>
          <p:nvPr/>
        </p:nvCxnSpPr>
        <p:spPr>
          <a:xfrm>
            <a:off x="8242200" y="867240"/>
            <a:ext cx="360" cy="555120"/>
          </a:xfrm>
          <a:prstGeom prst="straightConnector1">
            <a:avLst/>
          </a:prstGeom>
          <a:ln>
            <a:solidFill>
              <a:srgbClr val="071f65"/>
            </a:solidFill>
            <a:tailEnd len="med" type="triangle" w="med"/>
          </a:ln>
        </p:spPr>
      </p:cxnSp>
      <p:sp>
        <p:nvSpPr>
          <p:cNvPr id="98" name="TextBox 49"/>
          <p:cNvSpPr/>
          <p:nvPr/>
        </p:nvSpPr>
        <p:spPr>
          <a:xfrm>
            <a:off x="300240" y="5754600"/>
            <a:ext cx="11802240" cy="882360"/>
          </a:xfrm>
          <a:prstGeom prst="rect">
            <a:avLst/>
          </a:prstGeom>
          <a:noFill/>
          <a:ln w="0">
            <a:noFill/>
          </a:ln>
        </p:spPr>
        <p:style>
          <a:lnRef idx="0"/>
          <a:fillRef idx="0"/>
          <a:effectRef idx="0"/>
          <a:fontRef idx="minor"/>
        </p:style>
        <p:txBody>
          <a:bodyPr lIns="90000" rIns="90000" tIns="45000" bIns="45000" anchor="t">
            <a:spAutoFit/>
          </a:bodyPr>
          <a:p>
            <a:pPr defTabSz="914400">
              <a:lnSpc>
                <a:spcPct val="130000"/>
              </a:lnSpc>
            </a:pPr>
            <a:r>
              <a:rPr b="0" lang="zh-CN" sz="2000" spc="-1" strike="noStrike">
                <a:solidFill>
                  <a:schemeClr val="dk1"/>
                </a:solidFill>
                <a:latin typeface="Arial"/>
                <a:ea typeface="微软雅黑"/>
              </a:rPr>
              <a:t>每个请求需要在</a:t>
            </a:r>
            <a:r>
              <a:rPr b="0" lang="en-US" sz="2000" spc="-1" strike="noStrike">
                <a:solidFill>
                  <a:schemeClr val="dk1"/>
                </a:solidFill>
                <a:latin typeface="Arial"/>
                <a:ea typeface="微软雅黑"/>
              </a:rPr>
              <a:t>105</a:t>
            </a:r>
            <a:r>
              <a:rPr b="0" lang="zh-CN" sz="2000" spc="-1" strike="noStrike">
                <a:solidFill>
                  <a:schemeClr val="dk1"/>
                </a:solidFill>
                <a:latin typeface="Arial"/>
                <a:ea typeface="微软雅黑"/>
              </a:rPr>
              <a:t>个时间步内完成。</a:t>
            </a:r>
            <a:r>
              <a:rPr b="0" lang="en-US" sz="2000" spc="-1" strike="noStrike">
                <a:solidFill>
                  <a:schemeClr val="dk1"/>
                </a:solidFill>
                <a:latin typeface="Arial"/>
                <a:ea typeface="微软雅黑"/>
              </a:rPr>
              <a:t>105</a:t>
            </a:r>
            <a:r>
              <a:rPr b="0" lang="zh-CN" sz="2000" spc="-1" strike="noStrike">
                <a:solidFill>
                  <a:schemeClr val="dk1"/>
                </a:solidFill>
                <a:latin typeface="Arial"/>
                <a:ea typeface="微软雅黑"/>
              </a:rPr>
              <a:t>个时间步内，请求完成得越晚，得分越少，如果请求未被完成，则会扣分；可以提前上报完成不了某个请求，越早上报扣分越少。</a:t>
            </a:r>
            <a:endParaRPr b="0" lang="en-US" sz="2000" spc="-1" strike="noStrike">
              <a:solidFill>
                <a:srgbClr val="000000"/>
              </a:solidFill>
              <a:latin typeface="Arial"/>
            </a:endParaRPr>
          </a:p>
        </p:txBody>
      </p:sp>
    </p:spTree>
  </p:cSld>
  <mc:AlternateContent>
    <mc:Choice Requires="p14">
      <p:transition p14:dur="10"/>
    </mc:Choice>
    <mc:Fallback>
      <p:transition/>
    </mc:Fallback>
  </mc:AlternateContent>
</p:sld>
</file>

<file path=ppt/theme/theme1.xml><?xml version="1.0" encoding="utf-8"?>
<a:theme xmlns:a="http://schemas.openxmlformats.org/drawingml/2006/main" xmlns:r="http://schemas.openxmlformats.org/officeDocument/2006/relationships" name="A000120140530A99PPBG">
  <a:themeElements>
    <a:clrScheme name="自定义 95">
      <a:dk1>
        <a:srgbClr val="000000"/>
      </a:dk1>
      <a:lt1>
        <a:srgbClr val="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g30nvemc">
      <a:majorFont>
        <a:latin typeface="字魂59号-创粗黑" pitchFamily="0" charset="1"/>
        <a:ea typeface="字魂59号-创粗黑" pitchFamily="0" charset="1"/>
        <a:cs typeface=""/>
      </a:majorFont>
      <a:minorFont>
        <a:latin typeface="字魂59号-创粗黑" pitchFamily="0" charset="1"/>
        <a:ea typeface="字魂59号-创粗黑" pitchFamily="0" charset="1"/>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637</TotalTime>
  <Application>LibreOffice/24.2.7.2$Linux_X86_64 LibreOffice_project/420$Build-2</Application>
  <AppVersion>15.0000</AppVersion>
  <Words>3143</Words>
  <Paragraphs>275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2023-11-27T12:02:34Z</dcterms:created>
  <dc:creator>21955</dc:creator>
  <dc:description/>
  <dc:language>en-US</dc:language>
  <cp:lastModifiedBy/>
  <dcterms:modified xsi:type="dcterms:W3CDTF">2025-06-09T09:35:32Z</dcterms:modified>
  <cp:revision>18</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23</vt:i4>
  </property>
  <property fmtid="{D5CDD505-2E9C-101B-9397-08002B2CF9AE}" pid="3" name="PresentationFormat">
    <vt:lpwstr>Widescreen</vt:lpwstr>
  </property>
  <property fmtid="{D5CDD505-2E9C-101B-9397-08002B2CF9AE}" pid="4" name="Slides">
    <vt:i4>23</vt:i4>
  </property>
</Properties>
</file>