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0EEE0F-0B3F-4EA4-B4A3-943ABEF9E905}">
  <a:tblStyle styleId="{B80EEE0F-0B3F-4EA4-B4A3-943ABEF9E9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e210261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9e210261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9e21026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9e21026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a0add4d5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a0add4d5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a3486deb7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a3486deb7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a171550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a171550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a3486deb7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a3486deb7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a3486deb7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a3486deb7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a3486deb7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a3486deb7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9bb9a40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9bb9a40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hyperlink" Target="https://www.edureka.co/blog/category/blockchain/" TargetMode="External"/><Relationship Id="rId6" Type="http://schemas.openxmlformats.org/officeDocument/2006/relationships/hyperlink" Target="https://www.youtube.com/watch?v=jxLkbJozKbY&amp;ab_channel=99Bitcoins" TargetMode="External"/><Relationship Id="rId7" Type="http://schemas.openxmlformats.org/officeDocument/2006/relationships/hyperlink" Target="https://www.devteam.space/blog/how-to-build-online-marketplace-on-blockchain-like-openbazaar/" TargetMode="External"/><Relationship Id="rId8" Type="http://schemas.openxmlformats.org/officeDocument/2006/relationships/hyperlink" Target="https://jimmysong.medium.com/the-truth-about-smart-contracts-ae825271811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430850" y="945450"/>
            <a:ext cx="6973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 Decentralized online Marketplace Application (Dapp) on the Ethereum Blockchain</a:t>
            </a:r>
            <a:endParaRPr sz="38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762350" y="5208875"/>
            <a:ext cx="6331500" cy="12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550" y="2258600"/>
            <a:ext cx="3018525" cy="25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25" y="162725"/>
            <a:ext cx="84783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43" name="Google Shape;143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idx="4294967295" type="body"/>
          </p:nvPr>
        </p:nvSpPr>
        <p:spPr>
          <a:xfrm>
            <a:off x="802600" y="1377475"/>
            <a:ext cx="7427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➢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A peer-to-peer network that maintains a distributed ledger containing all the records.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Raleway"/>
              <a:buChar char="➢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These transactions are stored using an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immutable cryptographic signature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Raleway"/>
              <a:buChar char="➢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Ledger is visible to anyone and 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everyone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have a copy of the it.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Raleway"/>
              <a:buChar char="➢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No tampering can be done to the information on blockchain.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566650" y="849975"/>
            <a:ext cx="776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What is BlockChain Technology?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196150" y="130775"/>
            <a:ext cx="407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              </a:t>
            </a: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Structure of a Block</a:t>
            </a:r>
            <a:endParaRPr b="1" sz="2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85875"/>
            <a:ext cx="4572000" cy="26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403175" y="1046125"/>
            <a:ext cx="4075500" cy="3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➢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 Header , which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contains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the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HASH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of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the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present block.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➢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Body, which contains the list of all transactions needed to be validated.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➢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Hash of the previous block which maintains the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connection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between the blocks.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Decentralisation, enhanced-security, immutability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00" y="162725"/>
            <a:ext cx="84783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8" name="Google Shape;158;p2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802600" y="687400"/>
            <a:ext cx="7427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Why Blockchain in marketplaces??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24"/>
          <p:cNvSpPr txBox="1"/>
          <p:nvPr>
            <p:ph idx="4294967295" type="body"/>
          </p:nvPr>
        </p:nvSpPr>
        <p:spPr>
          <a:xfrm>
            <a:off x="802600" y="1377475"/>
            <a:ext cx="7427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It reduces costs associated with using the platform. Therefore, it is not expensive for the seller to list or sell an item, thereby driving the prices for the buyers down.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Users have the ownership of their data and can safeguard their data.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Replace middlemen and automate the process..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No longer worry about the data breaches.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Finally applications with no central point of failure.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Not to build trust but remove the need for trust.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8879" l="1085" r="1076" t="-8880"/>
          <a:stretch/>
        </p:blipFill>
        <p:spPr>
          <a:xfrm>
            <a:off x="65750" y="62150"/>
            <a:ext cx="4244951" cy="49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>
            <p:ph idx="2" type="body"/>
          </p:nvPr>
        </p:nvSpPr>
        <p:spPr>
          <a:xfrm>
            <a:off x="4572000" y="0"/>
            <a:ext cx="4572000" cy="48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 </a:t>
            </a:r>
            <a:r>
              <a:rPr lang="en" sz="1800"/>
              <a:t>enables developers to build and deploy decentralized</a:t>
            </a:r>
            <a:r>
              <a:rPr lang="en" sz="1800"/>
              <a:t> </a:t>
            </a:r>
            <a:r>
              <a:rPr lang="en" sz="1800"/>
              <a:t>applications.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 “smart contracts” </a:t>
            </a:r>
            <a:r>
              <a:rPr lang="en"/>
              <a:t>-</a:t>
            </a:r>
            <a:r>
              <a:rPr lang="en" sz="1800"/>
              <a:t> set of </a:t>
            </a:r>
            <a:r>
              <a:rPr lang="en"/>
              <a:t>rules</a:t>
            </a:r>
            <a:r>
              <a:rPr lang="en" sz="1800"/>
              <a:t> that executes when an event is triggered and thus automate the workflow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Ether(ETH) - ethereum’s crypto currency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265500" y="0"/>
            <a:ext cx="4045200" cy="11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3000">
                <a:latin typeface="Lato"/>
                <a:ea typeface="Lato"/>
                <a:cs typeface="Lato"/>
                <a:sym typeface="Lato"/>
              </a:rPr>
              <a:t> What is Ethereum 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2404300" y="217950"/>
            <a:ext cx="38835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#Existing System :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" name="Google Shape;174;p26"/>
          <p:cNvSpPr txBox="1"/>
          <p:nvPr>
            <p:ph idx="4294967295" type="body"/>
          </p:nvPr>
        </p:nvSpPr>
        <p:spPr>
          <a:xfrm>
            <a:off x="381400" y="653825"/>
            <a:ext cx="8412600" cy="4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Decentralized Marketplace Application on the Ethereum Blockchain</a:t>
            </a:r>
            <a:endParaRPr b="1" sz="1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V. P. Ranganthan, R. Dantu, A. Paul, P. Mears and K. Morozov, "A Decentralized Marketplace Application on the Ethereum Blockchain," 2018 IEEE 4th International Conference on Collaboration and Internet Computing (CIC), 2018, pp. 90-97, doi: 10.1109/CIC.2018.00023.</a:t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75" name="Google Shape;175;p26"/>
          <p:cNvGraphicFramePr/>
          <p:nvPr/>
        </p:nvGraphicFramePr>
        <p:xfrm>
          <a:off x="512150" y="167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{B80EEE0F-0B3F-4EA4-B4A3-943ABEF9E905}</a:tableStyleId>
              </a:tblPr>
              <a:tblGrid>
                <a:gridCol w="2421550"/>
                <a:gridCol w="2987375"/>
                <a:gridCol w="2791225"/>
              </a:tblGrid>
              <a:tr h="61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Tools and technologies used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results(</a:t>
                      </a:r>
                      <a:r>
                        <a:rPr lang="en"/>
                        <a:t>RinkeBy test framework</a:t>
                      </a:r>
                      <a:r>
                        <a:rPr b="1" lang="en"/>
                        <a:t>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36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Kind of a auction based application. Each buyer bids for the product.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Smart contracts- solidity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framework - truffle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Web3.js - to interact with ethereum node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Ganache - local development framework which provides free ether and gas.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Average time taken for Transaction is 3.8sec.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Gas consumption for transaction is 4.6 gwei.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Contract creation time is less than 1 sec.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50" y="282600"/>
            <a:ext cx="8591350" cy="469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81" name="Google Shape;181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2731200" y="687400"/>
            <a:ext cx="4537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Our Plan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3" name="Google Shape;183;p27"/>
          <p:cNvSpPr txBox="1"/>
          <p:nvPr>
            <p:ph idx="4294967295" type="body"/>
          </p:nvPr>
        </p:nvSpPr>
        <p:spPr>
          <a:xfrm>
            <a:off x="926950" y="1450000"/>
            <a:ext cx="7294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As of now, we just had a basic overview of blockchain and read the above paper.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Blockchain type - public, permissioned.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Just to start with, we would like to mimic the architecture used in the paper and implement using the same technologies.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As we progress, we will get to know what’s best for our application.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We will also refer to current existing decentralized marketplaces and adopt the best things in our application.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Timeline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89" name="Google Shape;189;p28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{B80EEE0F-0B3F-4EA4-B4A3-943ABEF9E905}</a:tableStyleId>
              </a:tblPr>
              <a:tblGrid>
                <a:gridCol w="710225"/>
                <a:gridCol w="710225"/>
                <a:gridCol w="710225"/>
                <a:gridCol w="1037600"/>
                <a:gridCol w="38285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Spring semester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Monsoon Semester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90" name="Google Shape;190;p28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" name="Google Shape;191;p28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March</a:t>
            </a:r>
            <a:r>
              <a:rPr lang="en" sz="1800">
                <a:solidFill>
                  <a:schemeClr val="dk1"/>
                </a:solidFill>
              </a:rPr>
              <a:t> 2022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2" name="Google Shape;192;p28"/>
          <p:cNvSpPr txBox="1"/>
          <p:nvPr>
            <p:ph idx="4294967295" type="body"/>
          </p:nvPr>
        </p:nvSpPr>
        <p:spPr>
          <a:xfrm>
            <a:off x="646175" y="1560475"/>
            <a:ext cx="2528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Proposing  problem statement and getting a basic overview of blockchain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3251009" y="348308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April 2022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4" name="Google Shape;194;p28"/>
          <p:cNvSpPr txBox="1"/>
          <p:nvPr>
            <p:ph idx="4294967295" type="body"/>
          </p:nvPr>
        </p:nvSpPr>
        <p:spPr>
          <a:xfrm>
            <a:off x="3251000" y="3830300"/>
            <a:ext cx="23157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Learning all the tools and technologies required, setting up ethereum env  and starting with the implementation part</a:t>
            </a:r>
            <a:endParaRPr sz="1400"/>
          </a:p>
        </p:txBody>
      </p:sp>
      <p:sp>
        <p:nvSpPr>
          <p:cNvPr id="195" name="Google Shape;195;p28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October 2022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6" name="Google Shape;196;p28"/>
          <p:cNvSpPr txBox="1"/>
          <p:nvPr>
            <p:ph idx="4294967295" type="body"/>
          </p:nvPr>
        </p:nvSpPr>
        <p:spPr>
          <a:xfrm>
            <a:off x="5091049" y="15604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Try to complete the implementation of smart contracts.</a:t>
            </a:r>
            <a:endParaRPr sz="1400"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6824572" y="335738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December 2022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8" name="Google Shape;198;p28"/>
          <p:cNvSpPr txBox="1"/>
          <p:nvPr>
            <p:ph idx="4294967295" type="body"/>
          </p:nvPr>
        </p:nvSpPr>
        <p:spPr>
          <a:xfrm>
            <a:off x="6882100" y="3749475"/>
            <a:ext cx="20799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Testing the final product and to showcase a market ready application.</a:t>
            </a:r>
            <a:endParaRPr sz="1400"/>
          </a:p>
        </p:txBody>
      </p:sp>
      <p:cxnSp>
        <p:nvCxnSpPr>
          <p:cNvPr id="199" name="Google Shape;199;p28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0" name="Google Shape;200;p28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1" name="Google Shape;201;p28"/>
          <p:cNvCxnSpPr/>
          <p:nvPr/>
        </p:nvCxnSpPr>
        <p:spPr>
          <a:xfrm>
            <a:off x="6824575" y="3139425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50" y="282600"/>
            <a:ext cx="8591350" cy="469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07" name="Google Shape;207;p2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983475" y="687400"/>
            <a:ext cx="7144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Google Shape;209;p29"/>
          <p:cNvSpPr txBox="1"/>
          <p:nvPr>
            <p:ph idx="4294967295" type="body"/>
          </p:nvPr>
        </p:nvSpPr>
        <p:spPr>
          <a:xfrm>
            <a:off x="926950" y="1450000"/>
            <a:ext cx="7294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➔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Ranganthan, V. P., Dantu, R., Paul, A., Mears, P., &amp; Morozov, K. (2018, October). A decentralized marketplace application on the ethereum blockchain. In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2018 IEEE 4th International Conference on Collaboration and Internet Computing (CIC)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90-97). IEEE.</a:t>
            </a:r>
            <a:r>
              <a:rPr b="1" lang="en" sz="1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(Paper)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en" sz="11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https://www.edureka.co/blog/category/blockchain/</a:t>
            </a:r>
            <a:r>
              <a:rPr b="1" lang="en" sz="9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(Blog)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en" sz="11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https://www.youtube.com/watch?v=jxLkbJozKbY&amp;ab_channel=99Bitcoins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 (video)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en" sz="11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https://www.devteam.space/blog/how-to-build-online-marketplace-on-blockchain-like-openbazaar/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 (Blog)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en" sz="11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8"/>
              </a:rPr>
              <a:t>https://jimmysong.medium.com/the-truth-about-smart-contracts-ae825271811f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 (Blog)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50" y="282600"/>
            <a:ext cx="8591350" cy="469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15" name="Google Shape;215;p3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>
            <p:ph idx="4294967295" type="body"/>
          </p:nvPr>
        </p:nvSpPr>
        <p:spPr>
          <a:xfrm>
            <a:off x="924750" y="1417300"/>
            <a:ext cx="7294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   –Thank you–</a:t>
            </a:r>
            <a:endParaRPr b="1" sz="69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b="1" lang="en" sz="1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We mean it.</a:t>
            </a:r>
            <a:endParaRPr b="1" sz="19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6280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Team Members(B22BH01)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59253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Sri Ritwik Chekuri(S20190010032)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Bhima Shankar Devarakonda(S20190010044)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Mahesh Chennaboina(S20190010033)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Mentor : Dr. Bheemappa Halavar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725" y="2378788"/>
            <a:ext cx="35088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00" y="-162725"/>
            <a:ext cx="8557425" cy="5306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7" name="Google Shape;87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081375" y="929625"/>
            <a:ext cx="3955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953025" y="1115950"/>
            <a:ext cx="63870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is a marketplace?</a:t>
            </a:r>
            <a:endParaRPr b="1" sz="25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b="1" lang="en" sz="1700"/>
              <a:t>A place where multiple sellers sell their products, just like a shopping mall.</a:t>
            </a:r>
            <a:endParaRPr b="1"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b="1" lang="en" sz="1700"/>
              <a:t>Online marketplace - provides platform to connect buyers and sellers.</a:t>
            </a:r>
            <a:endParaRPr b="1"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b="1" lang="en" sz="1700"/>
              <a:t>Current big players - amazon, flipkart, ebay etc.</a:t>
            </a:r>
            <a:endParaRPr b="1" sz="17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00" y="-162725"/>
            <a:ext cx="8557425" cy="5306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5" name="Google Shape;95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994775" y="687400"/>
            <a:ext cx="7234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Problems with existing market places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1105600" y="1399275"/>
            <a:ext cx="63870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Product listing/ selling fees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Privacy of user data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Company holds the central position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Third party payment systems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00" y="-162725"/>
            <a:ext cx="8557425" cy="5306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3" name="Google Shape;103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621813" y="698700"/>
            <a:ext cx="7856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953025" y="845625"/>
            <a:ext cx="63870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Problem Statement</a:t>
            </a:r>
            <a:endParaRPr b="1" sz="25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b="1" lang="en" sz="1700"/>
              <a:t>To build an application that is not administration centric, no middlemen and provides utmost security.</a:t>
            </a:r>
            <a:endParaRPr b="1"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b="1" lang="en" sz="1700"/>
              <a:t>So, all the user data(mainly address) must be secured.</a:t>
            </a:r>
            <a:endParaRPr b="1"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b="1" lang="en" sz="1700"/>
              <a:t>User’s transactions must be secure.</a:t>
            </a:r>
            <a:endParaRPr b="1"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b="1" lang="en" sz="1700"/>
              <a:t>Sellers should make maximum possible profits.</a:t>
            </a:r>
            <a:endParaRPr b="1"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b="1" lang="en" sz="1700"/>
              <a:t>Buyers need to buy at minimum affordable prices.</a:t>
            </a:r>
            <a:endParaRPr b="1"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#Case Study :</a:t>
            </a:r>
            <a:r>
              <a:rPr lang="en" sz="3400"/>
              <a:t> eBay data breach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One such big problem is the ebay data breach in 2014 </a:t>
            </a:r>
            <a:r>
              <a:rPr lang="en" sz="2200">
                <a:solidFill>
                  <a:schemeClr val="dk1"/>
                </a:solidFill>
                <a:highlight>
                  <a:srgbClr val="37474F"/>
                </a:highlight>
              </a:rPr>
              <a:t>with the risk of 145M User’s data being stolen</a:t>
            </a:r>
            <a:endParaRPr sz="2200">
              <a:solidFill>
                <a:schemeClr val="dk1"/>
              </a:solidFill>
              <a:highlight>
                <a:srgbClr val="37474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37474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2200"/>
              <a:t>Ebay asked it’s users to change their passwords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500"/>
          </a:p>
        </p:txBody>
      </p:sp>
      <p:grpSp>
        <p:nvGrpSpPr>
          <p:cNvPr id="111" name="Google Shape;111;p18"/>
          <p:cNvGrpSpPr/>
          <p:nvPr/>
        </p:nvGrpSpPr>
        <p:grpSpPr>
          <a:xfrm>
            <a:off x="7472319" y="2452725"/>
            <a:ext cx="1672089" cy="2537076"/>
            <a:chOff x="6803275" y="395363"/>
            <a:chExt cx="2212050" cy="2537076"/>
          </a:xfrm>
        </p:grpSpPr>
        <p:pic>
          <p:nvPicPr>
            <p:cNvPr id="112" name="Google Shape;11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3" name="Google Shape;113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Problem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eBay is one of the biggest online marketplace. Now the biggest fear is, “if ebay’s data was at risk”, how can one trust anything as such.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Of all the drawbacks and case study mentioned above</a:t>
            </a:r>
            <a:r>
              <a:rPr lang="en" sz="4100">
                <a:solidFill>
                  <a:schemeClr val="accent5"/>
                </a:solidFill>
              </a:rPr>
              <a:t> </a:t>
            </a:r>
            <a:endParaRPr sz="41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➔"/>
            </a:pPr>
            <a:r>
              <a:rPr b="0" lang="en" sz="2400"/>
              <a:t>The data and transactions are centralised.</a:t>
            </a:r>
            <a:endParaRPr b="0"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➔"/>
            </a:pPr>
            <a:r>
              <a:rPr b="0" lang="en" sz="2400"/>
              <a:t>A single entity/group can control/have power</a:t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 over the users.</a:t>
            </a:r>
            <a:endParaRPr b="0" sz="2400"/>
          </a:p>
        </p:txBody>
      </p:sp>
      <p:grpSp>
        <p:nvGrpSpPr>
          <p:cNvPr id="120" name="Google Shape;120;p19"/>
          <p:cNvGrpSpPr/>
          <p:nvPr/>
        </p:nvGrpSpPr>
        <p:grpSpPr>
          <a:xfrm>
            <a:off x="7385144" y="2420025"/>
            <a:ext cx="1672088" cy="2537076"/>
            <a:chOff x="6803275" y="395363"/>
            <a:chExt cx="2212050" cy="2537076"/>
          </a:xfrm>
        </p:grpSpPr>
        <p:pic>
          <p:nvPicPr>
            <p:cNvPr id="121" name="Google Shape;12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2" name="Google Shape;122;p1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Solution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We have to think of the approach where the data and transactions become decentralised. 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25" y="162725"/>
            <a:ext cx="84783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9" name="Google Shape;129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idx="4294967295" type="body"/>
          </p:nvPr>
        </p:nvSpPr>
        <p:spPr>
          <a:xfrm>
            <a:off x="791300" y="1357875"/>
            <a:ext cx="7427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➢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The power to take a decision is distributed. 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➢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A consensus among the users is used to take 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decision/decide future changes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➢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This helps to remove the middlemen between the customer and seller.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 decentralisation solve all the issues?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Why not??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Eg: BitTorrent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66650" y="849975"/>
            <a:ext cx="776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Decentralization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65500" y="463475"/>
            <a:ext cx="4045200" cy="41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➔"/>
            </a:pPr>
            <a:r>
              <a:rPr b="0" lang="en" sz="2400">
                <a:solidFill>
                  <a:schemeClr val="dk2"/>
                </a:solidFill>
              </a:rPr>
              <a:t>Blockchain - implements decentralisation in the best way.</a:t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➔"/>
            </a:pPr>
            <a:r>
              <a:rPr b="0" lang="en" sz="2400">
                <a:solidFill>
                  <a:schemeClr val="dk2"/>
                </a:solidFill>
              </a:rPr>
              <a:t>No single person or group has control - rather all users collectively retain control. 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