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58" r:id="rId7"/>
    <p:sldId id="259" r:id="rId8"/>
    <p:sldId id="260" r:id="rId9"/>
    <p:sldId id="262" r:id="rId10"/>
    <p:sldId id="261" r:id="rId11"/>
    <p:sldId id="271" r:id="rId12"/>
    <p:sldId id="263" r:id="rId13"/>
    <p:sldId id="264" r:id="rId14"/>
    <p:sldId id="265" r:id="rId15"/>
    <p:sldId id="266" r:id="rId16"/>
    <p:sldId id="267" r:id="rId17"/>
    <p:sldId id="268" r:id="rId18"/>
    <p:sldId id="272" r:id="rId19"/>
    <p:sldId id="273"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F0168-95F8-48D9-98FF-C56E161B152B}"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3B608-ACED-47F2-BE73-ECB436341AAB}" type="slidenum">
              <a:rPr lang="en-US" smtClean="0"/>
              <a:t>‹#›</a:t>
            </a:fld>
            <a:endParaRPr lang="en-US"/>
          </a:p>
        </p:txBody>
      </p:sp>
    </p:spTree>
    <p:extLst>
      <p:ext uri="{BB962C8B-B14F-4D97-AF65-F5344CB8AC3E}">
        <p14:creationId xmlns:p14="http://schemas.microsoft.com/office/powerpoint/2010/main" val="421375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3B608-ACED-47F2-BE73-ECB436341AAB}" type="slidenum">
              <a:rPr lang="en-US" smtClean="0"/>
              <a:t>2</a:t>
            </a:fld>
            <a:endParaRPr lang="en-US"/>
          </a:p>
        </p:txBody>
      </p:sp>
    </p:spTree>
    <p:extLst>
      <p:ext uri="{BB962C8B-B14F-4D97-AF65-F5344CB8AC3E}">
        <p14:creationId xmlns:p14="http://schemas.microsoft.com/office/powerpoint/2010/main" val="177518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F243-D6B2-6CF7-7BB3-B059AB0C7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4A3FF-1646-EB85-1F76-6C8A61E79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1101F8-91D0-90E3-2EC8-545DCCA3D7A4}"/>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5" name="Footer Placeholder 4">
            <a:extLst>
              <a:ext uri="{FF2B5EF4-FFF2-40B4-BE49-F238E27FC236}">
                <a16:creationId xmlns:a16="http://schemas.microsoft.com/office/drawing/2014/main" id="{DF6DB50F-2ED2-9425-C736-7046F3E11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9C2F8-80EE-CB98-8659-1A29316F8B6B}"/>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174556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DAD1-080F-D68C-1EFB-89A50580D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5855C-4E4D-7AC0-FE91-6F0952335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281FB-61A7-631D-E5DE-786E51C432C0}"/>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5" name="Footer Placeholder 4">
            <a:extLst>
              <a:ext uri="{FF2B5EF4-FFF2-40B4-BE49-F238E27FC236}">
                <a16:creationId xmlns:a16="http://schemas.microsoft.com/office/drawing/2014/main" id="{85F51637-167C-D791-15C1-3D72656F2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651EF-45A8-0ED4-F02F-AD1F562CA0EF}"/>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0645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F1E69-0898-3AF3-664F-DF194CB69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BF9FDD-2ED2-1A39-BB6C-186066AE9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821DB-F8D5-4C55-2A46-3FBFB8AC1350}"/>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5" name="Footer Placeholder 4">
            <a:extLst>
              <a:ext uri="{FF2B5EF4-FFF2-40B4-BE49-F238E27FC236}">
                <a16:creationId xmlns:a16="http://schemas.microsoft.com/office/drawing/2014/main" id="{CAD849F4-19D5-8F51-515D-D54F0BB20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DAAF6-0E57-ADBE-DC3B-0C445E32C7D6}"/>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89689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592-4ACD-59D1-A0A5-D6F9979275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5BB58-8B5D-9CD3-AE07-BF5D2DAAFB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FD3E1-A90F-2D2F-6FAC-8B660BB3AED4}"/>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5" name="Footer Placeholder 4">
            <a:extLst>
              <a:ext uri="{FF2B5EF4-FFF2-40B4-BE49-F238E27FC236}">
                <a16:creationId xmlns:a16="http://schemas.microsoft.com/office/drawing/2014/main" id="{D4C88FD5-1500-F881-7812-77CD91FFC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7FB1-BB62-4D5A-36F7-E921BFC690E1}"/>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166392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28A-D37E-9B96-9E42-015EF6078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F14FC3-F171-ECF3-D137-833FAC048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524F5-D0B4-B2BA-5294-49511A482B92}"/>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5" name="Footer Placeholder 4">
            <a:extLst>
              <a:ext uri="{FF2B5EF4-FFF2-40B4-BE49-F238E27FC236}">
                <a16:creationId xmlns:a16="http://schemas.microsoft.com/office/drawing/2014/main" id="{D6B717BF-E807-DC40-DB21-254E1666C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6E6F2-C2D1-DDEA-5BE0-7C60113B93E5}"/>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15655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B21F-C112-CEDA-4405-0072B06894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8C525-7885-DD51-CE2F-C60B2B82F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76473-88C6-6667-BC23-FF55ADC78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9428F-9E85-F237-9925-32041A77AA4B}"/>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6" name="Footer Placeholder 5">
            <a:extLst>
              <a:ext uri="{FF2B5EF4-FFF2-40B4-BE49-F238E27FC236}">
                <a16:creationId xmlns:a16="http://schemas.microsoft.com/office/drawing/2014/main" id="{77509C04-3275-01D9-7FDF-A328A758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8EC62-F1BD-8CF1-3D9B-E5183F449E07}"/>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251800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2678-9780-92CE-55D8-4E189008E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31DAC-26B3-D448-4339-B291FFCE2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65AF96-EF38-2205-A235-EB9566085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D3E69-2650-B282-BA32-AB3C0ED26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6C24D-376A-F65C-D30C-49848064D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3FBB61-52D8-7DC9-D46E-A162916B10E9}"/>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8" name="Footer Placeholder 7">
            <a:extLst>
              <a:ext uri="{FF2B5EF4-FFF2-40B4-BE49-F238E27FC236}">
                <a16:creationId xmlns:a16="http://schemas.microsoft.com/office/drawing/2014/main" id="{76E99503-66FF-43B5-213E-F97113F07C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AA91D6-7E34-4632-0D2C-38C224EB9757}"/>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76752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D4ED-05D5-1C90-74CC-1EF35DD5DD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37E156-C5B7-C45E-6A37-40B7833CADE8}"/>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4" name="Footer Placeholder 3">
            <a:extLst>
              <a:ext uri="{FF2B5EF4-FFF2-40B4-BE49-F238E27FC236}">
                <a16:creationId xmlns:a16="http://schemas.microsoft.com/office/drawing/2014/main" id="{083C1B4A-F008-4121-91A4-861DA9A6A0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2C0F0F-EE2B-9D1D-8B79-E43A64647C93}"/>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36307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1C80E-D23C-F0CF-C833-CD848042A5EA}"/>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3" name="Footer Placeholder 2">
            <a:extLst>
              <a:ext uri="{FF2B5EF4-FFF2-40B4-BE49-F238E27FC236}">
                <a16:creationId xmlns:a16="http://schemas.microsoft.com/office/drawing/2014/main" id="{3F90DA70-15BD-DB71-165D-85578BE449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360E59-14A3-DA67-2A24-2488F13C3981}"/>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12087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CC77-772E-0858-EC5C-F1DFC85E0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6227A-2BDD-6A35-2301-EC73EBCF9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C7CBFA-EC7A-C88A-47D3-309AD3706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A37DD-2004-EF39-DAD6-B3EF7F178E7B}"/>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6" name="Footer Placeholder 5">
            <a:extLst>
              <a:ext uri="{FF2B5EF4-FFF2-40B4-BE49-F238E27FC236}">
                <a16:creationId xmlns:a16="http://schemas.microsoft.com/office/drawing/2014/main" id="{C2E3B572-CFF9-75CC-4C67-7441DFC9B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AFE52-FD95-03FF-F856-111772F6C5BB}"/>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139722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793F-2116-DE5F-657B-8BDAB1A19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39672-191D-56CF-D3CB-971508361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1B652-1D8C-7DCE-775A-2AFB691FC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ABE79-0620-71B5-4AC4-44B9E2E87879}"/>
              </a:ext>
            </a:extLst>
          </p:cNvPr>
          <p:cNvSpPr>
            <a:spLocks noGrp="1"/>
          </p:cNvSpPr>
          <p:nvPr>
            <p:ph type="dt" sz="half" idx="10"/>
          </p:nvPr>
        </p:nvSpPr>
        <p:spPr/>
        <p:txBody>
          <a:bodyPr/>
          <a:lstStyle/>
          <a:p>
            <a:fld id="{550320E4-5D25-4ED3-AFA1-ED552F5E2441}" type="datetimeFigureOut">
              <a:rPr lang="en-US" smtClean="0"/>
              <a:t>5/31/2024</a:t>
            </a:fld>
            <a:endParaRPr lang="en-US"/>
          </a:p>
        </p:txBody>
      </p:sp>
      <p:sp>
        <p:nvSpPr>
          <p:cNvPr id="6" name="Footer Placeholder 5">
            <a:extLst>
              <a:ext uri="{FF2B5EF4-FFF2-40B4-BE49-F238E27FC236}">
                <a16:creationId xmlns:a16="http://schemas.microsoft.com/office/drawing/2014/main" id="{496CF421-BC06-5539-2666-E46632873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24DFD-56C8-CC4A-C96F-C4CDB6BDC405}"/>
              </a:ext>
            </a:extLst>
          </p:cNvPr>
          <p:cNvSpPr>
            <a:spLocks noGrp="1"/>
          </p:cNvSpPr>
          <p:nvPr>
            <p:ph type="sldNum" sz="quarter" idx="12"/>
          </p:nvPr>
        </p:nvSpPr>
        <p:spPr/>
        <p:txBody>
          <a:bodyPr/>
          <a:lstStyle/>
          <a:p>
            <a:fld id="{F218CEFD-96F0-4EE9-846F-AC8BFC20A477}" type="slidenum">
              <a:rPr lang="en-US" smtClean="0"/>
              <a:t>‹#›</a:t>
            </a:fld>
            <a:endParaRPr lang="en-US"/>
          </a:p>
        </p:txBody>
      </p:sp>
    </p:spTree>
    <p:extLst>
      <p:ext uri="{BB962C8B-B14F-4D97-AF65-F5344CB8AC3E}">
        <p14:creationId xmlns:p14="http://schemas.microsoft.com/office/powerpoint/2010/main" val="359484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E282A-2E79-990E-4EF8-B9DDD109E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C0C950-B5BA-5959-9162-D401EEE61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7D4F4-2EDA-B05B-1DF5-D7DEF3CD2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0320E4-5D25-4ED3-AFA1-ED552F5E2441}" type="datetimeFigureOut">
              <a:rPr lang="en-US" smtClean="0"/>
              <a:t>5/31/2024</a:t>
            </a:fld>
            <a:endParaRPr lang="en-US"/>
          </a:p>
        </p:txBody>
      </p:sp>
      <p:sp>
        <p:nvSpPr>
          <p:cNvPr id="5" name="Footer Placeholder 4">
            <a:extLst>
              <a:ext uri="{FF2B5EF4-FFF2-40B4-BE49-F238E27FC236}">
                <a16:creationId xmlns:a16="http://schemas.microsoft.com/office/drawing/2014/main" id="{598FDB6D-E7CB-56DA-2B3F-BC4913189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A75752-9A69-CCF6-7FE9-6A7F70B07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18CEFD-96F0-4EE9-846F-AC8BFC20A477}" type="slidenum">
              <a:rPr lang="en-US" smtClean="0"/>
              <a:t>‹#›</a:t>
            </a:fld>
            <a:endParaRPr lang="en-US"/>
          </a:p>
        </p:txBody>
      </p:sp>
    </p:spTree>
    <p:extLst>
      <p:ext uri="{BB962C8B-B14F-4D97-AF65-F5344CB8AC3E}">
        <p14:creationId xmlns:p14="http://schemas.microsoft.com/office/powerpoint/2010/main" val="1146037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pcorn and drink in an empty red theater">
            <a:extLst>
              <a:ext uri="{FF2B5EF4-FFF2-40B4-BE49-F238E27FC236}">
                <a16:creationId xmlns:a16="http://schemas.microsoft.com/office/drawing/2014/main" id="{3A6569D5-3377-0DC5-18EF-318A8BD0BEB1}"/>
              </a:ext>
            </a:extLst>
          </p:cNvPr>
          <p:cNvPicPr>
            <a:picLocks noChangeAspect="1"/>
          </p:cNvPicPr>
          <p:nvPr/>
        </p:nvPicPr>
        <p:blipFill rotWithShape="1">
          <a:blip r:embed="rId2">
            <a:alphaModFix amt="50000"/>
          </a:blip>
          <a:srcRect t="15413"/>
          <a:stretch/>
        </p:blipFill>
        <p:spPr>
          <a:xfrm>
            <a:off x="20" y="1"/>
            <a:ext cx="12191980" cy="6857999"/>
          </a:xfrm>
          <a:prstGeom prst="rect">
            <a:avLst/>
          </a:prstGeom>
        </p:spPr>
      </p:pic>
      <p:sp>
        <p:nvSpPr>
          <p:cNvPr id="2" name="Title 1">
            <a:extLst>
              <a:ext uri="{FF2B5EF4-FFF2-40B4-BE49-F238E27FC236}">
                <a16:creationId xmlns:a16="http://schemas.microsoft.com/office/drawing/2014/main" id="{1D1E164E-CF43-52C6-6873-FFBDD88BED73}"/>
              </a:ext>
            </a:extLst>
          </p:cNvPr>
          <p:cNvSpPr>
            <a:spLocks noGrp="1"/>
          </p:cNvSpPr>
          <p:nvPr>
            <p:ph type="ctrTitle"/>
          </p:nvPr>
        </p:nvSpPr>
        <p:spPr>
          <a:xfrm>
            <a:off x="1432560" y="1122362"/>
            <a:ext cx="9713976" cy="2900518"/>
          </a:xfrm>
        </p:spPr>
        <p:txBody>
          <a:bodyPr>
            <a:normAutofit/>
          </a:bodyPr>
          <a:lstStyle/>
          <a:p>
            <a:r>
              <a:rPr lang="en-US" sz="5100" b="1" dirty="0"/>
              <a:t>Generating Realistic and Diverse Textual Movie Reviews with IMDb Dataset</a:t>
            </a:r>
            <a:br>
              <a:rPr lang="en-US" sz="5100" b="1" dirty="0"/>
            </a:br>
            <a:r>
              <a:rPr lang="en-US" sz="5100" b="1" dirty="0"/>
              <a:t>leveraging Deep Learning</a:t>
            </a:r>
          </a:p>
        </p:txBody>
      </p:sp>
      <p:sp>
        <p:nvSpPr>
          <p:cNvPr id="3" name="Subtitle 2">
            <a:extLst>
              <a:ext uri="{FF2B5EF4-FFF2-40B4-BE49-F238E27FC236}">
                <a16:creationId xmlns:a16="http://schemas.microsoft.com/office/drawing/2014/main" id="{2AE71A13-D2FA-DEA7-7E90-0B122F5F2CA6}"/>
              </a:ext>
            </a:extLst>
          </p:cNvPr>
          <p:cNvSpPr>
            <a:spLocks noGrp="1"/>
          </p:cNvSpPr>
          <p:nvPr>
            <p:ph type="subTitle" idx="1"/>
          </p:nvPr>
        </p:nvSpPr>
        <p:spPr>
          <a:xfrm>
            <a:off x="1180322" y="4178066"/>
            <a:ext cx="9831355" cy="2204074"/>
          </a:xfrm>
        </p:spPr>
        <p:txBody>
          <a:bodyPr>
            <a:normAutofit lnSpcReduction="10000"/>
          </a:bodyPr>
          <a:lstStyle/>
          <a:p>
            <a:r>
              <a:rPr lang="en-US" sz="1800" dirty="0">
                <a:solidFill>
                  <a:srgbClr val="FFFFFF"/>
                </a:solidFill>
              </a:rPr>
              <a:t>by</a:t>
            </a:r>
          </a:p>
          <a:p>
            <a:r>
              <a:rPr lang="en-US" sz="1800" b="1" dirty="0">
                <a:solidFill>
                  <a:schemeClr val="bg2">
                    <a:lumMod val="25000"/>
                    <a:lumOff val="75000"/>
                  </a:schemeClr>
                </a:solidFill>
              </a:rPr>
              <a:t>Sreecharan Vanam</a:t>
            </a:r>
          </a:p>
          <a:p>
            <a:r>
              <a:rPr lang="en-US" sz="1800" b="1" dirty="0">
                <a:solidFill>
                  <a:schemeClr val="bg2">
                    <a:lumMod val="25000"/>
                    <a:lumOff val="75000"/>
                  </a:schemeClr>
                </a:solidFill>
              </a:rPr>
              <a:t>Krishna Varma Ayinampudi</a:t>
            </a:r>
          </a:p>
          <a:p>
            <a:r>
              <a:rPr lang="en-US" sz="1800" b="1" dirty="0">
                <a:solidFill>
                  <a:schemeClr val="bg2">
                    <a:lumMod val="25000"/>
                    <a:lumOff val="75000"/>
                  </a:schemeClr>
                </a:solidFill>
              </a:rPr>
              <a:t>SaiKrishna Meduri</a:t>
            </a:r>
          </a:p>
          <a:p>
            <a:r>
              <a:rPr lang="en-US" sz="1800" dirty="0">
                <a:solidFill>
                  <a:srgbClr val="FFFFFF"/>
                </a:solidFill>
              </a:rPr>
              <a:t>At</a:t>
            </a:r>
          </a:p>
          <a:p>
            <a:r>
              <a:rPr lang="en-US" sz="1800" b="1" dirty="0">
                <a:solidFill>
                  <a:schemeClr val="accent6">
                    <a:lumMod val="60000"/>
                    <a:lumOff val="40000"/>
                  </a:schemeClr>
                </a:solidFill>
              </a:rPr>
              <a:t>University of North Texas</a:t>
            </a:r>
          </a:p>
          <a:p>
            <a:endParaRPr lang="en-US" sz="600" dirty="0">
              <a:solidFill>
                <a:srgbClr val="FFFFFF"/>
              </a:solidFill>
            </a:endParaRPr>
          </a:p>
          <a:p>
            <a:endParaRPr lang="en-US" sz="600" dirty="0">
              <a:solidFill>
                <a:srgbClr val="FFFFFF"/>
              </a:solidFill>
            </a:endParaRPr>
          </a:p>
        </p:txBody>
      </p:sp>
    </p:spTree>
    <p:extLst>
      <p:ext uri="{BB962C8B-B14F-4D97-AF65-F5344CB8AC3E}">
        <p14:creationId xmlns:p14="http://schemas.microsoft.com/office/powerpoint/2010/main" val="36625364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12341C2-E184-A2F6-E8F8-E0753720E7C5}"/>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Methodology</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E1CB89-7B39-EF2A-57BA-B0D34B274B6A}"/>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Preprocessing</a:t>
            </a:r>
            <a:r>
              <a:rPr lang="en-US" sz="2000">
                <a:solidFill>
                  <a:schemeClr val="bg1"/>
                </a:solidFill>
              </a:rPr>
              <a:t> includes tokenization, normalization, and removal of non-informative text elements.</a:t>
            </a:r>
          </a:p>
          <a:p>
            <a:endParaRPr lang="en-US" sz="2000">
              <a:solidFill>
                <a:schemeClr val="bg1"/>
              </a:solidFill>
            </a:endParaRPr>
          </a:p>
          <a:p>
            <a:r>
              <a:rPr lang="en-US" sz="2000">
                <a:solidFill>
                  <a:schemeClr val="bg1"/>
                </a:solidFill>
              </a:rPr>
              <a:t>Adopts advanced </a:t>
            </a:r>
            <a:r>
              <a:rPr lang="en-US" sz="2000" b="1">
                <a:solidFill>
                  <a:schemeClr val="bg1"/>
                </a:solidFill>
              </a:rPr>
              <a:t>optimization </a:t>
            </a:r>
            <a:r>
              <a:rPr lang="en-US" sz="2000">
                <a:solidFill>
                  <a:schemeClr val="bg1"/>
                </a:solidFill>
              </a:rPr>
              <a:t>algorithms like Adam for better convergence during training.</a:t>
            </a:r>
          </a:p>
          <a:p>
            <a:pPr marL="0" indent="0">
              <a:buNone/>
            </a:pPr>
            <a:endParaRPr lang="en-US" sz="2000">
              <a:solidFill>
                <a:schemeClr val="bg1"/>
              </a:solidFill>
            </a:endParaRPr>
          </a:p>
          <a:p>
            <a:r>
              <a:rPr lang="en-US" sz="2000">
                <a:solidFill>
                  <a:schemeClr val="bg1"/>
                </a:solidFill>
              </a:rPr>
              <a:t>Utilizes both automated metrics (BLEU, ROUGE) and human evaluation to ensure the generated text meets quality standards.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65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A358C2C-FEC4-81B6-4C81-619F1D1A048A}"/>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kern="1200">
                <a:solidFill>
                  <a:schemeClr val="bg1"/>
                </a:solidFill>
                <a:latin typeface="+mj-lt"/>
                <a:ea typeface="+mj-ea"/>
                <a:cs typeface="+mj-cs"/>
              </a:rPr>
              <a:t>Review sentiment Distribution</a:t>
            </a: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1D3455-8B06-1F32-2D66-0106CAD1D6B9}"/>
              </a:ext>
            </a:extLst>
          </p:cNvPr>
          <p:cNvSpPr txBox="1"/>
          <p:nvPr/>
        </p:nvSpPr>
        <p:spPr>
          <a:xfrm>
            <a:off x="1295400" y="2658915"/>
            <a:ext cx="3799114" cy="2283166"/>
          </a:xfrm>
          <a:prstGeom prst="rect">
            <a:avLst/>
          </a:prstGeom>
        </p:spPr>
        <p:txBody>
          <a:bodyPr vert="horz" lIns="91440" tIns="45720" rIns="91440" bIns="45720" rtlCol="0">
            <a:normAutofit lnSpcReduction="10000"/>
          </a:bodyPr>
          <a:lstStyle/>
          <a:p>
            <a:pPr>
              <a:lnSpc>
                <a:spcPct val="90000"/>
              </a:lnSpc>
              <a:spcAft>
                <a:spcPts val="600"/>
              </a:spcAft>
            </a:pPr>
            <a:r>
              <a:rPr lang="en-US" sz="2000" dirty="0">
                <a:solidFill>
                  <a:schemeClr val="bg1"/>
                </a:solidFill>
              </a:rPr>
              <a:t>The sentiment-based review length analysis showed that positive reviews were generally shorter than negative ones. Due to more positive reviews in the dataset, the model is biased towards generating more positive reviews.</a:t>
            </a:r>
          </a:p>
        </p:txBody>
      </p:sp>
      <p:pic>
        <p:nvPicPr>
          <p:cNvPr id="5" name="Content Placeholder 4" descr="A graph of a distribution of a number of points&#10;&#10;Description automatically generated with medium confidence">
            <a:extLst>
              <a:ext uri="{FF2B5EF4-FFF2-40B4-BE49-F238E27FC236}">
                <a16:creationId xmlns:a16="http://schemas.microsoft.com/office/drawing/2014/main" id="{6F55CB8E-2CEE-2F79-976D-DED091835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362395"/>
            <a:ext cx="5268041" cy="3318865"/>
          </a:xfrm>
          <a:prstGeom prst="rect">
            <a:avLst/>
          </a:prstGeom>
        </p:spPr>
      </p:pic>
      <p:cxnSp>
        <p:nvCxnSpPr>
          <p:cNvPr id="17" name="Straight Connector 16">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57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A4C2FE-5DDF-F6AE-B219-1D8B9F5A1D8E}"/>
              </a:ext>
            </a:extLst>
          </p:cNvPr>
          <p:cNvSpPr>
            <a:spLocks noGrp="1"/>
          </p:cNvSpPr>
          <p:nvPr>
            <p:ph type="title"/>
          </p:nvPr>
        </p:nvSpPr>
        <p:spPr>
          <a:xfrm>
            <a:off x="1331088" y="565739"/>
            <a:ext cx="9745883" cy="1124949"/>
          </a:xfrm>
        </p:spPr>
        <p:txBody>
          <a:bodyPr>
            <a:normAutofit/>
          </a:bodyPr>
          <a:lstStyle/>
          <a:p>
            <a:r>
              <a:rPr lang="en-US">
                <a:solidFill>
                  <a:schemeClr val="bg1"/>
                </a:solidFill>
              </a:rPr>
              <a:t>Model Performance</a:t>
            </a:r>
          </a:p>
        </p:txBody>
      </p:sp>
      <p:sp>
        <p:nvSpPr>
          <p:cNvPr id="16" name="Freeform: Shape 15">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E29579-341A-8AFD-11D8-09DD1E821EC7}"/>
              </a:ext>
            </a:extLst>
          </p:cNvPr>
          <p:cNvPicPr>
            <a:picLocks noChangeAspect="1"/>
          </p:cNvPicPr>
          <p:nvPr/>
        </p:nvPicPr>
        <p:blipFill>
          <a:blip r:embed="rId2"/>
          <a:stretch>
            <a:fillRect/>
          </a:stretch>
        </p:blipFill>
        <p:spPr>
          <a:xfrm>
            <a:off x="1942780" y="2425605"/>
            <a:ext cx="5014660" cy="1160805"/>
          </a:xfrm>
          <a:prstGeom prst="rect">
            <a:avLst/>
          </a:prstGeom>
        </p:spPr>
      </p:pic>
      <p:sp>
        <p:nvSpPr>
          <p:cNvPr id="6" name="TextBox 5">
            <a:extLst>
              <a:ext uri="{FF2B5EF4-FFF2-40B4-BE49-F238E27FC236}">
                <a16:creationId xmlns:a16="http://schemas.microsoft.com/office/drawing/2014/main" id="{5D383154-AF2E-E8F9-F1B1-B7FCB0A9C784}"/>
              </a:ext>
            </a:extLst>
          </p:cNvPr>
          <p:cNvSpPr txBox="1"/>
          <p:nvPr/>
        </p:nvSpPr>
        <p:spPr>
          <a:xfrm>
            <a:off x="1942781" y="3835829"/>
            <a:ext cx="5421118" cy="2037481"/>
          </a:xfrm>
          <a:prstGeom prst="rect">
            <a:avLst/>
          </a:prstGeom>
          <a:noFill/>
        </p:spPr>
        <p:txBody>
          <a:bodyPr wrap="square" rtlCol="0">
            <a:spAutoFit/>
          </a:bodyPr>
          <a:lstStyle/>
          <a:p>
            <a:pPr defTabSz="694944">
              <a:spcAft>
                <a:spcPts val="600"/>
              </a:spcAft>
            </a:pPr>
            <a:r>
              <a:rPr lang="en-US" sz="1520" kern="1200">
                <a:solidFill>
                  <a:schemeClr val="tx1"/>
                </a:solidFill>
                <a:latin typeface="+mn-lt"/>
                <a:ea typeface="+mn-ea"/>
                <a:cs typeface="+mn-cs"/>
              </a:rPr>
              <a:t>Standard metrics like BLEU and ROUGE are complemented by human evaluations to capture the full nuance of text generation, demonstrating the model's ability to produce rich and emotionally resonant content. This approach highlights the effectiveness of using advanced models for specialized text generation. Continued improvements and targeted training can further enhance the model’s performance.</a:t>
            </a:r>
            <a:br>
              <a:rPr lang="en-US" sz="1520" kern="1200">
                <a:solidFill>
                  <a:schemeClr val="tx1"/>
                </a:solidFill>
                <a:latin typeface="+mn-lt"/>
                <a:ea typeface="+mn-ea"/>
                <a:cs typeface="+mn-cs"/>
              </a:rPr>
            </a:br>
            <a:endParaRPr lang="en-US" sz="2000"/>
          </a:p>
        </p:txBody>
      </p:sp>
      <p:pic>
        <p:nvPicPr>
          <p:cNvPr id="8" name="Picture 7" descr="A screenshot of a computer&#10;&#10;Description automatically generated">
            <a:extLst>
              <a:ext uri="{FF2B5EF4-FFF2-40B4-BE49-F238E27FC236}">
                <a16:creationId xmlns:a16="http://schemas.microsoft.com/office/drawing/2014/main" id="{C5EE906E-2FC9-2471-625B-97A1F3AC0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108" y="2425605"/>
            <a:ext cx="3019604" cy="1017750"/>
          </a:xfrm>
          <a:prstGeom prst="rect">
            <a:avLst/>
          </a:prstGeom>
        </p:spPr>
      </p:pic>
      <p:sp>
        <p:nvSpPr>
          <p:cNvPr id="9" name="TextBox 8">
            <a:extLst>
              <a:ext uri="{FF2B5EF4-FFF2-40B4-BE49-F238E27FC236}">
                <a16:creationId xmlns:a16="http://schemas.microsoft.com/office/drawing/2014/main" id="{973C3DF4-DB66-FD2D-35ED-430BAE833F0D}"/>
              </a:ext>
            </a:extLst>
          </p:cNvPr>
          <p:cNvSpPr txBox="1"/>
          <p:nvPr/>
        </p:nvSpPr>
        <p:spPr>
          <a:xfrm>
            <a:off x="7610237" y="3835829"/>
            <a:ext cx="2894477" cy="1498808"/>
          </a:xfrm>
          <a:prstGeom prst="rect">
            <a:avLst/>
          </a:prstGeom>
          <a:noFill/>
        </p:spPr>
        <p:txBody>
          <a:bodyPr wrap="square" rtlCol="0">
            <a:spAutoFit/>
          </a:bodyPr>
          <a:lstStyle/>
          <a:p>
            <a:pPr defTabSz="694944">
              <a:spcAft>
                <a:spcPts val="600"/>
              </a:spcAft>
            </a:pPr>
            <a:r>
              <a:rPr lang="en-US" sz="1368" b="1" kern="1200">
                <a:solidFill>
                  <a:srgbClr val="006400"/>
                </a:solidFill>
                <a:latin typeface="+mn-lt"/>
                <a:ea typeface="+mn-ea"/>
                <a:cs typeface="+mn-cs"/>
              </a:rPr>
              <a:t>The probability of just 44% Ai detection from the generated reviews showcases how realistic the nuances are structured in the generated reviews by our model.</a:t>
            </a:r>
          </a:p>
          <a:p>
            <a:pPr>
              <a:spcAft>
                <a:spcPts val="600"/>
              </a:spcAft>
            </a:pPr>
            <a:endParaRPr lang="en-US"/>
          </a:p>
        </p:txBody>
      </p:sp>
    </p:spTree>
    <p:extLst>
      <p:ext uri="{BB962C8B-B14F-4D97-AF65-F5344CB8AC3E}">
        <p14:creationId xmlns:p14="http://schemas.microsoft.com/office/powerpoint/2010/main" val="65243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582D0FB-B948-2F13-8A43-A6866F3C3C4C}"/>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Wordclouds</a:t>
            </a:r>
          </a:p>
        </p:txBody>
      </p:sp>
      <p:cxnSp>
        <p:nvCxnSpPr>
          <p:cNvPr id="27" name="Straight Connector 2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5D60B99-0BE0-BD27-524D-AE7399D2EDED}"/>
              </a:ext>
            </a:extLst>
          </p:cNvPr>
          <p:cNvSpPr txBox="1"/>
          <p:nvPr/>
        </p:nvSpPr>
        <p:spPr>
          <a:xfrm>
            <a:off x="897769" y="1909192"/>
            <a:ext cx="4586513" cy="3647710"/>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chemeClr val="bg1"/>
                </a:solidFill>
              </a:rPr>
              <a:t>Word clouds from the dataset and generated reviews provided a broad view of the vocabulary and themes, indicating that the model effectively preserved key thematic words. This suggests that the model can </a:t>
            </a:r>
            <a:r>
              <a:rPr lang="en-US" sz="2000" b="1" dirty="0">
                <a:solidFill>
                  <a:schemeClr val="bg1"/>
                </a:solidFill>
              </a:rPr>
              <a:t>successfully mimic relevant content from the dataset</a:t>
            </a:r>
            <a:r>
              <a:rPr lang="en-US" sz="2000" dirty="0">
                <a:solidFill>
                  <a:schemeClr val="bg1"/>
                </a:solidFill>
              </a:rPr>
              <a:t>.</a:t>
            </a:r>
          </a:p>
        </p:txBody>
      </p:sp>
      <p:pic>
        <p:nvPicPr>
          <p:cNvPr id="5" name="Content Placeholder 4" descr="A close up of words&#10;&#10;Description automatically generated">
            <a:extLst>
              <a:ext uri="{FF2B5EF4-FFF2-40B4-BE49-F238E27FC236}">
                <a16:creationId xmlns:a16="http://schemas.microsoft.com/office/drawing/2014/main" id="{3F2BA8DD-C121-177D-3CFF-12EB3DA78B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38" r="6362" b="-1"/>
          <a:stretch/>
        </p:blipFill>
        <p:spPr>
          <a:xfrm>
            <a:off x="6525453" y="1"/>
            <a:ext cx="5666547" cy="3398024"/>
          </a:xfrm>
          <a:prstGeom prst="rect">
            <a:avLst/>
          </a:prstGeom>
        </p:spPr>
      </p:pic>
      <p:cxnSp>
        <p:nvCxnSpPr>
          <p:cNvPr id="29" name="Straight Connector 28">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words&#10;&#10;Description automatically generated">
            <a:extLst>
              <a:ext uri="{FF2B5EF4-FFF2-40B4-BE49-F238E27FC236}">
                <a16:creationId xmlns:a16="http://schemas.microsoft.com/office/drawing/2014/main" id="{AC0D0F87-DDDB-2747-0EDA-FE268353F097}"/>
              </a:ext>
            </a:extLst>
          </p:cNvPr>
          <p:cNvPicPr>
            <a:picLocks noChangeAspect="1"/>
          </p:cNvPicPr>
          <p:nvPr/>
        </p:nvPicPr>
        <p:blipFill rotWithShape="1">
          <a:blip r:embed="rId3">
            <a:extLst>
              <a:ext uri="{28A0092B-C50C-407E-A947-70E740481C1C}">
                <a14:useLocalDpi xmlns:a14="http://schemas.microsoft.com/office/drawing/2010/main" val="0"/>
              </a:ext>
            </a:extLst>
          </a:blip>
          <a:srcRect r="13381" b="3"/>
          <a:stretch/>
        </p:blipFill>
        <p:spPr>
          <a:xfrm>
            <a:off x="6522277" y="3398024"/>
            <a:ext cx="5669723" cy="3469076"/>
          </a:xfrm>
          <a:prstGeom prst="rect">
            <a:avLst/>
          </a:prstGeom>
        </p:spPr>
      </p:pic>
    </p:spTree>
    <p:extLst>
      <p:ext uri="{BB962C8B-B14F-4D97-AF65-F5344CB8AC3E}">
        <p14:creationId xmlns:p14="http://schemas.microsoft.com/office/powerpoint/2010/main" val="24585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6699DB3-0F85-9BE5-299E-92ACF5338F8D}"/>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Limitations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2C5794-EE71-E383-AD24-6F7456E0D500}"/>
              </a:ext>
            </a:extLst>
          </p:cNvPr>
          <p:cNvSpPr>
            <a:spLocks noGrp="1"/>
          </p:cNvSpPr>
          <p:nvPr>
            <p:ph idx="1"/>
          </p:nvPr>
        </p:nvSpPr>
        <p:spPr>
          <a:xfrm>
            <a:off x="1392667" y="2398957"/>
            <a:ext cx="9406666" cy="3526144"/>
          </a:xfrm>
        </p:spPr>
        <p:txBody>
          <a:bodyPr>
            <a:normAutofit/>
          </a:bodyPr>
          <a:lstStyle/>
          <a:p>
            <a:r>
              <a:rPr lang="en-US" sz="2000">
                <a:solidFill>
                  <a:schemeClr val="bg1"/>
                </a:solidFill>
              </a:rPr>
              <a:t>Data Bias: The model's output quality is heavily dependent on the diversity and balance of the training dataset.</a:t>
            </a:r>
          </a:p>
          <a:p>
            <a:pPr marL="0" indent="0">
              <a:buNone/>
            </a:pPr>
            <a:endParaRPr lang="en-US" sz="2000">
              <a:solidFill>
                <a:schemeClr val="bg1"/>
              </a:solidFill>
            </a:endParaRPr>
          </a:p>
          <a:p>
            <a:r>
              <a:rPr lang="en-US" sz="2000">
                <a:solidFill>
                  <a:schemeClr val="bg1"/>
                </a:solidFill>
              </a:rPr>
              <a:t>Complex Language Handling: Challenges remain in capturing the subtleties of human sarcasm and humor effectively.</a:t>
            </a:r>
          </a:p>
          <a:p>
            <a:pPr marL="0" indent="0">
              <a:buNone/>
            </a:pPr>
            <a:endParaRPr lang="en-US" sz="2000">
              <a:solidFill>
                <a:schemeClr val="bg1"/>
              </a:solidFill>
            </a:endParaRPr>
          </a:p>
          <a:p>
            <a:r>
              <a:rPr lang="en-US" sz="2000">
                <a:solidFill>
                  <a:schemeClr val="bg1"/>
                </a:solidFill>
              </a:rPr>
              <a:t>Generalization: While effective in movie reviews, extending the model to other domains requires additional tuning and data.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62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41B9-15CD-E9E3-2152-490A0300881A}"/>
              </a:ext>
            </a:extLst>
          </p:cNvPr>
          <p:cNvSpPr>
            <a:spLocks noGrp="1"/>
          </p:cNvSpPr>
          <p:nvPr>
            <p:ph type="title"/>
          </p:nvPr>
        </p:nvSpPr>
        <p:spPr/>
        <p:txBody>
          <a:bodyPr/>
          <a:lstStyle/>
          <a:p>
            <a:r>
              <a:rPr lang="en-US" dirty="0">
                <a:solidFill>
                  <a:schemeClr val="bg1"/>
                </a:solidFill>
              </a:rPr>
              <a:t>Examples</a:t>
            </a:r>
          </a:p>
        </p:txBody>
      </p:sp>
      <p:pic>
        <p:nvPicPr>
          <p:cNvPr id="9" name="Content Placeholder 8" descr="A green and black text&#10;&#10;Description automatically generated">
            <a:extLst>
              <a:ext uri="{FF2B5EF4-FFF2-40B4-BE49-F238E27FC236}">
                <a16:creationId xmlns:a16="http://schemas.microsoft.com/office/drawing/2014/main" id="{D20EA210-D595-71C1-85E5-9F8A5F582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327" y="1828799"/>
            <a:ext cx="11181346" cy="2005264"/>
          </a:xfrm>
        </p:spPr>
      </p:pic>
      <p:pic>
        <p:nvPicPr>
          <p:cNvPr id="13" name="Picture 12" descr="A screenshot of a computer&#10;&#10;Description automatically generated">
            <a:extLst>
              <a:ext uri="{FF2B5EF4-FFF2-40B4-BE49-F238E27FC236}">
                <a16:creationId xmlns:a16="http://schemas.microsoft.com/office/drawing/2014/main" id="{B72594C8-E1F5-522A-6828-6F6A67DDF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58" y="4186990"/>
            <a:ext cx="11290878" cy="2005264"/>
          </a:xfrm>
          <a:prstGeom prst="rect">
            <a:avLst/>
          </a:prstGeom>
        </p:spPr>
      </p:pic>
    </p:spTree>
    <p:extLst>
      <p:ext uri="{BB962C8B-B14F-4D97-AF65-F5344CB8AC3E}">
        <p14:creationId xmlns:p14="http://schemas.microsoft.com/office/powerpoint/2010/main" val="205951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red and white rectangle&#10;&#10;Description automatically generated">
            <a:extLst>
              <a:ext uri="{FF2B5EF4-FFF2-40B4-BE49-F238E27FC236}">
                <a16:creationId xmlns:a16="http://schemas.microsoft.com/office/drawing/2014/main" id="{E6F7249C-72C4-5ED7-FA20-5B2723726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31" y="900687"/>
            <a:ext cx="11405937" cy="2067101"/>
          </a:xfrm>
        </p:spPr>
      </p:pic>
      <p:pic>
        <p:nvPicPr>
          <p:cNvPr id="9" name="Picture 8" descr="A green and black rectangle&#10;&#10;Description automatically generated">
            <a:extLst>
              <a:ext uri="{FF2B5EF4-FFF2-40B4-BE49-F238E27FC236}">
                <a16:creationId xmlns:a16="http://schemas.microsoft.com/office/drawing/2014/main" id="{328E759E-2F6F-B620-DB1A-9CEDD8C55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31" y="4076626"/>
            <a:ext cx="11405937" cy="1880687"/>
          </a:xfrm>
          <a:prstGeom prst="rect">
            <a:avLst/>
          </a:prstGeom>
        </p:spPr>
      </p:pic>
    </p:spTree>
    <p:extLst>
      <p:ext uri="{BB962C8B-B14F-4D97-AF65-F5344CB8AC3E}">
        <p14:creationId xmlns:p14="http://schemas.microsoft.com/office/powerpoint/2010/main" val="422640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B94BA3E-A625-1325-00E8-4EF1693276DA}"/>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Conclusion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8CC72-3759-C1B2-0B5B-FBD35AF426CA}"/>
              </a:ext>
            </a:extLst>
          </p:cNvPr>
          <p:cNvSpPr>
            <a:spLocks noGrp="1"/>
          </p:cNvSpPr>
          <p:nvPr>
            <p:ph idx="1"/>
          </p:nvPr>
        </p:nvSpPr>
        <p:spPr>
          <a:xfrm>
            <a:off x="1392667" y="2398957"/>
            <a:ext cx="9406666" cy="3526144"/>
          </a:xfrm>
        </p:spPr>
        <p:txBody>
          <a:bodyPr>
            <a:normAutofit/>
          </a:bodyPr>
          <a:lstStyle/>
          <a:p>
            <a:r>
              <a:rPr lang="en-US" sz="2000">
                <a:solidFill>
                  <a:schemeClr val="bg1"/>
                </a:solidFill>
              </a:rPr>
              <a:t>Our model demonstrates significant potential in transforming content generation through deep learning adapted on a specific dataset.</a:t>
            </a:r>
          </a:p>
          <a:p>
            <a:pPr marL="0" indent="0">
              <a:buNone/>
            </a:pPr>
            <a:endParaRPr lang="en-US" sz="2000">
              <a:solidFill>
                <a:schemeClr val="bg1"/>
              </a:solidFill>
            </a:endParaRPr>
          </a:p>
          <a:p>
            <a:r>
              <a:rPr lang="en-US" sz="2000">
                <a:solidFill>
                  <a:schemeClr val="bg1"/>
                </a:solidFill>
              </a:rPr>
              <a:t>Future work will focus on expanding the model's capabilities to other domains and enhancing its sensitivity to nuanced language.</a:t>
            </a:r>
          </a:p>
          <a:p>
            <a:pPr marL="0" indent="0">
              <a:buNone/>
            </a:pPr>
            <a:endParaRPr lang="en-US" sz="2000">
              <a:solidFill>
                <a:schemeClr val="bg1"/>
              </a:solidFill>
            </a:endParaRPr>
          </a:p>
          <a:p>
            <a:r>
              <a:rPr lang="en-US" sz="2000">
                <a:solidFill>
                  <a:schemeClr val="bg1"/>
                </a:solidFill>
              </a:rPr>
              <a:t>Ongoing improvements will aim at integrating real-time feedback mechanisms to adapt content dynamically based on user interactions.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21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7E522390-385E-7B44-2E23-A81CA473721D}"/>
              </a:ext>
            </a:extLst>
          </p:cNvPr>
          <p:cNvPicPr>
            <a:picLocks noChangeAspect="1"/>
          </p:cNvPicPr>
          <p:nvPr/>
        </p:nvPicPr>
        <p:blipFill rotWithShape="1">
          <a:blip r:embed="rId2"/>
          <a:srcRect r="15617"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AF7C1-9760-E351-3CBD-5EFEE7FE3538}"/>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Questions and Answers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8FC70B-5C0E-46BF-86E4-7BB6FB061867}"/>
              </a:ext>
            </a:extLst>
          </p:cNvPr>
          <p:cNvSpPr>
            <a:spLocks noGrp="1"/>
          </p:cNvSpPr>
          <p:nvPr>
            <p:ph idx="1"/>
          </p:nvPr>
        </p:nvSpPr>
        <p:spPr>
          <a:xfrm>
            <a:off x="371094" y="2718054"/>
            <a:ext cx="5022000" cy="3207258"/>
          </a:xfrm>
        </p:spPr>
        <p:txBody>
          <a:bodyPr anchor="t">
            <a:normAutofit/>
          </a:bodyPr>
          <a:lstStyle/>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r>
              <a:rPr lang="en-US" sz="2000" b="1" dirty="0">
                <a:solidFill>
                  <a:schemeClr val="bg1"/>
                </a:solidFill>
              </a:rPr>
              <a:t>We welcome any questions or feedback. Thank you for your attention!</a:t>
            </a:r>
          </a:p>
        </p:txBody>
      </p:sp>
    </p:spTree>
    <p:extLst>
      <p:ext uri="{BB962C8B-B14F-4D97-AF65-F5344CB8AC3E}">
        <p14:creationId xmlns:p14="http://schemas.microsoft.com/office/powerpoint/2010/main" val="350487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EA2B6DE-136A-BE74-25FF-D8EEF73AC50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Introduction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D9EDF-9A91-9419-3801-0FF297C16B24}"/>
              </a:ext>
            </a:extLst>
          </p:cNvPr>
          <p:cNvSpPr>
            <a:spLocks noGrp="1"/>
          </p:cNvSpPr>
          <p:nvPr>
            <p:ph idx="1"/>
          </p:nvPr>
        </p:nvSpPr>
        <p:spPr>
          <a:xfrm>
            <a:off x="1392667" y="2398957"/>
            <a:ext cx="9406666" cy="3526144"/>
          </a:xfrm>
        </p:spPr>
        <p:txBody>
          <a:bodyPr>
            <a:normAutofit/>
          </a:bodyPr>
          <a:lstStyle/>
          <a:p>
            <a:r>
              <a:rPr lang="en-US" sz="2000">
                <a:solidFill>
                  <a:schemeClr val="bg1"/>
                </a:solidFill>
              </a:rPr>
              <a:t>The project leverages advanced Natural Language Processing (NLP) to automate the creation of movie reviews that are realistic and diverse.</a:t>
            </a:r>
          </a:p>
          <a:p>
            <a:pPr marL="0" indent="0">
              <a:buNone/>
            </a:pPr>
            <a:endParaRPr lang="en-US" sz="2000">
              <a:solidFill>
                <a:schemeClr val="bg1"/>
              </a:solidFill>
            </a:endParaRPr>
          </a:p>
          <a:p>
            <a:r>
              <a:rPr lang="en-US" sz="2000">
                <a:solidFill>
                  <a:schemeClr val="bg1"/>
                </a:solidFill>
              </a:rPr>
              <a:t>Using the collected IMDb dataset, we developed a model that produce reviews that try to mimic human-written content.</a:t>
            </a:r>
          </a:p>
          <a:p>
            <a:pPr marL="0" indent="0">
              <a:buNone/>
            </a:pPr>
            <a:endParaRPr lang="en-US" sz="2000">
              <a:solidFill>
                <a:schemeClr val="bg1"/>
              </a:solidFill>
            </a:endParaRPr>
          </a:p>
          <a:p>
            <a:r>
              <a:rPr lang="en-US" sz="2000">
                <a:solidFill>
                  <a:schemeClr val="bg1"/>
                </a:solidFill>
              </a:rPr>
              <a:t>Our goal is to enhance the efficiency and quality of content generation in media and entertainment industries exploring new deep learning architectures capabilities.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15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731397B-C4EC-B6BF-D60B-152E098A1A53}"/>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Motivation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8D16AA-D563-500A-D120-66C211F4607B}"/>
              </a:ext>
            </a:extLst>
          </p:cNvPr>
          <p:cNvSpPr>
            <a:spLocks noGrp="1"/>
          </p:cNvSpPr>
          <p:nvPr>
            <p:ph idx="1"/>
          </p:nvPr>
        </p:nvSpPr>
        <p:spPr>
          <a:xfrm>
            <a:off x="1392667" y="2398957"/>
            <a:ext cx="9406666" cy="3526144"/>
          </a:xfrm>
        </p:spPr>
        <p:txBody>
          <a:bodyPr>
            <a:normAutofit/>
          </a:bodyPr>
          <a:lstStyle/>
          <a:p>
            <a:r>
              <a:rPr lang="en-US" sz="2000">
                <a:solidFill>
                  <a:schemeClr val="bg1"/>
                </a:solidFill>
              </a:rPr>
              <a:t>Increasing demand for automated content creation across digital platforms requires innovative solutions.</a:t>
            </a:r>
          </a:p>
          <a:p>
            <a:pPr marL="0" indent="0">
              <a:buNone/>
            </a:pPr>
            <a:endParaRPr lang="en-US" sz="2000">
              <a:solidFill>
                <a:schemeClr val="bg1"/>
              </a:solidFill>
            </a:endParaRPr>
          </a:p>
          <a:p>
            <a:r>
              <a:rPr lang="en-US" sz="2000">
                <a:solidFill>
                  <a:schemeClr val="bg1"/>
                </a:solidFill>
              </a:rPr>
              <a:t>High-quality, automated text generation aids in managing large volumes of content, ensuring consistency and diversity.</a:t>
            </a:r>
          </a:p>
          <a:p>
            <a:pPr marL="0" indent="0">
              <a:buNone/>
            </a:pPr>
            <a:endParaRPr lang="en-US" sz="2000">
              <a:solidFill>
                <a:schemeClr val="bg1"/>
              </a:solidFill>
            </a:endParaRPr>
          </a:p>
          <a:p>
            <a:r>
              <a:rPr lang="en-US" sz="2000">
                <a:solidFill>
                  <a:schemeClr val="bg1"/>
                </a:solidFill>
              </a:rPr>
              <a:t>Our project addresses the need for advanced tools in the growing field of AI-driven content creation.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93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87A4F72-CED2-209D-EB94-7D044567BCB7}"/>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Advantages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E9BBAF-C8B0-D48F-1C91-6B647A5EDBD4}"/>
              </a:ext>
            </a:extLst>
          </p:cNvPr>
          <p:cNvSpPr>
            <a:spLocks noGrp="1"/>
          </p:cNvSpPr>
          <p:nvPr>
            <p:ph idx="1"/>
          </p:nvPr>
        </p:nvSpPr>
        <p:spPr>
          <a:xfrm>
            <a:off x="1392667" y="2398957"/>
            <a:ext cx="9406666" cy="3526144"/>
          </a:xfrm>
        </p:spPr>
        <p:txBody>
          <a:bodyPr>
            <a:normAutofit/>
          </a:bodyPr>
          <a:lstStyle/>
          <a:p>
            <a:r>
              <a:rPr lang="en-US" sz="2000">
                <a:solidFill>
                  <a:schemeClr val="bg1"/>
                </a:solidFill>
              </a:rPr>
              <a:t>Enhanced Realism: Generates text that mirrors human tone and style, making it relatable and engaging capturing different emotions of movie reviewers.</a:t>
            </a:r>
          </a:p>
          <a:p>
            <a:pPr marL="0" indent="0">
              <a:buNone/>
            </a:pPr>
            <a:endParaRPr lang="en-US" sz="2000">
              <a:solidFill>
                <a:schemeClr val="bg1"/>
              </a:solidFill>
            </a:endParaRPr>
          </a:p>
          <a:p>
            <a:r>
              <a:rPr lang="en-US" sz="2000">
                <a:solidFill>
                  <a:schemeClr val="bg1"/>
                </a:solidFill>
              </a:rPr>
              <a:t>Scalability: Capable of producing large quantities of content rapidly, suitable for platforms with extensive content needs.</a:t>
            </a:r>
          </a:p>
          <a:p>
            <a:pPr marL="0" indent="0">
              <a:buNone/>
            </a:pPr>
            <a:endParaRPr lang="en-US" sz="2000">
              <a:solidFill>
                <a:schemeClr val="bg1"/>
              </a:solidFill>
            </a:endParaRPr>
          </a:p>
          <a:p>
            <a:r>
              <a:rPr lang="en-US" sz="2000">
                <a:solidFill>
                  <a:schemeClr val="bg1"/>
                </a:solidFill>
              </a:rPr>
              <a:t>Customization: Offers flexibility in generating text according to specific style guides or thematic requirements.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C018304-7FB3-55C7-4E76-621B26FD39B3}"/>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Previous Works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CAA31C-3F0E-41E8-EF09-8A42ABA2F49F}"/>
              </a:ext>
            </a:extLst>
          </p:cNvPr>
          <p:cNvSpPr>
            <a:spLocks noGrp="1"/>
          </p:cNvSpPr>
          <p:nvPr>
            <p:ph idx="1"/>
          </p:nvPr>
        </p:nvSpPr>
        <p:spPr>
          <a:xfrm>
            <a:off x="1392667" y="2398957"/>
            <a:ext cx="9406666" cy="3526144"/>
          </a:xfrm>
        </p:spPr>
        <p:txBody>
          <a:bodyPr>
            <a:normAutofit/>
          </a:bodyPr>
          <a:lstStyle/>
          <a:p>
            <a:r>
              <a:rPr lang="en-US" sz="2000">
                <a:solidFill>
                  <a:schemeClr val="bg1"/>
                </a:solidFill>
              </a:rPr>
              <a:t>Early models like RNNs and LSTMs laid the groundwork but struggled with long-text coherence and memory limitations.</a:t>
            </a:r>
          </a:p>
          <a:p>
            <a:pPr marL="0" indent="0">
              <a:buNone/>
            </a:pPr>
            <a:endParaRPr lang="en-US" sz="2000">
              <a:solidFill>
                <a:schemeClr val="bg1"/>
              </a:solidFill>
            </a:endParaRPr>
          </a:p>
          <a:p>
            <a:r>
              <a:rPr lang="en-US" sz="2000">
                <a:solidFill>
                  <a:schemeClr val="bg1"/>
                </a:solidFill>
              </a:rPr>
              <a:t>The introduction of transformers revolutionized text generation, enabling better handling of context and dependencies.</a:t>
            </a:r>
          </a:p>
          <a:p>
            <a:pPr marL="0" indent="0">
              <a:buNone/>
            </a:pPr>
            <a:endParaRPr lang="en-US" sz="2000">
              <a:solidFill>
                <a:schemeClr val="bg1"/>
              </a:solidFill>
            </a:endParaRPr>
          </a:p>
          <a:p>
            <a:r>
              <a:rPr lang="en-US" sz="2000">
                <a:solidFill>
                  <a:schemeClr val="bg1"/>
                </a:solidFill>
              </a:rPr>
              <a:t>Our work builds on these innovations, employing the latest GPT-2 model to push the boundaries further in text realism.</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01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CCFBC-E18C-EC36-CCDC-BAA25608D928}"/>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Model Architecture</a:t>
            </a:r>
          </a:p>
        </p:txBody>
      </p:sp>
      <p:sp>
        <p:nvSpPr>
          <p:cNvPr id="3" name="Content Placeholder 2">
            <a:extLst>
              <a:ext uri="{FF2B5EF4-FFF2-40B4-BE49-F238E27FC236}">
                <a16:creationId xmlns:a16="http://schemas.microsoft.com/office/drawing/2014/main" id="{68E8F820-8E39-471E-1AE3-95704EDC7EFE}"/>
              </a:ext>
            </a:extLst>
          </p:cNvPr>
          <p:cNvSpPr>
            <a:spLocks noGrp="1"/>
          </p:cNvSpPr>
          <p:nvPr>
            <p:ph idx="1"/>
          </p:nvPr>
        </p:nvSpPr>
        <p:spPr>
          <a:xfrm>
            <a:off x="569167" y="2605741"/>
            <a:ext cx="5260975" cy="2994959"/>
          </a:xfrm>
        </p:spPr>
        <p:txBody>
          <a:bodyPr>
            <a:normAutofit/>
          </a:bodyPr>
          <a:lstStyle/>
          <a:p>
            <a:r>
              <a:rPr lang="en-US" sz="1400" dirty="0">
                <a:solidFill>
                  <a:schemeClr val="bg1">
                    <a:alpha val="80000"/>
                  </a:schemeClr>
                </a:solidFill>
              </a:rPr>
              <a:t>GPT-2 Architecture: Employs a multi-layer transformer network capable of understanding and generating complex text structures.</a:t>
            </a:r>
          </a:p>
          <a:p>
            <a:pPr marL="0" indent="0">
              <a:buNone/>
            </a:pPr>
            <a:endParaRPr lang="en-US" sz="1400" dirty="0">
              <a:solidFill>
                <a:schemeClr val="bg1">
                  <a:alpha val="80000"/>
                </a:schemeClr>
              </a:solidFill>
            </a:endParaRPr>
          </a:p>
          <a:p>
            <a:r>
              <a:rPr lang="en-US" sz="1400" dirty="0">
                <a:solidFill>
                  <a:schemeClr val="bg1">
                    <a:alpha val="80000"/>
                  </a:schemeClr>
                </a:solidFill>
              </a:rPr>
              <a:t>Self-Attention Mechanisms: Enable the model to focus on different words in the input sequence, improving relevance and accuracy.</a:t>
            </a:r>
          </a:p>
          <a:p>
            <a:endParaRPr lang="en-US" sz="1400" dirty="0">
              <a:solidFill>
                <a:schemeClr val="bg1">
                  <a:alpha val="80000"/>
                </a:schemeClr>
              </a:solidFill>
            </a:endParaRPr>
          </a:p>
          <a:p>
            <a:r>
              <a:rPr lang="en-US" sz="1400" dirty="0">
                <a:solidFill>
                  <a:schemeClr val="bg1">
                    <a:alpha val="80000"/>
                  </a:schemeClr>
                </a:solidFill>
              </a:rPr>
              <a:t>Layered Decoding: Each layer of the model refines the output, enhancing the fluency and grammatical correctness of the text.</a:t>
            </a:r>
          </a:p>
        </p:txBody>
      </p:sp>
      <p:pic>
        <p:nvPicPr>
          <p:cNvPr id="5" name="Picture 4" descr="A diagram of a decoder&#10;&#10;Description automatically generated">
            <a:extLst>
              <a:ext uri="{FF2B5EF4-FFF2-40B4-BE49-F238E27FC236}">
                <a16:creationId xmlns:a16="http://schemas.microsoft.com/office/drawing/2014/main" id="{C5868FDF-5B39-E16D-ED5F-ACA1A3EC9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425" y="2605741"/>
            <a:ext cx="5260976" cy="2577878"/>
          </a:xfrm>
          <a:prstGeom prst="rect">
            <a:avLst/>
          </a:prstGeom>
        </p:spPr>
      </p:pic>
    </p:spTree>
    <p:extLst>
      <p:ext uri="{BB962C8B-B14F-4D97-AF65-F5344CB8AC3E}">
        <p14:creationId xmlns:p14="http://schemas.microsoft.com/office/powerpoint/2010/main" val="12406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B3DA43A-A409-674F-458A-AD01F5140632}"/>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Approach</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CA47C6-FC18-FDCC-FC67-B25E95BF27A0}"/>
              </a:ext>
            </a:extLst>
          </p:cNvPr>
          <p:cNvSpPr>
            <a:spLocks noGrp="1"/>
          </p:cNvSpPr>
          <p:nvPr>
            <p:ph idx="1"/>
          </p:nvPr>
        </p:nvSpPr>
        <p:spPr>
          <a:xfrm>
            <a:off x="1392667" y="2398957"/>
            <a:ext cx="9406666" cy="3526144"/>
          </a:xfrm>
        </p:spPr>
        <p:txBody>
          <a:bodyPr>
            <a:normAutofit/>
          </a:bodyPr>
          <a:lstStyle/>
          <a:p>
            <a:r>
              <a:rPr lang="en-US" sz="2000">
                <a:solidFill>
                  <a:schemeClr val="bg1"/>
                </a:solidFill>
              </a:rPr>
              <a:t>We employ GPT-2, a transformer-based model known for its effectiveness in generating coherent and contextually aware text.</a:t>
            </a:r>
          </a:p>
          <a:p>
            <a:endParaRPr lang="en-US" sz="2000">
              <a:solidFill>
                <a:schemeClr val="bg1"/>
              </a:solidFill>
            </a:endParaRPr>
          </a:p>
          <a:p>
            <a:r>
              <a:rPr lang="en-US" sz="2000">
                <a:solidFill>
                  <a:schemeClr val="bg1"/>
                </a:solidFill>
              </a:rPr>
              <a:t>Our approach involves extensive data preprocessing to optimize the quality of input for training.</a:t>
            </a:r>
          </a:p>
          <a:p>
            <a:endParaRPr lang="en-US" sz="2000">
              <a:solidFill>
                <a:schemeClr val="bg1"/>
              </a:solidFill>
            </a:endParaRPr>
          </a:p>
          <a:p>
            <a:r>
              <a:rPr lang="en-US" sz="2000">
                <a:solidFill>
                  <a:schemeClr val="bg1"/>
                </a:solidFill>
              </a:rPr>
              <a:t>We focus on continuous improvement and optimization of the model to adapt to new data and feedback</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939A32-2ADA-1743-3206-F3203AD2A0E5}"/>
              </a:ext>
            </a:extLst>
          </p:cNvPr>
          <p:cNvSpPr>
            <a:spLocks noGrp="1"/>
          </p:cNvSpPr>
          <p:nvPr>
            <p:ph type="title"/>
          </p:nvPr>
        </p:nvSpPr>
        <p:spPr>
          <a:xfrm>
            <a:off x="946521" y="396117"/>
            <a:ext cx="5217172" cy="1158857"/>
          </a:xfrm>
        </p:spPr>
        <p:txBody>
          <a:bodyPr vert="horz" lIns="91440" tIns="45720" rIns="91440" bIns="45720" rtlCol="0" anchor="b">
            <a:normAutofit/>
          </a:bodyPr>
          <a:lstStyle/>
          <a:p>
            <a:r>
              <a:rPr lang="en-US" kern="1200">
                <a:solidFill>
                  <a:schemeClr val="bg1"/>
                </a:solidFill>
                <a:latin typeface="+mj-lt"/>
                <a:ea typeface="+mj-ea"/>
                <a:cs typeface="+mj-cs"/>
              </a:rPr>
              <a:t>Dataset</a:t>
            </a:r>
          </a:p>
        </p:txBody>
      </p:sp>
      <p:sp>
        <p:nvSpPr>
          <p:cNvPr id="13"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 name="TextBox 5">
            <a:extLst>
              <a:ext uri="{FF2B5EF4-FFF2-40B4-BE49-F238E27FC236}">
                <a16:creationId xmlns:a16="http://schemas.microsoft.com/office/drawing/2014/main" id="{BF63C226-CE23-17C9-9890-38DE9A11020D}"/>
              </a:ext>
            </a:extLst>
          </p:cNvPr>
          <p:cNvSpPr txBox="1"/>
          <p:nvPr/>
        </p:nvSpPr>
        <p:spPr>
          <a:xfrm>
            <a:off x="946519" y="1747592"/>
            <a:ext cx="6172375" cy="4351338"/>
          </a:xfrm>
          <a:prstGeom prst="rect">
            <a:avLst/>
          </a:prstGeom>
        </p:spPr>
        <p:txBody>
          <a:bodyPr vert="horz" lIns="91440" tIns="45720" rIns="91440" bIns="45720" rtlCol="0">
            <a:normAutofit/>
          </a:bodyPr>
          <a:lstStyle/>
          <a:p>
            <a:pPr>
              <a:lnSpc>
                <a:spcPct val="90000"/>
              </a:lnSpc>
              <a:spcAft>
                <a:spcPts val="600"/>
              </a:spcAft>
            </a:pPr>
            <a:r>
              <a:rPr lang="en-US" sz="1400" dirty="0">
                <a:solidFill>
                  <a:schemeClr val="bg1"/>
                </a:solidFill>
              </a:rPr>
              <a:t>The analysis revealed the following statistics regarding the statistics of the IMDB movie reviews dataset:</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Count: </a:t>
            </a:r>
            <a:r>
              <a:rPr lang="en-US" sz="1400" b="0" i="0" u="none" strike="noStrike" baseline="0" dirty="0">
                <a:solidFill>
                  <a:schemeClr val="bg1"/>
                </a:solidFill>
              </a:rPr>
              <a:t>The dataset contains 50,000 movie reviews.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Mean Length: </a:t>
            </a:r>
            <a:r>
              <a:rPr lang="en-US" sz="1400" b="0" i="0" u="none" strike="noStrike" baseline="0" dirty="0">
                <a:solidFill>
                  <a:schemeClr val="bg1"/>
                </a:solidFill>
              </a:rPr>
              <a:t>The average length of the movie reviews is approximately 1309 words.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Standard Deviation: </a:t>
            </a:r>
            <a:r>
              <a:rPr lang="en-US" sz="1400" b="0" i="0" u="none" strike="noStrike" baseline="0" dirty="0">
                <a:solidFill>
                  <a:schemeClr val="bg1"/>
                </a:solidFill>
              </a:rPr>
              <a:t>The variety in the lengths of the reviews is indicated by the standard deviation of the review lengths, which is around 989.73 words.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Minimum Length: </a:t>
            </a:r>
            <a:r>
              <a:rPr lang="en-US" sz="1400" b="0" i="0" u="none" strike="noStrike" baseline="0" dirty="0">
                <a:solidFill>
                  <a:schemeClr val="bg1"/>
                </a:solidFill>
              </a:rPr>
              <a:t>The shortest movie review in the dataset contains 32 words.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25th Percentile (Q1): </a:t>
            </a:r>
            <a:r>
              <a:rPr lang="en-US" sz="1400" b="0" i="0" u="none" strike="noStrike" baseline="0" dirty="0">
                <a:solidFill>
                  <a:schemeClr val="bg1"/>
                </a:solidFill>
              </a:rPr>
              <a:t>25% of the movie reviews have a length of 699 words or less.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Median (50th Percentile): </a:t>
            </a:r>
            <a:r>
              <a:rPr lang="en-US" sz="1400" b="0" i="0" u="none" strike="noStrike" baseline="0" dirty="0">
                <a:solidFill>
                  <a:schemeClr val="bg1"/>
                </a:solidFill>
              </a:rPr>
              <a:t>The median length of the movie reviews is 970 words, indicating that half of the reviews have a length of 970 words or less.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75th Percentile (Q3): </a:t>
            </a:r>
            <a:r>
              <a:rPr lang="en-US" sz="1400" b="0" i="0" u="none" strike="noStrike" baseline="0" dirty="0">
                <a:solidFill>
                  <a:schemeClr val="bg1"/>
                </a:solidFill>
              </a:rPr>
              <a:t>75% of the movie reviews have a length of 1590 words or less.</a:t>
            </a:r>
          </a:p>
          <a:p>
            <a:pPr>
              <a:lnSpc>
                <a:spcPct val="90000"/>
              </a:lnSpc>
              <a:spcAft>
                <a:spcPts val="600"/>
              </a:spcAft>
            </a:pPr>
            <a:r>
              <a:rPr lang="en-US" sz="1400" b="0" i="0" u="none" strike="noStrike" baseline="0" dirty="0">
                <a:solidFill>
                  <a:schemeClr val="bg1"/>
                </a:solidFill>
              </a:rPr>
              <a:t>• </a:t>
            </a:r>
            <a:r>
              <a:rPr lang="en-US" sz="1400" b="1" i="0" u="none" strike="noStrike" baseline="0" dirty="0">
                <a:solidFill>
                  <a:schemeClr val="bg1"/>
                </a:solidFill>
              </a:rPr>
              <a:t>Maximum Length: </a:t>
            </a:r>
            <a:r>
              <a:rPr lang="en-US" sz="1400" b="0" i="0" u="none" strike="noStrike" baseline="0" dirty="0">
                <a:solidFill>
                  <a:schemeClr val="bg1"/>
                </a:solidFill>
              </a:rPr>
              <a:t>The longest movie review in the dataset contains 13,704 words.</a:t>
            </a:r>
            <a:endParaRPr lang="en-US" sz="1400" dirty="0">
              <a:solidFill>
                <a:schemeClr val="bg1"/>
              </a:solidFill>
            </a:endParaRPr>
          </a:p>
        </p:txBody>
      </p:sp>
      <p:grpSp>
        <p:nvGrpSpPr>
          <p:cNvPr id="17" name="Group 16">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8"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2" name="Freeform: Shape 21">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9"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Content Placeholder 4">
            <a:extLst>
              <a:ext uri="{FF2B5EF4-FFF2-40B4-BE49-F238E27FC236}">
                <a16:creationId xmlns:a16="http://schemas.microsoft.com/office/drawing/2014/main" id="{8B5328DC-7630-2A79-89DB-A999CF8FB5AD}"/>
              </a:ext>
            </a:extLst>
          </p:cNvPr>
          <p:cNvPicPr>
            <a:picLocks noGrp="1" noChangeAspect="1"/>
          </p:cNvPicPr>
          <p:nvPr>
            <p:ph idx="1"/>
          </p:nvPr>
        </p:nvPicPr>
        <p:blipFill>
          <a:blip r:embed="rId2"/>
          <a:stretch>
            <a:fillRect/>
          </a:stretch>
        </p:blipFill>
        <p:spPr>
          <a:xfrm>
            <a:off x="7517789" y="2086359"/>
            <a:ext cx="3063384" cy="2583301"/>
          </a:xfrm>
          <a:prstGeom prst="rect">
            <a:avLst/>
          </a:prstGeom>
        </p:spPr>
      </p:pic>
      <p:grpSp>
        <p:nvGrpSpPr>
          <p:cNvPr id="25" name="Group 24">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6"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7" name="Freeform: Shape 196">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8" name="Freeform: Shape 27">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72460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AB0C3B0-D7A9-2A8A-7305-6A84E6FC28E2}"/>
              </a:ext>
            </a:extLst>
          </p:cNvPr>
          <p:cNvSpPr>
            <a:spLocks noGrp="1"/>
          </p:cNvSpPr>
          <p:nvPr>
            <p:ph type="title"/>
          </p:nvPr>
        </p:nvSpPr>
        <p:spPr>
          <a:xfrm>
            <a:off x="6527800" y="448721"/>
            <a:ext cx="4713997" cy="1225650"/>
          </a:xfrm>
        </p:spPr>
        <p:txBody>
          <a:bodyPr anchor="b">
            <a:normAutofit/>
          </a:bodyPr>
          <a:lstStyle/>
          <a:p>
            <a:r>
              <a:rPr lang="en-US" sz="3800">
                <a:solidFill>
                  <a:schemeClr val="bg1"/>
                </a:solidFill>
              </a:rPr>
              <a:t>Workflow</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592484-EA1B-6506-2D8C-6034C69BE127}"/>
              </a:ext>
            </a:extLst>
          </p:cNvPr>
          <p:cNvSpPr>
            <a:spLocks noGrp="1"/>
          </p:cNvSpPr>
          <p:nvPr>
            <p:ph idx="1"/>
          </p:nvPr>
        </p:nvSpPr>
        <p:spPr>
          <a:xfrm>
            <a:off x="6538978" y="1904859"/>
            <a:ext cx="4713997" cy="3647710"/>
          </a:xfrm>
        </p:spPr>
        <p:txBody>
          <a:bodyPr>
            <a:normAutofit/>
          </a:bodyPr>
          <a:lstStyle/>
          <a:p>
            <a:r>
              <a:rPr lang="en-US" sz="2000" dirty="0">
                <a:solidFill>
                  <a:schemeClr val="bg1"/>
                </a:solidFill>
              </a:rPr>
              <a:t>Data collection</a:t>
            </a:r>
          </a:p>
          <a:p>
            <a:r>
              <a:rPr lang="en-US" sz="2000" dirty="0">
                <a:solidFill>
                  <a:schemeClr val="bg1"/>
                </a:solidFill>
              </a:rPr>
              <a:t>Data Preprocessing</a:t>
            </a:r>
          </a:p>
          <a:p>
            <a:r>
              <a:rPr lang="en-US" sz="2000" dirty="0">
                <a:solidFill>
                  <a:schemeClr val="bg1"/>
                </a:solidFill>
              </a:rPr>
              <a:t>Model Selection</a:t>
            </a:r>
          </a:p>
          <a:p>
            <a:r>
              <a:rPr lang="en-US" sz="2000" dirty="0">
                <a:solidFill>
                  <a:schemeClr val="bg1"/>
                </a:solidFill>
              </a:rPr>
              <a:t>Model Training</a:t>
            </a:r>
          </a:p>
          <a:p>
            <a:r>
              <a:rPr lang="en-US" sz="2000" dirty="0">
                <a:solidFill>
                  <a:schemeClr val="bg1"/>
                </a:solidFill>
              </a:rPr>
              <a:t>Evaluation</a:t>
            </a:r>
          </a:p>
          <a:p>
            <a:r>
              <a:rPr lang="en-US" sz="2000" dirty="0">
                <a:solidFill>
                  <a:schemeClr val="bg1"/>
                </a:solidFill>
              </a:rPr>
              <a:t>Text Generation</a:t>
            </a:r>
          </a:p>
          <a:p>
            <a:r>
              <a:rPr lang="en-US" sz="2000" dirty="0">
                <a:solidFill>
                  <a:schemeClr val="bg1"/>
                </a:solidFill>
              </a:rPr>
              <a:t>Post-Processing</a:t>
            </a:r>
          </a:p>
          <a:p>
            <a:r>
              <a:rPr lang="en-US" sz="2000" dirty="0">
                <a:solidFill>
                  <a:schemeClr val="bg1"/>
                </a:solidFill>
              </a:rPr>
              <a:t>Output</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diagram of a process&#10;&#10;Description automatically generated">
            <a:extLst>
              <a:ext uri="{FF2B5EF4-FFF2-40B4-BE49-F238E27FC236}">
                <a16:creationId xmlns:a16="http://schemas.microsoft.com/office/drawing/2014/main" id="{EE36D71B-C492-C251-E602-B8CB8EDEB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09" y="2052735"/>
            <a:ext cx="6098899" cy="2985795"/>
          </a:xfrm>
          <a:prstGeom prst="rect">
            <a:avLst/>
          </a:prstGeom>
        </p:spPr>
      </p:pic>
    </p:spTree>
    <p:extLst>
      <p:ext uri="{BB962C8B-B14F-4D97-AF65-F5344CB8AC3E}">
        <p14:creationId xmlns:p14="http://schemas.microsoft.com/office/powerpoint/2010/main" val="40343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6B649CE8F424EB9CF869A33C4B8F3" ma:contentTypeVersion="14" ma:contentTypeDescription="Create a new document." ma:contentTypeScope="" ma:versionID="9fe818bd460f7fd410b65243b4dccfcf">
  <xsd:schema xmlns:xsd="http://www.w3.org/2001/XMLSchema" xmlns:xs="http://www.w3.org/2001/XMLSchema" xmlns:p="http://schemas.microsoft.com/office/2006/metadata/properties" xmlns:ns3="cc4e9c08-b4cc-4777-865a-3f46f467ce36" xmlns:ns4="7ccbbca8-b027-4cfd-a556-5948a41eeef5" targetNamespace="http://schemas.microsoft.com/office/2006/metadata/properties" ma:root="true" ma:fieldsID="7290f4dde2f5169584f3205f67a0ae78" ns3:_="" ns4:_="">
    <xsd:import namespace="cc4e9c08-b4cc-4777-865a-3f46f467ce36"/>
    <xsd:import namespace="7ccbbca8-b027-4cfd-a556-5948a41eeef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e9c08-b4cc-4777-865a-3f46f467ce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cbbca8-b027-4cfd-a556-5948a41eeef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c4e9c08-b4cc-4777-865a-3f46f467ce36" xsi:nil="true"/>
  </documentManagement>
</p:properties>
</file>

<file path=customXml/itemProps1.xml><?xml version="1.0" encoding="utf-8"?>
<ds:datastoreItem xmlns:ds="http://schemas.openxmlformats.org/officeDocument/2006/customXml" ds:itemID="{17592AAE-A2EA-4588-8507-48C7EFAEB9A4}">
  <ds:schemaRefs>
    <ds:schemaRef ds:uri="http://schemas.microsoft.com/sharepoint/v3/contenttype/forms"/>
  </ds:schemaRefs>
</ds:datastoreItem>
</file>

<file path=customXml/itemProps2.xml><?xml version="1.0" encoding="utf-8"?>
<ds:datastoreItem xmlns:ds="http://schemas.openxmlformats.org/officeDocument/2006/customXml" ds:itemID="{E4BE16EF-3FD3-411B-A6CA-1AB109C31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4e9c08-b4cc-4777-865a-3f46f467ce36"/>
    <ds:schemaRef ds:uri="7ccbbca8-b027-4cfd-a556-5948a41eee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AC53D0-A3CF-489F-B82A-35CC3F082883}">
  <ds:schemaRefs>
    <ds:schemaRef ds:uri="http://schemas.microsoft.com/office/2006/metadata/properties"/>
    <ds:schemaRef ds:uri="http://schemas.microsoft.com/office/infopath/2007/PartnerControls"/>
    <ds:schemaRef ds:uri="cc4e9c08-b4cc-4777-865a-3f46f467ce36"/>
  </ds:schemaRefs>
</ds:datastoreItem>
</file>

<file path=docProps/app.xml><?xml version="1.0" encoding="utf-8"?>
<Properties xmlns="http://schemas.openxmlformats.org/officeDocument/2006/extended-properties" xmlns:vt="http://schemas.openxmlformats.org/officeDocument/2006/docPropsVTypes">
  <TotalTime>352</TotalTime>
  <Words>914</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Calibri</vt:lpstr>
      <vt:lpstr>Office Theme</vt:lpstr>
      <vt:lpstr>Generating Realistic and Diverse Textual Movie Reviews with IMDb Dataset leveraging Deep Learning</vt:lpstr>
      <vt:lpstr>Introduction</vt:lpstr>
      <vt:lpstr>Motivation</vt:lpstr>
      <vt:lpstr>Advantages</vt:lpstr>
      <vt:lpstr>Previous Works</vt:lpstr>
      <vt:lpstr>Model Architecture</vt:lpstr>
      <vt:lpstr>Approach</vt:lpstr>
      <vt:lpstr>Dataset</vt:lpstr>
      <vt:lpstr>Workflow</vt:lpstr>
      <vt:lpstr>Methodology</vt:lpstr>
      <vt:lpstr>Review sentiment Distribution</vt:lpstr>
      <vt:lpstr>Model Performance</vt:lpstr>
      <vt:lpstr>Wordclouds</vt:lpstr>
      <vt:lpstr>Limitations</vt:lpstr>
      <vt:lpstr>Examples</vt:lpstr>
      <vt:lpstr>PowerPoint Presentation</vt:lpstr>
      <vt:lpstr>Conclusion</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Realistic and Diverse Textual Movie Reviews with IMDb Dataset leveraging Deep Learning</dc:title>
  <dc:creator>Vanam, Sreecharan</dc:creator>
  <cp:lastModifiedBy>Vanam, Sreecharan</cp:lastModifiedBy>
  <cp:revision>3</cp:revision>
  <dcterms:created xsi:type="dcterms:W3CDTF">2024-04-27T23:29:31Z</dcterms:created>
  <dcterms:modified xsi:type="dcterms:W3CDTF">2024-06-01T03:31:25Z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0x01010026D6B649CE8F424EB9CF869A33C4B8F3</vt:lpwstr>
  </property>
</Properties>
</file>