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31"/>
  </p:notesMasterIdLst>
  <p:handoutMasterIdLst>
    <p:handoutMasterId r:id="rId32"/>
  </p:handoutMasterIdLst>
  <p:sldIdLst>
    <p:sldId id="256" r:id="rId3"/>
    <p:sldId id="269" r:id="rId4"/>
    <p:sldId id="274" r:id="rId5"/>
    <p:sldId id="275" r:id="rId6"/>
    <p:sldId id="276" r:id="rId7"/>
    <p:sldId id="277" r:id="rId8"/>
    <p:sldId id="278" r:id="rId9"/>
    <p:sldId id="279" r:id="rId10"/>
    <p:sldId id="280" r:id="rId11"/>
    <p:sldId id="281" r:id="rId12"/>
    <p:sldId id="282" r:id="rId13"/>
    <p:sldId id="283" r:id="rId14"/>
    <p:sldId id="284" r:id="rId15"/>
    <p:sldId id="301" r:id="rId16"/>
    <p:sldId id="302" r:id="rId17"/>
    <p:sldId id="289" r:id="rId18"/>
    <p:sldId id="303" r:id="rId19"/>
    <p:sldId id="290" r:id="rId20"/>
    <p:sldId id="291" r:id="rId21"/>
    <p:sldId id="292" r:id="rId22"/>
    <p:sldId id="293" r:id="rId23"/>
    <p:sldId id="294" r:id="rId24"/>
    <p:sldId id="296" r:id="rId25"/>
    <p:sldId id="297" r:id="rId26"/>
    <p:sldId id="295" r:id="rId27"/>
    <p:sldId id="298" r:id="rId28"/>
    <p:sldId id="304" r:id="rId29"/>
    <p:sldId id="305"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63" autoAdjust="0"/>
    <p:restoredTop sz="94660"/>
  </p:normalViewPr>
  <p:slideViewPr>
    <p:cSldViewPr>
      <p:cViewPr varScale="1">
        <p:scale>
          <a:sx n="64" d="100"/>
          <a:sy n="64" d="100"/>
        </p:scale>
        <p:origin x="72" y="288"/>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6/21/2017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6/21/2017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6/21/2017</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6/21/2017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6/21/2017</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6/21/2017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6/21/2017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6/21/2017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6/21/2017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6/21/2017</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Technical Trainer: Shivprasad J</a:t>
            </a:r>
          </a:p>
        </p:txBody>
      </p:sp>
      <p:sp>
        <p:nvSpPr>
          <p:cNvPr id="2" name="Title 1"/>
          <p:cNvSpPr>
            <a:spLocks noGrp="1"/>
          </p:cNvSpPr>
          <p:nvPr>
            <p:ph type="ctrTitle"/>
          </p:nvPr>
        </p:nvSpPr>
        <p:spPr/>
        <p:txBody>
          <a:bodyPr/>
          <a:lstStyle/>
          <a:p>
            <a:r>
              <a:rPr lang="en-US" dirty="0"/>
              <a:t>Angular </a:t>
            </a:r>
            <a:r>
              <a:rPr lang="en-US" dirty="0" err="1"/>
              <a:t>js</a:t>
            </a:r>
            <a:r>
              <a:rPr lang="en-US" dirty="0"/>
              <a:t> 2.0 Bootcamp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Templates</a:t>
            </a:r>
          </a:p>
        </p:txBody>
      </p:sp>
      <p:sp>
        <p:nvSpPr>
          <p:cNvPr id="14" name="Content Placeholder 13"/>
          <p:cNvSpPr>
            <a:spLocks noGrp="1"/>
          </p:cNvSpPr>
          <p:nvPr>
            <p:ph idx="1"/>
          </p:nvPr>
        </p:nvSpPr>
        <p:spPr>
          <a:xfrm>
            <a:off x="379412" y="1143000"/>
            <a:ext cx="11430000" cy="4876800"/>
          </a:xfrm>
        </p:spPr>
        <p:txBody>
          <a:bodyPr>
            <a:normAutofit/>
          </a:bodyPr>
          <a:lstStyle/>
          <a:p>
            <a:r>
              <a:rPr lang="en-US" dirty="0"/>
              <a:t>Templates are repeatable chunks of HTML that have tags that can be replaced with dynamic content at runtime using JavaScript. </a:t>
            </a:r>
          </a:p>
          <a:p>
            <a:r>
              <a:rPr lang="en-US" dirty="0"/>
              <a:t>Many JavaScript frameworks already support some form of templating. Web Components standardize this templating and provide direct support for it in the browser. </a:t>
            </a:r>
          </a:p>
          <a:p>
            <a:r>
              <a:rPr lang="en-US" dirty="0"/>
              <a:t>Templates can be used to make the HTML and CSS inside the Shadow DOM used by our component dynamic. So, this is the third step in making our component.</a:t>
            </a:r>
          </a:p>
        </p:txBody>
      </p:sp>
    </p:spTree>
    <p:extLst>
      <p:ext uri="{BB962C8B-B14F-4D97-AF65-F5344CB8AC3E}">
        <p14:creationId xmlns:p14="http://schemas.microsoft.com/office/powerpoint/2010/main" val="8202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HTML Imports</a:t>
            </a:r>
          </a:p>
        </p:txBody>
      </p:sp>
      <p:sp>
        <p:nvSpPr>
          <p:cNvPr id="14" name="Content Placeholder 13"/>
          <p:cNvSpPr>
            <a:spLocks noGrp="1"/>
          </p:cNvSpPr>
          <p:nvPr>
            <p:ph idx="1"/>
          </p:nvPr>
        </p:nvSpPr>
        <p:spPr>
          <a:xfrm>
            <a:off x="379412" y="1143000"/>
            <a:ext cx="11430000" cy="4876800"/>
          </a:xfrm>
        </p:spPr>
        <p:txBody>
          <a:bodyPr>
            <a:normAutofit/>
          </a:bodyPr>
          <a:lstStyle/>
          <a:p>
            <a:r>
              <a:rPr lang="en-US" dirty="0"/>
              <a:t>The final standard that makes up Web Components is HTML imports. </a:t>
            </a:r>
          </a:p>
          <a:p>
            <a:r>
              <a:rPr lang="en-US" dirty="0"/>
              <a:t>They provide a way to load resources such as HTML, CSS, and JavaScript in a single bundle. </a:t>
            </a:r>
          </a:p>
          <a:p>
            <a:r>
              <a:rPr lang="en-US" dirty="0"/>
              <a:t>Angular does not use HTML imports. Instead, it relies on JavaScript module loading.</a:t>
            </a:r>
          </a:p>
        </p:txBody>
      </p:sp>
    </p:spTree>
    <p:extLst>
      <p:ext uri="{BB962C8B-B14F-4D97-AF65-F5344CB8AC3E}">
        <p14:creationId xmlns:p14="http://schemas.microsoft.com/office/powerpoint/2010/main" val="36532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Angular Modules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r>
              <a:rPr lang="en-US" dirty="0"/>
              <a:t>Components are the basic building block of an Angular application. But how do we then organize these building blocks into complete applications? </a:t>
            </a:r>
          </a:p>
          <a:p>
            <a:r>
              <a:rPr lang="en-US" dirty="0"/>
              <a:t>Angular modules provide the answer to this question.</a:t>
            </a:r>
          </a:p>
          <a:p>
            <a:r>
              <a:rPr lang="en-US" dirty="0"/>
              <a:t>Angular Modules enable us to combine our components into reusable groups of functionality that can be exported and imported throughout our application.</a:t>
            </a:r>
          </a:p>
          <a:p>
            <a:r>
              <a:rPr lang="en-US" dirty="0"/>
              <a:t>Each Angular application will have one or more modules that contain its components. Angular has introduced </a:t>
            </a:r>
            <a:r>
              <a:rPr lang="en-US" dirty="0" err="1"/>
              <a:t>NgModule</a:t>
            </a:r>
            <a:r>
              <a:rPr lang="en-US" dirty="0"/>
              <a:t> as a way to conveniently specify the components that make up a module. </a:t>
            </a:r>
          </a:p>
          <a:p>
            <a:r>
              <a:rPr lang="en-US" dirty="0"/>
              <a:t>Every Angular application must have at least one of these modules—the root module.</a:t>
            </a:r>
          </a:p>
        </p:txBody>
      </p:sp>
    </p:spTree>
    <p:extLst>
      <p:ext uri="{BB962C8B-B14F-4D97-AF65-F5344CB8AC3E}">
        <p14:creationId xmlns:p14="http://schemas.microsoft.com/office/powerpoint/2010/main" val="202554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The basic steps to building Angular applications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0" indent="0">
              <a:buNone/>
            </a:pPr>
            <a:r>
              <a:rPr lang="en-US" dirty="0"/>
              <a:t>To sum up: at a basic level, you will see that to develop applications in Angular, you will do the following:</a:t>
            </a:r>
          </a:p>
          <a:p>
            <a:pPr marL="0" indent="0">
              <a:buNone/>
            </a:pPr>
            <a:r>
              <a:rPr lang="en-US" dirty="0"/>
              <a:t>1. Create components.</a:t>
            </a:r>
          </a:p>
          <a:p>
            <a:pPr marL="0" indent="0">
              <a:buNone/>
            </a:pPr>
            <a:r>
              <a:rPr lang="en-US" dirty="0"/>
              <a:t>2. Bundle them into modules.</a:t>
            </a:r>
          </a:p>
          <a:p>
            <a:pPr marL="0" indent="0">
              <a:buNone/>
            </a:pPr>
            <a:r>
              <a:rPr lang="en-US" dirty="0"/>
              <a:t>3. Bootstrap your application.</a:t>
            </a:r>
          </a:p>
        </p:txBody>
      </p:sp>
    </p:spTree>
    <p:extLst>
      <p:ext uri="{BB962C8B-B14F-4D97-AF65-F5344CB8AC3E}">
        <p14:creationId xmlns:p14="http://schemas.microsoft.com/office/powerpoint/2010/main" val="109383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Setting up a development server</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457200" indent="-457200">
              <a:buAutoNum type="arabicPeriod"/>
            </a:pPr>
            <a:r>
              <a:rPr lang="en-US" dirty="0"/>
              <a:t>Install Node.js from </a:t>
            </a:r>
            <a:r>
              <a:rPr lang="en-US" dirty="0">
                <a:hlinkClick r:id="rId2"/>
              </a:rPr>
              <a:t>http://nodejs.org/</a:t>
            </a:r>
            <a:r>
              <a:rPr lang="en-US" dirty="0"/>
              <a:t>. </a:t>
            </a:r>
          </a:p>
          <a:p>
            <a:pPr marL="457200" indent="-457200">
              <a:buAutoNum type="arabicPeriod"/>
            </a:pPr>
            <a:r>
              <a:rPr lang="en-US" dirty="0"/>
              <a:t>Create a root folder “Samples” wherever you like. Start the command prompt and select the “Samples” as your working folder.</a:t>
            </a:r>
          </a:p>
          <a:p>
            <a:pPr marL="457200" indent="-457200">
              <a:buAutoNum type="arabicPeriod"/>
            </a:pPr>
            <a:r>
              <a:rPr lang="en-US" dirty="0"/>
              <a:t>Install the following tools with npm:</a:t>
            </a:r>
          </a:p>
          <a:p>
            <a:pPr marL="0" indent="0">
              <a:lnSpc>
                <a:spcPct val="100000"/>
              </a:lnSpc>
              <a:spcBef>
                <a:spcPts val="0"/>
              </a:spcBef>
              <a:buNone/>
            </a:pPr>
            <a:r>
              <a:rPr lang="en-US" dirty="0"/>
              <a:t>	npm init --y</a:t>
            </a:r>
          </a:p>
          <a:p>
            <a:pPr marL="0" indent="0">
              <a:lnSpc>
                <a:spcPct val="100000"/>
              </a:lnSpc>
              <a:spcBef>
                <a:spcPts val="0"/>
              </a:spcBef>
              <a:buNone/>
            </a:pPr>
            <a:r>
              <a:rPr lang="en-US" dirty="0"/>
              <a:t>	npm install core-</a:t>
            </a:r>
            <a:r>
              <a:rPr lang="en-US" dirty="0" err="1"/>
              <a:t>js</a:t>
            </a:r>
            <a:r>
              <a:rPr lang="en-US" dirty="0"/>
              <a:t> --save</a:t>
            </a:r>
          </a:p>
          <a:p>
            <a:pPr marL="0" indent="0">
              <a:lnSpc>
                <a:spcPct val="100000"/>
              </a:lnSpc>
              <a:spcBef>
                <a:spcPts val="0"/>
              </a:spcBef>
              <a:buNone/>
            </a:pPr>
            <a:r>
              <a:rPr lang="en-US" dirty="0"/>
              <a:t>	npm install reflect-metadata --save</a:t>
            </a:r>
          </a:p>
          <a:p>
            <a:pPr marL="0" indent="0">
              <a:lnSpc>
                <a:spcPct val="100000"/>
              </a:lnSpc>
              <a:spcBef>
                <a:spcPts val="0"/>
              </a:spcBef>
              <a:buNone/>
            </a:pPr>
            <a:r>
              <a:rPr lang="en-US" dirty="0"/>
              <a:t>	npm install zone.js --save</a:t>
            </a:r>
          </a:p>
          <a:p>
            <a:pPr marL="0" indent="0">
              <a:lnSpc>
                <a:spcPct val="100000"/>
              </a:lnSpc>
              <a:spcBef>
                <a:spcPts val="0"/>
              </a:spcBef>
              <a:buNone/>
            </a:pPr>
            <a:r>
              <a:rPr lang="en-US" dirty="0"/>
              <a:t>	npm install rxjs --save</a:t>
            </a:r>
          </a:p>
          <a:p>
            <a:pPr marL="0" indent="0">
              <a:spcBef>
                <a:spcPts val="0"/>
              </a:spcBef>
              <a:buNone/>
            </a:pPr>
            <a:r>
              <a:rPr lang="en-US" dirty="0"/>
              <a:t>	npm install @angular/core --save</a:t>
            </a:r>
          </a:p>
          <a:p>
            <a:pPr marL="0" indent="0">
              <a:spcBef>
                <a:spcPts val="0"/>
              </a:spcBef>
              <a:buNone/>
            </a:pPr>
            <a:r>
              <a:rPr lang="en-US" dirty="0"/>
              <a:t>	npm install @angular/common --save</a:t>
            </a:r>
          </a:p>
          <a:p>
            <a:pPr marL="0" indent="0">
              <a:spcBef>
                <a:spcPts val="0"/>
              </a:spcBef>
              <a:buNone/>
            </a:pPr>
            <a:r>
              <a:rPr lang="en-US" dirty="0"/>
              <a:t>	npm install @angular/compiler –save</a:t>
            </a:r>
          </a:p>
        </p:txBody>
      </p:sp>
    </p:spTree>
    <p:extLst>
      <p:ext uri="{BB962C8B-B14F-4D97-AF65-F5344CB8AC3E}">
        <p14:creationId xmlns:p14="http://schemas.microsoft.com/office/powerpoint/2010/main" val="409772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Setting up a development server</a:t>
            </a:r>
            <a:endParaRPr lang="en-US" dirty="0"/>
          </a:p>
        </p:txBody>
      </p:sp>
      <p:sp>
        <p:nvSpPr>
          <p:cNvPr id="14" name="Content Placeholder 13"/>
          <p:cNvSpPr>
            <a:spLocks noGrp="1"/>
          </p:cNvSpPr>
          <p:nvPr>
            <p:ph idx="1"/>
          </p:nvPr>
        </p:nvSpPr>
        <p:spPr>
          <a:xfrm>
            <a:off x="379412" y="1143000"/>
            <a:ext cx="11430000" cy="4876800"/>
          </a:xfrm>
        </p:spPr>
        <p:txBody>
          <a:bodyPr>
            <a:normAutofit fontScale="92500" lnSpcReduction="20000"/>
          </a:bodyPr>
          <a:lstStyle/>
          <a:p>
            <a:pPr marL="0" indent="0">
              <a:spcBef>
                <a:spcPts val="0"/>
              </a:spcBef>
              <a:buNone/>
            </a:pPr>
            <a:r>
              <a:rPr lang="en-US" dirty="0"/>
              <a:t>	npm install @angular/platform-browser –save</a:t>
            </a:r>
          </a:p>
          <a:p>
            <a:pPr marL="0" indent="0">
              <a:spcBef>
                <a:spcPts val="0"/>
              </a:spcBef>
              <a:buNone/>
            </a:pPr>
            <a:r>
              <a:rPr lang="en-US" dirty="0"/>
              <a:t>	npm install @angular/platform-browser-dynamic –save</a:t>
            </a:r>
          </a:p>
          <a:p>
            <a:pPr marL="0" indent="0">
              <a:spcBef>
                <a:spcPts val="0"/>
              </a:spcBef>
              <a:buNone/>
            </a:pPr>
            <a:r>
              <a:rPr lang="en-US" dirty="0"/>
              <a:t>	npm install @angular/router –save</a:t>
            </a:r>
          </a:p>
          <a:p>
            <a:pPr marL="0" indent="0">
              <a:spcBef>
                <a:spcPts val="0"/>
              </a:spcBef>
              <a:buNone/>
            </a:pPr>
            <a:r>
              <a:rPr lang="en-US" dirty="0"/>
              <a:t>	npm install @angular/forms –save</a:t>
            </a:r>
          </a:p>
          <a:p>
            <a:pPr marL="0" indent="0">
              <a:spcBef>
                <a:spcPts val="0"/>
              </a:spcBef>
              <a:buNone/>
            </a:pPr>
            <a:r>
              <a:rPr lang="en-US" dirty="0"/>
              <a:t>	npm install @angular/http –save</a:t>
            </a:r>
          </a:p>
          <a:p>
            <a:pPr marL="0" indent="0">
              <a:spcBef>
                <a:spcPts val="0"/>
              </a:spcBef>
              <a:buNone/>
            </a:pPr>
            <a:r>
              <a:rPr lang="en-US" dirty="0"/>
              <a:t>	</a:t>
            </a:r>
          </a:p>
          <a:p>
            <a:pPr marL="0" indent="0">
              <a:spcBef>
                <a:spcPts val="0"/>
              </a:spcBef>
              <a:buNone/>
            </a:pPr>
            <a:r>
              <a:rPr lang="en-US" dirty="0"/>
              <a:t>	npm install systemjs –save</a:t>
            </a:r>
          </a:p>
          <a:p>
            <a:pPr marL="0" indent="0">
              <a:spcBef>
                <a:spcPts val="0"/>
              </a:spcBef>
              <a:buNone/>
            </a:pPr>
            <a:r>
              <a:rPr lang="en-US" dirty="0"/>
              <a:t>	npm install bootstrap –save</a:t>
            </a:r>
          </a:p>
          <a:p>
            <a:pPr marL="0" indent="0">
              <a:spcBef>
                <a:spcPts val="0"/>
              </a:spcBef>
              <a:buNone/>
            </a:pPr>
            <a:r>
              <a:rPr lang="en-US" dirty="0"/>
              <a:t>	npm install jquery –save</a:t>
            </a:r>
          </a:p>
          <a:p>
            <a:pPr marL="0" indent="0">
              <a:spcBef>
                <a:spcPts val="0"/>
              </a:spcBef>
              <a:buNone/>
            </a:pPr>
            <a:endParaRPr lang="en-US" dirty="0"/>
          </a:p>
          <a:p>
            <a:pPr marL="0" indent="0">
              <a:spcBef>
                <a:spcPts val="0"/>
              </a:spcBef>
              <a:buNone/>
            </a:pPr>
            <a:r>
              <a:rPr lang="en-US" dirty="0"/>
              <a:t>	npm install typescript –save-dev</a:t>
            </a:r>
          </a:p>
          <a:p>
            <a:pPr marL="0" indent="0">
              <a:spcBef>
                <a:spcPts val="0"/>
              </a:spcBef>
              <a:buNone/>
            </a:pPr>
            <a:r>
              <a:rPr lang="en-US" dirty="0"/>
              <a:t>	npm install typings –save-dev</a:t>
            </a:r>
          </a:p>
          <a:p>
            <a:pPr marL="0" indent="0">
              <a:spcBef>
                <a:spcPts val="0"/>
              </a:spcBef>
              <a:buNone/>
            </a:pPr>
            <a:r>
              <a:rPr lang="en-US" dirty="0"/>
              <a:t>	npm install lite-server –save-dev</a:t>
            </a:r>
          </a:p>
          <a:p>
            <a:pPr marL="0" indent="0">
              <a:spcBef>
                <a:spcPts val="0"/>
              </a:spcBef>
              <a:buNone/>
            </a:pPr>
            <a:r>
              <a:rPr lang="en-US" dirty="0"/>
              <a:t>	npm install concurrently –save-dev</a:t>
            </a:r>
          </a:p>
          <a:p>
            <a:pPr marL="0" indent="0">
              <a:spcBef>
                <a:spcPts val="0"/>
              </a:spcBef>
              <a:buNone/>
            </a:pPr>
            <a:r>
              <a:rPr lang="en-US" dirty="0"/>
              <a:t>	npm install gulp –save-dev</a:t>
            </a:r>
          </a:p>
          <a:p>
            <a:pPr marL="0" indent="0">
              <a:spcBef>
                <a:spcPts val="0"/>
              </a:spcBef>
              <a:buNone/>
            </a:pPr>
            <a:r>
              <a:rPr lang="en-US" dirty="0"/>
              <a:t>	</a:t>
            </a:r>
          </a:p>
          <a:p>
            <a:pPr marL="0" indent="0">
              <a:spcBef>
                <a:spcPts val="0"/>
              </a:spcBef>
              <a:buNone/>
            </a:pPr>
            <a:r>
              <a:rPr lang="en-US" dirty="0"/>
              <a:t>	npm install gulp-</a:t>
            </a:r>
            <a:r>
              <a:rPr lang="en-US" dirty="0" err="1"/>
              <a:t>util</a:t>
            </a:r>
            <a:r>
              <a:rPr lang="en-US" dirty="0"/>
              <a:t> –save-dev</a:t>
            </a:r>
          </a:p>
          <a:p>
            <a:pPr marL="0" indent="0">
              <a:spcBef>
                <a:spcPts val="0"/>
              </a:spcBef>
              <a:buNone/>
            </a:pPr>
            <a:r>
              <a:rPr lang="en-US" dirty="0"/>
              <a:t>	npm install yargs –save-dev</a:t>
            </a:r>
          </a:p>
        </p:txBody>
      </p:sp>
    </p:spTree>
    <p:extLst>
      <p:ext uri="{BB962C8B-B14F-4D97-AF65-F5344CB8AC3E}">
        <p14:creationId xmlns:p14="http://schemas.microsoft.com/office/powerpoint/2010/main" val="356041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Modifying the </a:t>
            </a:r>
            <a:r>
              <a:rPr lang="en-US" b="1" dirty="0" err="1"/>
              <a:t>package.json</a:t>
            </a:r>
            <a:r>
              <a:rPr lang="en-US" b="1" dirty="0"/>
              <a:t> file</a:t>
            </a:r>
            <a:endParaRPr lang="en-US" dirty="0"/>
          </a:p>
        </p:txBody>
      </p:sp>
      <p:pic>
        <p:nvPicPr>
          <p:cNvPr id="2" name="Picture 1"/>
          <p:cNvPicPr>
            <a:picLocks noChangeAspect="1"/>
          </p:cNvPicPr>
          <p:nvPr/>
        </p:nvPicPr>
        <p:blipFill>
          <a:blip r:embed="rId2"/>
          <a:stretch>
            <a:fillRect/>
          </a:stretch>
        </p:blipFill>
        <p:spPr>
          <a:xfrm>
            <a:off x="291745" y="990600"/>
            <a:ext cx="11649034" cy="4648200"/>
          </a:xfrm>
          <a:prstGeom prst="rect">
            <a:avLst/>
          </a:prstGeom>
        </p:spPr>
      </p:pic>
    </p:spTree>
    <p:extLst>
      <p:ext uri="{BB962C8B-B14F-4D97-AF65-F5344CB8AC3E}">
        <p14:creationId xmlns:p14="http://schemas.microsoft.com/office/powerpoint/2010/main" val="29515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Modifying the </a:t>
            </a:r>
            <a:r>
              <a:rPr lang="en-US" b="1" dirty="0" err="1"/>
              <a:t>package.json</a:t>
            </a:r>
            <a:r>
              <a:rPr lang="en-US" b="1" dirty="0"/>
              <a:t> file</a:t>
            </a:r>
            <a:endParaRPr lang="en-US" dirty="0"/>
          </a:p>
        </p:txBody>
      </p:sp>
      <p:sp>
        <p:nvSpPr>
          <p:cNvPr id="5" name="Content Placeholder 13"/>
          <p:cNvSpPr>
            <a:spLocks noGrp="1"/>
          </p:cNvSpPr>
          <p:nvPr>
            <p:ph idx="1"/>
          </p:nvPr>
        </p:nvSpPr>
        <p:spPr>
          <a:xfrm>
            <a:off x="379412" y="1143000"/>
            <a:ext cx="11430000" cy="4876800"/>
          </a:xfrm>
        </p:spPr>
        <p:txBody>
          <a:bodyPr>
            <a:normAutofit/>
          </a:bodyPr>
          <a:lstStyle/>
          <a:p>
            <a:pPr marL="0" indent="0">
              <a:spcBef>
                <a:spcPts val="0"/>
              </a:spcBef>
              <a:buNone/>
            </a:pPr>
            <a:r>
              <a:rPr lang="en-US" dirty="0"/>
              <a:t>Remove the “main” property from the </a:t>
            </a:r>
            <a:r>
              <a:rPr lang="en-US" dirty="0" err="1"/>
              <a:t>package.json</a:t>
            </a:r>
            <a:r>
              <a:rPr lang="en-US" dirty="0"/>
              <a:t> file and change the following package identification properties:</a:t>
            </a:r>
          </a:p>
          <a:p>
            <a:pPr marL="0" indent="0">
              <a:spcBef>
                <a:spcPts val="0"/>
              </a:spcBef>
              <a:buNone/>
            </a:pPr>
            <a:endParaRPr lang="en-US" dirty="0"/>
          </a:p>
          <a:p>
            <a:pPr marL="0" indent="0">
              <a:spcBef>
                <a:spcPts val="0"/>
              </a:spcBef>
              <a:buNone/>
            </a:pPr>
            <a:r>
              <a:rPr lang="en-US" dirty="0"/>
              <a:t>	……..</a:t>
            </a:r>
          </a:p>
          <a:p>
            <a:pPr marL="0" indent="0">
              <a:spcBef>
                <a:spcPts val="0"/>
              </a:spcBef>
              <a:buNone/>
            </a:pPr>
            <a:r>
              <a:rPr lang="en-US" dirty="0"/>
              <a:t>	“name”: “angular-2-samples”,</a:t>
            </a:r>
          </a:p>
          <a:p>
            <a:pPr marL="0" indent="0">
              <a:spcBef>
                <a:spcPts val="0"/>
              </a:spcBef>
              <a:buNone/>
            </a:pPr>
            <a:r>
              <a:rPr lang="en-US" dirty="0"/>
              <a:t>	“version”: “1.1.0”,</a:t>
            </a:r>
          </a:p>
          <a:p>
            <a:pPr marL="0" indent="0">
              <a:spcBef>
                <a:spcPts val="0"/>
              </a:spcBef>
              <a:buNone/>
            </a:pPr>
            <a:r>
              <a:rPr lang="en-US" dirty="0"/>
              <a:t>	“description”: “This project contains the samples for angular </a:t>
            </a:r>
            <a:r>
              <a:rPr lang="en-US" dirty="0" err="1"/>
              <a:t>js</a:t>
            </a:r>
            <a:r>
              <a:rPr lang="en-US" dirty="0"/>
              <a:t> 2.0”,</a:t>
            </a:r>
          </a:p>
          <a:p>
            <a:pPr marL="0" indent="0">
              <a:spcBef>
                <a:spcPts val="0"/>
              </a:spcBef>
              <a:buNone/>
            </a:pPr>
            <a:r>
              <a:rPr lang="en-US" dirty="0"/>
              <a:t>	………</a:t>
            </a:r>
          </a:p>
        </p:txBody>
      </p:sp>
    </p:spTree>
    <p:extLst>
      <p:ext uri="{BB962C8B-B14F-4D97-AF65-F5344CB8AC3E}">
        <p14:creationId xmlns:p14="http://schemas.microsoft.com/office/powerpoint/2010/main" val="262241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Services</a:t>
            </a:r>
            <a:endParaRPr lang="en-US" dirty="0"/>
          </a:p>
        </p:txBody>
      </p:sp>
      <p:sp>
        <p:nvSpPr>
          <p:cNvPr id="4" name="Content Placeholder 13"/>
          <p:cNvSpPr>
            <a:spLocks noGrp="1"/>
          </p:cNvSpPr>
          <p:nvPr>
            <p:ph idx="1"/>
          </p:nvPr>
        </p:nvSpPr>
        <p:spPr>
          <a:xfrm>
            <a:off x="379412" y="1143000"/>
            <a:ext cx="2971800" cy="4876800"/>
          </a:xfrm>
        </p:spPr>
        <p:txBody>
          <a:bodyPr>
            <a:normAutofit/>
          </a:bodyPr>
          <a:lstStyle/>
          <a:p>
            <a:r>
              <a:rPr lang="en-US" dirty="0"/>
              <a:t>A service is a class with a clear responsibility, a narrow set of operations proffered to other components</a:t>
            </a:r>
          </a:p>
        </p:txBody>
      </p:sp>
      <p:pic>
        <p:nvPicPr>
          <p:cNvPr id="3" name="Picture 2"/>
          <p:cNvPicPr>
            <a:picLocks noChangeAspect="1"/>
          </p:cNvPicPr>
          <p:nvPr/>
        </p:nvPicPr>
        <p:blipFill>
          <a:blip r:embed="rId2"/>
          <a:stretch>
            <a:fillRect/>
          </a:stretch>
        </p:blipFill>
        <p:spPr>
          <a:xfrm>
            <a:off x="3351212" y="1143000"/>
            <a:ext cx="8077200" cy="4876800"/>
          </a:xfrm>
          <a:prstGeom prst="rect">
            <a:avLst/>
          </a:prstGeom>
        </p:spPr>
      </p:pic>
    </p:spTree>
    <p:extLst>
      <p:ext uri="{BB962C8B-B14F-4D97-AF65-F5344CB8AC3E}">
        <p14:creationId xmlns:p14="http://schemas.microsoft.com/office/powerpoint/2010/main" val="16796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Services</a:t>
            </a:r>
            <a:endParaRPr lang="en-US" dirty="0"/>
          </a:p>
        </p:txBody>
      </p:sp>
      <p:sp>
        <p:nvSpPr>
          <p:cNvPr id="4" name="Content Placeholder 13"/>
          <p:cNvSpPr>
            <a:spLocks noGrp="1"/>
          </p:cNvSpPr>
          <p:nvPr>
            <p:ph idx="1"/>
          </p:nvPr>
        </p:nvSpPr>
        <p:spPr>
          <a:xfrm>
            <a:off x="379412" y="1143000"/>
            <a:ext cx="11430000" cy="4876800"/>
          </a:xfrm>
        </p:spPr>
        <p:txBody>
          <a:bodyPr>
            <a:normAutofit/>
          </a:bodyPr>
          <a:lstStyle/>
          <a:p>
            <a:r>
              <a:rPr lang="en-US" dirty="0"/>
              <a:t>Service can implement the following pattern:</a:t>
            </a:r>
          </a:p>
        </p:txBody>
      </p:sp>
      <p:pic>
        <p:nvPicPr>
          <p:cNvPr id="2" name="Picture 1"/>
          <p:cNvPicPr>
            <a:picLocks noChangeAspect="1"/>
          </p:cNvPicPr>
          <p:nvPr/>
        </p:nvPicPr>
        <p:blipFill>
          <a:blip r:embed="rId2"/>
          <a:stretch>
            <a:fillRect/>
          </a:stretch>
        </p:blipFill>
        <p:spPr>
          <a:xfrm>
            <a:off x="1711329" y="1600200"/>
            <a:ext cx="8766165" cy="4267200"/>
          </a:xfrm>
          <a:prstGeom prst="rect">
            <a:avLst/>
          </a:prstGeom>
        </p:spPr>
      </p:pic>
    </p:spTree>
    <p:extLst>
      <p:ext uri="{BB962C8B-B14F-4D97-AF65-F5344CB8AC3E}">
        <p14:creationId xmlns:p14="http://schemas.microsoft.com/office/powerpoint/2010/main" val="7877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What Exactly Is AngularJS?</a:t>
            </a:r>
            <a:endParaRPr lang="en-US" dirty="0"/>
          </a:p>
        </p:txBody>
      </p:sp>
      <p:sp>
        <p:nvSpPr>
          <p:cNvPr id="14" name="Content Placeholder 13"/>
          <p:cNvSpPr>
            <a:spLocks noGrp="1"/>
          </p:cNvSpPr>
          <p:nvPr>
            <p:ph idx="1"/>
          </p:nvPr>
        </p:nvSpPr>
        <p:spPr>
          <a:xfrm>
            <a:off x="379412" y="1143000"/>
            <a:ext cx="11430000" cy="4876800"/>
          </a:xfrm>
        </p:spPr>
        <p:txBody>
          <a:bodyPr>
            <a:normAutofit lnSpcReduction="10000"/>
          </a:bodyPr>
          <a:lstStyle/>
          <a:p>
            <a:r>
              <a:rPr lang="en-US" dirty="0"/>
              <a:t>AngularJS is an open source web application framework. AngularJS helps web developers create programming logic for their applications within the actual web page, and link the web application data model to backend databases and services. </a:t>
            </a:r>
          </a:p>
          <a:p>
            <a:r>
              <a:rPr lang="en-US" dirty="0"/>
              <a:t>This exciting program scripting language also allows UI design logic to be expressed in an HTML template file. This is particularly useful for the presentation of data.</a:t>
            </a:r>
          </a:p>
          <a:p>
            <a:r>
              <a:rPr lang="en-US" dirty="0"/>
              <a:t>AngularJS is a JavaScript framework for creating dynamic web apps. It expands the capabilities of an HTML template, enabling designers to turn static web pages into fully interactive web applications.</a:t>
            </a:r>
          </a:p>
          <a:p>
            <a:r>
              <a:rPr lang="en-US" dirty="0"/>
              <a:t>AngularJS uses the concepts of </a:t>
            </a:r>
            <a:r>
              <a:rPr lang="en-US" i="1" dirty="0"/>
              <a:t>data binding </a:t>
            </a:r>
            <a:r>
              <a:rPr lang="en-US" dirty="0"/>
              <a:t>and </a:t>
            </a:r>
            <a:r>
              <a:rPr lang="en-US" i="1" dirty="0"/>
              <a:t>dependency injection </a:t>
            </a:r>
            <a:r>
              <a:rPr lang="en-US" dirty="0"/>
              <a:t>in ways that greatly reduce the amount of code that would be required with other web programming languages.</a:t>
            </a:r>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Bindings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0" indent="0">
              <a:buNone/>
            </a:pPr>
            <a:r>
              <a:rPr lang="en-US" dirty="0"/>
              <a:t>Angular 2.0 recommends to have one-way bindings.  The following are the one- way types:</a:t>
            </a:r>
          </a:p>
          <a:p>
            <a:r>
              <a:rPr lang="en-US" dirty="0"/>
              <a:t>Property Binding</a:t>
            </a:r>
          </a:p>
          <a:p>
            <a:r>
              <a:rPr lang="en-US" dirty="0"/>
              <a:t>Attribute Binding</a:t>
            </a:r>
          </a:p>
          <a:p>
            <a:r>
              <a:rPr lang="en-US" dirty="0"/>
              <a:t>Class Binding</a:t>
            </a:r>
          </a:p>
          <a:p>
            <a:r>
              <a:rPr lang="en-US" dirty="0"/>
              <a:t>Style Binding</a:t>
            </a:r>
          </a:p>
          <a:p>
            <a:r>
              <a:rPr lang="en-US" dirty="0"/>
              <a:t>Event Binding</a:t>
            </a:r>
          </a:p>
        </p:txBody>
      </p:sp>
    </p:spTree>
    <p:extLst>
      <p:ext uri="{BB962C8B-B14F-4D97-AF65-F5344CB8AC3E}">
        <p14:creationId xmlns:p14="http://schemas.microsoft.com/office/powerpoint/2010/main" val="35658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Property Binding</a:t>
            </a:r>
            <a:endParaRPr lang="en-US" dirty="0"/>
          </a:p>
        </p:txBody>
      </p:sp>
      <p:sp>
        <p:nvSpPr>
          <p:cNvPr id="14" name="Content Placeholder 13"/>
          <p:cNvSpPr>
            <a:spLocks noGrp="1"/>
          </p:cNvSpPr>
          <p:nvPr>
            <p:ph idx="1"/>
          </p:nvPr>
        </p:nvSpPr>
        <p:spPr>
          <a:xfrm>
            <a:off x="379412" y="1143000"/>
            <a:ext cx="11430000" cy="4648200"/>
          </a:xfrm>
        </p:spPr>
        <p:txBody>
          <a:bodyPr>
            <a:normAutofit/>
          </a:bodyPr>
          <a:lstStyle/>
          <a:p>
            <a:r>
              <a:rPr lang="en-US" dirty="0"/>
              <a:t>With property binding, you can pass a value to the target, but you have no way to read the target property, nor to invoke a method on the target. </a:t>
            </a:r>
          </a:p>
          <a:p>
            <a:endParaRPr lang="en-US" dirty="0"/>
          </a:p>
          <a:p>
            <a:endParaRPr lang="en-US" dirty="0"/>
          </a:p>
          <a:p>
            <a:endParaRPr lang="en-US" dirty="0"/>
          </a:p>
          <a:p>
            <a:endParaRPr lang="en-US" dirty="0"/>
          </a:p>
          <a:p>
            <a:endParaRPr lang="en-US" dirty="0"/>
          </a:p>
          <a:p>
            <a:r>
              <a:rPr lang="en-US" dirty="0"/>
              <a:t>The target can be an element, component or directive property.</a:t>
            </a:r>
          </a:p>
          <a:p>
            <a:endParaRPr lang="en-US" dirty="0"/>
          </a:p>
          <a:p>
            <a:pPr marL="0" indent="0">
              <a:buNone/>
            </a:pPr>
            <a:endParaRPr lang="en-US" dirty="0"/>
          </a:p>
          <a:p>
            <a:endParaRPr lang="en-US" dirty="0"/>
          </a:p>
        </p:txBody>
      </p:sp>
      <p:grpSp>
        <p:nvGrpSpPr>
          <p:cNvPr id="4" name="Group 3"/>
          <p:cNvGrpSpPr/>
          <p:nvPr/>
        </p:nvGrpSpPr>
        <p:grpSpPr>
          <a:xfrm>
            <a:off x="2170112" y="1981200"/>
            <a:ext cx="7848600" cy="2590800"/>
            <a:chOff x="760412" y="1676400"/>
            <a:chExt cx="7467600" cy="2118963"/>
          </a:xfrm>
        </p:grpSpPr>
        <p:pic>
          <p:nvPicPr>
            <p:cNvPr id="2" name="Picture 1"/>
            <p:cNvPicPr>
              <a:picLocks noChangeAspect="1"/>
            </p:cNvPicPr>
            <p:nvPr/>
          </p:nvPicPr>
          <p:blipFill>
            <a:blip r:embed="rId2"/>
            <a:stretch>
              <a:fillRect/>
            </a:stretch>
          </p:blipFill>
          <p:spPr>
            <a:xfrm>
              <a:off x="760412" y="1676400"/>
              <a:ext cx="7467600" cy="1497513"/>
            </a:xfrm>
            <a:prstGeom prst="rect">
              <a:avLst/>
            </a:prstGeom>
          </p:spPr>
        </p:pic>
        <p:pic>
          <p:nvPicPr>
            <p:cNvPr id="3" name="Picture 2"/>
            <p:cNvPicPr>
              <a:picLocks noChangeAspect="1"/>
            </p:cNvPicPr>
            <p:nvPr/>
          </p:nvPicPr>
          <p:blipFill>
            <a:blip r:embed="rId3"/>
            <a:stretch>
              <a:fillRect/>
            </a:stretch>
          </p:blipFill>
          <p:spPr>
            <a:xfrm>
              <a:off x="760412" y="3173913"/>
              <a:ext cx="7467600" cy="621450"/>
            </a:xfrm>
            <a:prstGeom prst="rect">
              <a:avLst/>
            </a:prstGeom>
          </p:spPr>
        </p:pic>
      </p:grpSp>
    </p:spTree>
    <p:extLst>
      <p:ext uri="{BB962C8B-B14F-4D97-AF65-F5344CB8AC3E}">
        <p14:creationId xmlns:p14="http://schemas.microsoft.com/office/powerpoint/2010/main" val="89466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Attribute Binding</a:t>
            </a:r>
            <a:endParaRPr lang="en-US" dirty="0"/>
          </a:p>
        </p:txBody>
      </p:sp>
      <p:pic>
        <p:nvPicPr>
          <p:cNvPr id="5" name="Picture 4"/>
          <p:cNvPicPr>
            <a:picLocks noChangeAspect="1"/>
          </p:cNvPicPr>
          <p:nvPr/>
        </p:nvPicPr>
        <p:blipFill>
          <a:blip r:embed="rId2"/>
          <a:stretch>
            <a:fillRect/>
          </a:stretch>
        </p:blipFill>
        <p:spPr>
          <a:xfrm>
            <a:off x="435166" y="2362200"/>
            <a:ext cx="11318492" cy="1250424"/>
          </a:xfrm>
          <a:prstGeom prst="rect">
            <a:avLst/>
          </a:prstGeom>
        </p:spPr>
      </p:pic>
    </p:spTree>
    <p:extLst>
      <p:ext uri="{BB962C8B-B14F-4D97-AF65-F5344CB8AC3E}">
        <p14:creationId xmlns:p14="http://schemas.microsoft.com/office/powerpoint/2010/main" val="9704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Class Binding</a:t>
            </a:r>
            <a:endParaRPr lang="en-US" dirty="0"/>
          </a:p>
        </p:txBody>
      </p:sp>
      <p:pic>
        <p:nvPicPr>
          <p:cNvPr id="2" name="Picture 1"/>
          <p:cNvPicPr>
            <a:picLocks noChangeAspect="1"/>
          </p:cNvPicPr>
          <p:nvPr/>
        </p:nvPicPr>
        <p:blipFill>
          <a:blip r:embed="rId2"/>
          <a:stretch>
            <a:fillRect/>
          </a:stretch>
        </p:blipFill>
        <p:spPr>
          <a:xfrm>
            <a:off x="137212" y="2362200"/>
            <a:ext cx="11914399" cy="1455382"/>
          </a:xfrm>
          <a:prstGeom prst="rect">
            <a:avLst/>
          </a:prstGeom>
        </p:spPr>
      </p:pic>
    </p:spTree>
    <p:extLst>
      <p:ext uri="{BB962C8B-B14F-4D97-AF65-F5344CB8AC3E}">
        <p14:creationId xmlns:p14="http://schemas.microsoft.com/office/powerpoint/2010/main" val="105538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Style Binding</a:t>
            </a:r>
            <a:endParaRPr lang="en-US" dirty="0"/>
          </a:p>
        </p:txBody>
      </p:sp>
      <p:pic>
        <p:nvPicPr>
          <p:cNvPr id="2" name="Picture 1"/>
          <p:cNvPicPr>
            <a:picLocks noChangeAspect="1"/>
          </p:cNvPicPr>
          <p:nvPr/>
        </p:nvPicPr>
        <p:blipFill>
          <a:blip r:embed="rId2"/>
          <a:stretch>
            <a:fillRect/>
          </a:stretch>
        </p:blipFill>
        <p:spPr>
          <a:xfrm>
            <a:off x="149087" y="2438400"/>
            <a:ext cx="11890649" cy="1433800"/>
          </a:xfrm>
          <a:prstGeom prst="rect">
            <a:avLst/>
          </a:prstGeom>
        </p:spPr>
      </p:pic>
    </p:spTree>
    <p:extLst>
      <p:ext uri="{BB962C8B-B14F-4D97-AF65-F5344CB8AC3E}">
        <p14:creationId xmlns:p14="http://schemas.microsoft.com/office/powerpoint/2010/main" val="377939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Event Binding</a:t>
            </a:r>
            <a:endParaRPr lang="en-US" dirty="0"/>
          </a:p>
        </p:txBody>
      </p:sp>
      <p:sp>
        <p:nvSpPr>
          <p:cNvPr id="14" name="Content Placeholder 13"/>
          <p:cNvSpPr>
            <a:spLocks noGrp="1"/>
          </p:cNvSpPr>
          <p:nvPr>
            <p:ph idx="1"/>
          </p:nvPr>
        </p:nvSpPr>
        <p:spPr>
          <a:xfrm>
            <a:off x="379412" y="1143000"/>
            <a:ext cx="11430000" cy="4648200"/>
          </a:xfrm>
        </p:spPr>
        <p:txBody>
          <a:bodyPr>
            <a:normAutofit/>
          </a:bodyPr>
          <a:lstStyle/>
          <a:p>
            <a:r>
              <a:rPr lang="en-US" dirty="0"/>
              <a:t>Event binding pushes data in one direction: from an element to a component or directive – so in the opposite direction as property binding does.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018151" y="2362200"/>
            <a:ext cx="10152521" cy="1481137"/>
          </a:xfrm>
          <a:prstGeom prst="rect">
            <a:avLst/>
          </a:prstGeom>
        </p:spPr>
      </p:pic>
    </p:spTree>
    <p:extLst>
      <p:ext uri="{BB962C8B-B14F-4D97-AF65-F5344CB8AC3E}">
        <p14:creationId xmlns:p14="http://schemas.microsoft.com/office/powerpoint/2010/main" val="53316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Two Way Binding</a:t>
            </a:r>
            <a:endParaRPr lang="en-US" dirty="0"/>
          </a:p>
        </p:txBody>
      </p:sp>
      <p:sp>
        <p:nvSpPr>
          <p:cNvPr id="14" name="Content Placeholder 13"/>
          <p:cNvSpPr>
            <a:spLocks noGrp="1"/>
          </p:cNvSpPr>
          <p:nvPr>
            <p:ph idx="1"/>
          </p:nvPr>
        </p:nvSpPr>
        <p:spPr>
          <a:xfrm>
            <a:off x="379412" y="1143000"/>
            <a:ext cx="11430000" cy="4648200"/>
          </a:xfrm>
        </p:spPr>
        <p:txBody>
          <a:bodyPr>
            <a:normAutofit/>
          </a:bodyPr>
          <a:lstStyle/>
          <a:p>
            <a:r>
              <a:rPr lang="en-US" dirty="0"/>
              <a:t>Angular 2.0 suggest using one-way bindings only, it has a special two-way binding mechanism to help manage HTML forms.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2"/>
          <a:stretch>
            <a:fillRect/>
          </a:stretch>
        </p:blipFill>
        <p:spPr>
          <a:xfrm>
            <a:off x="494873" y="2819400"/>
            <a:ext cx="11314539" cy="921925"/>
          </a:xfrm>
          <a:prstGeom prst="rect">
            <a:avLst/>
          </a:prstGeom>
        </p:spPr>
      </p:pic>
    </p:spTree>
    <p:extLst>
      <p:ext uri="{BB962C8B-B14F-4D97-AF65-F5344CB8AC3E}">
        <p14:creationId xmlns:p14="http://schemas.microsoft.com/office/powerpoint/2010/main" val="306242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Directives</a:t>
            </a:r>
            <a:endParaRPr lang="en-US" dirty="0"/>
          </a:p>
        </p:txBody>
      </p:sp>
      <p:sp>
        <p:nvSpPr>
          <p:cNvPr id="14" name="Content Placeholder 13"/>
          <p:cNvSpPr>
            <a:spLocks noGrp="1"/>
          </p:cNvSpPr>
          <p:nvPr>
            <p:ph idx="1"/>
          </p:nvPr>
        </p:nvSpPr>
        <p:spPr>
          <a:xfrm>
            <a:off x="379412" y="1143000"/>
            <a:ext cx="11430000" cy="4648200"/>
          </a:xfrm>
        </p:spPr>
        <p:txBody>
          <a:bodyPr>
            <a:normAutofit/>
          </a:bodyPr>
          <a:lstStyle/>
          <a:p>
            <a:pPr marL="0" indent="0">
              <a:buNone/>
            </a:pPr>
            <a:r>
              <a:rPr lang="en-US" dirty="0"/>
              <a:t>Angular has three kinds of directives:</a:t>
            </a:r>
          </a:p>
          <a:p>
            <a:r>
              <a:rPr lang="en-US" dirty="0"/>
              <a:t>Components: These directives have templates, and so manage their own patch of UI. These directives are widely used.</a:t>
            </a:r>
          </a:p>
          <a:p>
            <a:r>
              <a:rPr lang="en-US" dirty="0"/>
              <a:t>Structural Directives: These directives change the layout of DOM either by adding or removing DOM elements.  They don’t have templates. For e.g.: ngIF, ngFor, and ngSwitch.</a:t>
            </a:r>
          </a:p>
          <a:p>
            <a:r>
              <a:rPr lang="en-US" dirty="0"/>
              <a:t>Attributes Directives: These directives can be attached to DOM elements and they can change the appearance or behavior of elements they are annexed to</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39114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Two Way Binding</a:t>
            </a:r>
            <a:endParaRPr lang="en-US" dirty="0"/>
          </a:p>
        </p:txBody>
      </p:sp>
      <p:sp>
        <p:nvSpPr>
          <p:cNvPr id="14" name="Content Placeholder 13"/>
          <p:cNvSpPr>
            <a:spLocks noGrp="1"/>
          </p:cNvSpPr>
          <p:nvPr>
            <p:ph idx="1"/>
          </p:nvPr>
        </p:nvSpPr>
        <p:spPr>
          <a:xfrm>
            <a:off x="379412" y="1143000"/>
            <a:ext cx="11430000" cy="4648200"/>
          </a:xfrm>
        </p:spPr>
        <p:txBody>
          <a:bodyPr>
            <a:normAutofit/>
          </a:bodyPr>
          <a:lstStyle/>
          <a:p>
            <a:r>
              <a:rPr lang="en-US" dirty="0"/>
              <a:t>Angular 2.0 suggest using one-way bindings only, it has a special two-way binding mechanism to help manage HTML forms.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2"/>
          <a:stretch>
            <a:fillRect/>
          </a:stretch>
        </p:blipFill>
        <p:spPr>
          <a:xfrm>
            <a:off x="494873" y="2819400"/>
            <a:ext cx="11314539" cy="921925"/>
          </a:xfrm>
          <a:prstGeom prst="rect">
            <a:avLst/>
          </a:prstGeom>
        </p:spPr>
      </p:pic>
    </p:spTree>
    <p:extLst>
      <p:ext uri="{BB962C8B-B14F-4D97-AF65-F5344CB8AC3E}">
        <p14:creationId xmlns:p14="http://schemas.microsoft.com/office/powerpoint/2010/main" val="37024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Advantages of AngularJS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0" indent="0">
              <a:buNone/>
            </a:pPr>
            <a:r>
              <a:rPr lang="en-US" dirty="0"/>
              <a:t>Some advantages of AngularJS include:</a:t>
            </a:r>
          </a:p>
          <a:p>
            <a:r>
              <a:rPr lang="en-US" dirty="0"/>
              <a:t>The ability to make well-organized single-page applications.</a:t>
            </a:r>
          </a:p>
          <a:p>
            <a:r>
              <a:rPr lang="en-US" dirty="0"/>
              <a:t>The ability to bind data to HTML.</a:t>
            </a:r>
          </a:p>
          <a:p>
            <a:r>
              <a:rPr lang="en-US" dirty="0"/>
              <a:t>Testable code.</a:t>
            </a:r>
          </a:p>
          <a:p>
            <a:r>
              <a:rPr lang="en-US" dirty="0"/>
              <a:t>Separation of component responsibilities.</a:t>
            </a:r>
          </a:p>
          <a:p>
            <a:r>
              <a:rPr lang="en-US" dirty="0"/>
              <a:t>Reusable components.</a:t>
            </a:r>
          </a:p>
          <a:p>
            <a:r>
              <a:rPr lang="en-US" dirty="0"/>
              <a:t>Greater functionality with shorter code.</a:t>
            </a:r>
          </a:p>
          <a:p>
            <a:r>
              <a:rPr lang="en-US" dirty="0"/>
              <a:t>Compatibility with all major browsers and mobile devices.</a:t>
            </a:r>
          </a:p>
        </p:txBody>
      </p:sp>
    </p:spTree>
    <p:extLst>
      <p:ext uri="{BB962C8B-B14F-4D97-AF65-F5344CB8AC3E}">
        <p14:creationId xmlns:p14="http://schemas.microsoft.com/office/powerpoint/2010/main" val="252175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Disadvantages of AngularJS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r>
              <a:rPr lang="en-US" dirty="0"/>
              <a:t>AngularJS is not secure: Because the entire framework consists of JavaScript, the data stored in AngularJS applications are not secure.</a:t>
            </a:r>
          </a:p>
          <a:p>
            <a:r>
              <a:rPr lang="en-US" dirty="0"/>
              <a:t>AngularJS is not degradable: If JavaScript is disabled in the user’s browser, the application will not work.</a:t>
            </a:r>
          </a:p>
        </p:txBody>
      </p:sp>
    </p:spTree>
    <p:extLst>
      <p:ext uri="{BB962C8B-B14F-4D97-AF65-F5344CB8AC3E}">
        <p14:creationId xmlns:p14="http://schemas.microsoft.com/office/powerpoint/2010/main" val="297159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The component pattern</a:t>
            </a:r>
            <a:endParaRPr lang="en-US" dirty="0"/>
          </a:p>
        </p:txBody>
      </p:sp>
      <p:sp>
        <p:nvSpPr>
          <p:cNvPr id="14" name="Content Placeholder 13"/>
          <p:cNvSpPr>
            <a:spLocks noGrp="1"/>
          </p:cNvSpPr>
          <p:nvPr>
            <p:ph idx="1"/>
          </p:nvPr>
        </p:nvSpPr>
        <p:spPr>
          <a:xfrm>
            <a:off x="379412" y="1143000"/>
            <a:ext cx="11430000" cy="4876800"/>
          </a:xfrm>
        </p:spPr>
        <p:txBody>
          <a:bodyPr>
            <a:normAutofit lnSpcReduction="10000"/>
          </a:bodyPr>
          <a:lstStyle/>
          <a:p>
            <a:r>
              <a:rPr lang="en-US" dirty="0"/>
              <a:t>Angular 2.0 applications use the component pattern. You may not have heard of this pattern, but it is all around us. It is used not only in software development but also in manufacturing, construction, and other fields.</a:t>
            </a:r>
          </a:p>
          <a:p>
            <a:r>
              <a:rPr lang="en-US" dirty="0"/>
              <a:t>In software development, components are logical units that can be combined into larger applications.</a:t>
            </a:r>
          </a:p>
          <a:p>
            <a:r>
              <a:rPr lang="en-US" dirty="0"/>
              <a:t>Components tend to have internal logic and properties that are shielded or hidden from the larger application. </a:t>
            </a:r>
          </a:p>
          <a:p>
            <a:r>
              <a:rPr lang="en-US" dirty="0"/>
              <a:t>The larger application then consumes these building-blocks through specific gateways, called interfaces, which expose only what is needed to make use of the component. </a:t>
            </a:r>
          </a:p>
          <a:p>
            <a:r>
              <a:rPr lang="en-US" dirty="0"/>
              <a:t>In this way, the component's internal logic can be modified without affecting the larger application, as long as the interfaces are not changed.</a:t>
            </a:r>
          </a:p>
        </p:txBody>
      </p:sp>
    </p:spTree>
    <p:extLst>
      <p:ext uri="{BB962C8B-B14F-4D97-AF65-F5344CB8AC3E}">
        <p14:creationId xmlns:p14="http://schemas.microsoft.com/office/powerpoint/2010/main" val="312288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What's new that enables Angular to use this pattern?</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0" indent="0">
              <a:buNone/>
            </a:pPr>
            <a:r>
              <a:rPr lang="en-US" dirty="0"/>
              <a:t>By contrast, the newest version of Angular embraces recently emerging technologies, which make it possible to implement the component pattern more fully. These technologies include </a:t>
            </a:r>
          </a:p>
          <a:p>
            <a:r>
              <a:rPr lang="en-US" dirty="0"/>
              <a:t>Web Components</a:t>
            </a:r>
          </a:p>
          <a:p>
            <a:r>
              <a:rPr lang="en-US" dirty="0"/>
              <a:t>ES2015 (the new version of JavaScript)</a:t>
            </a:r>
          </a:p>
          <a:p>
            <a:r>
              <a:rPr lang="en-US" dirty="0" err="1"/>
              <a:t>TypeScript</a:t>
            </a:r>
            <a:r>
              <a:rPr lang="en-US" dirty="0"/>
              <a:t>. </a:t>
            </a:r>
          </a:p>
          <a:p>
            <a:pPr marL="0" indent="0">
              <a:buNone/>
            </a:pPr>
            <a:r>
              <a:rPr lang="en-US" dirty="0"/>
              <a:t>Let's discuss what each of these technologies brings to the mix that makes this possible.</a:t>
            </a:r>
          </a:p>
        </p:txBody>
      </p:sp>
    </p:spTree>
    <p:extLst>
      <p:ext uri="{BB962C8B-B14F-4D97-AF65-F5344CB8AC3E}">
        <p14:creationId xmlns:p14="http://schemas.microsoft.com/office/powerpoint/2010/main" val="279423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Web Components</a:t>
            </a:r>
            <a:endParaRPr lang="en-US" dirty="0"/>
          </a:p>
        </p:txBody>
      </p:sp>
      <p:sp>
        <p:nvSpPr>
          <p:cNvPr id="14" name="Content Placeholder 13"/>
          <p:cNvSpPr>
            <a:spLocks noGrp="1"/>
          </p:cNvSpPr>
          <p:nvPr>
            <p:ph idx="1"/>
          </p:nvPr>
        </p:nvSpPr>
        <p:spPr>
          <a:xfrm>
            <a:off x="379412" y="1143000"/>
            <a:ext cx="11430000" cy="4876800"/>
          </a:xfrm>
        </p:spPr>
        <p:txBody>
          <a:bodyPr>
            <a:normAutofit/>
          </a:bodyPr>
          <a:lstStyle/>
          <a:p>
            <a:pPr marL="0" indent="0">
              <a:buNone/>
            </a:pPr>
            <a:r>
              <a:rPr lang="en-US" dirty="0"/>
              <a:t>Web Components is an umbrella term that actually covers four emerging standards for web browsers:</a:t>
            </a:r>
          </a:p>
          <a:p>
            <a:r>
              <a:rPr lang="en-US" dirty="0"/>
              <a:t>Custom elements</a:t>
            </a:r>
          </a:p>
          <a:p>
            <a:r>
              <a:rPr lang="en-US" dirty="0"/>
              <a:t>Shadow DOM</a:t>
            </a:r>
          </a:p>
          <a:p>
            <a:r>
              <a:rPr lang="en-US" dirty="0"/>
              <a:t>Templates</a:t>
            </a:r>
          </a:p>
          <a:p>
            <a:r>
              <a:rPr lang="en-US" dirty="0"/>
              <a:t>HTML imports</a:t>
            </a:r>
          </a:p>
        </p:txBody>
      </p:sp>
    </p:spTree>
    <p:extLst>
      <p:ext uri="{BB962C8B-B14F-4D97-AF65-F5344CB8AC3E}">
        <p14:creationId xmlns:p14="http://schemas.microsoft.com/office/powerpoint/2010/main" val="391557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Custom Elements</a:t>
            </a:r>
          </a:p>
        </p:txBody>
      </p:sp>
      <p:sp>
        <p:nvSpPr>
          <p:cNvPr id="14" name="Content Placeholder 13"/>
          <p:cNvSpPr>
            <a:spLocks noGrp="1"/>
          </p:cNvSpPr>
          <p:nvPr>
            <p:ph idx="1"/>
          </p:nvPr>
        </p:nvSpPr>
        <p:spPr>
          <a:xfrm>
            <a:off x="379412" y="1143000"/>
            <a:ext cx="11430000" cy="4876800"/>
          </a:xfrm>
        </p:spPr>
        <p:txBody>
          <a:bodyPr>
            <a:normAutofit/>
          </a:bodyPr>
          <a:lstStyle/>
          <a:p>
            <a:r>
              <a:rPr lang="en-US" dirty="0"/>
              <a:t>Custom elements enable new types of element to be created other than the standard HTML tag names such as &lt;div&gt; and &lt;p&gt;. </a:t>
            </a:r>
          </a:p>
          <a:p>
            <a:r>
              <a:rPr lang="en-US" dirty="0"/>
              <a:t>The ability to add custom tags provides a location on the screen that can be reserved for binding a component. </a:t>
            </a:r>
          </a:p>
          <a:p>
            <a:r>
              <a:rPr lang="en-US" dirty="0"/>
              <a:t>In short, this is the first step towards separating a component from the rest of the page and making it possible to become truly self-contained.</a:t>
            </a:r>
          </a:p>
        </p:txBody>
      </p:sp>
    </p:spTree>
    <p:extLst>
      <p:ext uri="{BB962C8B-B14F-4D97-AF65-F5344CB8AC3E}">
        <p14:creationId xmlns:p14="http://schemas.microsoft.com/office/powerpoint/2010/main" val="169991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9412" y="381000"/>
            <a:ext cx="11430000" cy="609600"/>
          </a:xfrm>
        </p:spPr>
        <p:txBody>
          <a:bodyPr/>
          <a:lstStyle/>
          <a:p>
            <a:r>
              <a:rPr lang="en-US" b="1" dirty="0"/>
              <a:t>Shadow DOM</a:t>
            </a:r>
          </a:p>
        </p:txBody>
      </p:sp>
      <p:sp>
        <p:nvSpPr>
          <p:cNvPr id="14" name="Content Placeholder 13"/>
          <p:cNvSpPr>
            <a:spLocks noGrp="1"/>
          </p:cNvSpPr>
          <p:nvPr>
            <p:ph idx="1"/>
          </p:nvPr>
        </p:nvSpPr>
        <p:spPr>
          <a:xfrm>
            <a:off x="379412" y="1143000"/>
            <a:ext cx="11430000" cy="4876800"/>
          </a:xfrm>
        </p:spPr>
        <p:txBody>
          <a:bodyPr>
            <a:normAutofit/>
          </a:bodyPr>
          <a:lstStyle/>
          <a:p>
            <a:r>
              <a:rPr lang="en-US" dirty="0"/>
              <a:t>Shadow DOM provides a hidden area on the page for scripts, CSS, and HTML.</a:t>
            </a:r>
          </a:p>
          <a:p>
            <a:r>
              <a:rPr lang="en-US" dirty="0"/>
              <a:t>Markup and styles that are within this hidden area will not affect the rest of the page, and equally important they will not be affected by the markup and styles on other parts of the page. </a:t>
            </a:r>
          </a:p>
          <a:p>
            <a:r>
              <a:rPr lang="en-US" dirty="0"/>
              <a:t>Our component can use this hidden area to render its display. So, this is the second step in making our component self-contained.</a:t>
            </a:r>
          </a:p>
        </p:txBody>
      </p:sp>
    </p:spTree>
    <p:extLst>
      <p:ext uri="{BB962C8B-B14F-4D97-AF65-F5344CB8AC3E}">
        <p14:creationId xmlns:p14="http://schemas.microsoft.com/office/powerpoint/2010/main" val="247556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1254</Words>
  <Application>Microsoft Office PowerPoint</Application>
  <PresentationFormat>Custom</PresentationFormat>
  <Paragraphs>165</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Euphemia</vt:lpstr>
      <vt:lpstr>Striped Border 16x9</vt:lpstr>
      <vt:lpstr>Angular js 2.0 Bootcamp</vt:lpstr>
      <vt:lpstr>What Exactly Is AngularJS?</vt:lpstr>
      <vt:lpstr>Advantages of AngularJS</vt:lpstr>
      <vt:lpstr>Disadvantages of AngularJS</vt:lpstr>
      <vt:lpstr>The component pattern</vt:lpstr>
      <vt:lpstr>What's new that enables Angular to use this pattern?</vt:lpstr>
      <vt:lpstr>Web Components</vt:lpstr>
      <vt:lpstr>Custom Elements</vt:lpstr>
      <vt:lpstr>Shadow DOM</vt:lpstr>
      <vt:lpstr>Templates</vt:lpstr>
      <vt:lpstr>HTML Imports</vt:lpstr>
      <vt:lpstr>Angular Modules</vt:lpstr>
      <vt:lpstr>The basic steps to building Angular applications</vt:lpstr>
      <vt:lpstr>Setting up a development server</vt:lpstr>
      <vt:lpstr>Setting up a development server</vt:lpstr>
      <vt:lpstr>Modifying the package.json file</vt:lpstr>
      <vt:lpstr>Modifying the package.json file</vt:lpstr>
      <vt:lpstr>Services</vt:lpstr>
      <vt:lpstr>Services</vt:lpstr>
      <vt:lpstr>Bindings</vt:lpstr>
      <vt:lpstr>Property Binding</vt:lpstr>
      <vt:lpstr>Attribute Binding</vt:lpstr>
      <vt:lpstr>Class Binding</vt:lpstr>
      <vt:lpstr>Style Binding</vt:lpstr>
      <vt:lpstr>Event Binding</vt:lpstr>
      <vt:lpstr>Two Way Binding</vt:lpstr>
      <vt:lpstr>Directives</vt:lpstr>
      <vt:lpstr>Two Way Binding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2017-06-11T17:09:52Z</dcterms:created>
  <dcterms:modified xsi:type="dcterms:W3CDTF">2017-06-21T12:57:29Z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