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6" r:id="rId3"/>
    <p:sldId id="260" r:id="rId4"/>
    <p:sldId id="282" r:id="rId5"/>
    <p:sldId id="283" r:id="rId6"/>
    <p:sldId id="284" r:id="rId7"/>
    <p:sldId id="285" r:id="rId8"/>
    <p:sldId id="295" r:id="rId9"/>
    <p:sldId id="257" r:id="rId10"/>
    <p:sldId id="263" r:id="rId11"/>
    <p:sldId id="265" r:id="rId12"/>
    <p:sldId id="264" r:id="rId13"/>
    <p:sldId id="268" r:id="rId14"/>
    <p:sldId id="298" r:id="rId15"/>
    <p:sldId id="269" r:id="rId16"/>
    <p:sldId id="293" r:id="rId17"/>
    <p:sldId id="294" r:id="rId18"/>
    <p:sldId id="300" r:id="rId19"/>
    <p:sldId id="271" r:id="rId20"/>
    <p:sldId id="279" r:id="rId21"/>
    <p:sldId id="302" r:id="rId22"/>
    <p:sldId id="270" r:id="rId23"/>
    <p:sldId id="286" r:id="rId24"/>
    <p:sldId id="308" r:id="rId25"/>
    <p:sldId id="304" r:id="rId26"/>
    <p:sldId id="272" r:id="rId27"/>
    <p:sldId id="307" r:id="rId28"/>
    <p:sldId id="273" r:id="rId29"/>
    <p:sldId id="280" r:id="rId30"/>
    <p:sldId id="276" r:id="rId31"/>
    <p:sldId id="289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0" d="100"/>
          <a:sy n="70" d="100"/>
        </p:scale>
        <p:origin x="-117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7958-1A73-4870-90F2-8C3B62281E9C}" type="datetimeFigureOut">
              <a:rPr lang="en-US" smtClean="0"/>
              <a:pPr/>
              <a:t>25-Jan-17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3545657-B6F5-4264-9A04-05CEA2E6C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7958-1A73-4870-90F2-8C3B62281E9C}" type="datetimeFigureOut">
              <a:rPr lang="en-US" smtClean="0"/>
              <a:pPr/>
              <a:t>25-Jan-17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5657-B6F5-4264-9A04-05CEA2E6C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7958-1A73-4870-90F2-8C3B62281E9C}" type="datetimeFigureOut">
              <a:rPr lang="en-US" smtClean="0"/>
              <a:pPr/>
              <a:t>25-Jan-17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5657-B6F5-4264-9A04-05CEA2E6C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7958-1A73-4870-90F2-8C3B62281E9C}" type="datetimeFigureOut">
              <a:rPr lang="en-US" smtClean="0"/>
              <a:pPr/>
              <a:t>25-Jan-17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5657-B6F5-4264-9A04-05CEA2E6C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7958-1A73-4870-90F2-8C3B62281E9C}" type="datetimeFigureOut">
              <a:rPr lang="en-US" smtClean="0"/>
              <a:pPr/>
              <a:t>25-Jan-17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545657-B6F5-4264-9A04-05CEA2E6C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7958-1A73-4870-90F2-8C3B62281E9C}" type="datetimeFigureOut">
              <a:rPr lang="en-US" smtClean="0"/>
              <a:pPr/>
              <a:t>25-Jan-17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5657-B6F5-4264-9A04-05CEA2E6C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7958-1A73-4870-90F2-8C3B62281E9C}" type="datetimeFigureOut">
              <a:rPr lang="en-US" smtClean="0"/>
              <a:pPr/>
              <a:t>25-Jan-17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5657-B6F5-4264-9A04-05CEA2E6C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7958-1A73-4870-90F2-8C3B62281E9C}" type="datetimeFigureOut">
              <a:rPr lang="en-US" smtClean="0"/>
              <a:pPr/>
              <a:t>25-Jan-17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5657-B6F5-4264-9A04-05CEA2E6C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7958-1A73-4870-90F2-8C3B62281E9C}" type="datetimeFigureOut">
              <a:rPr lang="en-US" smtClean="0"/>
              <a:pPr/>
              <a:t>25-Jan-17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5657-B6F5-4264-9A04-05CEA2E6C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7958-1A73-4870-90F2-8C3B62281E9C}" type="datetimeFigureOut">
              <a:rPr lang="en-US" smtClean="0"/>
              <a:pPr/>
              <a:t>25-Jan-17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5657-B6F5-4264-9A04-05CEA2E6C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7958-1A73-4870-90F2-8C3B62281E9C}" type="datetimeFigureOut">
              <a:rPr lang="en-US" smtClean="0"/>
              <a:pPr/>
              <a:t>25-Jan-17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545657-B6F5-4264-9A04-05CEA2E6C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3517958-1A73-4870-90F2-8C3B62281E9C}" type="datetimeFigureOut">
              <a:rPr lang="en-US" smtClean="0"/>
              <a:pPr/>
              <a:t>25-Jan-17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3545657-B6F5-4264-9A04-05CEA2E6C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6781800" cy="762000"/>
          </a:xfrm>
        </p:spPr>
        <p:txBody>
          <a:bodyPr/>
          <a:lstStyle/>
          <a:p>
            <a:pPr algn="r"/>
            <a:r>
              <a:rPr lang="en-IN" dirty="0" smtClean="0">
                <a:solidFill>
                  <a:schemeClr val="tx1"/>
                </a:solidFill>
              </a:rPr>
              <a:t>Alpha 1137 – Team 4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914399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UML DIAGRAM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UM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1828800"/>
            <a:ext cx="3048000" cy="3268980"/>
          </a:xfrm>
          <a:prstGeom prst="rect">
            <a:avLst/>
          </a:prstGeom>
        </p:spPr>
      </p:pic>
      <p:pic>
        <p:nvPicPr>
          <p:cNvPr id="5" name="Picture 2" descr="C:\Users\krishna\Pictures\ust ppt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52400"/>
            <a:ext cx="2000232" cy="1071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Components</a:t>
            </a:r>
            <a:endParaRPr lang="en-US" sz="40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500" dirty="0" smtClean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5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Actor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 – Mainly, who initiates the use-cases</a:t>
            </a:r>
          </a:p>
          <a:p>
            <a:r>
              <a:rPr lang="en-US" sz="25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Use-case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 – The higher level function user directly interacts with</a:t>
            </a:r>
          </a:p>
          <a:p>
            <a:r>
              <a:rPr lang="en-US" sz="25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Boundary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 – Defines the System</a:t>
            </a:r>
          </a:p>
          <a:p>
            <a:r>
              <a:rPr lang="en-US" sz="25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Links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 – Relationship between actors and use-cases</a:t>
            </a:r>
          </a:p>
          <a:p>
            <a:endParaRPr lang="en-US" dirty="0"/>
          </a:p>
        </p:txBody>
      </p:sp>
      <p:pic>
        <p:nvPicPr>
          <p:cNvPr id="4" name="Picture 2" descr="C:\Users\krishna\Pictures\ust ppt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8600"/>
            <a:ext cx="2000232" cy="1071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rishna\Pictures\ust ppt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228600"/>
            <a:ext cx="2000232" cy="84294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How to Draw a Use-Case Diagram</a:t>
            </a:r>
            <a:endParaRPr 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sz="25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500" dirty="0" smtClean="0">
                <a:latin typeface="Calibri" pitchFamily="34" charset="0"/>
                <a:cs typeface="Calibri" pitchFamily="34" charset="0"/>
              </a:rPr>
              <a:t>List main system functions (use cases) in a column</a:t>
            </a:r>
          </a:p>
          <a:p>
            <a:r>
              <a:rPr lang="en-IN" sz="2500" dirty="0" smtClean="0">
                <a:latin typeface="Calibri" pitchFamily="34" charset="0"/>
                <a:cs typeface="Calibri" pitchFamily="34" charset="0"/>
              </a:rPr>
              <a:t>Draw ovals around the function labels </a:t>
            </a:r>
          </a:p>
          <a:p>
            <a:r>
              <a:rPr lang="en-IN" sz="2500" dirty="0" smtClean="0">
                <a:latin typeface="Calibri" pitchFamily="34" charset="0"/>
                <a:cs typeface="Calibri" pitchFamily="34" charset="0"/>
              </a:rPr>
              <a:t>Draw system boundary </a:t>
            </a:r>
          </a:p>
          <a:p>
            <a:r>
              <a:rPr lang="en-IN" sz="2500" dirty="0" smtClean="0">
                <a:latin typeface="Calibri" pitchFamily="34" charset="0"/>
                <a:cs typeface="Calibri" pitchFamily="34" charset="0"/>
              </a:rPr>
              <a:t>Draw actors and connect them with use cases</a:t>
            </a:r>
          </a:p>
          <a:p>
            <a:r>
              <a:rPr lang="en-IN" sz="2500" dirty="0" smtClean="0">
                <a:latin typeface="Calibri" pitchFamily="34" charset="0"/>
                <a:cs typeface="Calibri" pitchFamily="34" charset="0"/>
              </a:rPr>
              <a:t>Specify include and extend relationships between use cases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Scenario - ATM Machine</a:t>
            </a:r>
            <a:endParaRPr lang="en-US" sz="40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sz="25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500" dirty="0" smtClean="0">
                <a:latin typeface="Calibri" pitchFamily="34" charset="0"/>
                <a:cs typeface="Calibri" pitchFamily="34" charset="0"/>
              </a:rPr>
              <a:t>Major functions in the ATM machine:</a:t>
            </a:r>
          </a:p>
          <a:p>
            <a:pPr lvl="1">
              <a:lnSpc>
                <a:spcPct val="80000"/>
              </a:lnSpc>
              <a:buNone/>
            </a:pPr>
            <a:r>
              <a:rPr lang="en-IN" sz="25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IN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ser interacting functions: -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GB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Withdraw Cash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GB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Check Balance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GB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Deposit Funds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GB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Transfer funds</a:t>
            </a:r>
          </a:p>
          <a:p>
            <a:pPr lvl="1">
              <a:lnSpc>
                <a:spcPct val="80000"/>
              </a:lnSpc>
              <a:buNone/>
            </a:pPr>
            <a:endParaRPr lang="en-GB" sz="25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IN" sz="2500" dirty="0" smtClean="0">
                <a:latin typeface="Calibri" pitchFamily="34" charset="0"/>
                <a:cs typeface="Calibri" pitchFamily="34" charset="0"/>
              </a:rPr>
              <a:t> Actors: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GB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User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GB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Secondary Actors:- Bank &amp; Maintenance person</a:t>
            </a:r>
            <a:endParaRPr lang="en-US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C:\Users\krishna\Pictures\ust ppt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52400"/>
            <a:ext cx="2000232" cy="1071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Use Case Diagram - ATM</a:t>
            </a:r>
            <a:endParaRPr 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C:\Users\krishna\Pictures\ust ppt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8600"/>
            <a:ext cx="2000232" cy="1071546"/>
          </a:xfrm>
          <a:prstGeom prst="rect">
            <a:avLst/>
          </a:prstGeom>
          <a:noFill/>
        </p:spPr>
      </p:pic>
      <p:pic>
        <p:nvPicPr>
          <p:cNvPr id="7" name="Content Placeholder 3" descr="hd2Al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600200" y="1447800"/>
            <a:ext cx="6629400" cy="5168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sz="4400" b="1" dirty="0" smtClean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CLASS DIAGRAM</a:t>
            </a:r>
            <a:endParaRPr lang="en-US" sz="4400" b="1" dirty="0">
              <a:solidFill>
                <a:srgbClr val="CC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C:\Users\krishna\Pictures\ust ppt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52400"/>
            <a:ext cx="2000232" cy="1071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Class Diagram</a:t>
            </a:r>
            <a:endParaRPr 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Represents </a:t>
            </a:r>
            <a:r>
              <a:rPr lang="en-US" dirty="0">
                <a:latin typeface="Calibri" panose="020F0502020204030204" pitchFamily="34" charset="0"/>
              </a:rPr>
              <a:t>the static view of an </a:t>
            </a:r>
            <a:r>
              <a:rPr lang="en-US" dirty="0" smtClean="0">
                <a:latin typeface="Calibri" panose="020F0502020204030204" pitchFamily="34" charset="0"/>
              </a:rPr>
              <a:t>application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Collection of classes, interfaces, associations, collaborations and </a:t>
            </a:r>
            <a:r>
              <a:rPr lang="en-US" dirty="0" smtClean="0">
                <a:latin typeface="Calibri" panose="020F0502020204030204" pitchFamily="34" charset="0"/>
              </a:rPr>
              <a:t>constraints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The class diagrams are widely used in the modelling of object oriented </a:t>
            </a:r>
            <a:r>
              <a:rPr lang="en-US" dirty="0" smtClean="0">
                <a:latin typeface="Calibri" panose="020F0502020204030204" pitchFamily="34" charset="0"/>
              </a:rPr>
              <a:t>systems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2" descr="C:\Users\krishna\Pictures\ust ppt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8600"/>
            <a:ext cx="2000232" cy="1071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Class Diagrams - Notations</a:t>
            </a:r>
            <a:endParaRPr lang="en-US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47" y="1447800"/>
            <a:ext cx="720530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krishna\Pictures\ust ppt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28600"/>
            <a:ext cx="2000232" cy="1071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96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077200" cy="762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Class Diagram - ATM</a:t>
            </a:r>
            <a:endParaRPr lang="en-US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pic>
        <p:nvPicPr>
          <p:cNvPr id="9218" name="Picture 2" descr="C:\Users\user\AppData\Local\Microsoft\Windows\Temporary Internet Files\Content.IE5\DF4PLCXW\ATMMachine-Class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10600" cy="483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krishna\Pictures\ust ppt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28600"/>
            <a:ext cx="2000232" cy="1071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32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sz="4400" b="1" dirty="0" smtClean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STATE DIAGRAM</a:t>
            </a:r>
            <a:endParaRPr lang="en-US" sz="4400" b="1" dirty="0">
              <a:solidFill>
                <a:srgbClr val="CC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C:\Users\krishna\Pictures\ust ppt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52400"/>
            <a:ext cx="2000232" cy="1071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State Diagram</a:t>
            </a:r>
            <a:endParaRPr 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5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To model lifetime of an object from creation to termination</a:t>
            </a:r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Graph with </a:t>
            </a:r>
            <a:r>
              <a:rPr lang="en-US" sz="25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nodes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5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directed arcs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Dynamic behavior of the objects of the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Specifies the state sequence caused by the event sequence</a:t>
            </a:r>
          </a:p>
          <a:p>
            <a:pPr marL="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krishna\Pictures\ust ppt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8600"/>
            <a:ext cx="2000232" cy="1071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Building Blocks</a:t>
            </a:r>
          </a:p>
          <a:p>
            <a:r>
              <a:rPr lang="en-US" dirty="0" smtClean="0"/>
              <a:t>UML Diagrams</a:t>
            </a:r>
          </a:p>
          <a:p>
            <a:r>
              <a:rPr lang="en-US" dirty="0" smtClean="0"/>
              <a:t>Use-Case Diagram</a:t>
            </a:r>
          </a:p>
          <a:p>
            <a:r>
              <a:rPr lang="en-US" dirty="0" smtClean="0"/>
              <a:t>Class Diagram</a:t>
            </a:r>
          </a:p>
          <a:p>
            <a:r>
              <a:rPr lang="en-US" dirty="0" smtClean="0"/>
              <a:t>State Diagram</a:t>
            </a:r>
          </a:p>
          <a:p>
            <a:r>
              <a:rPr lang="en-US" dirty="0" smtClean="0"/>
              <a:t>Sequence Diagram</a:t>
            </a:r>
          </a:p>
          <a:p>
            <a:r>
              <a:rPr lang="en-US" dirty="0" smtClean="0"/>
              <a:t>Activity Diagram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krishna\Pictures\ust ppt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04800"/>
            <a:ext cx="2000232" cy="1071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State Diagram - ATM</a:t>
            </a:r>
            <a:endParaRPr 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C:\Users\krishna\Pictures\ust ppt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8600"/>
            <a:ext cx="2000232" cy="107154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0198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sz="4400" b="1" dirty="0" smtClean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SEQUENCE DIAGRAM</a:t>
            </a:r>
            <a:endParaRPr lang="en-US" sz="4400" b="1" dirty="0">
              <a:solidFill>
                <a:srgbClr val="CC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C:\Users\krishna\Pictures\ust ppt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3854"/>
            <a:ext cx="2000232" cy="1071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Sequence Diagram</a:t>
            </a:r>
            <a:endParaRPr 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500" dirty="0" smtClean="0">
              <a:latin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 smtClean="0">
                <a:latin typeface="Calibri" panose="020F0502020204030204" pitchFamily="34" charset="0"/>
              </a:rPr>
              <a:t>Describe </a:t>
            </a:r>
            <a:r>
              <a:rPr lang="en-US" sz="2500" dirty="0">
                <a:latin typeface="Calibri" panose="020F0502020204030204" pitchFamily="34" charset="0"/>
              </a:rPr>
              <a:t>the </a:t>
            </a:r>
            <a:r>
              <a:rPr lang="en-US" sz="2500" dirty="0">
                <a:solidFill>
                  <a:srgbClr val="7030A0"/>
                </a:solidFill>
                <a:latin typeface="Calibri" panose="020F0502020204030204" pitchFamily="34" charset="0"/>
              </a:rPr>
              <a:t>flow of messages</a:t>
            </a:r>
            <a:r>
              <a:rPr lang="en-US" sz="2500" dirty="0">
                <a:latin typeface="Calibri" panose="020F0502020204030204" pitchFamily="34" charset="0"/>
              </a:rPr>
              <a:t>, events, actions </a:t>
            </a:r>
            <a:r>
              <a:rPr lang="en-US" sz="2500" dirty="0">
                <a:solidFill>
                  <a:srgbClr val="7030A0"/>
                </a:solidFill>
                <a:latin typeface="Calibri" panose="020F0502020204030204" pitchFamily="34" charset="0"/>
              </a:rPr>
              <a:t>between objects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latin typeface="Calibri" panose="020F0502020204030204" pitchFamily="34" charset="0"/>
              </a:rPr>
              <a:t>Show concurrent processes and activations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latin typeface="Calibri" panose="020F0502020204030204" pitchFamily="34" charset="0"/>
              </a:rPr>
              <a:t>Show </a:t>
            </a:r>
            <a:r>
              <a:rPr lang="en-US" sz="2500" dirty="0">
                <a:solidFill>
                  <a:srgbClr val="7030A0"/>
                </a:solidFill>
                <a:latin typeface="Calibri" panose="020F0502020204030204" pitchFamily="34" charset="0"/>
              </a:rPr>
              <a:t>time sequences </a:t>
            </a:r>
            <a:r>
              <a:rPr lang="en-US" sz="2500" dirty="0">
                <a:latin typeface="Calibri" panose="020F0502020204030204" pitchFamily="34" charset="0"/>
              </a:rPr>
              <a:t>that are not easily depicted in other diagrams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latin typeface="Calibri" panose="020F0502020204030204" pitchFamily="34" charset="0"/>
              </a:rPr>
              <a:t>Typically used during </a:t>
            </a:r>
            <a:r>
              <a:rPr lang="en-US" sz="2500" dirty="0">
                <a:solidFill>
                  <a:srgbClr val="7030A0"/>
                </a:solidFill>
                <a:latin typeface="Calibri" panose="020F0502020204030204" pitchFamily="34" charset="0"/>
              </a:rPr>
              <a:t>analysis and design </a:t>
            </a:r>
            <a:r>
              <a:rPr lang="en-US" sz="2500" dirty="0">
                <a:latin typeface="Calibri" panose="020F0502020204030204" pitchFamily="34" charset="0"/>
              </a:rPr>
              <a:t>to document and understand the logical flow of your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2" descr="C:\Users\krishna\Pictures\ust ppt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8600"/>
            <a:ext cx="2000232" cy="1071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Sequence Diagram - ATM</a:t>
            </a:r>
            <a:endParaRPr lang="en-US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99" y="1752600"/>
            <a:ext cx="67548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799" y="5951577"/>
            <a:ext cx="251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2000" b="1" dirty="0" smtClean="0">
                <a:latin typeface="Calibri" panose="020F0502020204030204" pitchFamily="34" charset="0"/>
              </a:rPr>
              <a:t>CREATE ACCOUNT 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pic>
        <p:nvPicPr>
          <p:cNvPr id="6" name="Picture 2" descr="C:\Users\krishna\Pictures\ust ppt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28600"/>
            <a:ext cx="2000232" cy="1071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23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Sequence Diagram - ATM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056" y="1447800"/>
            <a:ext cx="52930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0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sz="4400" b="1" dirty="0" smtClean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ACTIVITY DIAGRAM</a:t>
            </a:r>
            <a:endParaRPr lang="en-US" sz="4400" b="1" dirty="0">
              <a:solidFill>
                <a:srgbClr val="CC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C:\Users\krishna\Pictures\ust ppt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52400"/>
            <a:ext cx="2000232" cy="1071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Activity Diagram</a:t>
            </a:r>
            <a:endParaRPr 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Calibri" pitchFamily="34" charset="0"/>
                <a:cs typeface="Calibri" pitchFamily="34" charset="0"/>
              </a:rPr>
              <a:t>Flowchart to represent</a:t>
            </a:r>
            <a:r>
              <a:rPr lang="en-US" sz="25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flow from one activity to another</a:t>
            </a:r>
          </a:p>
          <a:p>
            <a:r>
              <a:rPr lang="en-US" sz="2500" dirty="0" smtClean="0">
                <a:latin typeface="Calibri" pitchFamily="34" charset="0"/>
                <a:cs typeface="Calibri" pitchFamily="34" charset="0"/>
              </a:rPr>
              <a:t>Sequential, branched or concurrent</a:t>
            </a:r>
          </a:p>
          <a:p>
            <a:r>
              <a:rPr lang="en-US" sz="25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High level view 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of a system</a:t>
            </a:r>
          </a:p>
          <a:p>
            <a:r>
              <a:rPr lang="en-US" sz="2500" dirty="0" smtClean="0">
                <a:latin typeface="Calibri" pitchFamily="34" charset="0"/>
                <a:cs typeface="Calibri" pitchFamily="34" charset="0"/>
              </a:rPr>
              <a:t>More impact on </a:t>
            </a:r>
            <a:r>
              <a:rPr lang="en-US" sz="25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business understanding 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rather than implementation details</a:t>
            </a:r>
            <a:endParaRPr lang="en-US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C:\Users\krishna\Pictures\ust ppt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8600"/>
            <a:ext cx="2000232" cy="1071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Activity Diagram - Notations</a:t>
            </a:r>
            <a:endParaRPr 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1371600" y="1828800"/>
            <a:ext cx="228600" cy="2286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17526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      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Initial Activity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752600"/>
            <a:ext cx="55499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943600" y="17526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  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Final Activity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667000"/>
            <a:ext cx="155313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667000" y="2819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Activity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2895600"/>
            <a:ext cx="9334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553200" y="27432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Transition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352800"/>
            <a:ext cx="1752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590800" y="37338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Decision Node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3429000"/>
            <a:ext cx="144615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6553200" y="3657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Merge Node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95400" y="4876800"/>
            <a:ext cx="109099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667000" y="5105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Fork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10200" y="4953000"/>
            <a:ext cx="961869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6705600" y="5105400"/>
            <a:ext cx="794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Join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Activity Diagram - ATM</a:t>
            </a:r>
            <a:endParaRPr 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C:\Users\krishna\Pictures\ust ppt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8600"/>
            <a:ext cx="2000232" cy="107154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0"/>
            <a:ext cx="5995792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90600" y="16002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VERIFY PIN NUMBER</a:t>
            </a:r>
            <a:endParaRPr lang="en-US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Activity Diagram - ATM</a:t>
            </a:r>
            <a:endParaRPr 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C:\Users\krishna\Pictures\ust ppt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8600"/>
            <a:ext cx="2000232" cy="1071546"/>
          </a:xfrm>
          <a:prstGeom prst="rect">
            <a:avLst/>
          </a:prstGeom>
          <a:noFill/>
        </p:spPr>
      </p:pic>
      <p:pic>
        <p:nvPicPr>
          <p:cNvPr id="10242" name="Picture 2" descr="Image result for activity diagram for atm balance enqui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5715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6800" y="16764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TRANSACTION</a:t>
            </a:r>
            <a:endParaRPr lang="en-US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Introduction</a:t>
            </a:r>
            <a:endParaRPr 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500" dirty="0">
                <a:latin typeface="Calibri" panose="020F0502020204030204" pitchFamily="34" charset="0"/>
              </a:rPr>
              <a:t>UML stands for </a:t>
            </a:r>
            <a:r>
              <a:rPr lang="en-IN" sz="2500" b="1" u="sng" dirty="0">
                <a:latin typeface="Calibri" panose="020F0502020204030204" pitchFamily="34" charset="0"/>
              </a:rPr>
              <a:t>U</a:t>
            </a:r>
            <a:r>
              <a:rPr lang="en-IN" sz="2500" dirty="0">
                <a:latin typeface="Calibri" panose="020F0502020204030204" pitchFamily="34" charset="0"/>
              </a:rPr>
              <a:t>nified </a:t>
            </a:r>
            <a:r>
              <a:rPr lang="en-IN" sz="2500" b="1" u="sng" dirty="0" err="1">
                <a:latin typeface="Calibri" panose="020F0502020204030204" pitchFamily="34" charset="0"/>
              </a:rPr>
              <a:t>M</a:t>
            </a:r>
            <a:r>
              <a:rPr lang="en-IN" sz="2500" dirty="0" err="1">
                <a:latin typeface="Calibri" panose="020F0502020204030204" pitchFamily="34" charset="0"/>
              </a:rPr>
              <a:t>odeling</a:t>
            </a:r>
            <a:r>
              <a:rPr lang="en-IN" sz="2500" dirty="0">
                <a:latin typeface="Calibri" panose="020F0502020204030204" pitchFamily="34" charset="0"/>
              </a:rPr>
              <a:t> </a:t>
            </a:r>
            <a:r>
              <a:rPr lang="en-IN" sz="2500" b="1" u="sng" dirty="0" smtClean="0">
                <a:latin typeface="Calibri" panose="020F0502020204030204" pitchFamily="34" charset="0"/>
              </a:rPr>
              <a:t>L</a:t>
            </a:r>
            <a:r>
              <a:rPr lang="en-IN" sz="2500" dirty="0" smtClean="0">
                <a:latin typeface="Calibri" panose="020F0502020204030204" pitchFamily="34" charset="0"/>
              </a:rPr>
              <a:t>anguage</a:t>
            </a:r>
            <a:endParaRPr lang="en-IN" sz="2500" dirty="0">
              <a:latin typeface="Calibri" panose="020F0502020204030204" pitchFamily="34" charset="0"/>
            </a:endParaRPr>
          </a:p>
          <a:p>
            <a:pPr algn="just"/>
            <a:r>
              <a:rPr lang="en-IN" sz="2500" dirty="0">
                <a:latin typeface="Calibri" panose="020F0502020204030204" pitchFamily="34" charset="0"/>
              </a:rPr>
              <a:t>UML is a standard language for specifying, visualizing</a:t>
            </a:r>
            <a:r>
              <a:rPr lang="en-IN" sz="2500">
                <a:latin typeface="Calibri" panose="020F0502020204030204" pitchFamily="34" charset="0"/>
              </a:rPr>
              <a:t>, </a:t>
            </a:r>
            <a:r>
              <a:rPr lang="en-IN" sz="2500" smtClean="0">
                <a:latin typeface="Calibri" panose="020F0502020204030204" pitchFamily="34" charset="0"/>
              </a:rPr>
              <a:t>constructing </a:t>
            </a:r>
            <a:r>
              <a:rPr lang="en-IN" sz="2500" dirty="0">
                <a:latin typeface="Calibri" panose="020F0502020204030204" pitchFamily="34" charset="0"/>
              </a:rPr>
              <a:t>and documenting the </a:t>
            </a:r>
            <a:r>
              <a:rPr lang="en-IN" sz="2500" dirty="0" err="1">
                <a:latin typeface="Calibri" panose="020F0502020204030204" pitchFamily="34" charset="0"/>
              </a:rPr>
              <a:t>artifacts</a:t>
            </a:r>
            <a:r>
              <a:rPr lang="en-IN" sz="2500" dirty="0">
                <a:latin typeface="Calibri" panose="020F0502020204030204" pitchFamily="34" charset="0"/>
              </a:rPr>
              <a:t> of software </a:t>
            </a:r>
            <a:r>
              <a:rPr lang="en-IN" sz="2500" dirty="0" smtClean="0">
                <a:latin typeface="Calibri" panose="020F0502020204030204" pitchFamily="34" charset="0"/>
              </a:rPr>
              <a:t>systems</a:t>
            </a:r>
            <a:endParaRPr lang="en-IN" sz="2500" dirty="0">
              <a:latin typeface="Calibri" panose="020F0502020204030204" pitchFamily="34" charset="0"/>
            </a:endParaRPr>
          </a:p>
          <a:p>
            <a:pPr algn="just"/>
            <a:r>
              <a:rPr lang="en-IN" sz="2500" dirty="0">
                <a:latin typeface="Calibri" panose="020F0502020204030204" pitchFamily="34" charset="0"/>
              </a:rPr>
              <a:t>UML has a direct relation with object oriented analysis and </a:t>
            </a:r>
            <a:r>
              <a:rPr lang="en-IN" sz="2500" dirty="0" smtClean="0">
                <a:latin typeface="Calibri" panose="020F0502020204030204" pitchFamily="34" charset="0"/>
              </a:rPr>
              <a:t>design</a:t>
            </a:r>
            <a:endParaRPr lang="en-IN" sz="2500" dirty="0">
              <a:latin typeface="Calibri" panose="020F0502020204030204" pitchFamily="34" charset="0"/>
            </a:endParaRPr>
          </a:p>
          <a:p>
            <a:pPr algn="just"/>
            <a:r>
              <a:rPr lang="en-US" sz="2500" dirty="0" smtClean="0">
                <a:latin typeface="Calibri" panose="020F0502020204030204" pitchFamily="34" charset="0"/>
              </a:rPr>
              <a:t>Programming-language independent</a:t>
            </a:r>
            <a:endParaRPr lang="en-IN" sz="2500" dirty="0">
              <a:latin typeface="Calibri" panose="020F0502020204030204" pitchFamily="34" charset="0"/>
            </a:endParaRPr>
          </a:p>
          <a:p>
            <a:pPr algn="just"/>
            <a:r>
              <a:rPr lang="en-IN" sz="2500" dirty="0">
                <a:latin typeface="Calibri" panose="020F0502020204030204" pitchFamily="34" charset="0"/>
              </a:rPr>
              <a:t>The goal of UML :Simple </a:t>
            </a:r>
            <a:r>
              <a:rPr lang="en-IN" sz="2500" dirty="0" err="1">
                <a:latin typeface="Calibri" panose="020F0502020204030204" pitchFamily="34" charset="0"/>
              </a:rPr>
              <a:t>modeling</a:t>
            </a:r>
            <a:r>
              <a:rPr lang="en-IN" sz="2500" dirty="0">
                <a:latin typeface="Calibri" panose="020F0502020204030204" pitchFamily="34" charset="0"/>
              </a:rPr>
              <a:t> mechanism to model all possible practical systems in today’s complex </a:t>
            </a:r>
            <a:r>
              <a:rPr lang="en-IN" sz="2500" dirty="0" smtClean="0">
                <a:latin typeface="Calibri" panose="020F0502020204030204" pitchFamily="34" charset="0"/>
              </a:rPr>
              <a:t>environment</a:t>
            </a:r>
            <a:endParaRPr lang="en-IN" sz="25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2" descr="C:\Users\krishna\Pictures\ust ppt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8600"/>
            <a:ext cx="2000232" cy="1071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Conclusion</a:t>
            </a:r>
            <a:endParaRPr lang="en-US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500" dirty="0" smtClean="0">
              <a:latin typeface="Calibri" panose="020F0502020204030204" pitchFamily="34" charset="0"/>
            </a:endParaRPr>
          </a:p>
          <a:p>
            <a:r>
              <a:rPr lang="en-US" sz="2500" dirty="0" smtClean="0">
                <a:latin typeface="Calibri" panose="020F0502020204030204" pitchFamily="34" charset="0"/>
              </a:rPr>
              <a:t>Powerful modeling Language</a:t>
            </a:r>
          </a:p>
          <a:p>
            <a:r>
              <a:rPr lang="en-US" sz="2500" dirty="0" smtClean="0">
                <a:latin typeface="Calibri" panose="020F0502020204030204" pitchFamily="34" charset="0"/>
              </a:rPr>
              <a:t>Independent of platform language</a:t>
            </a:r>
          </a:p>
          <a:p>
            <a:r>
              <a:rPr lang="en-US" sz="2500" dirty="0" smtClean="0">
                <a:latin typeface="Calibri" panose="020F0502020204030204" pitchFamily="34" charset="0"/>
              </a:rPr>
              <a:t>Easily understandable </a:t>
            </a:r>
          </a:p>
          <a:p>
            <a:r>
              <a:rPr lang="en-US" sz="2500" dirty="0" smtClean="0">
                <a:latin typeface="Calibri" panose="020F0502020204030204" pitchFamily="34" charset="0"/>
              </a:rPr>
              <a:t>Useful for maintenance of Enterprise projects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C:\Users\krishna\Pictures\ust ppt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8600"/>
            <a:ext cx="2000232" cy="1071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7513"/>
            <a:ext cx="7162800" cy="602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krishna\Pictures\ust ppt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52400"/>
            <a:ext cx="2000232" cy="1071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91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69620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6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8454"/>
            <a:ext cx="7772400" cy="731838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Building Blocks</a:t>
            </a:r>
            <a:endParaRPr 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848600" cy="4876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400" dirty="0">
                <a:latin typeface="Calibri" panose="020F0502020204030204" pitchFamily="34" charset="0"/>
              </a:rPr>
              <a:t>The building blocks of UML can be defined as: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</a:rPr>
              <a:t>Things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</a:rPr>
              <a:t>Relationships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</a:rPr>
              <a:t>Diagrams</a:t>
            </a:r>
          </a:p>
          <a:p>
            <a:pPr algn="just">
              <a:buSzPct val="80000"/>
              <a:buNone/>
            </a:pPr>
            <a:r>
              <a:rPr lang="en-IN" sz="2400" b="1" dirty="0">
                <a:latin typeface="Calibri" panose="020F0502020204030204" pitchFamily="34" charset="0"/>
              </a:rPr>
              <a:t>Things</a:t>
            </a:r>
            <a:r>
              <a:rPr lang="en-IN" sz="2400" dirty="0">
                <a:latin typeface="Calibri" panose="020F0502020204030204" pitchFamily="34" charset="0"/>
              </a:rPr>
              <a:t> are the most important building blocks of UML. They are:</a:t>
            </a:r>
          </a:p>
          <a:p>
            <a:pPr algn="just">
              <a:buSzPct val="100000"/>
            </a:pPr>
            <a:r>
              <a:rPr lang="en-IN" sz="2400" dirty="0" smtClean="0">
                <a:latin typeface="Calibri" panose="020F0502020204030204" pitchFamily="34" charset="0"/>
              </a:rPr>
              <a:t>Structural: Defines the static part</a:t>
            </a:r>
            <a:endParaRPr lang="en-IN" sz="2400" dirty="0">
              <a:latin typeface="Calibri" panose="020F0502020204030204" pitchFamily="34" charset="0"/>
            </a:endParaRPr>
          </a:p>
          <a:p>
            <a:pPr algn="just"/>
            <a:r>
              <a:rPr lang="en-IN" sz="2400" dirty="0" err="1" smtClean="0">
                <a:latin typeface="Calibri" panose="020F0502020204030204" pitchFamily="34" charset="0"/>
              </a:rPr>
              <a:t>Behavioral</a:t>
            </a:r>
            <a:r>
              <a:rPr lang="en-IN" sz="2400" dirty="0" smtClean="0">
                <a:latin typeface="Calibri" panose="020F0502020204030204" pitchFamily="34" charset="0"/>
              </a:rPr>
              <a:t>: Defines the dynamic model</a:t>
            </a:r>
            <a:endParaRPr lang="en-IN" sz="2400" dirty="0">
              <a:latin typeface="Calibri" panose="020F0502020204030204" pitchFamily="34" charset="0"/>
            </a:endParaRPr>
          </a:p>
          <a:p>
            <a:pPr algn="just"/>
            <a:r>
              <a:rPr lang="en-IN" sz="2400" dirty="0" smtClean="0">
                <a:latin typeface="Calibri" panose="020F0502020204030204" pitchFamily="34" charset="0"/>
              </a:rPr>
              <a:t>Grouping: Groups the elements</a:t>
            </a:r>
            <a:endParaRPr lang="en-IN" sz="2400" dirty="0">
              <a:latin typeface="Calibri" panose="020F0502020204030204" pitchFamily="34" charset="0"/>
            </a:endParaRPr>
          </a:p>
          <a:p>
            <a:pPr algn="just"/>
            <a:r>
              <a:rPr lang="en-IN" sz="2400" dirty="0" err="1" smtClean="0">
                <a:latin typeface="Calibri" panose="020F0502020204030204" pitchFamily="34" charset="0"/>
              </a:rPr>
              <a:t>Annotational</a:t>
            </a:r>
            <a:r>
              <a:rPr lang="en-IN" sz="2400" dirty="0" smtClean="0">
                <a:latin typeface="Calibri" panose="020F0502020204030204" pitchFamily="34" charset="0"/>
              </a:rPr>
              <a:t>: To capture remarks</a:t>
            </a:r>
            <a:endParaRPr lang="en-IN" sz="2400" dirty="0">
              <a:latin typeface="Calibri" panose="020F0502020204030204" pitchFamily="34" charset="0"/>
            </a:endParaRPr>
          </a:p>
          <a:p>
            <a:pPr algn="just">
              <a:buNone/>
            </a:pPr>
            <a:r>
              <a:rPr lang="en-IN" sz="2400" b="1" dirty="0" smtClean="0">
                <a:latin typeface="Calibri" panose="020F0502020204030204" pitchFamily="34" charset="0"/>
              </a:rPr>
              <a:t>    Relationship </a:t>
            </a:r>
            <a:r>
              <a:rPr lang="en-IN" sz="2400" dirty="0">
                <a:latin typeface="Calibri" panose="020F0502020204030204" pitchFamily="34" charset="0"/>
              </a:rPr>
              <a:t>shows how elements are associated with </a:t>
            </a:r>
            <a:r>
              <a:rPr lang="en-IN" sz="2400" dirty="0" smtClean="0">
                <a:latin typeface="Calibri" panose="020F0502020204030204" pitchFamily="34" charset="0"/>
              </a:rPr>
              <a:t>each other and </a:t>
            </a:r>
            <a:r>
              <a:rPr lang="en-IN" sz="2400" dirty="0">
                <a:latin typeface="Calibri" panose="020F0502020204030204" pitchFamily="34" charset="0"/>
              </a:rPr>
              <a:t>this association describes the functionality of an </a:t>
            </a:r>
            <a:r>
              <a:rPr lang="en-IN" sz="2400" dirty="0" smtClean="0">
                <a:latin typeface="Calibri" panose="020F0502020204030204" pitchFamily="34" charset="0"/>
              </a:rPr>
              <a:t>application</a:t>
            </a:r>
            <a:endParaRPr lang="en-IN" sz="2400" dirty="0">
              <a:latin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4" name="Picture 2" descr="C:\Users\krishna\Pictures\ust ppt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8600"/>
            <a:ext cx="2000232" cy="1071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46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Building Blocks</a:t>
            </a:r>
            <a:endParaRPr lang="en-US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881095"/>
            <a:ext cx="7924800" cy="5486400"/>
          </a:xfrm>
        </p:spPr>
        <p:txBody>
          <a:bodyPr/>
          <a:lstStyle/>
          <a:p>
            <a:pPr algn="just">
              <a:buNone/>
            </a:pPr>
            <a:r>
              <a:rPr lang="en-IN" sz="2500" dirty="0">
                <a:latin typeface="Calibri" panose="020F0502020204030204" pitchFamily="34" charset="0"/>
              </a:rPr>
              <a:t> </a:t>
            </a:r>
            <a:r>
              <a:rPr lang="en-IN" sz="2500" dirty="0" smtClean="0">
                <a:latin typeface="Calibri" panose="020F0502020204030204" pitchFamily="34" charset="0"/>
              </a:rPr>
              <a:t>  </a:t>
            </a:r>
            <a:r>
              <a:rPr lang="en-IN" sz="2400" dirty="0" smtClean="0">
                <a:latin typeface="Calibri" panose="020F0502020204030204" pitchFamily="34" charset="0"/>
              </a:rPr>
              <a:t>There </a:t>
            </a:r>
            <a:r>
              <a:rPr lang="en-IN" sz="2400" dirty="0">
                <a:latin typeface="Calibri" panose="020F0502020204030204" pitchFamily="34" charset="0"/>
              </a:rPr>
              <a:t>are </a:t>
            </a:r>
            <a:r>
              <a:rPr lang="en-IN" sz="2400" dirty="0" smtClean="0">
                <a:latin typeface="Calibri" panose="020F0502020204030204" pitchFamily="34" charset="0"/>
              </a:rPr>
              <a:t>three </a:t>
            </a:r>
            <a:r>
              <a:rPr lang="en-IN" sz="2400" dirty="0">
                <a:latin typeface="Calibri" panose="020F0502020204030204" pitchFamily="34" charset="0"/>
              </a:rPr>
              <a:t>kinds of relationships available.</a:t>
            </a:r>
          </a:p>
          <a:p>
            <a:pPr lvl="1" algn="just"/>
            <a:r>
              <a:rPr lang="en-IN" sz="2200" dirty="0" smtClean="0">
                <a:latin typeface="Calibri" panose="020F0502020204030204" pitchFamily="34" charset="0"/>
              </a:rPr>
              <a:t>Dependency: Relationship between two things</a:t>
            </a:r>
            <a:endParaRPr lang="en-IN" sz="2200" dirty="0">
              <a:latin typeface="Calibri" panose="020F0502020204030204" pitchFamily="34" charset="0"/>
            </a:endParaRPr>
          </a:p>
          <a:p>
            <a:pPr lvl="1" algn="just"/>
            <a:r>
              <a:rPr lang="en-IN" sz="2200" dirty="0" smtClean="0">
                <a:latin typeface="Calibri" panose="020F0502020204030204" pitchFamily="34" charset="0"/>
              </a:rPr>
              <a:t>Association: A set of links</a:t>
            </a:r>
            <a:endParaRPr lang="en-IN" sz="2200" dirty="0">
              <a:latin typeface="Calibri" panose="020F0502020204030204" pitchFamily="34" charset="0"/>
            </a:endParaRPr>
          </a:p>
          <a:p>
            <a:pPr lvl="1"/>
            <a:r>
              <a:rPr lang="en-IN" sz="2200" dirty="0" smtClean="0">
                <a:latin typeface="Calibri" panose="020F0502020204030204" pitchFamily="34" charset="0"/>
              </a:rPr>
              <a:t>Generalization: Connects specialized with a generalized element</a:t>
            </a:r>
            <a:endParaRPr lang="en-IN" sz="2200" dirty="0">
              <a:latin typeface="Calibri" panose="020F0502020204030204" pitchFamily="34" charset="0"/>
            </a:endParaRPr>
          </a:p>
          <a:p>
            <a:pPr lvl="1" algn="just"/>
            <a:r>
              <a:rPr lang="en-IN" sz="2200" dirty="0" smtClean="0">
                <a:latin typeface="Calibri" panose="020F0502020204030204" pitchFamily="34" charset="0"/>
              </a:rPr>
              <a:t>Realization</a:t>
            </a: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895600"/>
            <a:ext cx="6773221" cy="3471895"/>
          </a:xfrm>
          <a:prstGeom prst="rect">
            <a:avLst/>
          </a:prstGeom>
        </p:spPr>
      </p:pic>
      <p:pic>
        <p:nvPicPr>
          <p:cNvPr id="5" name="Picture 2" descr="C:\Users\krishna\Pictures\ust ppt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52400"/>
            <a:ext cx="1752600" cy="9388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48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UML </a:t>
            </a:r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Diagrams</a:t>
            </a:r>
            <a:endParaRPr lang="en-US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Structural Diagrams:</a:t>
            </a:r>
          </a:p>
          <a:p>
            <a:r>
              <a:rPr lang="en-US" sz="2400" dirty="0">
                <a:latin typeface="Calibri" panose="020F0502020204030204" pitchFamily="34" charset="0"/>
              </a:rPr>
              <a:t>Emphasize on the things that must be present in the system being </a:t>
            </a:r>
            <a:r>
              <a:rPr lang="en-US" sz="2400" dirty="0" smtClean="0">
                <a:latin typeface="Calibri" panose="020F0502020204030204" pitchFamily="34" charset="0"/>
              </a:rPr>
              <a:t>modeled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Represents the framework for the system</a:t>
            </a: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Behavioural </a:t>
            </a:r>
            <a:r>
              <a:rPr lang="en-US" sz="2400" dirty="0">
                <a:latin typeface="Calibri" panose="020F0502020204030204" pitchFamily="34" charset="0"/>
              </a:rPr>
              <a:t>Diagrams:</a:t>
            </a:r>
          </a:p>
          <a:p>
            <a:r>
              <a:rPr lang="en-US" sz="2400" dirty="0">
                <a:latin typeface="Calibri" panose="020F0502020204030204" pitchFamily="34" charset="0"/>
              </a:rPr>
              <a:t>Emphasize on what must happen in the system being </a:t>
            </a:r>
            <a:r>
              <a:rPr lang="en-US" sz="2400" dirty="0" smtClean="0">
                <a:latin typeface="Calibri" panose="020F0502020204030204" pitchFamily="34" charset="0"/>
              </a:rPr>
              <a:t>modeled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Describe the functionality of software </a:t>
            </a:r>
            <a:r>
              <a:rPr lang="en-US" sz="2400" dirty="0" smtClean="0">
                <a:latin typeface="Calibri" panose="020F0502020204030204" pitchFamily="34" charset="0"/>
              </a:rPr>
              <a:t>systems</a:t>
            </a:r>
            <a:endParaRPr lang="en-US" sz="2400" dirty="0"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"/>
            <a:ext cx="2000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7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UML Diagrams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</a:rPr>
              <a:t>Class diagram </a:t>
            </a:r>
            <a:r>
              <a:rPr lang="en-US" dirty="0" smtClean="0">
                <a:latin typeface="Calibri" panose="020F0502020204030204" pitchFamily="34" charset="0"/>
              </a:rPr>
              <a:t>- classes</a:t>
            </a:r>
            <a:r>
              <a:rPr lang="en-US" dirty="0">
                <a:latin typeface="Calibri" panose="020F0502020204030204" pitchFamily="34" charset="0"/>
              </a:rPr>
              <a:t>, interfaces, associations and </a:t>
            </a:r>
            <a:r>
              <a:rPr lang="en-US" dirty="0" smtClean="0">
                <a:latin typeface="Calibri" panose="020F0502020204030204" pitchFamily="34" charset="0"/>
              </a:rPr>
              <a:t>collaboration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</a:rPr>
              <a:t>Object diagrams </a:t>
            </a:r>
            <a:r>
              <a:rPr lang="en-US" dirty="0" smtClean="0">
                <a:latin typeface="Calibri" panose="020F0502020204030204" pitchFamily="34" charset="0"/>
              </a:rPr>
              <a:t>- set </a:t>
            </a:r>
            <a:r>
              <a:rPr lang="en-US" dirty="0">
                <a:latin typeface="Calibri" panose="020F0502020204030204" pitchFamily="34" charset="0"/>
              </a:rPr>
              <a:t>of objects and their relationships</a:t>
            </a:r>
          </a:p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</a:rPr>
              <a:t>Component 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</a:rPr>
              <a:t>diagrams </a:t>
            </a:r>
            <a:r>
              <a:rPr lang="en-US" dirty="0" smtClean="0">
                <a:latin typeface="Calibri" panose="020F0502020204030204" pitchFamily="34" charset="0"/>
              </a:rPr>
              <a:t>- </a:t>
            </a:r>
            <a:r>
              <a:rPr lang="en-US" dirty="0">
                <a:latin typeface="Calibri" panose="020F0502020204030204" pitchFamily="34" charset="0"/>
              </a:rPr>
              <a:t>set of components and their </a:t>
            </a:r>
            <a:r>
              <a:rPr lang="en-US" dirty="0" smtClean="0">
                <a:latin typeface="Calibri" panose="020F0502020204030204" pitchFamily="34" charset="0"/>
              </a:rPr>
              <a:t>relationships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</a:rPr>
              <a:t>Deployment diagrams </a:t>
            </a:r>
            <a:r>
              <a:rPr lang="en-US" dirty="0" smtClean="0">
                <a:latin typeface="Calibri" panose="020F0502020204030204" pitchFamily="34" charset="0"/>
              </a:rPr>
              <a:t>- set </a:t>
            </a:r>
            <a:r>
              <a:rPr lang="en-US" dirty="0">
                <a:latin typeface="Calibri" panose="020F0502020204030204" pitchFamily="34" charset="0"/>
              </a:rPr>
              <a:t>of nodes and their </a:t>
            </a:r>
            <a:r>
              <a:rPr lang="en-US" dirty="0" smtClean="0">
                <a:latin typeface="Calibri" panose="020F0502020204030204" pitchFamily="34" charset="0"/>
              </a:rPr>
              <a:t>relationships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</a:rPr>
              <a:t>Use case diagram </a:t>
            </a:r>
            <a:r>
              <a:rPr lang="en-US" dirty="0" smtClean="0">
                <a:latin typeface="Calibri" panose="020F0502020204030204" pitchFamily="34" charset="0"/>
              </a:rPr>
              <a:t>- relationships </a:t>
            </a:r>
            <a:r>
              <a:rPr lang="en-US" dirty="0">
                <a:latin typeface="Calibri" panose="020F0502020204030204" pitchFamily="34" charset="0"/>
              </a:rPr>
              <a:t>among the functionalities and their internal/external </a:t>
            </a:r>
            <a:r>
              <a:rPr lang="en-US" dirty="0" smtClean="0">
                <a:latin typeface="Calibri" panose="020F0502020204030204" pitchFamily="34" charset="0"/>
              </a:rPr>
              <a:t>controllers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</a:rPr>
              <a:t>State chart diagram </a:t>
            </a:r>
            <a:r>
              <a:rPr lang="en-US" dirty="0" smtClean="0">
                <a:latin typeface="Calibri" panose="020F0502020204030204" pitchFamily="34" charset="0"/>
              </a:rPr>
              <a:t>- responsible </a:t>
            </a:r>
            <a:r>
              <a:rPr lang="en-US" dirty="0">
                <a:latin typeface="Calibri" panose="020F0502020204030204" pitchFamily="34" charset="0"/>
              </a:rPr>
              <a:t>for state change of the </a:t>
            </a:r>
            <a:r>
              <a:rPr lang="en-US" dirty="0" smtClean="0">
                <a:latin typeface="Calibri" panose="020F0502020204030204" pitchFamily="34" charset="0"/>
              </a:rPr>
              <a:t>system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</a:rPr>
              <a:t>Activity diagram </a:t>
            </a:r>
            <a:r>
              <a:rPr lang="en-US" dirty="0">
                <a:latin typeface="Calibri" panose="020F0502020204030204" pitchFamily="34" charset="0"/>
              </a:rPr>
              <a:t>- flow of control in a </a:t>
            </a:r>
            <a:r>
              <a:rPr lang="en-US" dirty="0" smtClean="0">
                <a:latin typeface="Calibri" panose="020F0502020204030204" pitchFamily="34" charset="0"/>
              </a:rPr>
              <a:t>system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2" descr="C:\Users\krishna\Pictures\ust ppt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8600"/>
            <a:ext cx="2000232" cy="1071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74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sz="4400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USE-CASE DIAGRAM</a:t>
            </a:r>
            <a:endParaRPr lang="en-US" sz="4400" b="1" dirty="0">
              <a:solidFill>
                <a:srgbClr val="CC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C:\Users\krishna\Pictures\ust ppt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8600"/>
            <a:ext cx="2000232" cy="1071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Use-Case Diagram</a:t>
            </a:r>
            <a:endParaRPr 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What is Use-Case Diagram?</a:t>
            </a:r>
          </a:p>
          <a:p>
            <a:r>
              <a:rPr lang="en-US" sz="2500" dirty="0" smtClean="0">
                <a:latin typeface="Calibri" pitchFamily="34" charset="0"/>
                <a:cs typeface="Calibri" pitchFamily="34" charset="0"/>
              </a:rPr>
              <a:t>Describes how interactions happen between User-System and System-Elements of system</a:t>
            </a:r>
          </a:p>
          <a:p>
            <a:r>
              <a:rPr lang="en-US" sz="2500" dirty="0" smtClean="0">
                <a:latin typeface="Calibri" pitchFamily="34" charset="0"/>
                <a:cs typeface="Calibri" pitchFamily="34" charset="0"/>
              </a:rPr>
              <a:t>Functional representation of a System</a:t>
            </a:r>
          </a:p>
          <a:p>
            <a:r>
              <a:rPr lang="en-US" sz="2500" dirty="0" smtClean="0">
                <a:latin typeface="Calibri" pitchFamily="34" charset="0"/>
                <a:cs typeface="Calibri" pitchFamily="34" charset="0"/>
              </a:rPr>
              <a:t>Specification of Higher level user goals that the system must perform</a:t>
            </a:r>
          </a:p>
          <a:p>
            <a:pPr marL="0" indent="0">
              <a:buNone/>
            </a:pPr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alibri" pitchFamily="34" charset="0"/>
                <a:cs typeface="Calibri" pitchFamily="34" charset="0"/>
              </a:rPr>
              <a:t>Why Use-Case Diagram?</a:t>
            </a:r>
          </a:p>
          <a:p>
            <a:r>
              <a:rPr lang="en-US" sz="2500" dirty="0" smtClean="0">
                <a:latin typeface="Calibri" pitchFamily="34" charset="0"/>
                <a:cs typeface="Calibri" pitchFamily="34" charset="0"/>
              </a:rPr>
              <a:t>Understanding of System Behavior</a:t>
            </a:r>
          </a:p>
          <a:p>
            <a:r>
              <a:rPr lang="en-US" sz="2500" dirty="0" smtClean="0">
                <a:latin typeface="Calibri" pitchFamily="34" charset="0"/>
                <a:cs typeface="Calibri" pitchFamily="34" charset="0"/>
              </a:rPr>
              <a:t>Predicting challenges in designing the Systems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krishna\Pictures\ust ppt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8600"/>
            <a:ext cx="2000232" cy="1071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1065</TotalTime>
  <Words>577</Words>
  <Application>Microsoft Office PowerPoint</Application>
  <PresentationFormat>On-screen Show (4:3)</PresentationFormat>
  <Paragraphs>157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Equity</vt:lpstr>
      <vt:lpstr>UML DIAGRAM</vt:lpstr>
      <vt:lpstr>Contents</vt:lpstr>
      <vt:lpstr>Introduction</vt:lpstr>
      <vt:lpstr>Building Blocks</vt:lpstr>
      <vt:lpstr>Building Blocks</vt:lpstr>
      <vt:lpstr>UML Diagrams</vt:lpstr>
      <vt:lpstr>UML Diagrams</vt:lpstr>
      <vt:lpstr>PowerPoint Presentation</vt:lpstr>
      <vt:lpstr>Use-Case Diagram</vt:lpstr>
      <vt:lpstr>Components</vt:lpstr>
      <vt:lpstr>How to Draw a Use-Case Diagram</vt:lpstr>
      <vt:lpstr>Scenario - ATM Machine</vt:lpstr>
      <vt:lpstr>Use Case Diagram - ATM</vt:lpstr>
      <vt:lpstr>PowerPoint Presentation</vt:lpstr>
      <vt:lpstr>Class Diagram</vt:lpstr>
      <vt:lpstr>Class Diagrams - Notations</vt:lpstr>
      <vt:lpstr>   Class Diagram - ATM</vt:lpstr>
      <vt:lpstr>PowerPoint Presentation</vt:lpstr>
      <vt:lpstr>State Diagram</vt:lpstr>
      <vt:lpstr>State Diagram - ATM</vt:lpstr>
      <vt:lpstr>PowerPoint Presentation</vt:lpstr>
      <vt:lpstr>Sequence Diagram</vt:lpstr>
      <vt:lpstr>Sequence Diagram - ATM</vt:lpstr>
      <vt:lpstr>Sequence Diagram - ATM</vt:lpstr>
      <vt:lpstr>PowerPoint Presentation</vt:lpstr>
      <vt:lpstr>Activity Diagram</vt:lpstr>
      <vt:lpstr>Activity Diagram - Notations</vt:lpstr>
      <vt:lpstr>Activity Diagram - ATM</vt:lpstr>
      <vt:lpstr>Activity Diagram - ATM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</dc:title>
  <dc:creator>Microsoft</dc:creator>
  <cp:lastModifiedBy>user</cp:lastModifiedBy>
  <cp:revision>52</cp:revision>
  <dcterms:created xsi:type="dcterms:W3CDTF">2017-01-22T16:23:56Z</dcterms:created>
  <dcterms:modified xsi:type="dcterms:W3CDTF">2017-01-25T03:49:53Z</dcterms:modified>
</cp:coreProperties>
</file>