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6"/>
  </p:notesMasterIdLst>
  <p:handoutMasterIdLst>
    <p:handoutMasterId r:id="rId57"/>
  </p:handoutMasterIdLst>
  <p:sldIdLst>
    <p:sldId id="258" r:id="rId2"/>
    <p:sldId id="345" r:id="rId3"/>
    <p:sldId id="343" r:id="rId4"/>
    <p:sldId id="346" r:id="rId5"/>
    <p:sldId id="299" r:id="rId6"/>
    <p:sldId id="302" r:id="rId7"/>
    <p:sldId id="303" r:id="rId8"/>
    <p:sldId id="304" r:id="rId9"/>
    <p:sldId id="305" r:id="rId10"/>
    <p:sldId id="344" r:id="rId11"/>
    <p:sldId id="306" r:id="rId12"/>
    <p:sldId id="308" r:id="rId13"/>
    <p:sldId id="400" r:id="rId14"/>
    <p:sldId id="307" r:id="rId15"/>
    <p:sldId id="309" r:id="rId16"/>
    <p:sldId id="312" r:id="rId17"/>
    <p:sldId id="264" r:id="rId18"/>
    <p:sldId id="269" r:id="rId19"/>
    <p:sldId id="270" r:id="rId20"/>
    <p:sldId id="271" r:id="rId21"/>
    <p:sldId id="272" r:id="rId22"/>
    <p:sldId id="379" r:id="rId23"/>
    <p:sldId id="275" r:id="rId24"/>
    <p:sldId id="276" r:id="rId25"/>
    <p:sldId id="378" r:id="rId26"/>
    <p:sldId id="381" r:id="rId27"/>
    <p:sldId id="397" r:id="rId28"/>
    <p:sldId id="293" r:id="rId29"/>
    <p:sldId id="294" r:id="rId30"/>
    <p:sldId id="295" r:id="rId31"/>
    <p:sldId id="296" r:id="rId32"/>
    <p:sldId id="297" r:id="rId33"/>
    <p:sldId id="298" r:id="rId34"/>
    <p:sldId id="384" r:id="rId35"/>
    <p:sldId id="300" r:id="rId36"/>
    <p:sldId id="385" r:id="rId37"/>
    <p:sldId id="386" r:id="rId38"/>
    <p:sldId id="387" r:id="rId39"/>
    <p:sldId id="388" r:id="rId40"/>
    <p:sldId id="389" r:id="rId41"/>
    <p:sldId id="390" r:id="rId42"/>
    <p:sldId id="391" r:id="rId43"/>
    <p:sldId id="392" r:id="rId44"/>
    <p:sldId id="393" r:id="rId45"/>
    <p:sldId id="310" r:id="rId46"/>
    <p:sldId id="394" r:id="rId47"/>
    <p:sldId id="395" r:id="rId48"/>
    <p:sldId id="313" r:id="rId49"/>
    <p:sldId id="398" r:id="rId50"/>
    <p:sldId id="287" r:id="rId51"/>
    <p:sldId id="301" r:id="rId52"/>
    <p:sldId id="399" r:id="rId53"/>
    <p:sldId id="382" r:id="rId54"/>
    <p:sldId id="38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25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EBBAE7-0B71-446A-9CFB-BD27DD3B36E9}" type="doc">
      <dgm:prSet loTypeId="urn:microsoft.com/office/officeart/2005/8/layout/orgChart1" loCatId="hierarchy" qsTypeId="urn:microsoft.com/office/officeart/2005/8/quickstyle/simple5" qsCatId="simple" csTypeId="urn:microsoft.com/office/officeart/2005/8/colors/colorful2" csCatId="colorful" phldr="1"/>
      <dgm:spPr/>
      <dgm:t>
        <a:bodyPr/>
        <a:lstStyle/>
        <a:p>
          <a:endParaRPr lang="en-US"/>
        </a:p>
      </dgm:t>
    </dgm:pt>
    <dgm:pt modelId="{F9351698-06A9-4105-A2BA-267DE507B32D}">
      <dgm:prSet/>
      <dgm:spPr/>
      <dgm:t>
        <a:bodyPr/>
        <a:lstStyle/>
        <a:p>
          <a:r>
            <a:rPr lang="en-US" baseline="0" dirty="0"/>
            <a:t>Indexing</a:t>
          </a:r>
          <a:endParaRPr lang="en-US" dirty="0"/>
        </a:p>
      </dgm:t>
    </dgm:pt>
    <dgm:pt modelId="{8DD1378B-E031-4B6D-AFFF-ECFF26674927}" type="parTrans" cxnId="{1066BE83-7DC3-475A-9534-8E73BD615340}">
      <dgm:prSet/>
      <dgm:spPr/>
      <dgm:t>
        <a:bodyPr/>
        <a:lstStyle/>
        <a:p>
          <a:endParaRPr lang="en-US"/>
        </a:p>
      </dgm:t>
    </dgm:pt>
    <dgm:pt modelId="{85620219-0224-45F9-9F14-22FCFA84B45B}" type="sibTrans" cxnId="{1066BE83-7DC3-475A-9534-8E73BD615340}">
      <dgm:prSet/>
      <dgm:spPr/>
      <dgm:t>
        <a:bodyPr/>
        <a:lstStyle/>
        <a:p>
          <a:endParaRPr lang="en-US"/>
        </a:p>
      </dgm:t>
    </dgm:pt>
    <dgm:pt modelId="{3E6BF218-DDF7-48BE-BEE0-0863DCEEB6C6}">
      <dgm:prSet/>
      <dgm:spPr/>
      <dgm:t>
        <a:bodyPr/>
        <a:lstStyle/>
        <a:p>
          <a:r>
            <a:rPr lang="en-US" baseline="0" dirty="0"/>
            <a:t>Primary Indexing</a:t>
          </a:r>
          <a:endParaRPr lang="en-US" dirty="0"/>
        </a:p>
      </dgm:t>
    </dgm:pt>
    <dgm:pt modelId="{4CEC8666-20F7-490E-BFC1-A83AC2F35887}" type="parTrans" cxnId="{06E8F5AE-2CD2-414F-BE6C-56B1DB8148ED}">
      <dgm:prSet/>
      <dgm:spPr/>
      <dgm:t>
        <a:bodyPr/>
        <a:lstStyle/>
        <a:p>
          <a:endParaRPr lang="en-US"/>
        </a:p>
      </dgm:t>
    </dgm:pt>
    <dgm:pt modelId="{1F6B2459-14FA-44E8-A7DD-992BC078F0C6}" type="sibTrans" cxnId="{06E8F5AE-2CD2-414F-BE6C-56B1DB8148ED}">
      <dgm:prSet/>
      <dgm:spPr/>
      <dgm:t>
        <a:bodyPr/>
        <a:lstStyle/>
        <a:p>
          <a:endParaRPr lang="en-US"/>
        </a:p>
      </dgm:t>
    </dgm:pt>
    <dgm:pt modelId="{D67171EA-1602-499C-A660-EE63E123B988}">
      <dgm:prSet/>
      <dgm:spPr/>
      <dgm:t>
        <a:bodyPr/>
        <a:lstStyle/>
        <a:p>
          <a:r>
            <a:rPr lang="en-US" baseline="0" dirty="0"/>
            <a:t>Dense</a:t>
          </a:r>
          <a:endParaRPr lang="en-US" dirty="0"/>
        </a:p>
      </dgm:t>
    </dgm:pt>
    <dgm:pt modelId="{30B39EE7-2E3B-417F-BE98-0E6DA0782467}" type="parTrans" cxnId="{3A3E1C7A-5D41-46FD-95DA-93207AAD1AE8}">
      <dgm:prSet/>
      <dgm:spPr/>
      <dgm:t>
        <a:bodyPr/>
        <a:lstStyle/>
        <a:p>
          <a:endParaRPr lang="en-US"/>
        </a:p>
      </dgm:t>
    </dgm:pt>
    <dgm:pt modelId="{FD62EADC-109E-4D9A-AABE-C3D2D774C1BA}" type="sibTrans" cxnId="{3A3E1C7A-5D41-46FD-95DA-93207AAD1AE8}">
      <dgm:prSet/>
      <dgm:spPr/>
      <dgm:t>
        <a:bodyPr/>
        <a:lstStyle/>
        <a:p>
          <a:endParaRPr lang="en-US"/>
        </a:p>
      </dgm:t>
    </dgm:pt>
    <dgm:pt modelId="{C928B9D0-629E-4041-9EE4-679B6C9955D2}">
      <dgm:prSet/>
      <dgm:spPr/>
      <dgm:t>
        <a:bodyPr/>
        <a:lstStyle/>
        <a:p>
          <a:r>
            <a:rPr lang="en-US" baseline="0" dirty="0"/>
            <a:t>Sparse</a:t>
          </a:r>
          <a:endParaRPr lang="en-US" dirty="0"/>
        </a:p>
      </dgm:t>
    </dgm:pt>
    <dgm:pt modelId="{8B2B2302-7508-48A0-AB1B-96D0C640D7A7}" type="parTrans" cxnId="{20B6E7AD-1587-4622-B1F5-42ABCF91A5E1}">
      <dgm:prSet/>
      <dgm:spPr/>
      <dgm:t>
        <a:bodyPr/>
        <a:lstStyle/>
        <a:p>
          <a:endParaRPr lang="en-US"/>
        </a:p>
      </dgm:t>
    </dgm:pt>
    <dgm:pt modelId="{AFC4064C-C3A7-4882-9625-CF5012B085EF}" type="sibTrans" cxnId="{20B6E7AD-1587-4622-B1F5-42ABCF91A5E1}">
      <dgm:prSet/>
      <dgm:spPr/>
      <dgm:t>
        <a:bodyPr/>
        <a:lstStyle/>
        <a:p>
          <a:endParaRPr lang="en-US"/>
        </a:p>
      </dgm:t>
    </dgm:pt>
    <dgm:pt modelId="{3D75FB75-BE25-4AD7-9D2C-F876093AD482}">
      <dgm:prSet/>
      <dgm:spPr/>
      <dgm:t>
        <a:bodyPr/>
        <a:lstStyle/>
        <a:p>
          <a:r>
            <a:rPr lang="en-US" baseline="0"/>
            <a:t>Clustered Indexing</a:t>
          </a:r>
          <a:endParaRPr lang="en-US"/>
        </a:p>
      </dgm:t>
    </dgm:pt>
    <dgm:pt modelId="{EA506632-3105-4248-AB7C-AF49C6B16289}" type="parTrans" cxnId="{CD74A617-E5A8-49F4-A03D-A84CABCFB861}">
      <dgm:prSet/>
      <dgm:spPr/>
      <dgm:t>
        <a:bodyPr/>
        <a:lstStyle/>
        <a:p>
          <a:endParaRPr lang="en-US"/>
        </a:p>
      </dgm:t>
    </dgm:pt>
    <dgm:pt modelId="{87BEDD6F-F43C-42F2-883D-90D6ABA8621D}" type="sibTrans" cxnId="{CD74A617-E5A8-49F4-A03D-A84CABCFB861}">
      <dgm:prSet/>
      <dgm:spPr/>
      <dgm:t>
        <a:bodyPr/>
        <a:lstStyle/>
        <a:p>
          <a:endParaRPr lang="en-US"/>
        </a:p>
      </dgm:t>
    </dgm:pt>
    <dgm:pt modelId="{6D0720B5-E636-480D-9597-E3FD31E3FFBE}">
      <dgm:prSet/>
      <dgm:spPr/>
      <dgm:t>
        <a:bodyPr/>
        <a:lstStyle/>
        <a:p>
          <a:r>
            <a:rPr lang="en-US" baseline="0" dirty="0"/>
            <a:t>Secondary Indexing</a:t>
          </a:r>
          <a:endParaRPr lang="en-US" dirty="0"/>
        </a:p>
      </dgm:t>
    </dgm:pt>
    <dgm:pt modelId="{53B96755-F6A4-4F5C-A2D0-E56DD62AB637}" type="parTrans" cxnId="{545F50B1-7FCB-473E-A71B-7544B16DF33B}">
      <dgm:prSet/>
      <dgm:spPr/>
      <dgm:t>
        <a:bodyPr/>
        <a:lstStyle/>
        <a:p>
          <a:endParaRPr lang="en-US"/>
        </a:p>
      </dgm:t>
    </dgm:pt>
    <dgm:pt modelId="{1ED57F34-BF08-4E7F-9770-8A2EB217B367}" type="sibTrans" cxnId="{545F50B1-7FCB-473E-A71B-7544B16DF33B}">
      <dgm:prSet/>
      <dgm:spPr/>
      <dgm:t>
        <a:bodyPr/>
        <a:lstStyle/>
        <a:p>
          <a:endParaRPr lang="en-US"/>
        </a:p>
      </dgm:t>
    </dgm:pt>
    <dgm:pt modelId="{F83747F6-6986-4164-9825-A9A7CE94F625}">
      <dgm:prSet/>
      <dgm:spPr/>
      <dgm:t>
        <a:bodyPr/>
        <a:lstStyle/>
        <a:p>
          <a:r>
            <a:rPr lang="en-US" baseline="0"/>
            <a:t>Multilevel Indexing</a:t>
          </a:r>
          <a:endParaRPr lang="en-US"/>
        </a:p>
      </dgm:t>
    </dgm:pt>
    <dgm:pt modelId="{26121290-0155-4601-BCCB-35A152B04E71}" type="parTrans" cxnId="{B0DC11B1-A9F3-4CC7-9378-3D444F7221D5}">
      <dgm:prSet/>
      <dgm:spPr/>
      <dgm:t>
        <a:bodyPr/>
        <a:lstStyle/>
        <a:p>
          <a:endParaRPr lang="en-US"/>
        </a:p>
      </dgm:t>
    </dgm:pt>
    <dgm:pt modelId="{764C1739-F0F9-4AF5-9D2E-887ECB18EFC3}" type="sibTrans" cxnId="{B0DC11B1-A9F3-4CC7-9378-3D444F7221D5}">
      <dgm:prSet/>
      <dgm:spPr/>
      <dgm:t>
        <a:bodyPr/>
        <a:lstStyle/>
        <a:p>
          <a:endParaRPr lang="en-US"/>
        </a:p>
      </dgm:t>
    </dgm:pt>
    <dgm:pt modelId="{EA5E9C51-9E88-4461-BC49-7A05532D3A6B}" type="pres">
      <dgm:prSet presAssocID="{82EBBAE7-0B71-446A-9CFB-BD27DD3B36E9}" presName="hierChild1" presStyleCnt="0">
        <dgm:presLayoutVars>
          <dgm:orgChart val="1"/>
          <dgm:chPref val="1"/>
          <dgm:dir/>
          <dgm:animOne val="branch"/>
          <dgm:animLvl val="lvl"/>
          <dgm:resizeHandles/>
        </dgm:presLayoutVars>
      </dgm:prSet>
      <dgm:spPr/>
    </dgm:pt>
    <dgm:pt modelId="{E4AFDF42-CEC0-4CD9-BFC7-EA22CC91BD26}" type="pres">
      <dgm:prSet presAssocID="{F9351698-06A9-4105-A2BA-267DE507B32D}" presName="hierRoot1" presStyleCnt="0">
        <dgm:presLayoutVars>
          <dgm:hierBranch val="init"/>
        </dgm:presLayoutVars>
      </dgm:prSet>
      <dgm:spPr/>
    </dgm:pt>
    <dgm:pt modelId="{13D2F3F1-C2CF-47F2-A782-613522E1C07B}" type="pres">
      <dgm:prSet presAssocID="{F9351698-06A9-4105-A2BA-267DE507B32D}" presName="rootComposite1" presStyleCnt="0"/>
      <dgm:spPr/>
    </dgm:pt>
    <dgm:pt modelId="{772146A4-C86E-4244-847E-751CB6032DC2}" type="pres">
      <dgm:prSet presAssocID="{F9351698-06A9-4105-A2BA-267DE507B32D}" presName="rootText1" presStyleLbl="node0" presStyleIdx="0" presStyleCnt="1">
        <dgm:presLayoutVars>
          <dgm:chPref val="3"/>
        </dgm:presLayoutVars>
      </dgm:prSet>
      <dgm:spPr/>
    </dgm:pt>
    <dgm:pt modelId="{59A030FC-A02C-4D85-B077-C44E44A15331}" type="pres">
      <dgm:prSet presAssocID="{F9351698-06A9-4105-A2BA-267DE507B32D}" presName="rootConnector1" presStyleLbl="node1" presStyleIdx="0" presStyleCnt="0"/>
      <dgm:spPr/>
    </dgm:pt>
    <dgm:pt modelId="{C73D19A9-EFE8-4AE5-9E04-084B2B4253B0}" type="pres">
      <dgm:prSet presAssocID="{F9351698-06A9-4105-A2BA-267DE507B32D}" presName="hierChild2" presStyleCnt="0"/>
      <dgm:spPr/>
    </dgm:pt>
    <dgm:pt modelId="{8EF7C20C-E5BD-428C-BCE6-AF23D31EDF8F}" type="pres">
      <dgm:prSet presAssocID="{4CEC8666-20F7-490E-BFC1-A83AC2F35887}" presName="Name37" presStyleLbl="parChTrans1D2" presStyleIdx="0" presStyleCnt="4"/>
      <dgm:spPr/>
    </dgm:pt>
    <dgm:pt modelId="{900DEA85-28BA-414B-AE32-6BD53E67329E}" type="pres">
      <dgm:prSet presAssocID="{3E6BF218-DDF7-48BE-BEE0-0863DCEEB6C6}" presName="hierRoot2" presStyleCnt="0">
        <dgm:presLayoutVars>
          <dgm:hierBranch val="init"/>
        </dgm:presLayoutVars>
      </dgm:prSet>
      <dgm:spPr/>
    </dgm:pt>
    <dgm:pt modelId="{875B1455-45AD-4E2F-806D-AC0486ED9C1B}" type="pres">
      <dgm:prSet presAssocID="{3E6BF218-DDF7-48BE-BEE0-0863DCEEB6C6}" presName="rootComposite" presStyleCnt="0"/>
      <dgm:spPr/>
    </dgm:pt>
    <dgm:pt modelId="{678B8F91-3E12-4625-B00A-AF8346009BB1}" type="pres">
      <dgm:prSet presAssocID="{3E6BF218-DDF7-48BE-BEE0-0863DCEEB6C6}" presName="rootText" presStyleLbl="node2" presStyleIdx="0" presStyleCnt="4">
        <dgm:presLayoutVars>
          <dgm:chPref val="3"/>
        </dgm:presLayoutVars>
      </dgm:prSet>
      <dgm:spPr/>
    </dgm:pt>
    <dgm:pt modelId="{15B5DC8E-2DF0-4396-8BE0-A3062E0639D7}" type="pres">
      <dgm:prSet presAssocID="{3E6BF218-DDF7-48BE-BEE0-0863DCEEB6C6}" presName="rootConnector" presStyleLbl="node2" presStyleIdx="0" presStyleCnt="4"/>
      <dgm:spPr/>
    </dgm:pt>
    <dgm:pt modelId="{C9E2B5EC-99D5-4551-ADD9-852EB9AAA243}" type="pres">
      <dgm:prSet presAssocID="{3E6BF218-DDF7-48BE-BEE0-0863DCEEB6C6}" presName="hierChild4" presStyleCnt="0"/>
      <dgm:spPr/>
    </dgm:pt>
    <dgm:pt modelId="{64BFDBCF-E147-4EE0-9DC2-6946317448EB}" type="pres">
      <dgm:prSet presAssocID="{30B39EE7-2E3B-417F-BE98-0E6DA0782467}" presName="Name37" presStyleLbl="parChTrans1D3" presStyleIdx="0" presStyleCnt="2"/>
      <dgm:spPr/>
    </dgm:pt>
    <dgm:pt modelId="{E1456B08-4859-440D-8B78-A64AC8EB1934}" type="pres">
      <dgm:prSet presAssocID="{D67171EA-1602-499C-A660-EE63E123B988}" presName="hierRoot2" presStyleCnt="0">
        <dgm:presLayoutVars>
          <dgm:hierBranch val="init"/>
        </dgm:presLayoutVars>
      </dgm:prSet>
      <dgm:spPr/>
    </dgm:pt>
    <dgm:pt modelId="{A9D7D6C3-62FB-4B09-9EEF-4A809E04DA0F}" type="pres">
      <dgm:prSet presAssocID="{D67171EA-1602-499C-A660-EE63E123B988}" presName="rootComposite" presStyleCnt="0"/>
      <dgm:spPr/>
    </dgm:pt>
    <dgm:pt modelId="{A493CA18-705D-4FF9-AC72-0392DE00ECAE}" type="pres">
      <dgm:prSet presAssocID="{D67171EA-1602-499C-A660-EE63E123B988}" presName="rootText" presStyleLbl="node3" presStyleIdx="0" presStyleCnt="2">
        <dgm:presLayoutVars>
          <dgm:chPref val="3"/>
        </dgm:presLayoutVars>
      </dgm:prSet>
      <dgm:spPr/>
    </dgm:pt>
    <dgm:pt modelId="{A5423CCF-C13A-4ED0-AD3A-6684E1C68BC3}" type="pres">
      <dgm:prSet presAssocID="{D67171EA-1602-499C-A660-EE63E123B988}" presName="rootConnector" presStyleLbl="node3" presStyleIdx="0" presStyleCnt="2"/>
      <dgm:spPr/>
    </dgm:pt>
    <dgm:pt modelId="{B401F477-0F29-40B5-BAB8-F9347FCC2DBC}" type="pres">
      <dgm:prSet presAssocID="{D67171EA-1602-499C-A660-EE63E123B988}" presName="hierChild4" presStyleCnt="0"/>
      <dgm:spPr/>
    </dgm:pt>
    <dgm:pt modelId="{78C5B978-9A19-40FD-822F-BF046A2981EF}" type="pres">
      <dgm:prSet presAssocID="{D67171EA-1602-499C-A660-EE63E123B988}" presName="hierChild5" presStyleCnt="0"/>
      <dgm:spPr/>
    </dgm:pt>
    <dgm:pt modelId="{AA063930-E213-4870-A244-AE4AAB3950FB}" type="pres">
      <dgm:prSet presAssocID="{8B2B2302-7508-48A0-AB1B-96D0C640D7A7}" presName="Name37" presStyleLbl="parChTrans1D3" presStyleIdx="1" presStyleCnt="2"/>
      <dgm:spPr/>
    </dgm:pt>
    <dgm:pt modelId="{C04B727B-3FA5-4E26-BA25-1F3935970F51}" type="pres">
      <dgm:prSet presAssocID="{C928B9D0-629E-4041-9EE4-679B6C9955D2}" presName="hierRoot2" presStyleCnt="0">
        <dgm:presLayoutVars>
          <dgm:hierBranch val="init"/>
        </dgm:presLayoutVars>
      </dgm:prSet>
      <dgm:spPr/>
    </dgm:pt>
    <dgm:pt modelId="{578DC35E-3865-45C2-B2F2-F9A8BA58F08A}" type="pres">
      <dgm:prSet presAssocID="{C928B9D0-629E-4041-9EE4-679B6C9955D2}" presName="rootComposite" presStyleCnt="0"/>
      <dgm:spPr/>
    </dgm:pt>
    <dgm:pt modelId="{22257AC7-F863-4880-960E-7A42E0EE8D13}" type="pres">
      <dgm:prSet presAssocID="{C928B9D0-629E-4041-9EE4-679B6C9955D2}" presName="rootText" presStyleLbl="node3" presStyleIdx="1" presStyleCnt="2">
        <dgm:presLayoutVars>
          <dgm:chPref val="3"/>
        </dgm:presLayoutVars>
      </dgm:prSet>
      <dgm:spPr/>
    </dgm:pt>
    <dgm:pt modelId="{B3258A40-5869-4ECF-9170-CF12082E8D7B}" type="pres">
      <dgm:prSet presAssocID="{C928B9D0-629E-4041-9EE4-679B6C9955D2}" presName="rootConnector" presStyleLbl="node3" presStyleIdx="1" presStyleCnt="2"/>
      <dgm:spPr/>
    </dgm:pt>
    <dgm:pt modelId="{BAD04AE2-364C-413F-9162-EBE8B5A7927D}" type="pres">
      <dgm:prSet presAssocID="{C928B9D0-629E-4041-9EE4-679B6C9955D2}" presName="hierChild4" presStyleCnt="0"/>
      <dgm:spPr/>
    </dgm:pt>
    <dgm:pt modelId="{39DDA6FF-C501-4364-AA2A-CFAB69DF7586}" type="pres">
      <dgm:prSet presAssocID="{C928B9D0-629E-4041-9EE4-679B6C9955D2}" presName="hierChild5" presStyleCnt="0"/>
      <dgm:spPr/>
    </dgm:pt>
    <dgm:pt modelId="{8C54244F-8776-45CA-A091-2A69E6D7796E}" type="pres">
      <dgm:prSet presAssocID="{3E6BF218-DDF7-48BE-BEE0-0863DCEEB6C6}" presName="hierChild5" presStyleCnt="0"/>
      <dgm:spPr/>
    </dgm:pt>
    <dgm:pt modelId="{B59E42EF-6FD1-47D0-8A78-DD04E1F0AD14}" type="pres">
      <dgm:prSet presAssocID="{EA506632-3105-4248-AB7C-AF49C6B16289}" presName="Name37" presStyleLbl="parChTrans1D2" presStyleIdx="1" presStyleCnt="4"/>
      <dgm:spPr/>
    </dgm:pt>
    <dgm:pt modelId="{509B3F40-C242-43D0-B00A-96BB86AFFBE8}" type="pres">
      <dgm:prSet presAssocID="{3D75FB75-BE25-4AD7-9D2C-F876093AD482}" presName="hierRoot2" presStyleCnt="0">
        <dgm:presLayoutVars>
          <dgm:hierBranch val="init"/>
        </dgm:presLayoutVars>
      </dgm:prSet>
      <dgm:spPr/>
    </dgm:pt>
    <dgm:pt modelId="{25366619-C10E-4409-94D0-A3C0E0E74531}" type="pres">
      <dgm:prSet presAssocID="{3D75FB75-BE25-4AD7-9D2C-F876093AD482}" presName="rootComposite" presStyleCnt="0"/>
      <dgm:spPr/>
    </dgm:pt>
    <dgm:pt modelId="{775CDE84-8056-4118-AC24-625340CA7EFC}" type="pres">
      <dgm:prSet presAssocID="{3D75FB75-BE25-4AD7-9D2C-F876093AD482}" presName="rootText" presStyleLbl="node2" presStyleIdx="1" presStyleCnt="4">
        <dgm:presLayoutVars>
          <dgm:chPref val="3"/>
        </dgm:presLayoutVars>
      </dgm:prSet>
      <dgm:spPr/>
    </dgm:pt>
    <dgm:pt modelId="{22A651FE-F15E-493B-BD9E-530D80CD38DF}" type="pres">
      <dgm:prSet presAssocID="{3D75FB75-BE25-4AD7-9D2C-F876093AD482}" presName="rootConnector" presStyleLbl="node2" presStyleIdx="1" presStyleCnt="4"/>
      <dgm:spPr/>
    </dgm:pt>
    <dgm:pt modelId="{B96137CA-69B4-4CAB-B2EE-7B272B43BCFC}" type="pres">
      <dgm:prSet presAssocID="{3D75FB75-BE25-4AD7-9D2C-F876093AD482}" presName="hierChild4" presStyleCnt="0"/>
      <dgm:spPr/>
    </dgm:pt>
    <dgm:pt modelId="{AAA660E7-9313-4AC8-BB7A-37685032038B}" type="pres">
      <dgm:prSet presAssocID="{3D75FB75-BE25-4AD7-9D2C-F876093AD482}" presName="hierChild5" presStyleCnt="0"/>
      <dgm:spPr/>
    </dgm:pt>
    <dgm:pt modelId="{CE258170-BF3A-4B38-9AA1-448B5CDAB21B}" type="pres">
      <dgm:prSet presAssocID="{53B96755-F6A4-4F5C-A2D0-E56DD62AB637}" presName="Name37" presStyleLbl="parChTrans1D2" presStyleIdx="2" presStyleCnt="4"/>
      <dgm:spPr/>
    </dgm:pt>
    <dgm:pt modelId="{0C276552-FDEC-4C82-A2AC-2C779F34DB45}" type="pres">
      <dgm:prSet presAssocID="{6D0720B5-E636-480D-9597-E3FD31E3FFBE}" presName="hierRoot2" presStyleCnt="0">
        <dgm:presLayoutVars>
          <dgm:hierBranch val="init"/>
        </dgm:presLayoutVars>
      </dgm:prSet>
      <dgm:spPr/>
    </dgm:pt>
    <dgm:pt modelId="{F38F9F8E-C7FE-4960-BDE6-8258A5EFEA1D}" type="pres">
      <dgm:prSet presAssocID="{6D0720B5-E636-480D-9597-E3FD31E3FFBE}" presName="rootComposite" presStyleCnt="0"/>
      <dgm:spPr/>
    </dgm:pt>
    <dgm:pt modelId="{D12617C7-02EA-45A9-8B9E-1FE6BD86AE7C}" type="pres">
      <dgm:prSet presAssocID="{6D0720B5-E636-480D-9597-E3FD31E3FFBE}" presName="rootText" presStyleLbl="node2" presStyleIdx="2" presStyleCnt="4">
        <dgm:presLayoutVars>
          <dgm:chPref val="3"/>
        </dgm:presLayoutVars>
      </dgm:prSet>
      <dgm:spPr/>
    </dgm:pt>
    <dgm:pt modelId="{D1CBB18D-7108-45D4-BBBA-8D2B4126DFCE}" type="pres">
      <dgm:prSet presAssocID="{6D0720B5-E636-480D-9597-E3FD31E3FFBE}" presName="rootConnector" presStyleLbl="node2" presStyleIdx="2" presStyleCnt="4"/>
      <dgm:spPr/>
    </dgm:pt>
    <dgm:pt modelId="{3512AD0C-4534-4E92-AF1F-1EE415D1760F}" type="pres">
      <dgm:prSet presAssocID="{6D0720B5-E636-480D-9597-E3FD31E3FFBE}" presName="hierChild4" presStyleCnt="0"/>
      <dgm:spPr/>
    </dgm:pt>
    <dgm:pt modelId="{CB447255-551C-42B1-97A5-F59A4358EF56}" type="pres">
      <dgm:prSet presAssocID="{6D0720B5-E636-480D-9597-E3FD31E3FFBE}" presName="hierChild5" presStyleCnt="0"/>
      <dgm:spPr/>
    </dgm:pt>
    <dgm:pt modelId="{C12216AB-B730-4B5C-8782-C31A2943CDCE}" type="pres">
      <dgm:prSet presAssocID="{26121290-0155-4601-BCCB-35A152B04E71}" presName="Name37" presStyleLbl="parChTrans1D2" presStyleIdx="3" presStyleCnt="4"/>
      <dgm:spPr/>
    </dgm:pt>
    <dgm:pt modelId="{E2F82F24-36A5-4D04-B352-4C075213682E}" type="pres">
      <dgm:prSet presAssocID="{F83747F6-6986-4164-9825-A9A7CE94F625}" presName="hierRoot2" presStyleCnt="0">
        <dgm:presLayoutVars>
          <dgm:hierBranch val="init"/>
        </dgm:presLayoutVars>
      </dgm:prSet>
      <dgm:spPr/>
    </dgm:pt>
    <dgm:pt modelId="{B6D0E776-E378-4F7B-B1F5-CE1F6012EF77}" type="pres">
      <dgm:prSet presAssocID="{F83747F6-6986-4164-9825-A9A7CE94F625}" presName="rootComposite" presStyleCnt="0"/>
      <dgm:spPr/>
    </dgm:pt>
    <dgm:pt modelId="{47137428-DA59-4FAC-9B77-9BE4175F8546}" type="pres">
      <dgm:prSet presAssocID="{F83747F6-6986-4164-9825-A9A7CE94F625}" presName="rootText" presStyleLbl="node2" presStyleIdx="3" presStyleCnt="4">
        <dgm:presLayoutVars>
          <dgm:chPref val="3"/>
        </dgm:presLayoutVars>
      </dgm:prSet>
      <dgm:spPr/>
    </dgm:pt>
    <dgm:pt modelId="{3088A4AF-A494-41C0-ADEF-A3521FF1F8BB}" type="pres">
      <dgm:prSet presAssocID="{F83747F6-6986-4164-9825-A9A7CE94F625}" presName="rootConnector" presStyleLbl="node2" presStyleIdx="3" presStyleCnt="4"/>
      <dgm:spPr/>
    </dgm:pt>
    <dgm:pt modelId="{126CB14B-3FF8-40B3-BAF5-A216302BE8DC}" type="pres">
      <dgm:prSet presAssocID="{F83747F6-6986-4164-9825-A9A7CE94F625}" presName="hierChild4" presStyleCnt="0"/>
      <dgm:spPr/>
    </dgm:pt>
    <dgm:pt modelId="{807793F3-3972-4B59-A477-9091A1A91143}" type="pres">
      <dgm:prSet presAssocID="{F83747F6-6986-4164-9825-A9A7CE94F625}" presName="hierChild5" presStyleCnt="0"/>
      <dgm:spPr/>
    </dgm:pt>
    <dgm:pt modelId="{BFB73B45-A7B6-4544-BF1D-6FE06F8DC47D}" type="pres">
      <dgm:prSet presAssocID="{F9351698-06A9-4105-A2BA-267DE507B32D}" presName="hierChild3" presStyleCnt="0"/>
      <dgm:spPr/>
    </dgm:pt>
  </dgm:ptLst>
  <dgm:cxnLst>
    <dgm:cxn modelId="{3FD54903-11C6-4487-8FD7-273E076CC962}" type="presOf" srcId="{6D0720B5-E636-480D-9597-E3FD31E3FFBE}" destId="{D1CBB18D-7108-45D4-BBBA-8D2B4126DFCE}" srcOrd="1" destOrd="0" presId="urn:microsoft.com/office/officeart/2005/8/layout/orgChart1"/>
    <dgm:cxn modelId="{CD74A617-E5A8-49F4-A03D-A84CABCFB861}" srcId="{F9351698-06A9-4105-A2BA-267DE507B32D}" destId="{3D75FB75-BE25-4AD7-9D2C-F876093AD482}" srcOrd="1" destOrd="0" parTransId="{EA506632-3105-4248-AB7C-AF49C6B16289}" sibTransId="{87BEDD6F-F43C-42F2-883D-90D6ABA8621D}"/>
    <dgm:cxn modelId="{55177622-AEAD-4EE9-8AD6-D045BC4A89F5}" type="presOf" srcId="{F9351698-06A9-4105-A2BA-267DE507B32D}" destId="{772146A4-C86E-4244-847E-751CB6032DC2}" srcOrd="0" destOrd="0" presId="urn:microsoft.com/office/officeart/2005/8/layout/orgChart1"/>
    <dgm:cxn modelId="{87B7F524-B96E-41FF-AAFE-9AF07EABD3C6}" type="presOf" srcId="{3D75FB75-BE25-4AD7-9D2C-F876093AD482}" destId="{775CDE84-8056-4118-AC24-625340CA7EFC}" srcOrd="0" destOrd="0" presId="urn:microsoft.com/office/officeart/2005/8/layout/orgChart1"/>
    <dgm:cxn modelId="{33C66329-B2BB-4029-AAE7-8A481D30FC61}" type="presOf" srcId="{3D75FB75-BE25-4AD7-9D2C-F876093AD482}" destId="{22A651FE-F15E-493B-BD9E-530D80CD38DF}" srcOrd="1" destOrd="0" presId="urn:microsoft.com/office/officeart/2005/8/layout/orgChart1"/>
    <dgm:cxn modelId="{7395A42A-F543-4575-BE00-3ADECE0EB001}" type="presOf" srcId="{F9351698-06A9-4105-A2BA-267DE507B32D}" destId="{59A030FC-A02C-4D85-B077-C44E44A15331}" srcOrd="1" destOrd="0" presId="urn:microsoft.com/office/officeart/2005/8/layout/orgChart1"/>
    <dgm:cxn modelId="{9F115E45-82B7-4B3D-A210-CBC62478E22B}" type="presOf" srcId="{F83747F6-6986-4164-9825-A9A7CE94F625}" destId="{3088A4AF-A494-41C0-ADEF-A3521FF1F8BB}" srcOrd="1" destOrd="0" presId="urn:microsoft.com/office/officeart/2005/8/layout/orgChart1"/>
    <dgm:cxn modelId="{589CF045-ED3E-4823-8D1E-6E68061DF1E3}" type="presOf" srcId="{82EBBAE7-0B71-446A-9CFB-BD27DD3B36E9}" destId="{EA5E9C51-9E88-4461-BC49-7A05532D3A6B}" srcOrd="0" destOrd="0" presId="urn:microsoft.com/office/officeart/2005/8/layout/orgChart1"/>
    <dgm:cxn modelId="{393A624A-9C16-4A8D-ADAF-54E61BEF6CA6}" type="presOf" srcId="{3E6BF218-DDF7-48BE-BEE0-0863DCEEB6C6}" destId="{678B8F91-3E12-4625-B00A-AF8346009BB1}" srcOrd="0" destOrd="0" presId="urn:microsoft.com/office/officeart/2005/8/layout/orgChart1"/>
    <dgm:cxn modelId="{5732AE72-E99E-4CC3-9E88-77A46C30ABCB}" type="presOf" srcId="{C928B9D0-629E-4041-9EE4-679B6C9955D2}" destId="{22257AC7-F863-4880-960E-7A42E0EE8D13}" srcOrd="0" destOrd="0" presId="urn:microsoft.com/office/officeart/2005/8/layout/orgChart1"/>
    <dgm:cxn modelId="{444CB054-00CE-4909-AE84-A0A4E429AEF5}" type="presOf" srcId="{D67171EA-1602-499C-A660-EE63E123B988}" destId="{A5423CCF-C13A-4ED0-AD3A-6684E1C68BC3}" srcOrd="1" destOrd="0" presId="urn:microsoft.com/office/officeart/2005/8/layout/orgChart1"/>
    <dgm:cxn modelId="{3A3E1C7A-5D41-46FD-95DA-93207AAD1AE8}" srcId="{3E6BF218-DDF7-48BE-BEE0-0863DCEEB6C6}" destId="{D67171EA-1602-499C-A660-EE63E123B988}" srcOrd="0" destOrd="0" parTransId="{30B39EE7-2E3B-417F-BE98-0E6DA0782467}" sibTransId="{FD62EADC-109E-4D9A-AABE-C3D2D774C1BA}"/>
    <dgm:cxn modelId="{56B89F7D-4838-4905-A23D-BBEEF6754E95}" type="presOf" srcId="{8B2B2302-7508-48A0-AB1B-96D0C640D7A7}" destId="{AA063930-E213-4870-A244-AE4AAB3950FB}" srcOrd="0" destOrd="0" presId="urn:microsoft.com/office/officeart/2005/8/layout/orgChart1"/>
    <dgm:cxn modelId="{1066BE83-7DC3-475A-9534-8E73BD615340}" srcId="{82EBBAE7-0B71-446A-9CFB-BD27DD3B36E9}" destId="{F9351698-06A9-4105-A2BA-267DE507B32D}" srcOrd="0" destOrd="0" parTransId="{8DD1378B-E031-4B6D-AFFF-ECFF26674927}" sibTransId="{85620219-0224-45F9-9F14-22FCFA84B45B}"/>
    <dgm:cxn modelId="{2F66F28B-FEF4-4B82-B36E-AA0CC7D20808}" type="presOf" srcId="{4CEC8666-20F7-490E-BFC1-A83AC2F35887}" destId="{8EF7C20C-E5BD-428C-BCE6-AF23D31EDF8F}" srcOrd="0" destOrd="0" presId="urn:microsoft.com/office/officeart/2005/8/layout/orgChart1"/>
    <dgm:cxn modelId="{2B1C8A91-D6F5-4B64-89D0-3A624A2C7B5E}" type="presOf" srcId="{53B96755-F6A4-4F5C-A2D0-E56DD62AB637}" destId="{CE258170-BF3A-4B38-9AA1-448B5CDAB21B}" srcOrd="0" destOrd="0" presId="urn:microsoft.com/office/officeart/2005/8/layout/orgChart1"/>
    <dgm:cxn modelId="{5D8BCC9C-6159-4B87-ACC2-DF5FA6CBA246}" type="presOf" srcId="{30B39EE7-2E3B-417F-BE98-0E6DA0782467}" destId="{64BFDBCF-E147-4EE0-9DC2-6946317448EB}" srcOrd="0" destOrd="0" presId="urn:microsoft.com/office/officeart/2005/8/layout/orgChart1"/>
    <dgm:cxn modelId="{2AF8BFA7-6FEA-4AB2-9395-BF4499BEF654}" type="presOf" srcId="{26121290-0155-4601-BCCB-35A152B04E71}" destId="{C12216AB-B730-4B5C-8782-C31A2943CDCE}" srcOrd="0" destOrd="0" presId="urn:microsoft.com/office/officeart/2005/8/layout/orgChart1"/>
    <dgm:cxn modelId="{CAAFD1AA-48FB-467E-BDCF-12D9E517C534}" type="presOf" srcId="{6D0720B5-E636-480D-9597-E3FD31E3FFBE}" destId="{D12617C7-02EA-45A9-8B9E-1FE6BD86AE7C}" srcOrd="0" destOrd="0" presId="urn:microsoft.com/office/officeart/2005/8/layout/orgChart1"/>
    <dgm:cxn modelId="{20B6E7AD-1587-4622-B1F5-42ABCF91A5E1}" srcId="{3E6BF218-DDF7-48BE-BEE0-0863DCEEB6C6}" destId="{C928B9D0-629E-4041-9EE4-679B6C9955D2}" srcOrd="1" destOrd="0" parTransId="{8B2B2302-7508-48A0-AB1B-96D0C640D7A7}" sibTransId="{AFC4064C-C3A7-4882-9625-CF5012B085EF}"/>
    <dgm:cxn modelId="{06E8F5AE-2CD2-414F-BE6C-56B1DB8148ED}" srcId="{F9351698-06A9-4105-A2BA-267DE507B32D}" destId="{3E6BF218-DDF7-48BE-BEE0-0863DCEEB6C6}" srcOrd="0" destOrd="0" parTransId="{4CEC8666-20F7-490E-BFC1-A83AC2F35887}" sibTransId="{1F6B2459-14FA-44E8-A7DD-992BC078F0C6}"/>
    <dgm:cxn modelId="{B0DC11B1-A9F3-4CC7-9378-3D444F7221D5}" srcId="{F9351698-06A9-4105-A2BA-267DE507B32D}" destId="{F83747F6-6986-4164-9825-A9A7CE94F625}" srcOrd="3" destOrd="0" parTransId="{26121290-0155-4601-BCCB-35A152B04E71}" sibTransId="{764C1739-F0F9-4AF5-9D2E-887ECB18EFC3}"/>
    <dgm:cxn modelId="{545F50B1-7FCB-473E-A71B-7544B16DF33B}" srcId="{F9351698-06A9-4105-A2BA-267DE507B32D}" destId="{6D0720B5-E636-480D-9597-E3FD31E3FFBE}" srcOrd="2" destOrd="0" parTransId="{53B96755-F6A4-4F5C-A2D0-E56DD62AB637}" sibTransId="{1ED57F34-BF08-4E7F-9770-8A2EB217B367}"/>
    <dgm:cxn modelId="{8539A1C5-BED6-4232-B82E-6DCA88F61D95}" type="presOf" srcId="{C928B9D0-629E-4041-9EE4-679B6C9955D2}" destId="{B3258A40-5869-4ECF-9170-CF12082E8D7B}" srcOrd="1" destOrd="0" presId="urn:microsoft.com/office/officeart/2005/8/layout/orgChart1"/>
    <dgm:cxn modelId="{AB6EDAC7-6EF2-4BA8-BDB7-6E54170102C7}" type="presOf" srcId="{EA506632-3105-4248-AB7C-AF49C6B16289}" destId="{B59E42EF-6FD1-47D0-8A78-DD04E1F0AD14}" srcOrd="0" destOrd="0" presId="urn:microsoft.com/office/officeart/2005/8/layout/orgChart1"/>
    <dgm:cxn modelId="{695748CF-2AEB-4C57-9859-EF2893B0C16E}" type="presOf" srcId="{F83747F6-6986-4164-9825-A9A7CE94F625}" destId="{47137428-DA59-4FAC-9B77-9BE4175F8546}" srcOrd="0" destOrd="0" presId="urn:microsoft.com/office/officeart/2005/8/layout/orgChart1"/>
    <dgm:cxn modelId="{1E767BDC-02F7-457A-AEF7-E4DAB841A5FB}" type="presOf" srcId="{D67171EA-1602-499C-A660-EE63E123B988}" destId="{A493CA18-705D-4FF9-AC72-0392DE00ECAE}" srcOrd="0" destOrd="0" presId="urn:microsoft.com/office/officeart/2005/8/layout/orgChart1"/>
    <dgm:cxn modelId="{08704ADE-5C18-49D7-B5C7-B069927C88C2}" type="presOf" srcId="{3E6BF218-DDF7-48BE-BEE0-0863DCEEB6C6}" destId="{15B5DC8E-2DF0-4396-8BE0-A3062E0639D7}" srcOrd="1" destOrd="0" presId="urn:microsoft.com/office/officeart/2005/8/layout/orgChart1"/>
    <dgm:cxn modelId="{4D41D0F7-5055-4B95-8E91-56F12DEB67B0}" type="presParOf" srcId="{EA5E9C51-9E88-4461-BC49-7A05532D3A6B}" destId="{E4AFDF42-CEC0-4CD9-BFC7-EA22CC91BD26}" srcOrd="0" destOrd="0" presId="urn:microsoft.com/office/officeart/2005/8/layout/orgChart1"/>
    <dgm:cxn modelId="{03CBEB70-EA8B-4A1C-B328-B67FBA28CC3D}" type="presParOf" srcId="{E4AFDF42-CEC0-4CD9-BFC7-EA22CC91BD26}" destId="{13D2F3F1-C2CF-47F2-A782-613522E1C07B}" srcOrd="0" destOrd="0" presId="urn:microsoft.com/office/officeart/2005/8/layout/orgChart1"/>
    <dgm:cxn modelId="{D5DF9D22-C763-4E6F-8B08-CAB3E2F334E9}" type="presParOf" srcId="{13D2F3F1-C2CF-47F2-A782-613522E1C07B}" destId="{772146A4-C86E-4244-847E-751CB6032DC2}" srcOrd="0" destOrd="0" presId="urn:microsoft.com/office/officeart/2005/8/layout/orgChart1"/>
    <dgm:cxn modelId="{FE72E2CB-8AF3-497E-A77D-0EBC7C4692A3}" type="presParOf" srcId="{13D2F3F1-C2CF-47F2-A782-613522E1C07B}" destId="{59A030FC-A02C-4D85-B077-C44E44A15331}" srcOrd="1" destOrd="0" presId="urn:microsoft.com/office/officeart/2005/8/layout/orgChart1"/>
    <dgm:cxn modelId="{647A1084-0911-44DB-A4FA-6FB33341D7C1}" type="presParOf" srcId="{E4AFDF42-CEC0-4CD9-BFC7-EA22CC91BD26}" destId="{C73D19A9-EFE8-4AE5-9E04-084B2B4253B0}" srcOrd="1" destOrd="0" presId="urn:microsoft.com/office/officeart/2005/8/layout/orgChart1"/>
    <dgm:cxn modelId="{F1D20A9B-0396-48E7-8FD9-EC9562F0FBAA}" type="presParOf" srcId="{C73D19A9-EFE8-4AE5-9E04-084B2B4253B0}" destId="{8EF7C20C-E5BD-428C-BCE6-AF23D31EDF8F}" srcOrd="0" destOrd="0" presId="urn:microsoft.com/office/officeart/2005/8/layout/orgChart1"/>
    <dgm:cxn modelId="{65E9F6CA-6E7A-4D93-AC96-C202F87EB17C}" type="presParOf" srcId="{C73D19A9-EFE8-4AE5-9E04-084B2B4253B0}" destId="{900DEA85-28BA-414B-AE32-6BD53E67329E}" srcOrd="1" destOrd="0" presId="urn:microsoft.com/office/officeart/2005/8/layout/orgChart1"/>
    <dgm:cxn modelId="{FC312E64-2447-4657-9602-72B43CADDA17}" type="presParOf" srcId="{900DEA85-28BA-414B-AE32-6BD53E67329E}" destId="{875B1455-45AD-4E2F-806D-AC0486ED9C1B}" srcOrd="0" destOrd="0" presId="urn:microsoft.com/office/officeart/2005/8/layout/orgChart1"/>
    <dgm:cxn modelId="{A15C2C62-1766-43A8-A055-57206CD65512}" type="presParOf" srcId="{875B1455-45AD-4E2F-806D-AC0486ED9C1B}" destId="{678B8F91-3E12-4625-B00A-AF8346009BB1}" srcOrd="0" destOrd="0" presId="urn:microsoft.com/office/officeart/2005/8/layout/orgChart1"/>
    <dgm:cxn modelId="{858CB42F-4C35-4642-AFA9-9E694108DB80}" type="presParOf" srcId="{875B1455-45AD-4E2F-806D-AC0486ED9C1B}" destId="{15B5DC8E-2DF0-4396-8BE0-A3062E0639D7}" srcOrd="1" destOrd="0" presId="urn:microsoft.com/office/officeart/2005/8/layout/orgChart1"/>
    <dgm:cxn modelId="{9A4FDDB2-A31F-4AC2-9C43-5E7EF86EED49}" type="presParOf" srcId="{900DEA85-28BA-414B-AE32-6BD53E67329E}" destId="{C9E2B5EC-99D5-4551-ADD9-852EB9AAA243}" srcOrd="1" destOrd="0" presId="urn:microsoft.com/office/officeart/2005/8/layout/orgChart1"/>
    <dgm:cxn modelId="{5B0D5E99-DD9C-4C06-B2A9-A0F1189B5BB7}" type="presParOf" srcId="{C9E2B5EC-99D5-4551-ADD9-852EB9AAA243}" destId="{64BFDBCF-E147-4EE0-9DC2-6946317448EB}" srcOrd="0" destOrd="0" presId="urn:microsoft.com/office/officeart/2005/8/layout/orgChart1"/>
    <dgm:cxn modelId="{E80192A1-ACB1-445D-814A-3465D14C6463}" type="presParOf" srcId="{C9E2B5EC-99D5-4551-ADD9-852EB9AAA243}" destId="{E1456B08-4859-440D-8B78-A64AC8EB1934}" srcOrd="1" destOrd="0" presId="urn:microsoft.com/office/officeart/2005/8/layout/orgChart1"/>
    <dgm:cxn modelId="{F132629B-51E4-4EBD-B404-35A562ACA89D}" type="presParOf" srcId="{E1456B08-4859-440D-8B78-A64AC8EB1934}" destId="{A9D7D6C3-62FB-4B09-9EEF-4A809E04DA0F}" srcOrd="0" destOrd="0" presId="urn:microsoft.com/office/officeart/2005/8/layout/orgChart1"/>
    <dgm:cxn modelId="{ED06DDC1-E688-4B09-B90F-23BBF9759CE7}" type="presParOf" srcId="{A9D7D6C3-62FB-4B09-9EEF-4A809E04DA0F}" destId="{A493CA18-705D-4FF9-AC72-0392DE00ECAE}" srcOrd="0" destOrd="0" presId="urn:microsoft.com/office/officeart/2005/8/layout/orgChart1"/>
    <dgm:cxn modelId="{CAD090CA-A1AB-4548-8634-9A1FCF09647A}" type="presParOf" srcId="{A9D7D6C3-62FB-4B09-9EEF-4A809E04DA0F}" destId="{A5423CCF-C13A-4ED0-AD3A-6684E1C68BC3}" srcOrd="1" destOrd="0" presId="urn:microsoft.com/office/officeart/2005/8/layout/orgChart1"/>
    <dgm:cxn modelId="{C41573C6-13FB-4DAA-BAD3-9A7AC16FB0FF}" type="presParOf" srcId="{E1456B08-4859-440D-8B78-A64AC8EB1934}" destId="{B401F477-0F29-40B5-BAB8-F9347FCC2DBC}" srcOrd="1" destOrd="0" presId="urn:microsoft.com/office/officeart/2005/8/layout/orgChart1"/>
    <dgm:cxn modelId="{75CCF9FA-63AB-4E67-80B1-E3B9C5F4D131}" type="presParOf" srcId="{E1456B08-4859-440D-8B78-A64AC8EB1934}" destId="{78C5B978-9A19-40FD-822F-BF046A2981EF}" srcOrd="2" destOrd="0" presId="urn:microsoft.com/office/officeart/2005/8/layout/orgChart1"/>
    <dgm:cxn modelId="{A3F1EA5C-0498-46F6-92A4-3DEF1AB5AF52}" type="presParOf" srcId="{C9E2B5EC-99D5-4551-ADD9-852EB9AAA243}" destId="{AA063930-E213-4870-A244-AE4AAB3950FB}" srcOrd="2" destOrd="0" presId="urn:microsoft.com/office/officeart/2005/8/layout/orgChart1"/>
    <dgm:cxn modelId="{F64B2F10-E538-472B-8B87-2CDDBC749EB3}" type="presParOf" srcId="{C9E2B5EC-99D5-4551-ADD9-852EB9AAA243}" destId="{C04B727B-3FA5-4E26-BA25-1F3935970F51}" srcOrd="3" destOrd="0" presId="urn:microsoft.com/office/officeart/2005/8/layout/orgChart1"/>
    <dgm:cxn modelId="{F621B98A-8EA9-4044-88E9-62CD4582B4FE}" type="presParOf" srcId="{C04B727B-3FA5-4E26-BA25-1F3935970F51}" destId="{578DC35E-3865-45C2-B2F2-F9A8BA58F08A}" srcOrd="0" destOrd="0" presId="urn:microsoft.com/office/officeart/2005/8/layout/orgChart1"/>
    <dgm:cxn modelId="{4D3DE6FC-42B8-49D1-AC8F-AAB8AA063690}" type="presParOf" srcId="{578DC35E-3865-45C2-B2F2-F9A8BA58F08A}" destId="{22257AC7-F863-4880-960E-7A42E0EE8D13}" srcOrd="0" destOrd="0" presId="urn:microsoft.com/office/officeart/2005/8/layout/orgChart1"/>
    <dgm:cxn modelId="{6233BB08-2B7F-4593-8B78-2C4EA33496B2}" type="presParOf" srcId="{578DC35E-3865-45C2-B2F2-F9A8BA58F08A}" destId="{B3258A40-5869-4ECF-9170-CF12082E8D7B}" srcOrd="1" destOrd="0" presId="urn:microsoft.com/office/officeart/2005/8/layout/orgChart1"/>
    <dgm:cxn modelId="{8A27E5EA-9C4B-4B6D-9CC0-28E068037FB6}" type="presParOf" srcId="{C04B727B-3FA5-4E26-BA25-1F3935970F51}" destId="{BAD04AE2-364C-413F-9162-EBE8B5A7927D}" srcOrd="1" destOrd="0" presId="urn:microsoft.com/office/officeart/2005/8/layout/orgChart1"/>
    <dgm:cxn modelId="{FE51A59A-A2B4-4F80-8DE3-7EFABCD998F6}" type="presParOf" srcId="{C04B727B-3FA5-4E26-BA25-1F3935970F51}" destId="{39DDA6FF-C501-4364-AA2A-CFAB69DF7586}" srcOrd="2" destOrd="0" presId="urn:microsoft.com/office/officeart/2005/8/layout/orgChart1"/>
    <dgm:cxn modelId="{1FA9B9AD-ECF8-4F5B-B218-16F405117C14}" type="presParOf" srcId="{900DEA85-28BA-414B-AE32-6BD53E67329E}" destId="{8C54244F-8776-45CA-A091-2A69E6D7796E}" srcOrd="2" destOrd="0" presId="urn:microsoft.com/office/officeart/2005/8/layout/orgChart1"/>
    <dgm:cxn modelId="{D1020652-A7C3-4064-AC85-7C3DA12C63A1}" type="presParOf" srcId="{C73D19A9-EFE8-4AE5-9E04-084B2B4253B0}" destId="{B59E42EF-6FD1-47D0-8A78-DD04E1F0AD14}" srcOrd="2" destOrd="0" presId="urn:microsoft.com/office/officeart/2005/8/layout/orgChart1"/>
    <dgm:cxn modelId="{C628943A-A25F-46D9-B2CE-6F9ECC4DBE67}" type="presParOf" srcId="{C73D19A9-EFE8-4AE5-9E04-084B2B4253B0}" destId="{509B3F40-C242-43D0-B00A-96BB86AFFBE8}" srcOrd="3" destOrd="0" presId="urn:microsoft.com/office/officeart/2005/8/layout/orgChart1"/>
    <dgm:cxn modelId="{B9AAEA96-8256-4188-A0F8-BEC6D5EC5FA6}" type="presParOf" srcId="{509B3F40-C242-43D0-B00A-96BB86AFFBE8}" destId="{25366619-C10E-4409-94D0-A3C0E0E74531}" srcOrd="0" destOrd="0" presId="urn:microsoft.com/office/officeart/2005/8/layout/orgChart1"/>
    <dgm:cxn modelId="{4C99C4E1-3346-46F9-9CF3-B237910FB472}" type="presParOf" srcId="{25366619-C10E-4409-94D0-A3C0E0E74531}" destId="{775CDE84-8056-4118-AC24-625340CA7EFC}" srcOrd="0" destOrd="0" presId="urn:microsoft.com/office/officeart/2005/8/layout/orgChart1"/>
    <dgm:cxn modelId="{B0FBDF79-3C46-4E42-AD63-17A3CAA6B484}" type="presParOf" srcId="{25366619-C10E-4409-94D0-A3C0E0E74531}" destId="{22A651FE-F15E-493B-BD9E-530D80CD38DF}" srcOrd="1" destOrd="0" presId="urn:microsoft.com/office/officeart/2005/8/layout/orgChart1"/>
    <dgm:cxn modelId="{5EE454DC-32F7-4F3F-8A68-C1767ADA6E8B}" type="presParOf" srcId="{509B3F40-C242-43D0-B00A-96BB86AFFBE8}" destId="{B96137CA-69B4-4CAB-B2EE-7B272B43BCFC}" srcOrd="1" destOrd="0" presId="urn:microsoft.com/office/officeart/2005/8/layout/orgChart1"/>
    <dgm:cxn modelId="{662DDA97-B01C-4D9D-BF7A-FAEDFD888A49}" type="presParOf" srcId="{509B3F40-C242-43D0-B00A-96BB86AFFBE8}" destId="{AAA660E7-9313-4AC8-BB7A-37685032038B}" srcOrd="2" destOrd="0" presId="urn:microsoft.com/office/officeart/2005/8/layout/orgChart1"/>
    <dgm:cxn modelId="{947698CB-753E-4351-A321-0B4F0ED7F29E}" type="presParOf" srcId="{C73D19A9-EFE8-4AE5-9E04-084B2B4253B0}" destId="{CE258170-BF3A-4B38-9AA1-448B5CDAB21B}" srcOrd="4" destOrd="0" presId="urn:microsoft.com/office/officeart/2005/8/layout/orgChart1"/>
    <dgm:cxn modelId="{3B63B82B-4F29-4461-9568-CBE56279192B}" type="presParOf" srcId="{C73D19A9-EFE8-4AE5-9E04-084B2B4253B0}" destId="{0C276552-FDEC-4C82-A2AC-2C779F34DB45}" srcOrd="5" destOrd="0" presId="urn:microsoft.com/office/officeart/2005/8/layout/orgChart1"/>
    <dgm:cxn modelId="{25C0AC70-76C8-43C0-BA79-336185D298E7}" type="presParOf" srcId="{0C276552-FDEC-4C82-A2AC-2C779F34DB45}" destId="{F38F9F8E-C7FE-4960-BDE6-8258A5EFEA1D}" srcOrd="0" destOrd="0" presId="urn:microsoft.com/office/officeart/2005/8/layout/orgChart1"/>
    <dgm:cxn modelId="{1FC7A79B-6D6A-4420-A0CE-02F4A1378356}" type="presParOf" srcId="{F38F9F8E-C7FE-4960-BDE6-8258A5EFEA1D}" destId="{D12617C7-02EA-45A9-8B9E-1FE6BD86AE7C}" srcOrd="0" destOrd="0" presId="urn:microsoft.com/office/officeart/2005/8/layout/orgChart1"/>
    <dgm:cxn modelId="{2D169B9F-2A9C-4F49-B615-65B759CA00C7}" type="presParOf" srcId="{F38F9F8E-C7FE-4960-BDE6-8258A5EFEA1D}" destId="{D1CBB18D-7108-45D4-BBBA-8D2B4126DFCE}" srcOrd="1" destOrd="0" presId="urn:microsoft.com/office/officeart/2005/8/layout/orgChart1"/>
    <dgm:cxn modelId="{0FBC7AB6-5113-492F-9980-24ED6A9827B6}" type="presParOf" srcId="{0C276552-FDEC-4C82-A2AC-2C779F34DB45}" destId="{3512AD0C-4534-4E92-AF1F-1EE415D1760F}" srcOrd="1" destOrd="0" presId="urn:microsoft.com/office/officeart/2005/8/layout/orgChart1"/>
    <dgm:cxn modelId="{EDB481CC-03A5-40D7-AAD9-D46DA81BE1CC}" type="presParOf" srcId="{0C276552-FDEC-4C82-A2AC-2C779F34DB45}" destId="{CB447255-551C-42B1-97A5-F59A4358EF56}" srcOrd="2" destOrd="0" presId="urn:microsoft.com/office/officeart/2005/8/layout/orgChart1"/>
    <dgm:cxn modelId="{3C2E7AA0-F087-49E9-993B-38CF44A457B2}" type="presParOf" srcId="{C73D19A9-EFE8-4AE5-9E04-084B2B4253B0}" destId="{C12216AB-B730-4B5C-8782-C31A2943CDCE}" srcOrd="6" destOrd="0" presId="urn:microsoft.com/office/officeart/2005/8/layout/orgChart1"/>
    <dgm:cxn modelId="{C39A4D54-8043-4398-A516-3FF6B1A6475D}" type="presParOf" srcId="{C73D19A9-EFE8-4AE5-9E04-084B2B4253B0}" destId="{E2F82F24-36A5-4D04-B352-4C075213682E}" srcOrd="7" destOrd="0" presId="urn:microsoft.com/office/officeart/2005/8/layout/orgChart1"/>
    <dgm:cxn modelId="{EBBE1EF6-03EC-4688-9A27-E24A4DE08A94}" type="presParOf" srcId="{E2F82F24-36A5-4D04-B352-4C075213682E}" destId="{B6D0E776-E378-4F7B-B1F5-CE1F6012EF77}" srcOrd="0" destOrd="0" presId="urn:microsoft.com/office/officeart/2005/8/layout/orgChart1"/>
    <dgm:cxn modelId="{8C8A908F-7F1B-4FE4-B6AF-6238097E4ED0}" type="presParOf" srcId="{B6D0E776-E378-4F7B-B1F5-CE1F6012EF77}" destId="{47137428-DA59-4FAC-9B77-9BE4175F8546}" srcOrd="0" destOrd="0" presId="urn:microsoft.com/office/officeart/2005/8/layout/orgChart1"/>
    <dgm:cxn modelId="{6529367C-CF8E-406C-84D9-DD1E51627158}" type="presParOf" srcId="{B6D0E776-E378-4F7B-B1F5-CE1F6012EF77}" destId="{3088A4AF-A494-41C0-ADEF-A3521FF1F8BB}" srcOrd="1" destOrd="0" presId="urn:microsoft.com/office/officeart/2005/8/layout/orgChart1"/>
    <dgm:cxn modelId="{B8E1474B-36CA-4CA6-8F20-E952492DF9ED}" type="presParOf" srcId="{E2F82F24-36A5-4D04-B352-4C075213682E}" destId="{126CB14B-3FF8-40B3-BAF5-A216302BE8DC}" srcOrd="1" destOrd="0" presId="urn:microsoft.com/office/officeart/2005/8/layout/orgChart1"/>
    <dgm:cxn modelId="{A894EA5E-2D36-49C3-9BEC-A949718958FE}" type="presParOf" srcId="{E2F82F24-36A5-4D04-B352-4C075213682E}" destId="{807793F3-3972-4B59-A477-9091A1A91143}" srcOrd="2" destOrd="0" presId="urn:microsoft.com/office/officeart/2005/8/layout/orgChart1"/>
    <dgm:cxn modelId="{A66CBC51-C9B9-4B5B-8CD9-72604B26BDC2}" type="presParOf" srcId="{E4AFDF42-CEC0-4CD9-BFC7-EA22CC91BD26}" destId="{BFB73B45-A7B6-4544-BF1D-6FE06F8DC47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91EDB-6AD3-45AD-8BDE-7FE42E150CD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6621E62-C89C-4DDB-A72E-1386EEC5BAAE}">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A record is created for each search key valued in  the database.</a:t>
          </a:r>
        </a:p>
      </dgm:t>
    </dgm:pt>
    <dgm:pt modelId="{C67AE9FE-A380-49AD-8F28-ED57E4CA8586}" type="parTrans" cxnId="{219679D8-0248-46CB-90E9-99829A6FDB90}">
      <dgm:prSet/>
      <dgm:spPr/>
      <dgm:t>
        <a:bodyPr/>
        <a:lstStyle/>
        <a:p>
          <a:endParaRPr lang="en-US">
            <a:latin typeface="Times New Roman" panose="02020603050405020304" pitchFamily="18" charset="0"/>
            <a:cs typeface="Times New Roman" panose="02020603050405020304" pitchFamily="18" charset="0"/>
          </a:endParaRPr>
        </a:p>
      </dgm:t>
    </dgm:pt>
    <dgm:pt modelId="{2A2A6F44-184F-4A06-AF93-EEDE28888BC2}" type="sibTrans" cxnId="{219679D8-0248-46CB-90E9-99829A6FDB90}">
      <dgm:prSet/>
      <dgm:spPr/>
      <dgm:t>
        <a:bodyPr/>
        <a:lstStyle/>
        <a:p>
          <a:endParaRPr lang="en-US">
            <a:latin typeface="Times New Roman" panose="02020603050405020304" pitchFamily="18" charset="0"/>
            <a:cs typeface="Times New Roman" panose="02020603050405020304" pitchFamily="18" charset="0"/>
          </a:endParaRPr>
        </a:p>
      </dgm:t>
    </dgm:pt>
    <dgm:pt modelId="{69B37BE7-4EE2-4A5C-B222-01F5D15944A0}">
      <dgm:prSet custT="1"/>
      <dgm:spPr/>
      <dgm:t>
        <a:bodyPr/>
        <a:lstStyle/>
        <a:p>
          <a:pPr>
            <a:lnSpc>
              <a:spcPct val="100000"/>
            </a:lnSpc>
          </a:pPr>
          <a:r>
            <a:rPr lang="en-US" sz="24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Searching</a:t>
          </a:r>
          <a:r>
            <a:rPr lang="en-US" sz="2700" kern="1200" dirty="0">
              <a:latin typeface="Times New Roman" panose="02020603050405020304" pitchFamily="18" charset="0"/>
              <a:cs typeface="Times New Roman" panose="02020603050405020304" pitchFamily="18" charset="0"/>
            </a:rPr>
            <a:t> </a:t>
          </a:r>
          <a:r>
            <a:rPr lang="en-US" sz="24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is faster</a:t>
          </a:r>
        </a:p>
      </dgm:t>
    </dgm:pt>
    <dgm:pt modelId="{BC9AFF3D-7623-4B7B-BD01-7ECDC54978F8}" type="parTrans" cxnId="{3A272E73-9644-43A3-9CA3-F4179D55FA88}">
      <dgm:prSet/>
      <dgm:spPr/>
      <dgm:t>
        <a:bodyPr/>
        <a:lstStyle/>
        <a:p>
          <a:endParaRPr lang="en-US">
            <a:latin typeface="Times New Roman" panose="02020603050405020304" pitchFamily="18" charset="0"/>
            <a:cs typeface="Times New Roman" panose="02020603050405020304" pitchFamily="18" charset="0"/>
          </a:endParaRPr>
        </a:p>
      </dgm:t>
    </dgm:pt>
    <dgm:pt modelId="{586986C1-3FA8-4C05-B5D0-40F2C89966A9}" type="sibTrans" cxnId="{3A272E73-9644-43A3-9CA3-F4179D55FA88}">
      <dgm:prSet/>
      <dgm:spPr/>
      <dgm:t>
        <a:bodyPr/>
        <a:lstStyle/>
        <a:p>
          <a:endParaRPr lang="en-US">
            <a:latin typeface="Times New Roman" panose="02020603050405020304" pitchFamily="18" charset="0"/>
            <a:cs typeface="Times New Roman" panose="02020603050405020304" pitchFamily="18" charset="0"/>
          </a:endParaRPr>
        </a:p>
      </dgm:t>
    </dgm:pt>
    <dgm:pt modelId="{CB8D9DD0-0417-4535-9F02-C7E117559ED5}">
      <dgm:prSet custT="1"/>
      <dgm:spPr/>
      <dgm:t>
        <a:bodyPr/>
        <a:lstStyle/>
        <a:p>
          <a:pPr>
            <a:lnSpc>
              <a:spcPct val="100000"/>
            </a:lnSpc>
          </a:pPr>
          <a:r>
            <a:rPr lang="en-US" sz="24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Requires more space to store index records</a:t>
          </a:r>
        </a:p>
      </dgm:t>
    </dgm:pt>
    <dgm:pt modelId="{AF115169-51C6-4C35-A9EC-5FA7FD8A0513}" type="parTrans" cxnId="{39D88333-ED66-4D44-978D-383CEF9175EE}">
      <dgm:prSet/>
      <dgm:spPr/>
      <dgm:t>
        <a:bodyPr/>
        <a:lstStyle/>
        <a:p>
          <a:endParaRPr lang="en-US">
            <a:latin typeface="Times New Roman" panose="02020603050405020304" pitchFamily="18" charset="0"/>
            <a:cs typeface="Times New Roman" panose="02020603050405020304" pitchFamily="18" charset="0"/>
          </a:endParaRPr>
        </a:p>
      </dgm:t>
    </dgm:pt>
    <dgm:pt modelId="{2F9D3CE0-8256-4423-AC65-048381522E49}" type="sibTrans" cxnId="{39D88333-ED66-4D44-978D-383CEF9175EE}">
      <dgm:prSet/>
      <dgm:spPr/>
      <dgm:t>
        <a:bodyPr/>
        <a:lstStyle/>
        <a:p>
          <a:endParaRPr lang="en-US">
            <a:latin typeface="Times New Roman" panose="02020603050405020304" pitchFamily="18" charset="0"/>
            <a:cs typeface="Times New Roman" panose="02020603050405020304" pitchFamily="18" charset="0"/>
          </a:endParaRPr>
        </a:p>
      </dgm:t>
    </dgm:pt>
    <dgm:pt modelId="{2680A05C-4970-4AD6-AD2B-1E4D810458BC}" type="pres">
      <dgm:prSet presAssocID="{2DD91EDB-6AD3-45AD-8BDE-7FE42E150CD7}" presName="root" presStyleCnt="0">
        <dgm:presLayoutVars>
          <dgm:dir/>
          <dgm:resizeHandles val="exact"/>
        </dgm:presLayoutVars>
      </dgm:prSet>
      <dgm:spPr/>
    </dgm:pt>
    <dgm:pt modelId="{2CBF4E2A-2F98-4E2B-A593-3D332B8B10F9}" type="pres">
      <dgm:prSet presAssocID="{46621E62-C89C-4DDB-A72E-1386EEC5BAAE}" presName="compNode" presStyleCnt="0"/>
      <dgm:spPr/>
    </dgm:pt>
    <dgm:pt modelId="{9BBB2868-B9BE-4B73-A328-C67F271904C9}" type="pres">
      <dgm:prSet presAssocID="{46621E62-C89C-4DDB-A72E-1386EEC5BAAE}" presName="bgRect" presStyleLbl="bgShp" presStyleIdx="0" presStyleCnt="3"/>
      <dgm:spPr/>
    </dgm:pt>
    <dgm:pt modelId="{1A7AC749-59A4-4F36-8DA6-2C88D73C138C}" type="pres">
      <dgm:prSet presAssocID="{46621E62-C89C-4DDB-A72E-1386EEC5BAAE}"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Key"/>
        </a:ext>
      </dgm:extLst>
    </dgm:pt>
    <dgm:pt modelId="{B409E9CD-81A1-4491-9C05-72DB7F9814D1}" type="pres">
      <dgm:prSet presAssocID="{46621E62-C89C-4DDB-A72E-1386EEC5BAAE}" presName="spaceRect" presStyleCnt="0"/>
      <dgm:spPr/>
    </dgm:pt>
    <dgm:pt modelId="{980462EE-CC9D-4370-8E2F-05EFEBF66646}" type="pres">
      <dgm:prSet presAssocID="{46621E62-C89C-4DDB-A72E-1386EEC5BAAE}" presName="parTx" presStyleLbl="revTx" presStyleIdx="0" presStyleCnt="3">
        <dgm:presLayoutVars>
          <dgm:chMax val="0"/>
          <dgm:chPref val="0"/>
        </dgm:presLayoutVars>
      </dgm:prSet>
      <dgm:spPr/>
    </dgm:pt>
    <dgm:pt modelId="{EAC4A046-9EE9-4617-9B15-014891D0A047}" type="pres">
      <dgm:prSet presAssocID="{2A2A6F44-184F-4A06-AF93-EEDE28888BC2}" presName="sibTrans" presStyleCnt="0"/>
      <dgm:spPr/>
    </dgm:pt>
    <dgm:pt modelId="{B8A1B5BA-1636-4FD4-94BB-8ED827020A7F}" type="pres">
      <dgm:prSet presAssocID="{69B37BE7-4EE2-4A5C-B222-01F5D15944A0}" presName="compNode" presStyleCnt="0"/>
      <dgm:spPr/>
    </dgm:pt>
    <dgm:pt modelId="{6ED1AF50-5B30-4997-B01A-318A88885F64}" type="pres">
      <dgm:prSet presAssocID="{69B37BE7-4EE2-4A5C-B222-01F5D15944A0}" presName="bgRect" presStyleLbl="bgShp" presStyleIdx="1" presStyleCnt="3"/>
      <dgm:spPr/>
    </dgm:pt>
    <dgm:pt modelId="{2CF284AF-497A-4F01-9A1D-FC134A3CC453}" type="pres">
      <dgm:prSet presAssocID="{69B37BE7-4EE2-4A5C-B222-01F5D15944A0}" presName="iconRect" presStyleLbl="nod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Magnifying glass"/>
        </a:ext>
      </dgm:extLst>
    </dgm:pt>
    <dgm:pt modelId="{082FAC0D-1C4E-46E5-A9B4-F563AEA00B9A}" type="pres">
      <dgm:prSet presAssocID="{69B37BE7-4EE2-4A5C-B222-01F5D15944A0}" presName="spaceRect" presStyleCnt="0"/>
      <dgm:spPr/>
    </dgm:pt>
    <dgm:pt modelId="{0D26B22D-D6E5-4455-87B8-68B73988A85D}" type="pres">
      <dgm:prSet presAssocID="{69B37BE7-4EE2-4A5C-B222-01F5D15944A0}" presName="parTx" presStyleLbl="revTx" presStyleIdx="1" presStyleCnt="3">
        <dgm:presLayoutVars>
          <dgm:chMax val="0"/>
          <dgm:chPref val="0"/>
        </dgm:presLayoutVars>
      </dgm:prSet>
      <dgm:spPr/>
    </dgm:pt>
    <dgm:pt modelId="{E7D49A77-34FE-4C01-965C-4DF7D6FA5E15}" type="pres">
      <dgm:prSet presAssocID="{586986C1-3FA8-4C05-B5D0-40F2C89966A9}" presName="sibTrans" presStyleCnt="0"/>
      <dgm:spPr/>
    </dgm:pt>
    <dgm:pt modelId="{CE6363BA-151D-44CD-9A98-968C308DC102}" type="pres">
      <dgm:prSet presAssocID="{CB8D9DD0-0417-4535-9F02-C7E117559ED5}" presName="compNode" presStyleCnt="0"/>
      <dgm:spPr/>
    </dgm:pt>
    <dgm:pt modelId="{74FA4C88-FE2B-473A-9A5C-E14803F6E2F2}" type="pres">
      <dgm:prSet presAssocID="{CB8D9DD0-0417-4535-9F02-C7E117559ED5}" presName="bgRect" presStyleLbl="bgShp" presStyleIdx="2" presStyleCnt="3"/>
      <dgm:spPr/>
    </dgm:pt>
    <dgm:pt modelId="{A0941406-2822-4E46-B0B2-28C876657BC9}" type="pres">
      <dgm:prSet presAssocID="{CB8D9DD0-0417-4535-9F02-C7E117559ED5}" presName="iconRect" presStyleLbl="nod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Database"/>
        </a:ext>
      </dgm:extLst>
    </dgm:pt>
    <dgm:pt modelId="{B967E6B0-DB8A-4059-850C-A6470E9CC6FE}" type="pres">
      <dgm:prSet presAssocID="{CB8D9DD0-0417-4535-9F02-C7E117559ED5}" presName="spaceRect" presStyleCnt="0"/>
      <dgm:spPr/>
    </dgm:pt>
    <dgm:pt modelId="{047E57D6-3972-4611-8F33-09C470B2E4BD}" type="pres">
      <dgm:prSet presAssocID="{CB8D9DD0-0417-4535-9F02-C7E117559ED5}" presName="parTx" presStyleLbl="revTx" presStyleIdx="2" presStyleCnt="3">
        <dgm:presLayoutVars>
          <dgm:chMax val="0"/>
          <dgm:chPref val="0"/>
        </dgm:presLayoutVars>
      </dgm:prSet>
      <dgm:spPr/>
    </dgm:pt>
  </dgm:ptLst>
  <dgm:cxnLst>
    <dgm:cxn modelId="{39D88333-ED66-4D44-978D-383CEF9175EE}" srcId="{2DD91EDB-6AD3-45AD-8BDE-7FE42E150CD7}" destId="{CB8D9DD0-0417-4535-9F02-C7E117559ED5}" srcOrd="2" destOrd="0" parTransId="{AF115169-51C6-4C35-A9EC-5FA7FD8A0513}" sibTransId="{2F9D3CE0-8256-4423-AC65-048381522E49}"/>
    <dgm:cxn modelId="{3A272E73-9644-43A3-9CA3-F4179D55FA88}" srcId="{2DD91EDB-6AD3-45AD-8BDE-7FE42E150CD7}" destId="{69B37BE7-4EE2-4A5C-B222-01F5D15944A0}" srcOrd="1" destOrd="0" parTransId="{BC9AFF3D-7623-4B7B-BD01-7ECDC54978F8}" sibTransId="{586986C1-3FA8-4C05-B5D0-40F2C89966A9}"/>
    <dgm:cxn modelId="{BA895779-F0CE-4351-96AC-FEA7D4AC4FA2}" type="presOf" srcId="{CB8D9DD0-0417-4535-9F02-C7E117559ED5}" destId="{047E57D6-3972-4611-8F33-09C470B2E4BD}" srcOrd="0" destOrd="0" presId="urn:microsoft.com/office/officeart/2018/2/layout/IconVerticalSolidList"/>
    <dgm:cxn modelId="{B54CC7CF-FCD3-45C3-B488-672F380A80DF}" type="presOf" srcId="{69B37BE7-4EE2-4A5C-B222-01F5D15944A0}" destId="{0D26B22D-D6E5-4455-87B8-68B73988A85D}" srcOrd="0" destOrd="0" presId="urn:microsoft.com/office/officeart/2018/2/layout/IconVerticalSolidList"/>
    <dgm:cxn modelId="{219679D8-0248-46CB-90E9-99829A6FDB90}" srcId="{2DD91EDB-6AD3-45AD-8BDE-7FE42E150CD7}" destId="{46621E62-C89C-4DDB-A72E-1386EEC5BAAE}" srcOrd="0" destOrd="0" parTransId="{C67AE9FE-A380-49AD-8F28-ED57E4CA8586}" sibTransId="{2A2A6F44-184F-4A06-AF93-EEDE28888BC2}"/>
    <dgm:cxn modelId="{0C8FF3E7-D2F3-480B-90C3-212FAB4D0838}" type="presOf" srcId="{2DD91EDB-6AD3-45AD-8BDE-7FE42E150CD7}" destId="{2680A05C-4970-4AD6-AD2B-1E4D810458BC}" srcOrd="0" destOrd="0" presId="urn:microsoft.com/office/officeart/2018/2/layout/IconVerticalSolidList"/>
    <dgm:cxn modelId="{3461D4FF-224C-499C-B22C-3B06B420C67F}" type="presOf" srcId="{46621E62-C89C-4DDB-A72E-1386EEC5BAAE}" destId="{980462EE-CC9D-4370-8E2F-05EFEBF66646}" srcOrd="0" destOrd="0" presId="urn:microsoft.com/office/officeart/2018/2/layout/IconVerticalSolidList"/>
    <dgm:cxn modelId="{AC13B92F-0770-4AA1-A972-66FEC3359D9C}" type="presParOf" srcId="{2680A05C-4970-4AD6-AD2B-1E4D810458BC}" destId="{2CBF4E2A-2F98-4E2B-A593-3D332B8B10F9}" srcOrd="0" destOrd="0" presId="urn:microsoft.com/office/officeart/2018/2/layout/IconVerticalSolidList"/>
    <dgm:cxn modelId="{F0458B40-6DAF-4623-86FF-16C8A70A63DC}" type="presParOf" srcId="{2CBF4E2A-2F98-4E2B-A593-3D332B8B10F9}" destId="{9BBB2868-B9BE-4B73-A328-C67F271904C9}" srcOrd="0" destOrd="0" presId="urn:microsoft.com/office/officeart/2018/2/layout/IconVerticalSolidList"/>
    <dgm:cxn modelId="{89FAD758-B77A-4737-B5EF-48E6B3A8EE40}" type="presParOf" srcId="{2CBF4E2A-2F98-4E2B-A593-3D332B8B10F9}" destId="{1A7AC749-59A4-4F36-8DA6-2C88D73C138C}" srcOrd="1" destOrd="0" presId="urn:microsoft.com/office/officeart/2018/2/layout/IconVerticalSolidList"/>
    <dgm:cxn modelId="{AE67F872-C8C4-41FD-9C92-B2653C335173}" type="presParOf" srcId="{2CBF4E2A-2F98-4E2B-A593-3D332B8B10F9}" destId="{B409E9CD-81A1-4491-9C05-72DB7F9814D1}" srcOrd="2" destOrd="0" presId="urn:microsoft.com/office/officeart/2018/2/layout/IconVerticalSolidList"/>
    <dgm:cxn modelId="{B2FE3E91-3B19-4004-BA31-00EC6AE126A5}" type="presParOf" srcId="{2CBF4E2A-2F98-4E2B-A593-3D332B8B10F9}" destId="{980462EE-CC9D-4370-8E2F-05EFEBF66646}" srcOrd="3" destOrd="0" presId="urn:microsoft.com/office/officeart/2018/2/layout/IconVerticalSolidList"/>
    <dgm:cxn modelId="{E6F06722-DAF1-49DA-964D-0F26238E9327}" type="presParOf" srcId="{2680A05C-4970-4AD6-AD2B-1E4D810458BC}" destId="{EAC4A046-9EE9-4617-9B15-014891D0A047}" srcOrd="1" destOrd="0" presId="urn:microsoft.com/office/officeart/2018/2/layout/IconVerticalSolidList"/>
    <dgm:cxn modelId="{C64BC32C-99C0-4EB5-8B0A-B9B3CEE61F85}" type="presParOf" srcId="{2680A05C-4970-4AD6-AD2B-1E4D810458BC}" destId="{B8A1B5BA-1636-4FD4-94BB-8ED827020A7F}" srcOrd="2" destOrd="0" presId="urn:microsoft.com/office/officeart/2018/2/layout/IconVerticalSolidList"/>
    <dgm:cxn modelId="{6532C0B1-BBC1-4E2A-9993-21D104C59E6D}" type="presParOf" srcId="{B8A1B5BA-1636-4FD4-94BB-8ED827020A7F}" destId="{6ED1AF50-5B30-4997-B01A-318A88885F64}" srcOrd="0" destOrd="0" presId="urn:microsoft.com/office/officeart/2018/2/layout/IconVerticalSolidList"/>
    <dgm:cxn modelId="{B760F51F-C4C1-482B-9648-49B8CC932B5C}" type="presParOf" srcId="{B8A1B5BA-1636-4FD4-94BB-8ED827020A7F}" destId="{2CF284AF-497A-4F01-9A1D-FC134A3CC453}" srcOrd="1" destOrd="0" presId="urn:microsoft.com/office/officeart/2018/2/layout/IconVerticalSolidList"/>
    <dgm:cxn modelId="{9D9EFB06-B5C5-4137-8F5A-2553F4E9D62B}" type="presParOf" srcId="{B8A1B5BA-1636-4FD4-94BB-8ED827020A7F}" destId="{082FAC0D-1C4E-46E5-A9B4-F563AEA00B9A}" srcOrd="2" destOrd="0" presId="urn:microsoft.com/office/officeart/2018/2/layout/IconVerticalSolidList"/>
    <dgm:cxn modelId="{43ADCFA3-E802-4EEC-903D-DF7DC5952DCF}" type="presParOf" srcId="{B8A1B5BA-1636-4FD4-94BB-8ED827020A7F}" destId="{0D26B22D-D6E5-4455-87B8-68B73988A85D}" srcOrd="3" destOrd="0" presId="urn:microsoft.com/office/officeart/2018/2/layout/IconVerticalSolidList"/>
    <dgm:cxn modelId="{A2602A0D-27C6-4441-9129-3311984B7DA0}" type="presParOf" srcId="{2680A05C-4970-4AD6-AD2B-1E4D810458BC}" destId="{E7D49A77-34FE-4C01-965C-4DF7D6FA5E15}" srcOrd="3" destOrd="0" presId="urn:microsoft.com/office/officeart/2018/2/layout/IconVerticalSolidList"/>
    <dgm:cxn modelId="{4B57F225-FAE4-4DE6-BF1B-B4A67F540868}" type="presParOf" srcId="{2680A05C-4970-4AD6-AD2B-1E4D810458BC}" destId="{CE6363BA-151D-44CD-9A98-968C308DC102}" srcOrd="4" destOrd="0" presId="urn:microsoft.com/office/officeart/2018/2/layout/IconVerticalSolidList"/>
    <dgm:cxn modelId="{FF959175-B1FB-45E8-AADE-FE9B9BFA67B3}" type="presParOf" srcId="{CE6363BA-151D-44CD-9A98-968C308DC102}" destId="{74FA4C88-FE2B-473A-9A5C-E14803F6E2F2}" srcOrd="0" destOrd="0" presId="urn:microsoft.com/office/officeart/2018/2/layout/IconVerticalSolidList"/>
    <dgm:cxn modelId="{3D5AFC9B-FAAB-451F-8AC8-EE7D71A4185B}" type="presParOf" srcId="{CE6363BA-151D-44CD-9A98-968C308DC102}" destId="{A0941406-2822-4E46-B0B2-28C876657BC9}" srcOrd="1" destOrd="0" presId="urn:microsoft.com/office/officeart/2018/2/layout/IconVerticalSolidList"/>
    <dgm:cxn modelId="{09010057-1595-4133-A8DD-6F6E777145D3}" type="presParOf" srcId="{CE6363BA-151D-44CD-9A98-968C308DC102}" destId="{B967E6B0-DB8A-4059-850C-A6470E9CC6FE}" srcOrd="2" destOrd="0" presId="urn:microsoft.com/office/officeart/2018/2/layout/IconVerticalSolidList"/>
    <dgm:cxn modelId="{86E01D98-3966-4973-8EB6-F81DC005828C}" type="presParOf" srcId="{CE6363BA-151D-44CD-9A98-968C308DC102}" destId="{047E57D6-3972-4611-8F33-09C470B2E4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216AB-B730-4B5C-8782-C31A2943CDCE}">
      <dsp:nvSpPr>
        <dsp:cNvPr id="0" name=""/>
        <dsp:cNvSpPr/>
      </dsp:nvSpPr>
      <dsp:spPr>
        <a:xfrm>
          <a:off x="4145280" y="775128"/>
          <a:ext cx="2810360" cy="325165"/>
        </a:xfrm>
        <a:custGeom>
          <a:avLst/>
          <a:gdLst/>
          <a:ahLst/>
          <a:cxnLst/>
          <a:rect l="0" t="0" r="0" b="0"/>
          <a:pathLst>
            <a:path>
              <a:moveTo>
                <a:pt x="0" y="0"/>
              </a:moveTo>
              <a:lnTo>
                <a:pt x="0" y="162582"/>
              </a:lnTo>
              <a:lnTo>
                <a:pt x="2810360" y="162582"/>
              </a:lnTo>
              <a:lnTo>
                <a:pt x="2810360" y="32516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258170-BF3A-4B38-9AA1-448B5CDAB21B}">
      <dsp:nvSpPr>
        <dsp:cNvPr id="0" name=""/>
        <dsp:cNvSpPr/>
      </dsp:nvSpPr>
      <dsp:spPr>
        <a:xfrm>
          <a:off x="4145280" y="775128"/>
          <a:ext cx="936786" cy="325165"/>
        </a:xfrm>
        <a:custGeom>
          <a:avLst/>
          <a:gdLst/>
          <a:ahLst/>
          <a:cxnLst/>
          <a:rect l="0" t="0" r="0" b="0"/>
          <a:pathLst>
            <a:path>
              <a:moveTo>
                <a:pt x="0" y="0"/>
              </a:moveTo>
              <a:lnTo>
                <a:pt x="0" y="162582"/>
              </a:lnTo>
              <a:lnTo>
                <a:pt x="936786" y="162582"/>
              </a:lnTo>
              <a:lnTo>
                <a:pt x="936786" y="32516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9E42EF-6FD1-47D0-8A78-DD04E1F0AD14}">
      <dsp:nvSpPr>
        <dsp:cNvPr id="0" name=""/>
        <dsp:cNvSpPr/>
      </dsp:nvSpPr>
      <dsp:spPr>
        <a:xfrm>
          <a:off x="3208493" y="775128"/>
          <a:ext cx="936786" cy="325165"/>
        </a:xfrm>
        <a:custGeom>
          <a:avLst/>
          <a:gdLst/>
          <a:ahLst/>
          <a:cxnLst/>
          <a:rect l="0" t="0" r="0" b="0"/>
          <a:pathLst>
            <a:path>
              <a:moveTo>
                <a:pt x="936786" y="0"/>
              </a:moveTo>
              <a:lnTo>
                <a:pt x="936786" y="162582"/>
              </a:lnTo>
              <a:lnTo>
                <a:pt x="0" y="162582"/>
              </a:lnTo>
              <a:lnTo>
                <a:pt x="0" y="32516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063930-E213-4870-A244-AE4AAB3950FB}">
      <dsp:nvSpPr>
        <dsp:cNvPr id="0" name=""/>
        <dsp:cNvSpPr/>
      </dsp:nvSpPr>
      <dsp:spPr>
        <a:xfrm>
          <a:off x="715556" y="1874497"/>
          <a:ext cx="232261" cy="1811637"/>
        </a:xfrm>
        <a:custGeom>
          <a:avLst/>
          <a:gdLst/>
          <a:ahLst/>
          <a:cxnLst/>
          <a:rect l="0" t="0" r="0" b="0"/>
          <a:pathLst>
            <a:path>
              <a:moveTo>
                <a:pt x="0" y="0"/>
              </a:moveTo>
              <a:lnTo>
                <a:pt x="0" y="1811637"/>
              </a:lnTo>
              <a:lnTo>
                <a:pt x="232261" y="181163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BFDBCF-E147-4EE0-9DC2-6946317448EB}">
      <dsp:nvSpPr>
        <dsp:cNvPr id="0" name=""/>
        <dsp:cNvSpPr/>
      </dsp:nvSpPr>
      <dsp:spPr>
        <a:xfrm>
          <a:off x="715556" y="1874497"/>
          <a:ext cx="232261" cy="712267"/>
        </a:xfrm>
        <a:custGeom>
          <a:avLst/>
          <a:gdLst/>
          <a:ahLst/>
          <a:cxnLst/>
          <a:rect l="0" t="0" r="0" b="0"/>
          <a:pathLst>
            <a:path>
              <a:moveTo>
                <a:pt x="0" y="0"/>
              </a:moveTo>
              <a:lnTo>
                <a:pt x="0" y="712267"/>
              </a:lnTo>
              <a:lnTo>
                <a:pt x="232261" y="71226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F7C20C-E5BD-428C-BCE6-AF23D31EDF8F}">
      <dsp:nvSpPr>
        <dsp:cNvPr id="0" name=""/>
        <dsp:cNvSpPr/>
      </dsp:nvSpPr>
      <dsp:spPr>
        <a:xfrm>
          <a:off x="1334919" y="775128"/>
          <a:ext cx="2810360" cy="325165"/>
        </a:xfrm>
        <a:custGeom>
          <a:avLst/>
          <a:gdLst/>
          <a:ahLst/>
          <a:cxnLst/>
          <a:rect l="0" t="0" r="0" b="0"/>
          <a:pathLst>
            <a:path>
              <a:moveTo>
                <a:pt x="2810360" y="0"/>
              </a:moveTo>
              <a:lnTo>
                <a:pt x="2810360" y="162582"/>
              </a:lnTo>
              <a:lnTo>
                <a:pt x="0" y="162582"/>
              </a:lnTo>
              <a:lnTo>
                <a:pt x="0" y="32516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2146A4-C86E-4244-847E-751CB6032DC2}">
      <dsp:nvSpPr>
        <dsp:cNvPr id="0" name=""/>
        <dsp:cNvSpPr/>
      </dsp:nvSpPr>
      <dsp:spPr>
        <a:xfrm>
          <a:off x="3371076" y="924"/>
          <a:ext cx="1548407" cy="7742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baseline="0" dirty="0"/>
            <a:t>Indexing</a:t>
          </a:r>
          <a:endParaRPr lang="en-US" sz="2700" kern="1200" dirty="0"/>
        </a:p>
      </dsp:txBody>
      <dsp:txXfrm>
        <a:off x="3371076" y="924"/>
        <a:ext cx="1548407" cy="774203"/>
      </dsp:txXfrm>
    </dsp:sp>
    <dsp:sp modelId="{678B8F91-3E12-4625-B00A-AF8346009BB1}">
      <dsp:nvSpPr>
        <dsp:cNvPr id="0" name=""/>
        <dsp:cNvSpPr/>
      </dsp:nvSpPr>
      <dsp:spPr>
        <a:xfrm>
          <a:off x="560715" y="1100293"/>
          <a:ext cx="1548407" cy="77420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baseline="0" dirty="0"/>
            <a:t>Primary Indexing</a:t>
          </a:r>
          <a:endParaRPr lang="en-US" sz="2700" kern="1200" dirty="0"/>
        </a:p>
      </dsp:txBody>
      <dsp:txXfrm>
        <a:off x="560715" y="1100293"/>
        <a:ext cx="1548407" cy="774203"/>
      </dsp:txXfrm>
    </dsp:sp>
    <dsp:sp modelId="{A493CA18-705D-4FF9-AC72-0392DE00ECAE}">
      <dsp:nvSpPr>
        <dsp:cNvPr id="0" name=""/>
        <dsp:cNvSpPr/>
      </dsp:nvSpPr>
      <dsp:spPr>
        <a:xfrm>
          <a:off x="947817" y="2199663"/>
          <a:ext cx="1548407" cy="77420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baseline="0" dirty="0"/>
            <a:t>Dense</a:t>
          </a:r>
          <a:endParaRPr lang="en-US" sz="2700" kern="1200" dirty="0"/>
        </a:p>
      </dsp:txBody>
      <dsp:txXfrm>
        <a:off x="947817" y="2199663"/>
        <a:ext cx="1548407" cy="774203"/>
      </dsp:txXfrm>
    </dsp:sp>
    <dsp:sp modelId="{22257AC7-F863-4880-960E-7A42E0EE8D13}">
      <dsp:nvSpPr>
        <dsp:cNvPr id="0" name=""/>
        <dsp:cNvSpPr/>
      </dsp:nvSpPr>
      <dsp:spPr>
        <a:xfrm>
          <a:off x="947817" y="3299032"/>
          <a:ext cx="1548407" cy="77420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baseline="0" dirty="0"/>
            <a:t>Sparse</a:t>
          </a:r>
          <a:endParaRPr lang="en-US" sz="2700" kern="1200" dirty="0"/>
        </a:p>
      </dsp:txBody>
      <dsp:txXfrm>
        <a:off x="947817" y="3299032"/>
        <a:ext cx="1548407" cy="774203"/>
      </dsp:txXfrm>
    </dsp:sp>
    <dsp:sp modelId="{775CDE84-8056-4118-AC24-625340CA7EFC}">
      <dsp:nvSpPr>
        <dsp:cNvPr id="0" name=""/>
        <dsp:cNvSpPr/>
      </dsp:nvSpPr>
      <dsp:spPr>
        <a:xfrm>
          <a:off x="2434289" y="1100293"/>
          <a:ext cx="1548407" cy="77420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baseline="0"/>
            <a:t>Clustered Indexing</a:t>
          </a:r>
          <a:endParaRPr lang="en-US" sz="2700" kern="1200"/>
        </a:p>
      </dsp:txBody>
      <dsp:txXfrm>
        <a:off x="2434289" y="1100293"/>
        <a:ext cx="1548407" cy="774203"/>
      </dsp:txXfrm>
    </dsp:sp>
    <dsp:sp modelId="{D12617C7-02EA-45A9-8B9E-1FE6BD86AE7C}">
      <dsp:nvSpPr>
        <dsp:cNvPr id="0" name=""/>
        <dsp:cNvSpPr/>
      </dsp:nvSpPr>
      <dsp:spPr>
        <a:xfrm>
          <a:off x="4307862" y="1100293"/>
          <a:ext cx="1548407" cy="77420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baseline="0" dirty="0"/>
            <a:t>Secondary Indexing</a:t>
          </a:r>
          <a:endParaRPr lang="en-US" sz="2700" kern="1200" dirty="0"/>
        </a:p>
      </dsp:txBody>
      <dsp:txXfrm>
        <a:off x="4307862" y="1100293"/>
        <a:ext cx="1548407" cy="774203"/>
      </dsp:txXfrm>
    </dsp:sp>
    <dsp:sp modelId="{47137428-DA59-4FAC-9B77-9BE4175F8546}">
      <dsp:nvSpPr>
        <dsp:cNvPr id="0" name=""/>
        <dsp:cNvSpPr/>
      </dsp:nvSpPr>
      <dsp:spPr>
        <a:xfrm>
          <a:off x="6181436" y="1100293"/>
          <a:ext cx="1548407" cy="77420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baseline="0"/>
            <a:t>Multilevel Indexing</a:t>
          </a:r>
          <a:endParaRPr lang="en-US" sz="2700" kern="1200"/>
        </a:p>
      </dsp:txBody>
      <dsp:txXfrm>
        <a:off x="6181436" y="1100293"/>
        <a:ext cx="1548407" cy="774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B2868-B9BE-4B73-A328-C67F271904C9}">
      <dsp:nvSpPr>
        <dsp:cNvPr id="0" name=""/>
        <dsp:cNvSpPr/>
      </dsp:nvSpPr>
      <dsp:spPr>
        <a:xfrm>
          <a:off x="0" y="506"/>
          <a:ext cx="7444469" cy="11840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7AC749-59A4-4F36-8DA6-2C88D73C138C}">
      <dsp:nvSpPr>
        <dsp:cNvPr id="0" name=""/>
        <dsp:cNvSpPr/>
      </dsp:nvSpPr>
      <dsp:spPr>
        <a:xfrm>
          <a:off x="358183" y="266923"/>
          <a:ext cx="651242" cy="65124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0462EE-CC9D-4370-8E2F-05EFEBF66646}">
      <dsp:nvSpPr>
        <dsp:cNvPr id="0" name=""/>
        <dsp:cNvSpPr/>
      </dsp:nvSpPr>
      <dsp:spPr>
        <a:xfrm>
          <a:off x="1367608" y="506"/>
          <a:ext cx="6076860" cy="118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15" tIns="125315" rIns="125315" bIns="125315"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A record is created for each search key valued in  the database.</a:t>
          </a:r>
        </a:p>
      </dsp:txBody>
      <dsp:txXfrm>
        <a:off x="1367608" y="506"/>
        <a:ext cx="6076860" cy="1184076"/>
      </dsp:txXfrm>
    </dsp:sp>
    <dsp:sp modelId="{6ED1AF50-5B30-4997-B01A-318A88885F64}">
      <dsp:nvSpPr>
        <dsp:cNvPr id="0" name=""/>
        <dsp:cNvSpPr/>
      </dsp:nvSpPr>
      <dsp:spPr>
        <a:xfrm>
          <a:off x="0" y="1480601"/>
          <a:ext cx="7444469" cy="11840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F284AF-497A-4F01-9A1D-FC134A3CC453}">
      <dsp:nvSpPr>
        <dsp:cNvPr id="0" name=""/>
        <dsp:cNvSpPr/>
      </dsp:nvSpPr>
      <dsp:spPr>
        <a:xfrm>
          <a:off x="358183" y="1747018"/>
          <a:ext cx="651242" cy="651242"/>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26B22D-D6E5-4455-87B8-68B73988A85D}">
      <dsp:nvSpPr>
        <dsp:cNvPr id="0" name=""/>
        <dsp:cNvSpPr/>
      </dsp:nvSpPr>
      <dsp:spPr>
        <a:xfrm>
          <a:off x="1367608" y="1480601"/>
          <a:ext cx="6076860" cy="118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15" tIns="125315" rIns="125315" bIns="125315" numCol="1" spcCol="1270" anchor="ctr" anchorCtr="0">
          <a:noAutofit/>
        </a:bodyPr>
        <a:lstStyle/>
        <a:p>
          <a:pPr marL="0" lvl="0" indent="0" algn="l" defTabSz="1066800">
            <a:lnSpc>
              <a:spcPct val="100000"/>
            </a:lnSpc>
            <a:spcBef>
              <a:spcPct val="0"/>
            </a:spcBef>
            <a:spcAft>
              <a:spcPct val="35000"/>
            </a:spcAft>
            <a:buNone/>
          </a:pPr>
          <a:r>
            <a:rPr lang="en-US" sz="24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Searching</a:t>
          </a:r>
          <a:r>
            <a:rPr lang="en-US" sz="2700" kern="1200" dirty="0">
              <a:latin typeface="Times New Roman" panose="02020603050405020304" pitchFamily="18" charset="0"/>
              <a:cs typeface="Times New Roman" panose="02020603050405020304" pitchFamily="18" charset="0"/>
            </a:rPr>
            <a:t> </a:t>
          </a:r>
          <a:r>
            <a:rPr lang="en-US" sz="24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is faster</a:t>
          </a:r>
        </a:p>
      </dsp:txBody>
      <dsp:txXfrm>
        <a:off x="1367608" y="1480601"/>
        <a:ext cx="6076860" cy="1184076"/>
      </dsp:txXfrm>
    </dsp:sp>
    <dsp:sp modelId="{74FA4C88-FE2B-473A-9A5C-E14803F6E2F2}">
      <dsp:nvSpPr>
        <dsp:cNvPr id="0" name=""/>
        <dsp:cNvSpPr/>
      </dsp:nvSpPr>
      <dsp:spPr>
        <a:xfrm>
          <a:off x="0" y="2960697"/>
          <a:ext cx="7444469" cy="11840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941406-2822-4E46-B0B2-28C876657BC9}">
      <dsp:nvSpPr>
        <dsp:cNvPr id="0" name=""/>
        <dsp:cNvSpPr/>
      </dsp:nvSpPr>
      <dsp:spPr>
        <a:xfrm>
          <a:off x="358183" y="3227114"/>
          <a:ext cx="651242" cy="65124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7E57D6-3972-4611-8F33-09C470B2E4BD}">
      <dsp:nvSpPr>
        <dsp:cNvPr id="0" name=""/>
        <dsp:cNvSpPr/>
      </dsp:nvSpPr>
      <dsp:spPr>
        <a:xfrm>
          <a:off x="1367608" y="2960697"/>
          <a:ext cx="6076860" cy="118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15" tIns="125315" rIns="125315" bIns="125315" numCol="1" spcCol="1270" anchor="ctr" anchorCtr="0">
          <a:noAutofit/>
        </a:bodyPr>
        <a:lstStyle/>
        <a:p>
          <a:pPr marL="0" lvl="0" indent="0" algn="l" defTabSz="1066800">
            <a:lnSpc>
              <a:spcPct val="100000"/>
            </a:lnSpc>
            <a:spcBef>
              <a:spcPct val="0"/>
            </a:spcBef>
            <a:spcAft>
              <a:spcPct val="35000"/>
            </a:spcAft>
            <a:buNone/>
          </a:pPr>
          <a:r>
            <a:rPr lang="en-US" sz="24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Requires more space to store index records</a:t>
          </a:r>
        </a:p>
      </dsp:txBody>
      <dsp:txXfrm>
        <a:off x="1367608" y="2960697"/>
        <a:ext cx="6076860" cy="11840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22-10-2024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22-10-2024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r>
              <a:rPr lang="en-IN"/>
              <a:t>Course Title, Topic Name</a:t>
            </a:r>
          </a:p>
        </p:txBody>
      </p:sp>
      <p:sp>
        <p:nvSpPr>
          <p:cNvPr id="5" name="Footer Placeholder 4"/>
          <p:cNvSpPr>
            <a:spLocks noGrp="1"/>
          </p:cNvSpPr>
          <p:nvPr>
            <p:ph type="ftr" sz="quarter" idx="4"/>
          </p:nvPr>
        </p:nvSpPr>
        <p:spPr/>
        <p:txBody>
          <a:bodyPr/>
          <a:lstStyle/>
          <a:p>
            <a:r>
              <a:rPr lang="en-US"/>
              <a:t>College of Engineering, KONERU LAKSHMAIAH EDUCATION FOUNDATION</a:t>
            </a:r>
            <a:endParaRPr lang="en-IN"/>
          </a:p>
        </p:txBody>
      </p:sp>
      <p:sp>
        <p:nvSpPr>
          <p:cNvPr id="6" name="Slide Number Placeholder 5"/>
          <p:cNvSpPr>
            <a:spLocks noGrp="1"/>
          </p:cNvSpPr>
          <p:nvPr>
            <p:ph type="sldNum" sz="quarter" idx="5"/>
          </p:nvPr>
        </p:nvSpPr>
        <p:spPr/>
        <p:txBody>
          <a:bodyPr/>
          <a:lstStyle/>
          <a:p>
            <a:fld id="{823BDDA1-7BB7-447A-97DE-AE5425C8F2AD}" type="slidenum">
              <a:rPr lang="en-IN" smtClean="0"/>
              <a:t>15</a:t>
            </a:fld>
            <a:endParaRPr lang="en-IN"/>
          </a:p>
        </p:txBody>
      </p:sp>
    </p:spTree>
    <p:extLst>
      <p:ext uri="{BB962C8B-B14F-4D97-AF65-F5344CB8AC3E}">
        <p14:creationId xmlns:p14="http://schemas.microsoft.com/office/powerpoint/2010/main" val="372605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r>
              <a:rPr lang="en-IN"/>
              <a:t>Course Title, Topic Name</a:t>
            </a:r>
          </a:p>
        </p:txBody>
      </p:sp>
      <p:sp>
        <p:nvSpPr>
          <p:cNvPr id="5" name="Footer Placeholder 4"/>
          <p:cNvSpPr>
            <a:spLocks noGrp="1"/>
          </p:cNvSpPr>
          <p:nvPr>
            <p:ph type="ftr" sz="quarter" idx="4"/>
          </p:nvPr>
        </p:nvSpPr>
        <p:spPr/>
        <p:txBody>
          <a:bodyPr/>
          <a:lstStyle/>
          <a:p>
            <a:r>
              <a:rPr lang="en-US"/>
              <a:t>College of Engineering, KONERU LAKSHMAIAH EDUCATION FOUNDATION</a:t>
            </a:r>
            <a:endParaRPr lang="en-IN"/>
          </a:p>
        </p:txBody>
      </p:sp>
      <p:sp>
        <p:nvSpPr>
          <p:cNvPr id="6" name="Slide Number Placeholder 5"/>
          <p:cNvSpPr>
            <a:spLocks noGrp="1"/>
          </p:cNvSpPr>
          <p:nvPr>
            <p:ph type="sldNum" sz="quarter" idx="5"/>
          </p:nvPr>
        </p:nvSpPr>
        <p:spPr/>
        <p:txBody>
          <a:bodyPr/>
          <a:lstStyle/>
          <a:p>
            <a:fld id="{823BDDA1-7BB7-447A-97DE-AE5425C8F2AD}" type="slidenum">
              <a:rPr lang="en-IN" smtClean="0"/>
              <a:t>18</a:t>
            </a:fld>
            <a:endParaRPr lang="en-IN"/>
          </a:p>
        </p:txBody>
      </p:sp>
    </p:spTree>
    <p:extLst>
      <p:ext uri="{BB962C8B-B14F-4D97-AF65-F5344CB8AC3E}">
        <p14:creationId xmlns:p14="http://schemas.microsoft.com/office/powerpoint/2010/main" val="218845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CC4D7F-71A4-13EC-98D7-954DCDD09AA5}"/>
              </a:ext>
            </a:extLst>
          </p:cNvPr>
          <p:cNvSpPr>
            <a:spLocks noGrp="1"/>
          </p:cNvSpPr>
          <p:nvPr>
            <p:ph type="sldNum" sz="quarter" idx="12"/>
          </p:nvPr>
        </p:nvSpPr>
        <p:spPr/>
        <p:txBody>
          <a:bodyPr/>
          <a:lstStyle/>
          <a:p>
            <a:fld id="{CBABCCC1-BF11-4F37-963E-1BCD5B23FD72}" type="slidenum">
              <a:rPr lang="en-IN" smtClean="0"/>
              <a:t>1</a:t>
            </a:fld>
            <a:endParaRPr lang="en-IN"/>
          </a:p>
        </p:txBody>
      </p:sp>
      <p:pic>
        <p:nvPicPr>
          <p:cNvPr id="3" name="Google Shape;464;p16">
            <a:extLst>
              <a:ext uri="{FF2B5EF4-FFF2-40B4-BE49-F238E27FC236}">
                <a16:creationId xmlns:a16="http://schemas.microsoft.com/office/drawing/2014/main" id="{556F204B-95AF-9629-32B6-189CF5235761}"/>
              </a:ext>
            </a:extLst>
          </p:cNvPr>
          <p:cNvPicPr preferRelativeResize="0"/>
          <p:nvPr/>
        </p:nvPicPr>
        <p:blipFill>
          <a:blip r:embed="rId2">
            <a:extLst>
              <a:ext uri="{28A0092B-C50C-407E-A947-70E740481C1C}">
                <a14:useLocalDpi xmlns:a14="http://schemas.microsoft.com/office/drawing/2010/main" val="0"/>
              </a:ext>
            </a:extLst>
          </a:blip>
          <a:stretch>
            <a:fillRect/>
          </a:stretch>
        </p:blipFill>
        <p:spPr>
          <a:xfrm>
            <a:off x="0" y="117034"/>
            <a:ext cx="6027459" cy="6623931"/>
          </a:xfrm>
          <a:prstGeom prst="rect">
            <a:avLst/>
          </a:prstGeom>
          <a:noFill/>
          <a:ln>
            <a:noFill/>
          </a:ln>
        </p:spPr>
      </p:pic>
      <p:sp>
        <p:nvSpPr>
          <p:cNvPr id="4" name="Google Shape;475;p16">
            <a:extLst>
              <a:ext uri="{FF2B5EF4-FFF2-40B4-BE49-F238E27FC236}">
                <a16:creationId xmlns:a16="http://schemas.microsoft.com/office/drawing/2014/main" id="{05AE3BA5-D283-9732-A7FC-00BDE0D339E7}"/>
              </a:ext>
            </a:extLst>
          </p:cNvPr>
          <p:cNvSpPr txBox="1"/>
          <p:nvPr/>
        </p:nvSpPr>
        <p:spPr>
          <a:xfrm>
            <a:off x="6095999" y="83071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a:t>
            </a:r>
          </a:p>
        </p:txBody>
      </p:sp>
      <p:sp>
        <p:nvSpPr>
          <p:cNvPr id="5" name="Google Shape;476;p16">
            <a:extLst>
              <a:ext uri="{FF2B5EF4-FFF2-40B4-BE49-F238E27FC236}">
                <a16:creationId xmlns:a16="http://schemas.microsoft.com/office/drawing/2014/main" id="{B04FD568-3114-BE66-3826-E66D988718D4}"/>
              </a:ext>
            </a:extLst>
          </p:cNvPr>
          <p:cNvSpPr txBox="1"/>
          <p:nvPr/>
        </p:nvSpPr>
        <p:spPr>
          <a:xfrm>
            <a:off x="5394455" y="1933408"/>
            <a:ext cx="6902548" cy="1384954"/>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COURSE NAME: DBMS</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COURSE CODE:</a:t>
            </a:r>
            <a:r>
              <a:rPr lang="en-IN" sz="3200" b="1" i="0" dirty="0">
                <a:solidFill>
                  <a:srgbClr val="C00000"/>
                </a:solidFill>
                <a:effectLst/>
                <a:highlight>
                  <a:srgbClr val="F5F5F5"/>
                </a:highlight>
                <a:latin typeface="Arial" panose="020B0604020202020204" pitchFamily="34" charset="0"/>
              </a:rPr>
              <a:t>23AD2102R</a:t>
            </a:r>
            <a:endParaRPr lang="en-US" sz="3200" b="1" dirty="0">
              <a:solidFill>
                <a:srgbClr val="C00000"/>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ea typeface="BioRhyme ExtraBold"/>
                <a:cs typeface="Poppins" panose="00000500000000000000" pitchFamily="2" charset="0"/>
                <a:sym typeface="BioRhyme ExtraBold"/>
              </a:rPr>
              <a:t>Topic: Index Structures, Indexing and Hashing</a:t>
            </a:r>
          </a:p>
        </p:txBody>
      </p:sp>
    </p:spTree>
    <p:extLst>
      <p:ext uri="{BB962C8B-B14F-4D97-AF65-F5344CB8AC3E}">
        <p14:creationId xmlns:p14="http://schemas.microsoft.com/office/powerpoint/2010/main" val="4283043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object 10">
            <a:extLst>
              <a:ext uri="{FF2B5EF4-FFF2-40B4-BE49-F238E27FC236}">
                <a16:creationId xmlns:a16="http://schemas.microsoft.com/office/drawing/2014/main" id="{7EA25E08-245F-1D00-F6DA-8BA8CBAA8BB1}"/>
              </a:ext>
            </a:extLst>
          </p:cNvPr>
          <p:cNvSpPr txBox="1">
            <a:spLocks noChangeArrowheads="1"/>
          </p:cNvSpPr>
          <p:nvPr/>
        </p:nvSpPr>
        <p:spPr bwMode="auto">
          <a:xfrm>
            <a:off x="8564563" y="6537325"/>
            <a:ext cx="161925"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1425"/>
              </a:lnSpc>
              <a:spcBef>
                <a:spcPct val="0"/>
              </a:spcBef>
              <a:buFontTx/>
              <a:buNone/>
            </a:pPr>
            <a:fld id="{361E835F-AFC3-45B7-93D5-39DA3644C950}" type="slidenum">
              <a:rPr lang="en-US" altLang="en-US" sz="1200">
                <a:solidFill>
                  <a:srgbClr val="D1EAED"/>
                </a:solidFill>
                <a:latin typeface="Arial" panose="020B0604020202020204" pitchFamily="34" charset="0"/>
              </a:rPr>
              <a:pPr>
                <a:lnSpc>
                  <a:spcPts val="1425"/>
                </a:lnSpc>
                <a:spcBef>
                  <a:spcPct val="0"/>
                </a:spcBef>
                <a:buFontTx/>
                <a:buNone/>
              </a:pPr>
              <a:t>10</a:t>
            </a:fld>
            <a:endParaRPr lang="en-US" altLang="en-US" sz="1200">
              <a:latin typeface="Arial" panose="020B0604020202020204" pitchFamily="34" charset="0"/>
            </a:endParaRPr>
          </a:p>
        </p:txBody>
      </p:sp>
      <p:sp>
        <p:nvSpPr>
          <p:cNvPr id="26630" name="object 9">
            <a:extLst>
              <a:ext uri="{FF2B5EF4-FFF2-40B4-BE49-F238E27FC236}">
                <a16:creationId xmlns:a16="http://schemas.microsoft.com/office/drawing/2014/main" id="{D8BC1729-5BC1-5FCC-816E-A5BA761560C8}"/>
              </a:ext>
            </a:extLst>
          </p:cNvPr>
          <p:cNvSpPr txBox="1">
            <a:spLocks noChangeArrowheads="1"/>
          </p:cNvSpPr>
          <p:nvPr/>
        </p:nvSpPr>
        <p:spPr bwMode="auto">
          <a:xfrm>
            <a:off x="447041" y="1107440"/>
            <a:ext cx="10669908"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285750" indent="-273050">
              <a:lnSpc>
                <a:spcPct val="90000"/>
              </a:lnSpc>
              <a:spcBef>
                <a:spcPts val="1000"/>
              </a:spcBef>
              <a:buFont typeface="Arial" panose="020B0604020202020204" pitchFamily="34" charset="0"/>
              <a:buChar char="•"/>
              <a:tabLst>
                <a:tab pos="285750" algn="l"/>
              </a:tabLst>
              <a:defRPr sz="2800">
                <a:solidFill>
                  <a:schemeClr val="tx1"/>
                </a:solidFill>
                <a:latin typeface="Calibri" panose="020F0502020204030204" pitchFamily="34" charset="0"/>
              </a:defRPr>
            </a:lvl1pPr>
            <a:lvl2pPr marL="652463" indent="-247650">
              <a:lnSpc>
                <a:spcPct val="90000"/>
              </a:lnSpc>
              <a:spcBef>
                <a:spcPts val="500"/>
              </a:spcBef>
              <a:buFont typeface="Arial" panose="020B0604020202020204" pitchFamily="34" charset="0"/>
              <a:buChar char="•"/>
              <a:tabLst>
                <a:tab pos="28575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9pPr>
          </a:lstStyle>
          <a:p>
            <a:pPr algn="just">
              <a:lnSpc>
                <a:spcPct val="100000"/>
              </a:lnSpc>
              <a:spcBef>
                <a:spcPts val="100"/>
              </a:spcBef>
              <a:buClr>
                <a:srgbClr val="0AD0D9"/>
              </a:buClr>
              <a:buSzPct val="94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index file usually occupies considerably less disk  blocks than the data file because its entries are much  smaller</a:t>
            </a:r>
          </a:p>
          <a:p>
            <a:pPr algn="just">
              <a:lnSpc>
                <a:spcPct val="100000"/>
              </a:lnSpc>
              <a:spcBef>
                <a:spcPts val="575"/>
              </a:spcBef>
              <a:buClr>
                <a:srgbClr val="0AD0D9"/>
              </a:buClr>
              <a:buSzPct val="94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 binary search on the index yields a pointer to the file  record</a:t>
            </a:r>
          </a:p>
          <a:p>
            <a:pPr algn="just">
              <a:lnSpc>
                <a:spcPct val="100000"/>
              </a:lnSpc>
              <a:spcBef>
                <a:spcPts val="575"/>
              </a:spcBef>
              <a:buClr>
                <a:srgbClr val="0AD0D9"/>
              </a:buClr>
              <a:buSzPct val="94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Indexes can also be characterized as dense or sparse</a:t>
            </a:r>
          </a:p>
          <a:p>
            <a:pPr lvl="1">
              <a:lnSpc>
                <a:spcPct val="100000"/>
              </a:lnSpc>
              <a:spcBef>
                <a:spcPts val="550"/>
              </a:spcBef>
              <a:buClr>
                <a:srgbClr val="0E6EC5"/>
              </a:buClr>
              <a:buSzPct val="84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 </a:t>
            </a:r>
            <a:r>
              <a:rPr lang="en-US" altLang="en-US" sz="2800" b="1" dirty="0">
                <a:latin typeface="Trebuchet MS" panose="020B0603020202020204" pitchFamily="34" charset="0"/>
              </a:rPr>
              <a:t>dense index </a:t>
            </a:r>
            <a:r>
              <a:rPr lang="en-US" altLang="en-US" sz="2800" dirty="0">
                <a:latin typeface="Times New Roman" panose="02020603050405020304" pitchFamily="18" charset="0"/>
                <a:cs typeface="Times New Roman" panose="02020603050405020304" pitchFamily="18" charset="0"/>
              </a:rPr>
              <a:t>has an index entry for every search key value  (and hence every record) in the data file.</a:t>
            </a:r>
          </a:p>
          <a:p>
            <a:pPr lvl="1">
              <a:lnSpc>
                <a:spcPct val="100000"/>
              </a:lnSpc>
              <a:spcBef>
                <a:spcPts val="525"/>
              </a:spcBef>
              <a:buClr>
                <a:srgbClr val="0E6EC5"/>
              </a:buClr>
              <a:buSzPct val="840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 </a:t>
            </a:r>
            <a:r>
              <a:rPr lang="en-US" altLang="en-US" sz="2800" b="1" dirty="0">
                <a:latin typeface="Trebuchet MS" panose="020B0603020202020204" pitchFamily="34" charset="0"/>
              </a:rPr>
              <a:t>sparse (or </a:t>
            </a:r>
            <a:r>
              <a:rPr lang="en-US" altLang="en-US" sz="2800" b="1" dirty="0" err="1">
                <a:latin typeface="Trebuchet MS" panose="020B0603020202020204" pitchFamily="34" charset="0"/>
              </a:rPr>
              <a:t>nondense</a:t>
            </a:r>
            <a:r>
              <a:rPr lang="en-US" altLang="en-US" sz="2800" b="1" dirty="0">
                <a:latin typeface="Trebuchet MS" panose="020B0603020202020204" pitchFamily="34" charset="0"/>
              </a:rPr>
              <a:t>) index</a:t>
            </a:r>
            <a:r>
              <a:rPr lang="en-US" altLang="en-US" sz="2800" dirty="0">
                <a:latin typeface="Times New Roman" panose="02020603050405020304" pitchFamily="18" charset="0"/>
                <a:cs typeface="Times New Roman" panose="02020603050405020304" pitchFamily="18" charset="0"/>
              </a:rPr>
              <a:t>, on the other hand, has index</a:t>
            </a:r>
          </a:p>
          <a:p>
            <a:pPr>
              <a:lnSpc>
                <a:spcPct val="100000"/>
              </a:lnSpc>
              <a:spcBef>
                <a:spcPct val="0"/>
              </a:spcBef>
              <a:buFontTx/>
              <a:buNone/>
            </a:pPr>
            <a:r>
              <a:rPr lang="en-US" altLang="en-US" dirty="0">
                <a:latin typeface="Times New Roman" panose="02020603050405020304" pitchFamily="18" charset="0"/>
                <a:cs typeface="Times New Roman" panose="02020603050405020304" pitchFamily="18" charset="0"/>
              </a:rPr>
              <a:t>entries for only some of the search values</a:t>
            </a:r>
          </a:p>
        </p:txBody>
      </p:sp>
      <p:sp>
        <p:nvSpPr>
          <p:cNvPr id="2" name="Rounded Rectangle 17">
            <a:extLst>
              <a:ext uri="{FF2B5EF4-FFF2-40B4-BE49-F238E27FC236}">
                <a16:creationId xmlns:a16="http://schemas.microsoft.com/office/drawing/2014/main" id="{9B46643D-0471-D639-9E91-A52B2D989C97}"/>
              </a:ext>
            </a:extLst>
          </p:cNvPr>
          <p:cNvSpPr/>
          <p:nvPr/>
        </p:nvSpPr>
        <p:spPr>
          <a:xfrm>
            <a:off x="2664264" y="163632"/>
            <a:ext cx="6639951" cy="62884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spc="-30" dirty="0"/>
          </a:p>
          <a:p>
            <a:pPr algn="ctr"/>
            <a:r>
              <a:rPr lang="en-US" sz="3600" spc="-30" dirty="0"/>
              <a:t>Indexes </a:t>
            </a:r>
            <a:r>
              <a:rPr lang="en-US" sz="3600" dirty="0"/>
              <a:t>as </a:t>
            </a:r>
            <a:r>
              <a:rPr lang="en-US" sz="3600" spc="-5" dirty="0"/>
              <a:t>Access</a:t>
            </a:r>
            <a:r>
              <a:rPr lang="en-US" sz="3600" spc="-85" dirty="0"/>
              <a:t> </a:t>
            </a:r>
            <a:r>
              <a:rPr lang="en-US" sz="3600" spc="-35" dirty="0"/>
              <a:t>Paths</a:t>
            </a:r>
            <a:endParaRPr lang="en-IN" sz="3600" dirty="0"/>
          </a:p>
          <a:p>
            <a:pPr algn="ct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54547-61F5-314E-2F30-A5009CEB29F6}"/>
              </a:ext>
            </a:extLst>
          </p:cNvPr>
          <p:cNvSpPr>
            <a:spLocks noGrp="1"/>
          </p:cNvSpPr>
          <p:nvPr>
            <p:ph idx="1"/>
          </p:nvPr>
        </p:nvSpPr>
        <p:spPr>
          <a:xfrm>
            <a:off x="4521200" y="833120"/>
            <a:ext cx="7256463" cy="4622800"/>
          </a:xfrm>
        </p:spPr>
        <p:txBody>
          <a:bodyPr>
            <a:noAutofit/>
          </a:bodyPr>
          <a:lstStyle/>
          <a:p>
            <a:pPr algn="just">
              <a:defRPr/>
            </a:pPr>
            <a:r>
              <a:rPr lang="en-US" sz="2400" dirty="0">
                <a:solidFill>
                  <a:prstClr val="black">
                    <a:hueOff val="0"/>
                    <a:satOff val="0"/>
                    <a:lumOff val="0"/>
                    <a:alphaOff val="0"/>
                  </a:prstClr>
                </a:solidFill>
                <a:latin typeface="Times New Roman" panose="02020603050405020304" pitchFamily="18" charset="0"/>
                <a:cs typeface="Times New Roman" panose="02020603050405020304" pitchFamily="18" charset="0"/>
              </a:rPr>
              <a:t>Clustering index is defined on an ordered data file. The data file is ordered on a non-key field.</a:t>
            </a:r>
          </a:p>
          <a:p>
            <a:pPr algn="just">
              <a:defRPr/>
            </a:pPr>
            <a:r>
              <a:rPr lang="en-US" sz="2400" dirty="0">
                <a:solidFill>
                  <a:prstClr val="black">
                    <a:hueOff val="0"/>
                    <a:satOff val="0"/>
                    <a:lumOff val="0"/>
                    <a:alphaOff val="0"/>
                  </a:prstClr>
                </a:solidFill>
                <a:latin typeface="Times New Roman" panose="02020603050405020304" pitchFamily="18" charset="0"/>
                <a:cs typeface="Times New Roman" panose="02020603050405020304" pitchFamily="18" charset="0"/>
              </a:rPr>
              <a:t>In some cases, the index is created on non-primary key columns which may not be unique for each record. </a:t>
            </a:r>
          </a:p>
          <a:p>
            <a:pPr algn="just">
              <a:defRPr/>
            </a:pPr>
            <a:r>
              <a:rPr lang="en-US" sz="2400" dirty="0">
                <a:solidFill>
                  <a:prstClr val="black">
                    <a:hueOff val="0"/>
                    <a:satOff val="0"/>
                    <a:lumOff val="0"/>
                    <a:alphaOff val="0"/>
                  </a:prstClr>
                </a:solidFill>
                <a:latin typeface="Times New Roman" panose="02020603050405020304" pitchFamily="18" charset="0"/>
                <a:cs typeface="Times New Roman" panose="02020603050405020304" pitchFamily="18" charset="0"/>
              </a:rPr>
              <a:t>In such cases, in order to identify the records faster, we will group two or more columns together to get the unique values and create index out of them. This method is known as the clustering index. </a:t>
            </a:r>
          </a:p>
          <a:p>
            <a:pPr algn="just">
              <a:defRPr/>
            </a:pPr>
            <a:r>
              <a:rPr lang="en-US" sz="2400" dirty="0">
                <a:solidFill>
                  <a:prstClr val="black">
                    <a:hueOff val="0"/>
                    <a:satOff val="0"/>
                    <a:lumOff val="0"/>
                    <a:alphaOff val="0"/>
                  </a:prstClr>
                </a:solidFill>
                <a:latin typeface="Times New Roman" panose="02020603050405020304" pitchFamily="18" charset="0"/>
                <a:cs typeface="Times New Roman" panose="02020603050405020304" pitchFamily="18" charset="0"/>
              </a:rPr>
              <a:t>Basically, records with similar characteristics are grouped together and indexes are created for these groups.</a:t>
            </a:r>
          </a:p>
        </p:txBody>
      </p:sp>
      <p:pic>
        <p:nvPicPr>
          <p:cNvPr id="27652" name="Picture 5">
            <a:extLst>
              <a:ext uri="{FF2B5EF4-FFF2-40B4-BE49-F238E27FC236}">
                <a16:creationId xmlns:a16="http://schemas.microsoft.com/office/drawing/2014/main" id="{998EC265-A4DB-B9D6-D1AB-B24FBAC1B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19" y="935673"/>
            <a:ext cx="4216081" cy="381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7">
            <a:extLst>
              <a:ext uri="{FF2B5EF4-FFF2-40B4-BE49-F238E27FC236}">
                <a16:creationId xmlns:a16="http://schemas.microsoft.com/office/drawing/2014/main" id="{50061C9B-2289-FEF6-C537-DAE66D5706C2}"/>
              </a:ext>
            </a:extLst>
          </p:cNvPr>
          <p:cNvSpPr/>
          <p:nvPr/>
        </p:nvSpPr>
        <p:spPr>
          <a:xfrm>
            <a:off x="3060504" y="200025"/>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spc="-30" dirty="0"/>
          </a:p>
          <a:p>
            <a:pPr algn="ctr"/>
            <a:r>
              <a:rPr lang="en-IN" sz="3600" dirty="0"/>
              <a:t>Clustered Index</a:t>
            </a:r>
          </a:p>
          <a:p>
            <a:pPr algn="ct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a:extLst>
              <a:ext uri="{FF2B5EF4-FFF2-40B4-BE49-F238E27FC236}">
                <a16:creationId xmlns:a16="http://schemas.microsoft.com/office/drawing/2014/main" id="{BA7CD182-27F8-CD3E-C206-40751C662BF5}"/>
              </a:ext>
            </a:extLst>
          </p:cNvPr>
          <p:cNvSpPr>
            <a:spLocks noGrp="1"/>
          </p:cNvSpPr>
          <p:nvPr>
            <p:ph idx="1"/>
          </p:nvPr>
        </p:nvSpPr>
        <p:spPr>
          <a:xfrm flipV="1">
            <a:off x="838200" y="6176963"/>
            <a:ext cx="3814763" cy="114300"/>
          </a:xfrm>
        </p:spPr>
        <p:txBody>
          <a:bodyPr>
            <a:normAutofit fontScale="25000" lnSpcReduction="20000"/>
          </a:bodyPr>
          <a:lstStyle/>
          <a:p>
            <a:endParaRPr lang="en-US" altLang="en-US"/>
          </a:p>
        </p:txBody>
      </p:sp>
      <p:sp>
        <p:nvSpPr>
          <p:cNvPr id="28676" name="Footer Placeholder 3">
            <a:extLst>
              <a:ext uri="{FF2B5EF4-FFF2-40B4-BE49-F238E27FC236}">
                <a16:creationId xmlns:a16="http://schemas.microsoft.com/office/drawing/2014/main" id="{A2F840F5-C47C-C9CB-E0C3-39152DC13CA4}"/>
              </a:ext>
            </a:extLst>
          </p:cNvPr>
          <p:cNvSpPr>
            <a:spLocks noGrp="1" noChangeArrowheads="1"/>
          </p:cNvSpPr>
          <p:nvPr>
            <p:ph type="ftr" sz="quarter" idx="10"/>
          </p:nvPr>
        </p:nvSpPr>
        <p:spPr bwMode="auto">
          <a:xfrm flipV="1">
            <a:off x="-1282700" y="6858000"/>
            <a:ext cx="395287" cy="539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lnSpc>
                <a:spcPct val="100000"/>
              </a:lnSpc>
              <a:spcBef>
                <a:spcPct val="0"/>
              </a:spcBef>
              <a:spcAft>
                <a:spcPct val="0"/>
              </a:spcAft>
              <a:buFontTx/>
              <a:buNone/>
            </a:pPr>
            <a:endParaRPr lang="en-US" altLang="en-US" sz="1200" b="1">
              <a:solidFill>
                <a:srgbClr val="898989"/>
              </a:solidFill>
              <a:cs typeface="Arial" panose="020B0604020202020204" pitchFamily="34" charset="0"/>
            </a:endParaRPr>
          </a:p>
        </p:txBody>
      </p:sp>
      <p:pic>
        <p:nvPicPr>
          <p:cNvPr id="28677" name="Picture 2">
            <a:extLst>
              <a:ext uri="{FF2B5EF4-FFF2-40B4-BE49-F238E27FC236}">
                <a16:creationId xmlns:a16="http://schemas.microsoft.com/office/drawing/2014/main" id="{4B9A79B4-BB31-A8AD-8C22-2DE23620C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239" y="858647"/>
            <a:ext cx="5683250" cy="516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62A6BC3-9795-179D-06DF-F09726320D69}"/>
              </a:ext>
            </a:extLst>
          </p:cNvPr>
          <p:cNvSpPr txBox="1"/>
          <p:nvPr/>
        </p:nvSpPr>
        <p:spPr>
          <a:xfrm>
            <a:off x="454022" y="4994770"/>
            <a:ext cx="5174617" cy="830997"/>
          </a:xfrm>
          <a:prstGeom prst="rect">
            <a:avLst/>
          </a:prstGeom>
          <a:noFill/>
          <a:ln>
            <a:solidFill>
              <a:schemeClr val="tx1"/>
            </a:solidFill>
          </a:ln>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Time Complexity = log2N + 1 + 1.. </a:t>
            </a:r>
          </a:p>
          <a:p>
            <a:pPr algn="just">
              <a:defRPr/>
            </a:pPr>
            <a:endParaRPr lang="en-US" sz="2400" b="1" dirty="0"/>
          </a:p>
        </p:txBody>
      </p:sp>
      <p:sp>
        <p:nvSpPr>
          <p:cNvPr id="3" name="Rounded Rectangle 17">
            <a:extLst>
              <a:ext uri="{FF2B5EF4-FFF2-40B4-BE49-F238E27FC236}">
                <a16:creationId xmlns:a16="http://schemas.microsoft.com/office/drawing/2014/main" id="{05CEAFCD-0CC5-DF54-0684-3619C9DF1A8D}"/>
              </a:ext>
            </a:extLst>
          </p:cNvPr>
          <p:cNvSpPr/>
          <p:nvPr/>
        </p:nvSpPr>
        <p:spPr>
          <a:xfrm>
            <a:off x="2877624" y="187067"/>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0" dirty="0"/>
          </a:p>
          <a:p>
            <a:pPr algn="ctr"/>
            <a:r>
              <a:rPr lang="en-US" sz="2400" spc="-30" dirty="0"/>
              <a:t>Indexes </a:t>
            </a:r>
            <a:r>
              <a:rPr lang="en-US" sz="2400" dirty="0"/>
              <a:t>as </a:t>
            </a:r>
            <a:r>
              <a:rPr lang="en-US" sz="2400" spc="-5" dirty="0"/>
              <a:t>Access</a:t>
            </a:r>
            <a:r>
              <a:rPr lang="en-US" sz="2400" spc="-85" dirty="0"/>
              <a:t> </a:t>
            </a:r>
            <a:r>
              <a:rPr lang="en-US" sz="2400" spc="-35" dirty="0"/>
              <a:t>Paths</a:t>
            </a:r>
            <a:endParaRPr lang="en-IN" sz="2400" dirty="0"/>
          </a:p>
          <a:p>
            <a:pPr algn="ctr"/>
            <a:endParaRPr lang="en-US" sz="2400" dirty="0"/>
          </a:p>
        </p:txBody>
      </p:sp>
      <p:sp>
        <p:nvSpPr>
          <p:cNvPr id="8" name="Title 1">
            <a:extLst>
              <a:ext uri="{FF2B5EF4-FFF2-40B4-BE49-F238E27FC236}">
                <a16:creationId xmlns:a16="http://schemas.microsoft.com/office/drawing/2014/main" id="{25536D42-175F-D3AA-75F2-73C53DECB602}"/>
              </a:ext>
            </a:extLst>
          </p:cNvPr>
          <p:cNvSpPr txBox="1">
            <a:spLocks/>
          </p:cNvSpPr>
          <p:nvPr/>
        </p:nvSpPr>
        <p:spPr bwMode="auto">
          <a:xfrm>
            <a:off x="454022" y="2499360"/>
            <a:ext cx="4378327" cy="162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400" kern="1200">
                <a:solidFill>
                  <a:srgbClr val="C00000"/>
                </a:solidFill>
                <a:latin typeface="+mj-lt"/>
                <a:ea typeface="+mj-ea"/>
                <a:cs typeface="+mj-cs"/>
              </a:defRPr>
            </a:lvl1pPr>
            <a:lvl2pPr algn="l" rtl="0" eaLnBrk="0" fontAlgn="base" hangingPunct="0">
              <a:lnSpc>
                <a:spcPct val="90000"/>
              </a:lnSpc>
              <a:spcBef>
                <a:spcPct val="0"/>
              </a:spcBef>
              <a:spcAft>
                <a:spcPct val="0"/>
              </a:spcAft>
              <a:defRPr sz="4400">
                <a:solidFill>
                  <a:srgbClr val="C00000"/>
                </a:solidFill>
                <a:latin typeface="Calibri Light" pitchFamily="34" charset="0"/>
              </a:defRPr>
            </a:lvl2pPr>
            <a:lvl3pPr algn="l" rtl="0" eaLnBrk="0" fontAlgn="base" hangingPunct="0">
              <a:lnSpc>
                <a:spcPct val="90000"/>
              </a:lnSpc>
              <a:spcBef>
                <a:spcPct val="0"/>
              </a:spcBef>
              <a:spcAft>
                <a:spcPct val="0"/>
              </a:spcAft>
              <a:defRPr sz="4400">
                <a:solidFill>
                  <a:srgbClr val="C00000"/>
                </a:solidFill>
                <a:latin typeface="Calibri Light" pitchFamily="34" charset="0"/>
              </a:defRPr>
            </a:lvl3pPr>
            <a:lvl4pPr algn="l" rtl="0" eaLnBrk="0" fontAlgn="base" hangingPunct="0">
              <a:lnSpc>
                <a:spcPct val="90000"/>
              </a:lnSpc>
              <a:spcBef>
                <a:spcPct val="0"/>
              </a:spcBef>
              <a:spcAft>
                <a:spcPct val="0"/>
              </a:spcAft>
              <a:defRPr sz="4400">
                <a:solidFill>
                  <a:srgbClr val="C00000"/>
                </a:solidFill>
                <a:latin typeface="Calibri Light" pitchFamily="34" charset="0"/>
              </a:defRPr>
            </a:lvl4pPr>
            <a:lvl5pPr algn="l" rtl="0" eaLnBrk="0" fontAlgn="base" hangingPunct="0">
              <a:lnSpc>
                <a:spcPct val="90000"/>
              </a:lnSpc>
              <a:spcBef>
                <a:spcPct val="0"/>
              </a:spcBef>
              <a:spcAft>
                <a:spcPct val="0"/>
              </a:spcAft>
              <a:defRPr sz="4400">
                <a:solidFill>
                  <a:srgbClr val="C00000"/>
                </a:solidFill>
                <a:latin typeface="Calibri Light" pitchFamily="34" charset="0"/>
              </a:defRPr>
            </a:lvl5pPr>
            <a:lvl6pPr marL="457200" algn="l" rtl="0" fontAlgn="base">
              <a:lnSpc>
                <a:spcPct val="90000"/>
              </a:lnSpc>
              <a:spcBef>
                <a:spcPct val="0"/>
              </a:spcBef>
              <a:spcAft>
                <a:spcPct val="0"/>
              </a:spcAft>
              <a:defRPr sz="4400">
                <a:solidFill>
                  <a:srgbClr val="C00000"/>
                </a:solidFill>
                <a:latin typeface="Calibri Light" pitchFamily="34" charset="0"/>
              </a:defRPr>
            </a:lvl6pPr>
            <a:lvl7pPr marL="914400" algn="l" rtl="0" fontAlgn="base">
              <a:lnSpc>
                <a:spcPct val="90000"/>
              </a:lnSpc>
              <a:spcBef>
                <a:spcPct val="0"/>
              </a:spcBef>
              <a:spcAft>
                <a:spcPct val="0"/>
              </a:spcAft>
              <a:defRPr sz="4400">
                <a:solidFill>
                  <a:srgbClr val="C00000"/>
                </a:solidFill>
                <a:latin typeface="Calibri Light" pitchFamily="34" charset="0"/>
              </a:defRPr>
            </a:lvl7pPr>
            <a:lvl8pPr marL="1371600" algn="l" rtl="0" fontAlgn="base">
              <a:lnSpc>
                <a:spcPct val="90000"/>
              </a:lnSpc>
              <a:spcBef>
                <a:spcPct val="0"/>
              </a:spcBef>
              <a:spcAft>
                <a:spcPct val="0"/>
              </a:spcAft>
              <a:defRPr sz="4400">
                <a:solidFill>
                  <a:srgbClr val="C00000"/>
                </a:solidFill>
                <a:latin typeface="Calibri Light" pitchFamily="34" charset="0"/>
              </a:defRPr>
            </a:lvl8pPr>
            <a:lvl9pPr marL="1828800" algn="l" rtl="0" fontAlgn="base">
              <a:lnSpc>
                <a:spcPct val="90000"/>
              </a:lnSpc>
              <a:spcBef>
                <a:spcPct val="0"/>
              </a:spcBef>
              <a:spcAft>
                <a:spcPct val="0"/>
              </a:spcAft>
              <a:defRPr sz="4400">
                <a:solidFill>
                  <a:srgbClr val="C00000"/>
                </a:solidFill>
                <a:latin typeface="Calibri Light"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Calibri Light"/>
                <a:ea typeface="+mj-ea"/>
                <a:cs typeface="+mj-cs"/>
              </a:rPr>
              <a:t>Contains block pointer which points to the next block data with the same clustering field value.</a:t>
            </a:r>
          </a:p>
          <a:p>
            <a:pPr marL="0" marR="0" lvl="0" indent="0" algn="l" defTabSz="914400" rtl="0" eaLnBrk="0" fontAlgn="base" latinLnBrk="0" hangingPunct="0">
              <a:lnSpc>
                <a:spcPct val="90000"/>
              </a:lnSpc>
              <a:spcBef>
                <a:spcPct val="0"/>
              </a:spcBef>
              <a:spcAft>
                <a:spcPct val="0"/>
              </a:spcAft>
              <a:buClrTx/>
              <a:buSzTx/>
              <a:buFontTx/>
              <a:buNone/>
              <a:tabLst/>
              <a:defRPr/>
            </a:pPr>
            <a:br>
              <a:rPr kumimoji="0" lang="en-US" sz="2800" b="0" i="0" u="none" strike="noStrike" kern="1200" cap="none" spc="0" normalizeH="0" baseline="0" noProof="0" dirty="0">
                <a:ln>
                  <a:noFill/>
                </a:ln>
                <a:solidFill>
                  <a:schemeClr val="tx1"/>
                </a:solidFill>
                <a:effectLst/>
                <a:uLnTx/>
                <a:uFillTx/>
                <a:latin typeface="Calibri Light"/>
                <a:ea typeface="+mj-ea"/>
                <a:cs typeface="+mj-cs"/>
              </a:rPr>
            </a:br>
            <a:r>
              <a:rPr kumimoji="0" lang="en-US" sz="2800" b="0" i="0" u="none" strike="noStrike" kern="1200" cap="none" spc="0" normalizeH="0" baseline="0" noProof="0" dirty="0">
                <a:ln>
                  <a:noFill/>
                </a:ln>
                <a:solidFill>
                  <a:schemeClr val="tx1"/>
                </a:solidFill>
                <a:effectLst/>
                <a:uLnTx/>
                <a:uFillTx/>
                <a:latin typeface="Calibri Light"/>
                <a:ea typeface="+mj-ea"/>
                <a:cs typeface="+mj-cs"/>
              </a:rPr>
              <a:t>Searching criteria is little bit increased.</a:t>
            </a:r>
            <a:br>
              <a:rPr kumimoji="0" lang="en-US" sz="2800" b="0" i="0" u="none" strike="noStrike" kern="1200" cap="none" spc="0" normalizeH="0" baseline="0" noProof="0" dirty="0">
                <a:ln>
                  <a:noFill/>
                </a:ln>
                <a:solidFill>
                  <a:schemeClr val="tx1"/>
                </a:solidFill>
                <a:effectLst/>
                <a:uLnTx/>
                <a:uFillTx/>
                <a:latin typeface="Calibri Light"/>
                <a:ea typeface="+mj-ea"/>
                <a:cs typeface="+mj-cs"/>
              </a:rPr>
            </a:br>
            <a:br>
              <a:rPr kumimoji="0" lang="en-US" sz="2800" b="0" i="0" u="none" strike="noStrike" kern="1200" cap="none" spc="0" normalizeH="0" baseline="0" noProof="0" dirty="0">
                <a:ln>
                  <a:noFill/>
                </a:ln>
                <a:solidFill>
                  <a:schemeClr val="tx1"/>
                </a:solidFill>
                <a:effectLst/>
                <a:uLnTx/>
                <a:uFillTx/>
                <a:latin typeface="Calibri Light"/>
                <a:ea typeface="+mj-ea"/>
                <a:cs typeface="+mj-cs"/>
              </a:rPr>
            </a:br>
            <a:r>
              <a:rPr kumimoji="0" lang="en-US" sz="2800" b="0" i="0" u="none" strike="noStrike" kern="1200" cap="none" spc="0" normalizeH="0" baseline="0" noProof="0" dirty="0">
                <a:ln>
                  <a:noFill/>
                </a:ln>
                <a:solidFill>
                  <a:schemeClr val="tx1"/>
                </a:solidFill>
                <a:effectLst/>
                <a:uLnTx/>
                <a:uFillTx/>
                <a:latin typeface="Calibri Light"/>
                <a:ea typeface="+mj-ea"/>
                <a:cs typeface="+mj-cs"/>
              </a:rPr>
              <a:t>Uses Sparse index</a:t>
            </a:r>
            <a:br>
              <a:rPr kumimoji="0" lang="en-US" sz="2800" b="0" i="0" u="none" strike="noStrike" kern="1200" cap="none" spc="0" normalizeH="0" baseline="0" noProof="0" dirty="0">
                <a:ln>
                  <a:noFill/>
                </a:ln>
                <a:solidFill>
                  <a:schemeClr val="tx1"/>
                </a:solidFill>
                <a:effectLst/>
                <a:uLnTx/>
                <a:uFillTx/>
                <a:latin typeface="Calibri Light"/>
                <a:ea typeface="+mj-ea"/>
                <a:cs typeface="+mj-cs"/>
              </a:rPr>
            </a:br>
            <a:br>
              <a:rPr kumimoji="0" lang="en-US" sz="2800" b="0" i="0" u="none" strike="noStrike" kern="1200" cap="none" spc="0" normalizeH="0" baseline="0" noProof="0" dirty="0">
                <a:ln>
                  <a:noFill/>
                </a:ln>
                <a:solidFill>
                  <a:schemeClr val="tx1"/>
                </a:solidFill>
                <a:effectLst/>
                <a:uLnTx/>
                <a:uFillTx/>
                <a:latin typeface="Calibri Light"/>
                <a:ea typeface="+mj-ea"/>
                <a:cs typeface="+mj-cs"/>
              </a:rPr>
            </a:br>
            <a:endParaRPr kumimoji="0" lang="en-US" sz="2800" b="0" i="0" u="none" strike="noStrike" kern="1200" cap="none" spc="0" normalizeH="0" baseline="0" noProof="0" dirty="0">
              <a:ln>
                <a:noFill/>
              </a:ln>
              <a:solidFill>
                <a:schemeClr val="tx1"/>
              </a:solidFill>
              <a:effectLst/>
              <a:uLnTx/>
              <a:uFillTx/>
              <a:latin typeface="Calibri Light"/>
              <a:ea typeface="+mj-ea"/>
              <a:cs typeface="+mj-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chemeClr val="tx1"/>
              </a:solidFill>
              <a:effectLst/>
              <a:uLnTx/>
              <a:uFillTx/>
              <a:latin typeface="Calibri Ligh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502E-6D9D-26E9-B7B0-6D7DBA18BB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6DA050-AEF0-3B54-AAC7-3F399E230E3E}"/>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F36AE95C-D376-CC05-2872-CF55FF1820C6}"/>
              </a:ext>
            </a:extLst>
          </p:cNvPr>
          <p:cNvSpPr>
            <a:spLocks noGrp="1"/>
          </p:cNvSpPr>
          <p:nvPr>
            <p:ph type="sldNum" sz="quarter" idx="12"/>
          </p:nvPr>
        </p:nvSpPr>
        <p:spPr/>
        <p:txBody>
          <a:bodyPr/>
          <a:lstStyle/>
          <a:p>
            <a:fld id="{CBABCCC1-BF11-4F37-963E-1BCD5B23FD72}" type="slidenum">
              <a:rPr lang="en-IN" smtClean="0"/>
              <a:t>13</a:t>
            </a:fld>
            <a:endParaRPr lang="en-IN"/>
          </a:p>
        </p:txBody>
      </p:sp>
      <p:pic>
        <p:nvPicPr>
          <p:cNvPr id="5" name="Picture 2">
            <a:extLst>
              <a:ext uri="{FF2B5EF4-FFF2-40B4-BE49-F238E27FC236}">
                <a16:creationId xmlns:a16="http://schemas.microsoft.com/office/drawing/2014/main" id="{ED3809EB-534E-92EE-7D65-35B3948B5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253" y="452877"/>
            <a:ext cx="7176512" cy="516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78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Content Placeholder 5">
            <a:extLst>
              <a:ext uri="{FF2B5EF4-FFF2-40B4-BE49-F238E27FC236}">
                <a16:creationId xmlns:a16="http://schemas.microsoft.com/office/drawing/2014/main" id="{B518066D-20F7-ED83-3174-F7F973648F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64264" y="1536700"/>
            <a:ext cx="6102350" cy="4271963"/>
          </a:xfrm>
        </p:spPr>
      </p:pic>
      <p:sp>
        <p:nvSpPr>
          <p:cNvPr id="3" name="Rounded Rectangle 17">
            <a:extLst>
              <a:ext uri="{FF2B5EF4-FFF2-40B4-BE49-F238E27FC236}">
                <a16:creationId xmlns:a16="http://schemas.microsoft.com/office/drawing/2014/main" id="{B6E24057-06D6-5301-E7FC-8E4E8CDDE905}"/>
              </a:ext>
            </a:extLst>
          </p:cNvPr>
          <p:cNvSpPr/>
          <p:nvPr/>
        </p:nvSpPr>
        <p:spPr>
          <a:xfrm>
            <a:off x="2664264" y="163632"/>
            <a:ext cx="6639951" cy="74060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spc="-30" dirty="0"/>
          </a:p>
          <a:p>
            <a:pPr algn="ctr"/>
            <a:r>
              <a:rPr lang="en-IN" sz="3600" spc="-30" dirty="0"/>
              <a:t>Secondary Indexing</a:t>
            </a:r>
            <a:endParaRPr lang="en-IN" sz="3600" dirty="0"/>
          </a:p>
          <a:p>
            <a:pPr algn="ct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B283C65-D4E4-27E9-EC17-EEA552B1154C}"/>
              </a:ext>
            </a:extLst>
          </p:cNvPr>
          <p:cNvSpPr>
            <a:spLocks noGrp="1"/>
          </p:cNvSpPr>
          <p:nvPr>
            <p:ph type="title"/>
          </p:nvPr>
        </p:nvSpPr>
        <p:spPr>
          <a:xfrm>
            <a:off x="349250" y="1026160"/>
            <a:ext cx="4659313" cy="4485640"/>
          </a:xfrm>
        </p:spPr>
        <p:txBody>
          <a:bodyPr/>
          <a:lstStyle/>
          <a:p>
            <a:pPr algn="ctr"/>
            <a:r>
              <a:rPr lang="en-US" altLang="en-US" sz="3200" b="1" cap="none" dirty="0"/>
              <a:t>Unordered File With Secondary Key</a:t>
            </a:r>
            <a:endParaRPr lang="en-US" altLang="en-US" b="1" cap="none" dirty="0"/>
          </a:p>
        </p:txBody>
      </p:sp>
      <p:sp>
        <p:nvSpPr>
          <p:cNvPr id="3" name="Content Placeholder 2">
            <a:extLst>
              <a:ext uri="{FF2B5EF4-FFF2-40B4-BE49-F238E27FC236}">
                <a16:creationId xmlns:a16="http://schemas.microsoft.com/office/drawing/2014/main" id="{267BE3B8-85C1-1D75-3D6A-CBA3131ACBA7}"/>
              </a:ext>
            </a:extLst>
          </p:cNvPr>
          <p:cNvSpPr>
            <a:spLocks noGrp="1"/>
          </p:cNvSpPr>
          <p:nvPr>
            <p:ph idx="1"/>
          </p:nvPr>
        </p:nvSpPr>
        <p:spPr>
          <a:xfrm>
            <a:off x="5726113" y="1026160"/>
            <a:ext cx="5913437" cy="5198428"/>
          </a:xfrm>
        </p:spPr>
        <p:txBody>
          <a:bodyPr>
            <a:normAutofit/>
          </a:bodyPr>
          <a:lstStyle/>
          <a:p>
            <a:pPr marL="0" indent="0" algn="ctr">
              <a:buFont typeface="Arial" panose="020B0604020202020204" pitchFamily="34" charset="0"/>
              <a:buNone/>
              <a:defRPr/>
            </a:pPr>
            <a:r>
              <a:rPr lang="en-US" sz="3200" b="1" u="sng" dirty="0"/>
              <a:t>Secondary Index Example</a:t>
            </a:r>
          </a:p>
          <a:p>
            <a:pPr marL="0" indent="0" algn="ctr">
              <a:buFont typeface="Arial" panose="020B0604020202020204" pitchFamily="34" charset="0"/>
              <a:buNone/>
              <a:defRPr/>
            </a:pPr>
            <a:endParaRPr lang="en-US" sz="3200" b="1" u="sng" dirty="0"/>
          </a:p>
          <a:p>
            <a:pPr>
              <a:defRPr/>
            </a:pPr>
            <a:r>
              <a:rPr lang="en-US" dirty="0"/>
              <a:t>File is ordered on Eid(Primary Key)</a:t>
            </a:r>
          </a:p>
          <a:p>
            <a:pPr>
              <a:defRPr/>
            </a:pPr>
            <a:r>
              <a:rPr lang="en-US" dirty="0"/>
              <a:t>Search to be done using </a:t>
            </a:r>
            <a:r>
              <a:rPr lang="en-US" dirty="0" err="1"/>
              <a:t>Pno</a:t>
            </a:r>
            <a:endParaRPr lang="en-US" dirty="0"/>
          </a:p>
          <a:p>
            <a:pPr>
              <a:defRPr/>
            </a:pPr>
            <a:r>
              <a:rPr lang="en-US" dirty="0"/>
              <a:t>So, Index table will maintain </a:t>
            </a:r>
            <a:r>
              <a:rPr lang="en-US" dirty="0" err="1"/>
              <a:t>Pno</a:t>
            </a:r>
            <a:r>
              <a:rPr lang="en-US" dirty="0"/>
              <a:t> as a key and in ordered.</a:t>
            </a:r>
          </a:p>
        </p:txBody>
      </p:sp>
      <p:sp>
        <p:nvSpPr>
          <p:cNvPr id="30724" name="Footer Placeholder 3">
            <a:extLst>
              <a:ext uri="{FF2B5EF4-FFF2-40B4-BE49-F238E27FC236}">
                <a16:creationId xmlns:a16="http://schemas.microsoft.com/office/drawing/2014/main" id="{6AB4CBF9-5994-5E53-7FEB-C99A943F6960}"/>
              </a:ext>
            </a:extLst>
          </p:cNvPr>
          <p:cNvSpPr>
            <a:spLocks noGrp="1" noChangeArrowheads="1"/>
          </p:cNvSpPr>
          <p:nvPr>
            <p:ph type="ftr" sz="quarter" idx="10"/>
          </p:nvPr>
        </p:nvSpPr>
        <p:spPr bwMode="auto">
          <a:xfrm>
            <a:off x="10637838" y="6289675"/>
            <a:ext cx="7048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lnSpc>
                <a:spcPct val="100000"/>
              </a:lnSpc>
              <a:spcBef>
                <a:spcPct val="0"/>
              </a:spcBef>
              <a:spcAft>
                <a:spcPct val="0"/>
              </a:spcAft>
              <a:buFontTx/>
              <a:buNone/>
            </a:pPr>
            <a:endParaRPr lang="en-US" altLang="en-US" sz="1200" b="1">
              <a:solidFill>
                <a:srgbClr val="898989"/>
              </a:solidFill>
              <a:cs typeface="Arial" panose="020B0604020202020204" pitchFamily="34" charset="0"/>
            </a:endParaRPr>
          </a:p>
        </p:txBody>
      </p:sp>
      <p:pic>
        <p:nvPicPr>
          <p:cNvPr id="30725" name="Picture 18">
            <a:extLst>
              <a:ext uri="{FF2B5EF4-FFF2-40B4-BE49-F238E27FC236}">
                <a16:creationId xmlns:a16="http://schemas.microsoft.com/office/drawing/2014/main" id="{12350A06-0490-4514-2E56-ACAE24240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25" y="2448560"/>
            <a:ext cx="4659313" cy="3245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a:extLst>
              <a:ext uri="{FF2B5EF4-FFF2-40B4-BE49-F238E27FC236}">
                <a16:creationId xmlns:a16="http://schemas.microsoft.com/office/drawing/2014/main" id="{DF31AEC2-5D5B-5389-9CD4-95FA6B2CF9CF}"/>
              </a:ext>
            </a:extLst>
          </p:cNvPr>
          <p:cNvSpPr txBox="1"/>
          <p:nvPr/>
        </p:nvSpPr>
        <p:spPr>
          <a:xfrm>
            <a:off x="6105525" y="5183188"/>
            <a:ext cx="5237163" cy="646331"/>
          </a:xfrm>
          <a:prstGeom prst="rect">
            <a:avLst/>
          </a:prstGeom>
          <a:noFill/>
          <a:ln>
            <a:solidFill>
              <a:schemeClr val="tx1"/>
            </a:solidFill>
          </a:ln>
        </p:spPr>
        <p:txBody>
          <a:bodyPr>
            <a:spAutoFit/>
          </a:bodyPr>
          <a:lstStyle/>
          <a:p>
            <a:pPr algn="just">
              <a:defRPr/>
            </a:pPr>
            <a:r>
              <a:rPr lang="en-US" sz="2800" b="1" dirty="0"/>
              <a:t>Time Complexity = log</a:t>
            </a:r>
            <a:r>
              <a:rPr lang="en-US" b="1" dirty="0"/>
              <a:t>2</a:t>
            </a:r>
            <a:r>
              <a:rPr lang="en-US" sz="2800" b="1" dirty="0"/>
              <a:t>N + </a:t>
            </a:r>
            <a:r>
              <a:rPr kumimoji="0" lang="en-US" sz="3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lang="en-US" sz="2800" b="1" dirty="0"/>
              <a:t> </a:t>
            </a:r>
          </a:p>
        </p:txBody>
      </p:sp>
      <p:sp>
        <p:nvSpPr>
          <p:cNvPr id="4" name="Rounded Rectangle 17">
            <a:extLst>
              <a:ext uri="{FF2B5EF4-FFF2-40B4-BE49-F238E27FC236}">
                <a16:creationId xmlns:a16="http://schemas.microsoft.com/office/drawing/2014/main" id="{010635D0-8AB5-F982-461E-8B2A3F811808}"/>
              </a:ext>
            </a:extLst>
          </p:cNvPr>
          <p:cNvSpPr/>
          <p:nvPr/>
        </p:nvSpPr>
        <p:spPr>
          <a:xfrm>
            <a:off x="2763520" y="1"/>
            <a:ext cx="6540695" cy="63341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spc="-30" dirty="0"/>
          </a:p>
          <a:p>
            <a:pPr algn="ctr"/>
            <a:r>
              <a:rPr lang="en-IN" sz="3600" spc="-30" dirty="0"/>
              <a:t>Secondary Indexing</a:t>
            </a:r>
            <a:endParaRPr lang="en-IN" sz="3600" dirty="0"/>
          </a:p>
          <a:p>
            <a:pPr algn="ctr"/>
            <a:endParaRPr 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AE8B228-0C9E-80E5-6A11-433DF2F265A3}"/>
              </a:ext>
            </a:extLst>
          </p:cNvPr>
          <p:cNvSpPr>
            <a:spLocks noGrp="1"/>
          </p:cNvSpPr>
          <p:nvPr>
            <p:ph type="title"/>
          </p:nvPr>
        </p:nvSpPr>
        <p:spPr>
          <a:xfrm>
            <a:off x="349250" y="909636"/>
            <a:ext cx="4659313" cy="4602163"/>
          </a:xfrm>
        </p:spPr>
        <p:txBody>
          <a:bodyPr>
            <a:normAutofit/>
          </a:bodyPr>
          <a:lstStyle/>
          <a:p>
            <a:pPr algn="ctr"/>
            <a:r>
              <a:rPr lang="en-US" altLang="en-US" sz="2000" b="1" cap="none" dirty="0"/>
              <a:t>Unordered File with Non-key</a:t>
            </a:r>
          </a:p>
        </p:txBody>
      </p:sp>
      <p:sp>
        <p:nvSpPr>
          <p:cNvPr id="3" name="Content Placeholder 2">
            <a:extLst>
              <a:ext uri="{FF2B5EF4-FFF2-40B4-BE49-F238E27FC236}">
                <a16:creationId xmlns:a16="http://schemas.microsoft.com/office/drawing/2014/main" id="{1BBBF094-C62F-AAFA-C06C-FCF2B633AD63}"/>
              </a:ext>
            </a:extLst>
          </p:cNvPr>
          <p:cNvSpPr>
            <a:spLocks noGrp="1"/>
          </p:cNvSpPr>
          <p:nvPr>
            <p:ph idx="1"/>
          </p:nvPr>
        </p:nvSpPr>
        <p:spPr>
          <a:xfrm>
            <a:off x="6211570" y="909636"/>
            <a:ext cx="5862319" cy="3916364"/>
          </a:xfrm>
        </p:spPr>
        <p:txBody>
          <a:bodyPr>
            <a:normAutofit fontScale="85000" lnSpcReduction="10000"/>
          </a:bodyPr>
          <a:lstStyle/>
          <a:p>
            <a:pPr marL="0" indent="0" algn="ctr">
              <a:buFont typeface="Arial" panose="020B0604020202020204" pitchFamily="34" charset="0"/>
              <a:buNone/>
              <a:defRPr/>
            </a:pPr>
            <a:r>
              <a:rPr lang="en-US" sz="3200" b="1" u="sng" dirty="0"/>
              <a:t>Secondary Index Example</a:t>
            </a:r>
          </a:p>
          <a:p>
            <a:pPr algn="just">
              <a:defRPr/>
            </a:pPr>
            <a:r>
              <a:rPr lang="en-US" sz="2600" dirty="0"/>
              <a:t>Search done by </a:t>
            </a:r>
            <a:r>
              <a:rPr lang="en-US" sz="2600" dirty="0" err="1"/>
              <a:t>Ename</a:t>
            </a:r>
            <a:r>
              <a:rPr lang="en-US" sz="2600" dirty="0"/>
              <a:t>(Non-key)</a:t>
            </a:r>
          </a:p>
          <a:p>
            <a:pPr algn="just">
              <a:defRPr/>
            </a:pPr>
            <a:r>
              <a:rPr lang="en-US" sz="2600" dirty="0"/>
              <a:t>Index file contains </a:t>
            </a:r>
            <a:r>
              <a:rPr lang="en-US" sz="2600" dirty="0" err="1"/>
              <a:t>Ename</a:t>
            </a:r>
            <a:r>
              <a:rPr lang="en-US" sz="2600" dirty="0"/>
              <a:t> as key and is ordered.</a:t>
            </a:r>
          </a:p>
          <a:p>
            <a:pPr algn="just">
              <a:defRPr/>
            </a:pPr>
            <a:r>
              <a:rPr lang="en-US" sz="2600" dirty="0"/>
              <a:t>Maintains intermediate index layer which contains block of record pointers.</a:t>
            </a:r>
          </a:p>
          <a:p>
            <a:pPr algn="just">
              <a:defRPr/>
            </a:pPr>
            <a:r>
              <a:rPr lang="en-US" sz="2600" dirty="0"/>
              <a:t>Pointer in IT points to a particular block and the record pointers in that block will point to the record in HD.</a:t>
            </a:r>
          </a:p>
        </p:txBody>
      </p:sp>
      <p:sp>
        <p:nvSpPr>
          <p:cNvPr id="31748" name="Footer Placeholder 3">
            <a:extLst>
              <a:ext uri="{FF2B5EF4-FFF2-40B4-BE49-F238E27FC236}">
                <a16:creationId xmlns:a16="http://schemas.microsoft.com/office/drawing/2014/main" id="{B1BB4FEE-38E9-FA7D-7BA1-74362C95832F}"/>
              </a:ext>
            </a:extLst>
          </p:cNvPr>
          <p:cNvSpPr>
            <a:spLocks noGrp="1" noChangeArrowheads="1"/>
          </p:cNvSpPr>
          <p:nvPr>
            <p:ph type="ftr" sz="quarter" idx="10"/>
          </p:nvPr>
        </p:nvSpPr>
        <p:spPr bwMode="auto">
          <a:xfrm>
            <a:off x="10648950" y="6356350"/>
            <a:ext cx="7048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lnSpc>
                <a:spcPct val="100000"/>
              </a:lnSpc>
              <a:spcBef>
                <a:spcPct val="0"/>
              </a:spcBef>
              <a:spcAft>
                <a:spcPct val="0"/>
              </a:spcAft>
              <a:buFontTx/>
              <a:buNone/>
            </a:pPr>
            <a:r>
              <a:rPr lang="en-US" altLang="en-US" sz="1200" b="1">
                <a:solidFill>
                  <a:srgbClr val="898989"/>
                </a:solidFill>
                <a:cs typeface="Arial" panose="020B0604020202020204" pitchFamily="34" charset="0"/>
              </a:rPr>
              <a:t>Radhika Rani Chintala</a:t>
            </a:r>
          </a:p>
        </p:txBody>
      </p:sp>
      <p:pic>
        <p:nvPicPr>
          <p:cNvPr id="31749" name="Picture 5">
            <a:extLst>
              <a:ext uri="{FF2B5EF4-FFF2-40B4-BE49-F238E27FC236}">
                <a16:creationId xmlns:a16="http://schemas.microsoft.com/office/drawing/2014/main" id="{10DA92B6-E1D1-9699-18B8-DBF2E6EF5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46201"/>
            <a:ext cx="5862320" cy="357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B49886DD-BE9B-F7B3-27D3-4E8FE0EE1480}"/>
              </a:ext>
            </a:extLst>
          </p:cNvPr>
          <p:cNvSpPr txBox="1"/>
          <p:nvPr/>
        </p:nvSpPr>
        <p:spPr>
          <a:xfrm>
            <a:off x="5740401" y="5100320"/>
            <a:ext cx="5981700" cy="646331"/>
          </a:xfrm>
          <a:prstGeom prst="rect">
            <a:avLst/>
          </a:prstGeom>
          <a:noFill/>
          <a:ln>
            <a:solidFill>
              <a:schemeClr val="tx1"/>
            </a:solidFill>
          </a:ln>
        </p:spPr>
        <p:txBody>
          <a:bodyPr wrap="square">
            <a:spAutoFit/>
          </a:bodyPr>
          <a:lstStyle/>
          <a:p>
            <a:pPr algn="just">
              <a:defRPr/>
            </a:pPr>
            <a:r>
              <a:rPr lang="en-US" sz="2800" b="1" dirty="0"/>
              <a:t>Time Complexity = log</a:t>
            </a:r>
            <a:r>
              <a:rPr lang="en-US" b="1" dirty="0"/>
              <a:t>2</a:t>
            </a:r>
            <a:r>
              <a:rPr lang="en-US" sz="2800" b="1" dirty="0"/>
              <a:t>N + </a:t>
            </a:r>
            <a:r>
              <a:rPr kumimoji="0" lang="en-US" sz="3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lang="en-US" sz="2800" b="1" dirty="0"/>
              <a:t> + </a:t>
            </a:r>
            <a:r>
              <a:rPr kumimoji="0" lang="en-US" sz="3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r>
              <a:rPr lang="en-US" sz="2800" b="1" dirty="0"/>
              <a:t> </a:t>
            </a:r>
          </a:p>
        </p:txBody>
      </p:sp>
      <p:sp>
        <p:nvSpPr>
          <p:cNvPr id="4" name="Rounded Rectangle 17">
            <a:extLst>
              <a:ext uri="{FF2B5EF4-FFF2-40B4-BE49-F238E27FC236}">
                <a16:creationId xmlns:a16="http://schemas.microsoft.com/office/drawing/2014/main" id="{1CD69575-FF21-91F5-4D9E-CBD094113A56}"/>
              </a:ext>
            </a:extLst>
          </p:cNvPr>
          <p:cNvSpPr/>
          <p:nvPr/>
        </p:nvSpPr>
        <p:spPr>
          <a:xfrm>
            <a:off x="3006627" y="0"/>
            <a:ext cx="6540695" cy="633412"/>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spc="-30" dirty="0"/>
          </a:p>
          <a:p>
            <a:pPr algn="ctr"/>
            <a:r>
              <a:rPr lang="en-IN" sz="3600" spc="-30" dirty="0"/>
              <a:t>Secondary Indexing</a:t>
            </a:r>
            <a:endParaRPr lang="en-IN" sz="3600" dirty="0"/>
          </a:p>
          <a:p>
            <a:pPr algn="ct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9">
            <a:extLst>
              <a:ext uri="{FF2B5EF4-FFF2-40B4-BE49-F238E27FC236}">
                <a16:creationId xmlns:a16="http://schemas.microsoft.com/office/drawing/2014/main" id="{FB62B000-63CF-0601-9B01-D039C969F1C9}"/>
              </a:ext>
            </a:extLst>
          </p:cNvPr>
          <p:cNvGraphicFramePr>
            <a:graphicFrameLocks noGrp="1"/>
          </p:cNvGraphicFramePr>
          <p:nvPr>
            <p:extLst>
              <p:ext uri="{D42A27DB-BD31-4B8C-83A1-F6EECF244321}">
                <p14:modId xmlns:p14="http://schemas.microsoft.com/office/powerpoint/2010/main" val="711534006"/>
              </p:ext>
            </p:extLst>
          </p:nvPr>
        </p:nvGraphicFramePr>
        <p:xfrm>
          <a:off x="538480" y="984250"/>
          <a:ext cx="10922000" cy="4908549"/>
        </p:xfrm>
        <a:graphic>
          <a:graphicData uri="http://schemas.openxmlformats.org/drawingml/2006/table">
            <a:tbl>
              <a:tblPr/>
              <a:tblGrid>
                <a:gridCol w="2570782">
                  <a:extLst>
                    <a:ext uri="{9D8B030D-6E8A-4147-A177-3AD203B41FA5}">
                      <a16:colId xmlns:a16="http://schemas.microsoft.com/office/drawing/2014/main" val="20000"/>
                    </a:ext>
                  </a:extLst>
                </a:gridCol>
                <a:gridCol w="3488919">
                  <a:extLst>
                    <a:ext uri="{9D8B030D-6E8A-4147-A177-3AD203B41FA5}">
                      <a16:colId xmlns:a16="http://schemas.microsoft.com/office/drawing/2014/main" val="20001"/>
                    </a:ext>
                  </a:extLst>
                </a:gridCol>
                <a:gridCol w="4862299">
                  <a:extLst>
                    <a:ext uri="{9D8B030D-6E8A-4147-A177-3AD203B41FA5}">
                      <a16:colId xmlns:a16="http://schemas.microsoft.com/office/drawing/2014/main" val="20002"/>
                    </a:ext>
                  </a:extLst>
                </a:gridCol>
              </a:tblGrid>
              <a:tr h="332186">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238"/>
                        </a:spcBef>
                        <a:spcAft>
                          <a:spcPct val="0"/>
                        </a:spcAft>
                        <a:buClrTx/>
                        <a:buSzTx/>
                        <a:buFontTx/>
                        <a:buNone/>
                        <a:tabLst/>
                      </a:pPr>
                      <a:r>
                        <a:rPr kumimoji="0" lang="en-US" altLang="en-US" sz="1800" b="1" i="0" u="none" strike="noStrike" cap="none" normalizeH="0" baseline="0">
                          <a:ln>
                            <a:noFill/>
                          </a:ln>
                          <a:solidFill>
                            <a:srgbClr val="FFFFFF"/>
                          </a:solidFill>
                          <a:effectLst/>
                          <a:latin typeface="Trebuchet MS" panose="020B0603020202020204" pitchFamily="34" charset="0"/>
                          <a:cs typeface="Arial" panose="020B0604020202020204" pitchFamily="34" charset="0"/>
                        </a:rPr>
                        <a:t>Primary Index</a:t>
                      </a:r>
                      <a:endParaRPr kumimoji="0" lang="en-US" altLang="en-US" sz="1800" b="0" i="0" u="none" strike="noStrike" cap="none" normalizeH="0" baseline="0">
                        <a:ln>
                          <a:noFill/>
                        </a:ln>
                        <a:solidFill>
                          <a:schemeClr val="tx1"/>
                        </a:solidFill>
                        <a:effectLst/>
                        <a:latin typeface="Trebuchet MS" panose="020B0603020202020204" pitchFamily="34" charset="0"/>
                        <a:cs typeface="Arial" panose="020B0604020202020204" pitchFamily="34" charset="0"/>
                      </a:endParaRPr>
                    </a:p>
                  </a:txBody>
                  <a:tcPr marL="0" marR="0" marT="3048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E6EC5"/>
                    </a:solidFill>
                  </a:tcPr>
                </a:tc>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238"/>
                        </a:spcBef>
                        <a:spcAft>
                          <a:spcPct val="0"/>
                        </a:spcAft>
                        <a:buClrTx/>
                        <a:buSzTx/>
                        <a:buFontTx/>
                        <a:buNone/>
                        <a:tabLst/>
                      </a:pPr>
                      <a:r>
                        <a:rPr kumimoji="0" lang="en-US" altLang="en-US" sz="1800" b="1" i="0" u="none" strike="noStrike" cap="none" normalizeH="0" baseline="0">
                          <a:ln>
                            <a:noFill/>
                          </a:ln>
                          <a:solidFill>
                            <a:srgbClr val="FFFFFF"/>
                          </a:solidFill>
                          <a:effectLst/>
                          <a:latin typeface="Trebuchet MS" panose="020B0603020202020204" pitchFamily="34" charset="0"/>
                          <a:cs typeface="Arial" panose="020B0604020202020204" pitchFamily="34" charset="0"/>
                        </a:rPr>
                        <a:t>Clustering Index</a:t>
                      </a:r>
                      <a:endParaRPr kumimoji="0" lang="en-US" altLang="en-US" sz="1800" b="0" i="0" u="none" strike="noStrike" cap="none" normalizeH="0" baseline="0">
                        <a:ln>
                          <a:noFill/>
                        </a:ln>
                        <a:solidFill>
                          <a:schemeClr val="tx1"/>
                        </a:solidFill>
                        <a:effectLst/>
                        <a:latin typeface="Trebuchet MS" panose="020B0603020202020204" pitchFamily="34" charset="0"/>
                        <a:cs typeface="Arial" panose="020B0604020202020204" pitchFamily="34" charset="0"/>
                      </a:endParaRPr>
                    </a:p>
                  </a:txBody>
                  <a:tcPr marL="0" marR="0" marT="3048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E6EC5"/>
                    </a:solidFill>
                  </a:tcPr>
                </a:tc>
                <a:tc>
                  <a:txBody>
                    <a:bodyPr/>
                    <a:lstStyle>
                      <a:lvl1pPr marL="920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238"/>
                        </a:spcBef>
                        <a:spcAft>
                          <a:spcPct val="0"/>
                        </a:spcAft>
                        <a:buClrTx/>
                        <a:buSzTx/>
                        <a:buFontTx/>
                        <a:buNone/>
                        <a:tabLst/>
                      </a:pPr>
                      <a:r>
                        <a:rPr kumimoji="0" lang="en-US" altLang="en-US" sz="1800" b="1" i="0" u="none" strike="noStrike" cap="none" normalizeH="0" baseline="0">
                          <a:ln>
                            <a:noFill/>
                          </a:ln>
                          <a:solidFill>
                            <a:srgbClr val="FFFFFF"/>
                          </a:solidFill>
                          <a:effectLst/>
                          <a:latin typeface="Trebuchet MS" panose="020B0603020202020204" pitchFamily="34" charset="0"/>
                          <a:cs typeface="Arial" panose="020B0604020202020204" pitchFamily="34" charset="0"/>
                        </a:rPr>
                        <a:t>Secondary Index</a:t>
                      </a:r>
                      <a:endParaRPr kumimoji="0" lang="en-US" altLang="en-US" sz="1800" b="0" i="0" u="none" strike="noStrike" cap="none" normalizeH="0" baseline="0">
                        <a:ln>
                          <a:noFill/>
                        </a:ln>
                        <a:solidFill>
                          <a:schemeClr val="tx1"/>
                        </a:solidFill>
                        <a:effectLst/>
                        <a:latin typeface="Trebuchet MS" panose="020B0603020202020204" pitchFamily="34" charset="0"/>
                        <a:cs typeface="Arial" panose="020B0604020202020204" pitchFamily="34" charset="0"/>
                      </a:endParaRPr>
                    </a:p>
                  </a:txBody>
                  <a:tcPr marL="0" marR="0" marT="30480" marB="0" horzOverflow="overflow">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0E6EC5"/>
                    </a:solidFill>
                  </a:tcPr>
                </a:tc>
                <a:extLst>
                  <a:ext uri="{0D108BD9-81ED-4DB2-BD59-A6C34878D82A}">
                    <a16:rowId xmlns:a16="http://schemas.microsoft.com/office/drawing/2014/main" val="10000"/>
                  </a:ext>
                </a:extLst>
              </a:tr>
              <a:tr h="619416">
                <a:tc>
                  <a:txBody>
                    <a:bodyPr/>
                    <a:lstStyle>
                      <a:lvl1pPr marL="1428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142875" marR="0" lvl="0" indent="0" algn="l" defTabSz="914400" rtl="0" eaLnBrk="1" fontAlgn="base" latinLnBrk="0" hangingPunct="1">
                        <a:lnSpc>
                          <a:spcPct val="100000"/>
                        </a:lnSpc>
                        <a:spcBef>
                          <a:spcPts val="238"/>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ordered file</a:t>
                      </a:r>
                    </a:p>
                  </a:txBody>
                  <a:tcPr marL="0" marR="0" marT="3048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D4EA"/>
                    </a:solidFill>
                  </a:tcPr>
                </a:tc>
                <a:tc>
                  <a:txBody>
                    <a:bodyPr/>
                    <a:lstStyle>
                      <a:lvl1pPr marL="1428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142875" marR="0" lvl="0" indent="0" algn="l" defTabSz="914400" rtl="0" eaLnBrk="1" fontAlgn="base" latinLnBrk="0" hangingPunct="1">
                        <a:lnSpc>
                          <a:spcPct val="100000"/>
                        </a:lnSpc>
                        <a:spcBef>
                          <a:spcPts val="238"/>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ordered file</a:t>
                      </a:r>
                    </a:p>
                  </a:txBody>
                  <a:tcPr marL="0" marR="0" marT="3048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D4EA"/>
                    </a:solidFill>
                  </a:tcPr>
                </a:tc>
                <a:tc>
                  <a:txBody>
                    <a:bodyPr/>
                    <a:lstStyle>
                      <a:lvl1pPr marL="920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238"/>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ordered file</a:t>
                      </a:r>
                    </a:p>
                    <a:p>
                      <a:pPr marL="92075"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 secondary means of accessing a file</a:t>
                      </a:r>
                    </a:p>
                  </a:txBody>
                  <a:tcPr marL="0" marR="0" marT="30480" marB="0" horzOverflow="overflow">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D4EA"/>
                    </a:solidFill>
                  </a:tcPr>
                </a:tc>
                <a:extLst>
                  <a:ext uri="{0D108BD9-81ED-4DB2-BD59-A6C34878D82A}">
                    <a16:rowId xmlns:a16="http://schemas.microsoft.com/office/drawing/2014/main" val="10001"/>
                  </a:ext>
                </a:extLst>
              </a:tr>
              <a:tr h="979130">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file is ordered  on a key field  (distinct value for  each record)</a:t>
                      </a:r>
                    </a:p>
                  </a:txBody>
                  <a:tcPr marL="0" marR="0" marT="31114"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Data file is ordered on a  non-key field (no distinct  value for each record)</a:t>
                      </a:r>
                    </a:p>
                  </a:txBody>
                  <a:tcPr marL="0" marR="0" marT="31114"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BF5"/>
                    </a:solidFill>
                  </a:tcPr>
                </a:tc>
                <a:tc>
                  <a:txBody>
                    <a:bodyPr/>
                    <a:lstStyle>
                      <a:lvl1pPr marL="920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25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Data file is ordered may be on  candidate key has a unique value or a  non-key with duplicate values</a:t>
                      </a:r>
                    </a:p>
                  </a:txBody>
                  <a:tcPr marL="0" marR="0" marT="31114" marB="0" horzOverflow="overflow">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EBF5"/>
                    </a:solidFill>
                  </a:tcPr>
                </a:tc>
                <a:extLst>
                  <a:ext uri="{0D108BD9-81ED-4DB2-BD59-A6C34878D82A}">
                    <a16:rowId xmlns:a16="http://schemas.microsoft.com/office/drawing/2014/main" val="10002"/>
                  </a:ext>
                </a:extLst>
              </a:tr>
              <a:tr h="2380542">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file content</a:t>
                      </a: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&lt;key field, pointer&gt;</a:t>
                      </a:r>
                    </a:p>
                    <a:p>
                      <a:pPr marL="90488" marR="0" lvl="0" indent="0" algn="l" defTabSz="914400" rtl="0" eaLnBrk="1" fontAlgn="base" latinLnBrk="0" hangingPunct="1">
                        <a:lnSpc>
                          <a:spcPct val="100000"/>
                        </a:lnSpc>
                        <a:spcBef>
                          <a:spcPts val="25"/>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one index entry for  each disk block.  key field value is  the first record in  the block, which is  called the block  anchor</a:t>
                      </a:r>
                    </a:p>
                  </a:txBody>
                  <a:tcPr marL="0" marR="0" marT="3111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D4EA"/>
                    </a:solidFill>
                  </a:tcPr>
                </a:tc>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file content</a:t>
                      </a: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&lt;key field, pointer&gt;</a:t>
                      </a:r>
                    </a:p>
                    <a:p>
                      <a:pPr marL="90488" marR="0" lvl="0" indent="0" algn="l" defTabSz="914400" rtl="0" eaLnBrk="1" fontAlgn="base" latinLnBrk="0" hangingPunct="1">
                        <a:lnSpc>
                          <a:spcPct val="100000"/>
                        </a:lnSpc>
                        <a:spcBef>
                          <a:spcPts val="25"/>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90488"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one index entry for each  distinct value of the field;  the index entry points to  the first data block that  contains records with that  field value</a:t>
                      </a:r>
                    </a:p>
                  </a:txBody>
                  <a:tcPr marL="0" marR="0" marT="31115"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D4EA"/>
                    </a:solidFill>
                  </a:tcPr>
                </a:tc>
                <a:tc>
                  <a:txBody>
                    <a:bodyPr/>
                    <a:lstStyle>
                      <a:lvl1pPr marL="920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92075" marR="0" lvl="0" indent="0" algn="l" defTabSz="914400" rtl="0" eaLnBrk="1" fontAlgn="base" latinLnBrk="0" hangingPunct="1">
                        <a:lnSpc>
                          <a:spcPct val="100000"/>
                        </a:lnSpc>
                        <a:spcBef>
                          <a:spcPts val="25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content</a:t>
                      </a:r>
                    </a:p>
                    <a:p>
                      <a:pPr marL="92075"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&lt;key field, pointer&gt;</a:t>
                      </a:r>
                    </a:p>
                    <a:p>
                      <a:pPr marL="92075" marR="0" lvl="0" indent="0" algn="l" defTabSz="914400" rtl="0" eaLnBrk="1" fontAlgn="base" latinLnBrk="0" hangingPunct="1">
                        <a:lnSpc>
                          <a:spcPct val="100000"/>
                        </a:lnSpc>
                        <a:spcBef>
                          <a:spcPts val="25"/>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2075"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index is an ordered file with two  fields:</a:t>
                      </a:r>
                    </a:p>
                    <a:p>
                      <a:pPr marL="92075" marR="0" lvl="0" indent="0" algn="l" defTabSz="914400" rtl="0" eaLnBrk="1" fontAlgn="base" latinLnBrk="0" hangingPunct="1">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field value.</a:t>
                      </a:r>
                    </a:p>
                    <a:p>
                      <a:pPr marL="92075" marR="0" lvl="0" indent="0" algn="l" defTabSz="914400" rtl="0" eaLnBrk="1" fontAlgn="base" latinLnBrk="0" hangingPunct="1">
                        <a:lnSpc>
                          <a:spcPct val="100000"/>
                        </a:lnSpc>
                        <a:spcBef>
                          <a:spcPct val="0"/>
                        </a:spcBef>
                        <a:spcAft>
                          <a:spcPct val="0"/>
                        </a:spcAft>
                        <a:buClrTx/>
                        <a:buSzTx/>
                        <a:buFontTx/>
                        <a:buAutoNum type="arabicPlain"/>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either a block pointer or a record</a:t>
                      </a:r>
                    </a:p>
                    <a:p>
                      <a:pPr marL="92075"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pointer.</a:t>
                      </a:r>
                    </a:p>
                  </a:txBody>
                  <a:tcPr marL="0" marR="0" marT="31115" marB="0" horzOverflow="overflow">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D4EA"/>
                    </a:solidFill>
                  </a:tcPr>
                </a:tc>
                <a:extLst>
                  <a:ext uri="{0D108BD9-81ED-4DB2-BD59-A6C34878D82A}">
                    <a16:rowId xmlns:a16="http://schemas.microsoft.com/office/drawing/2014/main" val="10003"/>
                  </a:ext>
                </a:extLst>
              </a:tr>
              <a:tr h="597275">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nondense (sparse)</a:t>
                      </a:r>
                    </a:p>
                    <a:p>
                      <a:pPr marL="90488" marR="0" lvl="0" indent="0" algn="l" defTabSz="914400" rtl="0" eaLnBrk="1" fontAlgn="base" latinLnBrk="0" hangingPunct="1">
                        <a:lnSpc>
                          <a:spcPts val="1925"/>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index</a:t>
                      </a:r>
                    </a:p>
                  </a:txBody>
                  <a:tcPr marL="0" marR="0" marT="3175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a:noFill/>
                    </a:lnTlToBr>
                    <a:lnBlToTr>
                      <a:noFill/>
                    </a:lnBlToTr>
                    <a:solidFill>
                      <a:srgbClr val="E7EBF5"/>
                    </a:solidFill>
                  </a:tcPr>
                </a:tc>
                <a:tc>
                  <a:txBody>
                    <a:bodyPr/>
                    <a:lstStyle>
                      <a:lvl1pPr marL="90488">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90488" marR="0" lvl="0" indent="0" algn="l" defTabSz="914400" rtl="0" eaLnBrk="1" fontAlgn="base" latinLnBrk="0" hangingPunct="1">
                        <a:lnSpc>
                          <a:spcPct val="100000"/>
                        </a:lnSpc>
                        <a:spcBef>
                          <a:spcPts val="25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nondense (sparse) index</a:t>
                      </a:r>
                    </a:p>
                  </a:txBody>
                  <a:tcPr marL="0" marR="0" marT="3175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a:noFill/>
                    </a:lnTlToBr>
                    <a:lnBlToTr>
                      <a:noFill/>
                    </a:lnBlToTr>
                    <a:solidFill>
                      <a:srgbClr val="E7EBF5"/>
                    </a:solidFill>
                  </a:tcPr>
                </a:tc>
                <a:tc>
                  <a:txBody>
                    <a:bodyPr/>
                    <a:lstStyle>
                      <a:lvl1pPr marL="92075">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defRPr>
                      </a:lvl9pPr>
                    </a:lstStyle>
                    <a:p>
                      <a:pPr marL="92075" marR="0" lvl="0" indent="0" algn="l" defTabSz="914400" rtl="0" eaLnBrk="1" fontAlgn="base" latinLnBrk="0" hangingPunct="1">
                        <a:lnSpc>
                          <a:spcPts val="1900"/>
                        </a:lnSpc>
                        <a:spcBef>
                          <a:spcPts val="25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key, dense. If non key, dense or</a:t>
                      </a:r>
                    </a:p>
                    <a:p>
                      <a:pPr marL="92075" marR="0" lvl="0" indent="0" algn="r" defTabSz="914400" rtl="0" eaLnBrk="1" fontAlgn="base" latinLnBrk="0" hangingPunct="1">
                        <a:lnSpc>
                          <a:spcPts val="725"/>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92075" marR="0" lvl="0" indent="0" algn="l" defTabSz="914400" rtl="0" eaLnBrk="1" fontAlgn="base" latinLnBrk="0" hangingPunct="1">
                        <a:lnSpc>
                          <a:spcPts val="1463"/>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sparse index</a:t>
                      </a:r>
                    </a:p>
                  </a:txBody>
                  <a:tcPr marL="0" marR="0" marT="31750" marB="0" horzOverflow="overflow">
                    <a:lnL w="1270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a:noFill/>
                    </a:lnTlToBr>
                    <a:lnBlToTr>
                      <a:noFill/>
                    </a:lnBlToTr>
                    <a:solidFill>
                      <a:srgbClr val="E7EBF5"/>
                    </a:solidFill>
                  </a:tcPr>
                </a:tc>
                <a:extLst>
                  <a:ext uri="{0D108BD9-81ED-4DB2-BD59-A6C34878D82A}">
                    <a16:rowId xmlns:a16="http://schemas.microsoft.com/office/drawing/2014/main" val="10004"/>
                  </a:ext>
                </a:extLst>
              </a:tr>
            </a:tbl>
          </a:graphicData>
        </a:graphic>
      </p:graphicFrame>
      <p:sp>
        <p:nvSpPr>
          <p:cNvPr id="2" name="Rounded Rectangle 17">
            <a:extLst>
              <a:ext uri="{FF2B5EF4-FFF2-40B4-BE49-F238E27FC236}">
                <a16:creationId xmlns:a16="http://schemas.microsoft.com/office/drawing/2014/main" id="{F2949C86-3094-8323-DC77-AA88105345B4}"/>
              </a:ext>
            </a:extLst>
          </p:cNvPr>
          <p:cNvSpPr/>
          <p:nvPr/>
        </p:nvSpPr>
        <p:spPr>
          <a:xfrm>
            <a:off x="2783840" y="120968"/>
            <a:ext cx="6936935" cy="701991"/>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30" dirty="0"/>
              <a:t>Types of Single-Level Indexes</a:t>
            </a: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9E6BF42B-5E43-0313-6431-FB242F61585E}"/>
              </a:ext>
            </a:extLst>
          </p:cNvPr>
          <p:cNvSpPr txBox="1">
            <a:spLocks noGrp="1"/>
          </p:cNvSpPr>
          <p:nvPr>
            <p:ph type="title"/>
          </p:nvPr>
        </p:nvSpPr>
        <p:spPr>
          <a:xfrm>
            <a:off x="2011680" y="2062480"/>
            <a:ext cx="7955280" cy="1563890"/>
          </a:xfrm>
        </p:spPr>
        <p:txBody>
          <a:bodyPr wrap="square" lIns="0" tIns="85725" rIns="0" bIns="0" rtlCol="0">
            <a:spAutoFit/>
          </a:bodyPr>
          <a:lstStyle/>
          <a:p>
            <a:pPr marL="12700">
              <a:lnSpc>
                <a:spcPct val="100000"/>
              </a:lnSpc>
              <a:spcBef>
                <a:spcPts val="675"/>
              </a:spcBef>
              <a:defRPr/>
            </a:pPr>
            <a:r>
              <a:rPr lang="en-US" cap="none" spc="-114" dirty="0">
                <a:solidFill>
                  <a:schemeClr val="tx1"/>
                </a:solidFill>
                <a:latin typeface="Times New Roman"/>
                <a:cs typeface="Times New Roman"/>
              </a:rPr>
              <a:t>A </a:t>
            </a:r>
            <a:r>
              <a:rPr lang="en-US" cap="none" spc="-15" dirty="0">
                <a:solidFill>
                  <a:schemeClr val="tx1"/>
                </a:solidFill>
                <a:latin typeface="Times New Roman"/>
                <a:cs typeface="Times New Roman"/>
              </a:rPr>
              <a:t>Two-level </a:t>
            </a:r>
            <a:r>
              <a:rPr lang="en-US" cap="none" spc="85" dirty="0">
                <a:solidFill>
                  <a:schemeClr val="tx1"/>
                </a:solidFill>
                <a:latin typeface="Times New Roman"/>
                <a:cs typeface="Times New Roman"/>
              </a:rPr>
              <a:t>Primary</a:t>
            </a:r>
            <a:r>
              <a:rPr lang="en-US" cap="none" spc="-5" dirty="0">
                <a:solidFill>
                  <a:schemeClr val="tx1"/>
                </a:solidFill>
                <a:latin typeface="Times New Roman"/>
                <a:cs typeface="Times New Roman"/>
              </a:rPr>
              <a:t> </a:t>
            </a:r>
            <a:r>
              <a:rPr lang="en-US" cap="none" spc="80" dirty="0">
                <a:solidFill>
                  <a:schemeClr val="tx1"/>
                </a:solidFill>
                <a:latin typeface="Times New Roman"/>
                <a:cs typeface="Times New Roman"/>
              </a:rPr>
              <a:t>Index</a:t>
            </a:r>
            <a:br>
              <a:rPr lang="en-US" cap="none" dirty="0">
                <a:solidFill>
                  <a:schemeClr val="tx1"/>
                </a:solidFill>
                <a:latin typeface="Times New Roman"/>
                <a:cs typeface="Times New Roman"/>
              </a:rPr>
            </a:br>
            <a:r>
              <a:rPr lang="en-US" cap="none" spc="80" dirty="0">
                <a:solidFill>
                  <a:schemeClr val="tx1"/>
                </a:solidFill>
                <a:latin typeface="Times New Roman"/>
                <a:cs typeface="Times New Roman"/>
              </a:rPr>
              <a:t>Dynamic</a:t>
            </a:r>
            <a:r>
              <a:rPr lang="en-US" cap="none" spc="-70" dirty="0">
                <a:solidFill>
                  <a:schemeClr val="tx1"/>
                </a:solidFill>
                <a:latin typeface="Times New Roman"/>
                <a:cs typeface="Times New Roman"/>
              </a:rPr>
              <a:t> </a:t>
            </a:r>
            <a:r>
              <a:rPr lang="en-US" cap="none" spc="40" dirty="0">
                <a:solidFill>
                  <a:schemeClr val="tx1"/>
                </a:solidFill>
                <a:latin typeface="Times New Roman"/>
                <a:cs typeface="Times New Roman"/>
              </a:rPr>
              <a:t>Multilevel</a:t>
            </a:r>
            <a:r>
              <a:rPr lang="en-US" cap="none" dirty="0">
                <a:solidFill>
                  <a:schemeClr val="tx1"/>
                </a:solidFill>
                <a:latin typeface="Times New Roman"/>
                <a:cs typeface="Times New Roman"/>
              </a:rPr>
              <a:t> </a:t>
            </a:r>
            <a:r>
              <a:rPr lang="en-US" cap="none" spc="65" dirty="0">
                <a:solidFill>
                  <a:schemeClr val="tx1"/>
                </a:solidFill>
                <a:latin typeface="Times New Roman"/>
                <a:cs typeface="Times New Roman"/>
              </a:rPr>
              <a:t>Indexes</a:t>
            </a:r>
            <a:r>
              <a:rPr lang="en-US" cap="none" spc="-45" dirty="0">
                <a:solidFill>
                  <a:schemeClr val="tx1"/>
                </a:solidFill>
                <a:latin typeface="Times New Roman"/>
                <a:cs typeface="Times New Roman"/>
              </a:rPr>
              <a:t> </a:t>
            </a:r>
            <a:r>
              <a:rPr lang="en-US" cap="none" spc="50" dirty="0">
                <a:solidFill>
                  <a:schemeClr val="tx1"/>
                </a:solidFill>
                <a:latin typeface="Times New Roman"/>
                <a:cs typeface="Times New Roman"/>
              </a:rPr>
              <a:t>Using</a:t>
            </a:r>
            <a:r>
              <a:rPr lang="en-US" cap="none" dirty="0">
                <a:solidFill>
                  <a:schemeClr val="tx1"/>
                </a:solidFill>
                <a:latin typeface="Times New Roman"/>
                <a:cs typeface="Times New Roman"/>
              </a:rPr>
              <a:t> </a:t>
            </a:r>
            <a:r>
              <a:rPr lang="en-US" cap="none" spc="5" dirty="0">
                <a:solidFill>
                  <a:schemeClr val="tx1"/>
                </a:solidFill>
                <a:latin typeface="Times New Roman"/>
                <a:cs typeface="Times New Roman"/>
              </a:rPr>
              <a:t>B-trees</a:t>
            </a:r>
            <a:r>
              <a:rPr lang="en-US" cap="none" spc="-95" dirty="0">
                <a:solidFill>
                  <a:schemeClr val="tx1"/>
                </a:solidFill>
                <a:latin typeface="Times New Roman"/>
                <a:cs typeface="Times New Roman"/>
              </a:rPr>
              <a:t> </a:t>
            </a:r>
            <a:r>
              <a:rPr lang="en-US" cap="none" spc="145" dirty="0">
                <a:latin typeface="Times New Roman"/>
                <a:cs typeface="Times New Roman"/>
              </a:rPr>
              <a:t>a</a:t>
            </a:r>
            <a:r>
              <a:rPr lang="en-US" cap="none" spc="145" dirty="0">
                <a:solidFill>
                  <a:schemeClr val="tx1"/>
                </a:solidFill>
                <a:latin typeface="Times New Roman"/>
                <a:cs typeface="Times New Roman"/>
              </a:rPr>
              <a:t>nd</a:t>
            </a:r>
            <a:r>
              <a:rPr lang="en-US" cap="none" spc="-5" dirty="0">
                <a:solidFill>
                  <a:schemeClr val="tx1"/>
                </a:solidFill>
                <a:latin typeface="Times New Roman"/>
                <a:cs typeface="Times New Roman"/>
              </a:rPr>
              <a:t> </a:t>
            </a:r>
            <a:r>
              <a:rPr lang="en-US" cap="none" dirty="0">
                <a:solidFill>
                  <a:schemeClr val="tx1"/>
                </a:solidFill>
                <a:latin typeface="Times New Roman"/>
                <a:cs typeface="Times New Roman"/>
              </a:rPr>
              <a:t>B+-trees</a:t>
            </a:r>
          </a:p>
        </p:txBody>
      </p:sp>
      <p:sp>
        <p:nvSpPr>
          <p:cNvPr id="2" name="Rounded Rectangle 17">
            <a:extLst>
              <a:ext uri="{FF2B5EF4-FFF2-40B4-BE49-F238E27FC236}">
                <a16:creationId xmlns:a16="http://schemas.microsoft.com/office/drawing/2014/main" id="{9A71534A-E183-A0E0-083D-4F4F09B62EC7}"/>
              </a:ext>
            </a:extLst>
          </p:cNvPr>
          <p:cNvSpPr/>
          <p:nvPr/>
        </p:nvSpPr>
        <p:spPr>
          <a:xfrm>
            <a:off x="2664264" y="163632"/>
            <a:ext cx="6639951" cy="111652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0" dirty="0"/>
          </a:p>
          <a:p>
            <a:pPr marL="12700" algn="ctr">
              <a:lnSpc>
                <a:spcPct val="100000"/>
              </a:lnSpc>
              <a:spcBef>
                <a:spcPts val="105"/>
              </a:spcBef>
              <a:defRPr/>
            </a:pPr>
            <a:r>
              <a:rPr lang="en-US" sz="3600" spc="-30" dirty="0"/>
              <a:t>Multi-Level Indexes</a:t>
            </a:r>
            <a:endParaRPr lang="en-US" sz="3600" dirty="0"/>
          </a:p>
          <a:p>
            <a:pPr algn="ct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bject 9">
            <a:extLst>
              <a:ext uri="{FF2B5EF4-FFF2-40B4-BE49-F238E27FC236}">
                <a16:creationId xmlns:a16="http://schemas.microsoft.com/office/drawing/2014/main" id="{074C2F07-353F-FCA2-AD2D-6CFE1086D269}"/>
              </a:ext>
            </a:extLst>
          </p:cNvPr>
          <p:cNvSpPr txBox="1">
            <a:spLocks noChangeArrowheads="1"/>
          </p:cNvSpPr>
          <p:nvPr/>
        </p:nvSpPr>
        <p:spPr bwMode="auto">
          <a:xfrm>
            <a:off x="518161" y="1605280"/>
            <a:ext cx="10678160" cy="412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285750" indent="-273050">
              <a:lnSpc>
                <a:spcPct val="90000"/>
              </a:lnSpc>
              <a:spcBef>
                <a:spcPts val="1000"/>
              </a:spcBef>
              <a:buFont typeface="Arial" panose="020B0604020202020204" pitchFamily="34" charset="0"/>
              <a:buChar char="•"/>
              <a:tabLst>
                <a:tab pos="28575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28575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9pPr>
          </a:lstStyle>
          <a:p>
            <a:pPr>
              <a:lnSpc>
                <a:spcPct val="100000"/>
              </a:lnSpc>
              <a:spcBef>
                <a:spcPts val="100"/>
              </a:spcBef>
              <a:buSzPct val="94000"/>
            </a:pPr>
            <a:r>
              <a:rPr lang="en-US" altLang="en-US" dirty="0">
                <a:latin typeface="Times New Roman" panose="02020603050405020304" pitchFamily="18" charset="0"/>
                <a:cs typeface="Times New Roman" panose="02020603050405020304" pitchFamily="18" charset="0"/>
              </a:rPr>
              <a:t>Because a single-level index is an ordered file, we can create a primary index </a:t>
            </a:r>
            <a:r>
              <a:rPr lang="en-US" altLang="en-US" i="1" dirty="0">
                <a:latin typeface="Times New Roman" panose="02020603050405020304" pitchFamily="18" charset="0"/>
                <a:cs typeface="Times New Roman" panose="02020603050405020304" pitchFamily="18" charset="0"/>
              </a:rPr>
              <a:t>to the index itself</a:t>
            </a:r>
            <a:r>
              <a:rPr lang="en-US" altLang="en-US" dirty="0">
                <a:latin typeface="Times New Roman" panose="02020603050405020304" pitchFamily="18" charset="0"/>
                <a:cs typeface="Times New Roman" panose="02020603050405020304" pitchFamily="18" charset="0"/>
              </a:rPr>
              <a:t>;</a:t>
            </a:r>
          </a:p>
          <a:p>
            <a:pPr>
              <a:lnSpc>
                <a:spcPct val="100000"/>
              </a:lnSpc>
              <a:spcBef>
                <a:spcPts val="550"/>
              </a:spcBef>
            </a:pPr>
            <a:r>
              <a:rPr lang="en-US" altLang="en-US" dirty="0">
                <a:latin typeface="Times New Roman" panose="02020603050405020304" pitchFamily="18" charset="0"/>
                <a:cs typeface="Times New Roman" panose="02020603050405020304" pitchFamily="18" charset="0"/>
              </a:rPr>
              <a:t>In this case, the original index file is called the </a:t>
            </a:r>
            <a:r>
              <a:rPr lang="en-US" altLang="en-US" i="1" dirty="0">
                <a:latin typeface="Times New Roman" panose="02020603050405020304" pitchFamily="18" charset="0"/>
                <a:cs typeface="Times New Roman" panose="02020603050405020304" pitchFamily="18" charset="0"/>
              </a:rPr>
              <a:t>first-level  index </a:t>
            </a:r>
            <a:r>
              <a:rPr lang="en-US" altLang="en-US" dirty="0">
                <a:latin typeface="Times New Roman" panose="02020603050405020304" pitchFamily="18" charset="0"/>
                <a:cs typeface="Times New Roman" panose="02020603050405020304" pitchFamily="18" charset="0"/>
              </a:rPr>
              <a:t>and the index to the index is called the </a:t>
            </a:r>
            <a:r>
              <a:rPr lang="en-US" altLang="en-US" i="1" dirty="0">
                <a:latin typeface="Times New Roman" panose="02020603050405020304" pitchFamily="18" charset="0"/>
                <a:cs typeface="Times New Roman" panose="02020603050405020304" pitchFamily="18" charset="0"/>
              </a:rPr>
              <a:t>second-level  index</a:t>
            </a:r>
            <a:r>
              <a:rPr lang="en-US" altLang="en-US" dirty="0">
                <a:latin typeface="Times New Roman" panose="02020603050405020304" pitchFamily="18" charset="0"/>
                <a:cs typeface="Times New Roman" panose="02020603050405020304" pitchFamily="18" charset="0"/>
              </a:rPr>
              <a:t>.</a:t>
            </a:r>
          </a:p>
          <a:p>
            <a:pPr>
              <a:lnSpc>
                <a:spcPct val="100000"/>
              </a:lnSpc>
              <a:spcBef>
                <a:spcPts val="563"/>
              </a:spcBef>
              <a:buClr>
                <a:schemeClr val="tx1"/>
              </a:buClr>
              <a:buSzPct val="94000"/>
            </a:pPr>
            <a:r>
              <a:rPr lang="en-US" altLang="en-US" dirty="0">
                <a:latin typeface="Times New Roman" panose="02020603050405020304" pitchFamily="18" charset="0"/>
                <a:cs typeface="Times New Roman" panose="02020603050405020304" pitchFamily="18" charset="0"/>
              </a:rPr>
              <a:t>We can repeat the process, creating a third, fourth, ..., top  level until all entries of the </a:t>
            </a:r>
            <a:r>
              <a:rPr lang="en-US" altLang="en-US" i="1" dirty="0">
                <a:latin typeface="Times New Roman" panose="02020603050405020304" pitchFamily="18" charset="0"/>
                <a:cs typeface="Times New Roman" panose="02020603050405020304" pitchFamily="18" charset="0"/>
              </a:rPr>
              <a:t>top level </a:t>
            </a:r>
            <a:r>
              <a:rPr lang="en-US" altLang="en-US" dirty="0">
                <a:latin typeface="Times New Roman" panose="02020603050405020304" pitchFamily="18" charset="0"/>
                <a:cs typeface="Times New Roman" panose="02020603050405020304" pitchFamily="18" charset="0"/>
              </a:rPr>
              <a:t>fit in one disk block</a:t>
            </a:r>
          </a:p>
          <a:p>
            <a:pPr>
              <a:lnSpc>
                <a:spcPct val="100000"/>
              </a:lnSpc>
              <a:spcBef>
                <a:spcPts val="575"/>
              </a:spcBef>
              <a:buSzPct val="94000"/>
            </a:pPr>
            <a:r>
              <a:rPr lang="en-US" altLang="en-US" dirty="0">
                <a:latin typeface="Times New Roman" panose="02020603050405020304" pitchFamily="18" charset="0"/>
                <a:cs typeface="Times New Roman" panose="02020603050405020304" pitchFamily="18" charset="0"/>
              </a:rPr>
              <a:t>A multi-level index can be created for any type of first-level  index (primary, secondary, clustering) as long as the first-  level index consists of </a:t>
            </a:r>
            <a:r>
              <a:rPr lang="en-US" altLang="en-US" i="1" dirty="0">
                <a:latin typeface="Times New Roman" panose="02020603050405020304" pitchFamily="18" charset="0"/>
                <a:cs typeface="Times New Roman" panose="02020603050405020304" pitchFamily="18" charset="0"/>
              </a:rPr>
              <a:t>more than one </a:t>
            </a:r>
            <a:r>
              <a:rPr lang="en-US" altLang="en-US" dirty="0">
                <a:latin typeface="Times New Roman" panose="02020603050405020304" pitchFamily="18" charset="0"/>
                <a:cs typeface="Times New Roman" panose="02020603050405020304" pitchFamily="18" charset="0"/>
              </a:rPr>
              <a:t>disk block</a:t>
            </a:r>
          </a:p>
        </p:txBody>
      </p:sp>
      <p:sp>
        <p:nvSpPr>
          <p:cNvPr id="4" name="Rounded Rectangle 17">
            <a:extLst>
              <a:ext uri="{FF2B5EF4-FFF2-40B4-BE49-F238E27FC236}">
                <a16:creationId xmlns:a16="http://schemas.microsoft.com/office/drawing/2014/main" id="{236BA421-F6C7-42D6-B4A5-C835D1C9ECA8}"/>
              </a:ext>
            </a:extLst>
          </p:cNvPr>
          <p:cNvSpPr/>
          <p:nvPr/>
        </p:nvSpPr>
        <p:spPr>
          <a:xfrm>
            <a:off x="2664264" y="163632"/>
            <a:ext cx="6639951" cy="111652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0" dirty="0"/>
          </a:p>
          <a:p>
            <a:pPr marL="12700" algn="ctr">
              <a:lnSpc>
                <a:spcPct val="100000"/>
              </a:lnSpc>
              <a:spcBef>
                <a:spcPts val="105"/>
              </a:spcBef>
              <a:defRPr/>
            </a:pPr>
            <a:r>
              <a:rPr lang="en-US" sz="3600" spc="-30" dirty="0"/>
              <a:t>Multi-Level Indexes</a:t>
            </a:r>
            <a:endParaRPr lang="en-US" sz="3600" dirty="0"/>
          </a:p>
          <a:p>
            <a:pPr algn="ct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object 22">
            <a:extLst>
              <a:ext uri="{FF2B5EF4-FFF2-40B4-BE49-F238E27FC236}">
                <a16:creationId xmlns:a16="http://schemas.microsoft.com/office/drawing/2014/main" id="{2032D90F-1D21-7CFD-2C69-9133618903D1}"/>
              </a:ext>
            </a:extLst>
          </p:cNvPr>
          <p:cNvSpPr txBox="1">
            <a:spLocks noGrp="1"/>
          </p:cNvSpPr>
          <p:nvPr>
            <p:ph type="title"/>
          </p:nvPr>
        </p:nvSpPr>
        <p:spPr>
          <a:xfrm>
            <a:off x="6659563" y="835025"/>
            <a:ext cx="2195512" cy="393700"/>
          </a:xfrm>
        </p:spPr>
        <p:txBody>
          <a:bodyPr lIns="0" tIns="13335" rIns="0" bIns="0" rtlCol="0">
            <a:spAutoFit/>
          </a:bodyPr>
          <a:lstStyle/>
          <a:p>
            <a:pPr marL="12700">
              <a:lnSpc>
                <a:spcPct val="100000"/>
              </a:lnSpc>
              <a:spcBef>
                <a:spcPts val="105"/>
              </a:spcBef>
              <a:tabLst>
                <a:tab pos="642620" algn="l"/>
                <a:tab pos="1934210" algn="l"/>
              </a:tabLst>
              <a:defRPr/>
            </a:pPr>
            <a:r>
              <a:rPr sz="2400" spc="-30" dirty="0">
                <a:solidFill>
                  <a:srgbClr val="FFFFFF"/>
                </a:solidFill>
                <a:latin typeface="Times New Roman"/>
                <a:cs typeface="Times New Roman"/>
              </a:rPr>
              <a:t>T</a:t>
            </a:r>
            <a:r>
              <a:rPr sz="2400" spc="70" dirty="0">
                <a:solidFill>
                  <a:srgbClr val="FFFFFF"/>
                </a:solidFill>
                <a:latin typeface="Times New Roman"/>
                <a:cs typeface="Times New Roman"/>
              </a:rPr>
              <a:t>h</a:t>
            </a:r>
            <a:r>
              <a:rPr sz="2400" spc="-65" dirty="0">
                <a:solidFill>
                  <a:srgbClr val="FFFFFF"/>
                </a:solidFill>
                <a:latin typeface="Times New Roman"/>
                <a:cs typeface="Times New Roman"/>
              </a:rPr>
              <a:t>e</a:t>
            </a:r>
            <a:r>
              <a:rPr sz="2400" dirty="0">
                <a:solidFill>
                  <a:srgbClr val="FFFFFF"/>
                </a:solidFill>
                <a:latin typeface="Times New Roman"/>
                <a:cs typeface="Times New Roman"/>
              </a:rPr>
              <a:t>	</a:t>
            </a:r>
            <a:r>
              <a:rPr sz="2400" spc="-105" dirty="0">
                <a:solidFill>
                  <a:srgbClr val="FFFFFF"/>
                </a:solidFill>
                <a:latin typeface="Times New Roman"/>
                <a:cs typeface="Times New Roman"/>
              </a:rPr>
              <a:t>c</a:t>
            </a:r>
            <a:r>
              <a:rPr sz="2400" dirty="0">
                <a:solidFill>
                  <a:srgbClr val="FFFFFF"/>
                </a:solidFill>
                <a:latin typeface="Times New Roman"/>
                <a:cs typeface="Times New Roman"/>
              </a:rPr>
              <a:t>o</a:t>
            </a:r>
            <a:r>
              <a:rPr sz="2400" spc="-114" dirty="0">
                <a:solidFill>
                  <a:srgbClr val="FFFFFF"/>
                </a:solidFill>
                <a:latin typeface="Times New Roman"/>
                <a:cs typeface="Times New Roman"/>
              </a:rPr>
              <a:t>ll</a:t>
            </a:r>
            <a:r>
              <a:rPr sz="2400" spc="-105" dirty="0">
                <a:solidFill>
                  <a:srgbClr val="FFFFFF"/>
                </a:solidFill>
                <a:latin typeface="Times New Roman"/>
                <a:cs typeface="Times New Roman"/>
              </a:rPr>
              <a:t>ec</a:t>
            </a:r>
            <a:r>
              <a:rPr sz="2400" spc="45" dirty="0">
                <a:solidFill>
                  <a:srgbClr val="FFFFFF"/>
                </a:solidFill>
                <a:latin typeface="Times New Roman"/>
                <a:cs typeface="Times New Roman"/>
              </a:rPr>
              <a:t>t</a:t>
            </a:r>
            <a:r>
              <a:rPr sz="2400" spc="-114" dirty="0">
                <a:solidFill>
                  <a:srgbClr val="FFFFFF"/>
                </a:solidFill>
                <a:latin typeface="Times New Roman"/>
                <a:cs typeface="Times New Roman"/>
              </a:rPr>
              <a:t>i</a:t>
            </a:r>
            <a:r>
              <a:rPr sz="2400" dirty="0">
                <a:solidFill>
                  <a:srgbClr val="FFFFFF"/>
                </a:solidFill>
                <a:latin typeface="Times New Roman"/>
                <a:cs typeface="Times New Roman"/>
              </a:rPr>
              <a:t>o</a:t>
            </a:r>
            <a:r>
              <a:rPr sz="2400" spc="25" dirty="0">
                <a:solidFill>
                  <a:srgbClr val="FFFFFF"/>
                </a:solidFill>
                <a:latin typeface="Times New Roman"/>
                <a:cs typeface="Times New Roman"/>
              </a:rPr>
              <a:t>n</a:t>
            </a:r>
            <a:r>
              <a:rPr sz="2400" dirty="0">
                <a:solidFill>
                  <a:srgbClr val="FFFFFF"/>
                </a:solidFill>
                <a:latin typeface="Times New Roman"/>
                <a:cs typeface="Times New Roman"/>
              </a:rPr>
              <a:t>	</a:t>
            </a:r>
            <a:r>
              <a:rPr sz="2400" spc="-30" dirty="0">
                <a:solidFill>
                  <a:srgbClr val="FFFFFF"/>
                </a:solidFill>
                <a:latin typeface="Times New Roman"/>
                <a:cs typeface="Times New Roman"/>
              </a:rPr>
              <a:t>of</a:t>
            </a:r>
            <a:endParaRPr sz="2400" dirty="0">
              <a:latin typeface="Times New Roman"/>
              <a:cs typeface="Times New Roman"/>
            </a:endParaRPr>
          </a:p>
        </p:txBody>
      </p:sp>
      <p:sp>
        <p:nvSpPr>
          <p:cNvPr id="28" name="object 23">
            <a:extLst>
              <a:ext uri="{FF2B5EF4-FFF2-40B4-BE49-F238E27FC236}">
                <a16:creationId xmlns:a16="http://schemas.microsoft.com/office/drawing/2014/main" id="{3C0AC91E-64A6-7B6E-9C0D-494244C8A3C7}"/>
              </a:ext>
            </a:extLst>
          </p:cNvPr>
          <p:cNvSpPr txBox="1"/>
          <p:nvPr/>
        </p:nvSpPr>
        <p:spPr>
          <a:xfrm>
            <a:off x="9039225" y="835025"/>
            <a:ext cx="2752725" cy="393700"/>
          </a:xfrm>
          <a:prstGeom prst="rect">
            <a:avLst/>
          </a:prstGeom>
        </p:spPr>
        <p:txBody>
          <a:bodyPr lIns="0" tIns="13335" rIns="0" bIns="0">
            <a:spAutoFit/>
          </a:bodyPr>
          <a:lstStyle/>
          <a:p>
            <a:pPr marL="12700">
              <a:spcBef>
                <a:spcPts val="105"/>
              </a:spcBef>
              <a:tabLst>
                <a:tab pos="652780" algn="l"/>
                <a:tab pos="1273175" algn="l"/>
                <a:tab pos="2157730" algn="l"/>
                <a:tab pos="2615565" algn="l"/>
              </a:tabLst>
              <a:defRPr/>
            </a:pPr>
            <a:r>
              <a:rPr sz="2400" spc="-50" dirty="0">
                <a:solidFill>
                  <a:srgbClr val="FFFFFF"/>
                </a:solidFill>
                <a:latin typeface="Times New Roman"/>
                <a:cs typeface="Times New Roman"/>
              </a:rPr>
              <a:t>d</a:t>
            </a:r>
            <a:r>
              <a:rPr sz="2400" spc="-65" dirty="0">
                <a:solidFill>
                  <a:srgbClr val="FFFFFF"/>
                </a:solidFill>
                <a:latin typeface="Times New Roman"/>
                <a:cs typeface="Times New Roman"/>
              </a:rPr>
              <a:t>a</a:t>
            </a:r>
            <a:r>
              <a:rPr sz="2400" spc="45" dirty="0">
                <a:solidFill>
                  <a:srgbClr val="FFFFFF"/>
                </a:solidFill>
                <a:latin typeface="Times New Roman"/>
                <a:cs typeface="Times New Roman"/>
              </a:rPr>
              <a:t>t</a:t>
            </a:r>
            <a:r>
              <a:rPr sz="2400" spc="-90" dirty="0">
                <a:solidFill>
                  <a:srgbClr val="FFFFFF"/>
                </a:solidFill>
                <a:latin typeface="Times New Roman"/>
                <a:cs typeface="Times New Roman"/>
              </a:rPr>
              <a:t>a</a:t>
            </a:r>
            <a:r>
              <a:rPr sz="2400" dirty="0">
                <a:solidFill>
                  <a:srgbClr val="FFFFFF"/>
                </a:solidFill>
                <a:latin typeface="Times New Roman"/>
                <a:cs typeface="Times New Roman"/>
              </a:rPr>
              <a:t>	</a:t>
            </a:r>
            <a:r>
              <a:rPr sz="2400" spc="45" dirty="0">
                <a:solidFill>
                  <a:srgbClr val="FFFFFF"/>
                </a:solidFill>
                <a:latin typeface="Times New Roman"/>
                <a:cs typeface="Times New Roman"/>
              </a:rPr>
              <a:t>t</a:t>
            </a:r>
            <a:r>
              <a:rPr sz="2400" spc="-5" dirty="0">
                <a:solidFill>
                  <a:srgbClr val="FFFFFF"/>
                </a:solidFill>
                <a:latin typeface="Times New Roman"/>
                <a:cs typeface="Times New Roman"/>
              </a:rPr>
              <a:t>h</a:t>
            </a:r>
            <a:r>
              <a:rPr sz="2400" spc="-110" dirty="0">
                <a:solidFill>
                  <a:srgbClr val="FFFFFF"/>
                </a:solidFill>
                <a:latin typeface="Times New Roman"/>
                <a:cs typeface="Times New Roman"/>
              </a:rPr>
              <a:t>a</a:t>
            </a:r>
            <a:r>
              <a:rPr sz="2400" spc="30" dirty="0">
                <a:solidFill>
                  <a:srgbClr val="FFFFFF"/>
                </a:solidFill>
                <a:latin typeface="Times New Roman"/>
                <a:cs typeface="Times New Roman"/>
              </a:rPr>
              <a:t>t</a:t>
            </a:r>
            <a:r>
              <a:rPr sz="2400" dirty="0">
                <a:solidFill>
                  <a:srgbClr val="FFFFFF"/>
                </a:solidFill>
                <a:latin typeface="Times New Roman"/>
                <a:cs typeface="Times New Roman"/>
              </a:rPr>
              <a:t>	</a:t>
            </a:r>
            <a:r>
              <a:rPr sz="2400" spc="-30" dirty="0">
                <a:solidFill>
                  <a:srgbClr val="FFFFFF"/>
                </a:solidFill>
                <a:latin typeface="Times New Roman"/>
                <a:cs typeface="Times New Roman"/>
              </a:rPr>
              <a:t>m</a:t>
            </a:r>
            <a:r>
              <a:rPr sz="2400" spc="-105" dirty="0">
                <a:solidFill>
                  <a:srgbClr val="FFFFFF"/>
                </a:solidFill>
                <a:latin typeface="Times New Roman"/>
                <a:cs typeface="Times New Roman"/>
              </a:rPr>
              <a:t>a</a:t>
            </a:r>
            <a:r>
              <a:rPr sz="2400" spc="-75" dirty="0">
                <a:solidFill>
                  <a:srgbClr val="FFFFFF"/>
                </a:solidFill>
                <a:latin typeface="Times New Roman"/>
                <a:cs typeface="Times New Roman"/>
              </a:rPr>
              <a:t>k</a:t>
            </a:r>
            <a:r>
              <a:rPr sz="2400" spc="-114" dirty="0">
                <a:solidFill>
                  <a:srgbClr val="FFFFFF"/>
                </a:solidFill>
                <a:latin typeface="Times New Roman"/>
                <a:cs typeface="Times New Roman"/>
              </a:rPr>
              <a:t>e</a:t>
            </a:r>
            <a:r>
              <a:rPr sz="2400" spc="-60" dirty="0">
                <a:solidFill>
                  <a:srgbClr val="FFFFFF"/>
                </a:solidFill>
                <a:latin typeface="Times New Roman"/>
                <a:cs typeface="Times New Roman"/>
              </a:rPr>
              <a:t>s</a:t>
            </a:r>
            <a:r>
              <a:rPr sz="2400" dirty="0">
                <a:solidFill>
                  <a:srgbClr val="FFFFFF"/>
                </a:solidFill>
                <a:latin typeface="Times New Roman"/>
                <a:cs typeface="Times New Roman"/>
              </a:rPr>
              <a:t>	</a:t>
            </a:r>
            <a:r>
              <a:rPr sz="2400" spc="20" dirty="0">
                <a:solidFill>
                  <a:srgbClr val="FFFFFF"/>
                </a:solidFill>
                <a:latin typeface="Times New Roman"/>
                <a:cs typeface="Times New Roman"/>
              </a:rPr>
              <a:t>u</a:t>
            </a:r>
            <a:r>
              <a:rPr sz="2400" dirty="0">
                <a:solidFill>
                  <a:srgbClr val="FFFFFF"/>
                </a:solidFill>
                <a:latin typeface="Times New Roman"/>
                <a:cs typeface="Times New Roman"/>
              </a:rPr>
              <a:t>p	</a:t>
            </a:r>
            <a:r>
              <a:rPr sz="2400" spc="-90" dirty="0">
                <a:solidFill>
                  <a:srgbClr val="FFFFFF"/>
                </a:solidFill>
                <a:latin typeface="Times New Roman"/>
                <a:cs typeface="Times New Roman"/>
              </a:rPr>
              <a:t>a</a:t>
            </a:r>
            <a:endParaRPr sz="2400" dirty="0">
              <a:latin typeface="Times New Roman"/>
              <a:cs typeface="Times New Roman"/>
            </a:endParaRPr>
          </a:p>
        </p:txBody>
      </p:sp>
      <p:sp>
        <p:nvSpPr>
          <p:cNvPr id="29" name="object 24">
            <a:extLst>
              <a:ext uri="{FF2B5EF4-FFF2-40B4-BE49-F238E27FC236}">
                <a16:creationId xmlns:a16="http://schemas.microsoft.com/office/drawing/2014/main" id="{C3454048-FD20-5342-D09B-39E23C617EAB}"/>
              </a:ext>
            </a:extLst>
          </p:cNvPr>
          <p:cNvSpPr txBox="1"/>
          <p:nvPr/>
        </p:nvSpPr>
        <p:spPr>
          <a:xfrm>
            <a:off x="8489950" y="1182688"/>
            <a:ext cx="3298825" cy="390525"/>
          </a:xfrm>
          <a:prstGeom prst="rect">
            <a:avLst/>
          </a:prstGeom>
        </p:spPr>
        <p:txBody>
          <a:bodyPr lIns="0" tIns="12700" rIns="0" bIns="0">
            <a:spAutoFit/>
          </a:bodyPr>
          <a:lstStyle/>
          <a:p>
            <a:pPr marL="12700">
              <a:spcBef>
                <a:spcPts val="100"/>
              </a:spcBef>
              <a:tabLst>
                <a:tab pos="1242695" algn="l"/>
                <a:tab pos="2056130" algn="l"/>
                <a:tab pos="2554605" algn="l"/>
              </a:tabLst>
              <a:defRPr/>
            </a:pPr>
            <a:r>
              <a:rPr sz="2400" spc="-50" dirty="0">
                <a:solidFill>
                  <a:srgbClr val="FFFFFF"/>
                </a:solidFill>
                <a:latin typeface="Times New Roman"/>
                <a:cs typeface="Times New Roman"/>
              </a:rPr>
              <a:t>d</a:t>
            </a:r>
            <a:r>
              <a:rPr sz="2400" spc="-60" dirty="0">
                <a:solidFill>
                  <a:srgbClr val="FFFFFF"/>
                </a:solidFill>
                <a:latin typeface="Times New Roman"/>
                <a:cs typeface="Times New Roman"/>
              </a:rPr>
              <a:t>a</a:t>
            </a:r>
            <a:r>
              <a:rPr sz="2400" spc="50" dirty="0">
                <a:solidFill>
                  <a:srgbClr val="FFFFFF"/>
                </a:solidFill>
                <a:latin typeface="Times New Roman"/>
                <a:cs typeface="Times New Roman"/>
              </a:rPr>
              <a:t>t</a:t>
            </a:r>
            <a:r>
              <a:rPr sz="2400" spc="-105" dirty="0">
                <a:solidFill>
                  <a:srgbClr val="FFFFFF"/>
                </a:solidFill>
                <a:latin typeface="Times New Roman"/>
                <a:cs typeface="Times New Roman"/>
              </a:rPr>
              <a:t>a</a:t>
            </a:r>
            <a:r>
              <a:rPr sz="2400" dirty="0">
                <a:solidFill>
                  <a:srgbClr val="FFFFFF"/>
                </a:solidFill>
                <a:latin typeface="Times New Roman"/>
                <a:cs typeface="Times New Roman"/>
              </a:rPr>
              <a:t>b</a:t>
            </a:r>
            <a:r>
              <a:rPr sz="2400" spc="-105" dirty="0">
                <a:solidFill>
                  <a:srgbClr val="FFFFFF"/>
                </a:solidFill>
                <a:latin typeface="Times New Roman"/>
                <a:cs typeface="Times New Roman"/>
              </a:rPr>
              <a:t>a</a:t>
            </a:r>
            <a:r>
              <a:rPr sz="2400" spc="20" dirty="0">
                <a:solidFill>
                  <a:srgbClr val="FFFFFF"/>
                </a:solidFill>
                <a:latin typeface="Times New Roman"/>
                <a:cs typeface="Times New Roman"/>
              </a:rPr>
              <a:t>s</a:t>
            </a:r>
            <a:r>
              <a:rPr sz="2400" spc="-65" dirty="0">
                <a:solidFill>
                  <a:srgbClr val="FFFFFF"/>
                </a:solidFill>
                <a:latin typeface="Times New Roman"/>
                <a:cs typeface="Times New Roman"/>
              </a:rPr>
              <a:t>e</a:t>
            </a:r>
            <a:r>
              <a:rPr sz="2400" dirty="0">
                <a:solidFill>
                  <a:srgbClr val="FFFFFF"/>
                </a:solidFill>
                <a:latin typeface="Times New Roman"/>
                <a:cs typeface="Times New Roman"/>
              </a:rPr>
              <a:t>	</a:t>
            </a:r>
            <a:r>
              <a:rPr sz="2400" spc="-30" dirty="0">
                <a:solidFill>
                  <a:srgbClr val="FFFFFF"/>
                </a:solidFill>
                <a:latin typeface="Times New Roman"/>
                <a:cs typeface="Times New Roman"/>
              </a:rPr>
              <a:t>m</a:t>
            </a:r>
            <a:r>
              <a:rPr sz="2400" spc="-10" dirty="0">
                <a:solidFill>
                  <a:srgbClr val="FFFFFF"/>
                </a:solidFill>
                <a:latin typeface="Times New Roman"/>
                <a:cs typeface="Times New Roman"/>
              </a:rPr>
              <a:t>u</a:t>
            </a:r>
            <a:r>
              <a:rPr sz="2400" spc="-15" dirty="0">
                <a:solidFill>
                  <a:srgbClr val="FFFFFF"/>
                </a:solidFill>
                <a:latin typeface="Times New Roman"/>
                <a:cs typeface="Times New Roman"/>
              </a:rPr>
              <a:t>st</a:t>
            </a:r>
            <a:r>
              <a:rPr sz="2400" dirty="0">
                <a:solidFill>
                  <a:srgbClr val="FFFFFF"/>
                </a:solidFill>
                <a:latin typeface="Times New Roman"/>
                <a:cs typeface="Times New Roman"/>
              </a:rPr>
              <a:t>	</a:t>
            </a:r>
            <a:r>
              <a:rPr sz="2400" spc="-55" dirty="0">
                <a:solidFill>
                  <a:srgbClr val="FFFFFF"/>
                </a:solidFill>
                <a:latin typeface="Times New Roman"/>
                <a:cs typeface="Times New Roman"/>
              </a:rPr>
              <a:t>b</a:t>
            </a:r>
            <a:r>
              <a:rPr sz="2400" spc="-20" dirty="0">
                <a:solidFill>
                  <a:srgbClr val="FFFFFF"/>
                </a:solidFill>
                <a:latin typeface="Times New Roman"/>
                <a:cs typeface="Times New Roman"/>
              </a:rPr>
              <a:t>e</a:t>
            </a:r>
            <a:r>
              <a:rPr sz="2400" dirty="0">
                <a:solidFill>
                  <a:srgbClr val="FFFFFF"/>
                </a:solidFill>
                <a:latin typeface="Times New Roman"/>
                <a:cs typeface="Times New Roman"/>
              </a:rPr>
              <a:t>	</a:t>
            </a:r>
            <a:r>
              <a:rPr sz="2400" spc="-15" dirty="0">
                <a:solidFill>
                  <a:srgbClr val="FFFFFF"/>
                </a:solidFill>
                <a:latin typeface="Times New Roman"/>
                <a:cs typeface="Times New Roman"/>
              </a:rPr>
              <a:t>s</a:t>
            </a:r>
            <a:r>
              <a:rPr sz="2400" dirty="0">
                <a:solidFill>
                  <a:srgbClr val="FFFFFF"/>
                </a:solidFill>
                <a:latin typeface="Times New Roman"/>
                <a:cs typeface="Times New Roman"/>
              </a:rPr>
              <a:t>to</a:t>
            </a:r>
            <a:r>
              <a:rPr sz="2400" spc="-35" dirty="0">
                <a:solidFill>
                  <a:srgbClr val="FFFFFF"/>
                </a:solidFill>
                <a:latin typeface="Times New Roman"/>
                <a:cs typeface="Times New Roman"/>
              </a:rPr>
              <a:t>r</a:t>
            </a:r>
            <a:r>
              <a:rPr sz="2400" spc="-85" dirty="0">
                <a:solidFill>
                  <a:srgbClr val="FFFFFF"/>
                </a:solidFill>
                <a:latin typeface="Times New Roman"/>
                <a:cs typeface="Times New Roman"/>
              </a:rPr>
              <a:t>e</a:t>
            </a:r>
            <a:r>
              <a:rPr sz="2400" dirty="0">
                <a:solidFill>
                  <a:srgbClr val="FFFFFF"/>
                </a:solidFill>
                <a:latin typeface="Times New Roman"/>
                <a:cs typeface="Times New Roman"/>
              </a:rPr>
              <a:t>d</a:t>
            </a:r>
            <a:endParaRPr sz="2400">
              <a:latin typeface="Times New Roman"/>
              <a:cs typeface="Times New Roman"/>
            </a:endParaRPr>
          </a:p>
        </p:txBody>
      </p:sp>
      <p:sp>
        <p:nvSpPr>
          <p:cNvPr id="30" name="object 25">
            <a:extLst>
              <a:ext uri="{FF2B5EF4-FFF2-40B4-BE49-F238E27FC236}">
                <a16:creationId xmlns:a16="http://schemas.microsoft.com/office/drawing/2014/main" id="{9F9C6751-E0F4-92C4-3901-A5D4DD5E7D15}"/>
              </a:ext>
            </a:extLst>
          </p:cNvPr>
          <p:cNvSpPr txBox="1"/>
          <p:nvPr/>
        </p:nvSpPr>
        <p:spPr>
          <a:xfrm>
            <a:off x="8570913" y="1517650"/>
            <a:ext cx="3198812" cy="392113"/>
          </a:xfrm>
          <a:prstGeom prst="rect">
            <a:avLst/>
          </a:prstGeom>
        </p:spPr>
        <p:txBody>
          <a:bodyPr lIns="0" tIns="13335" rIns="0" bIns="0">
            <a:spAutoFit/>
          </a:bodyPr>
          <a:lstStyle/>
          <a:p>
            <a:pPr marL="12700">
              <a:spcBef>
                <a:spcPts val="105"/>
              </a:spcBef>
              <a:tabLst>
                <a:tab pos="876300" algn="l"/>
                <a:tab pos="2249805" algn="l"/>
              </a:tabLst>
              <a:defRPr/>
            </a:pPr>
            <a:r>
              <a:rPr sz="2400" spc="-40" dirty="0">
                <a:solidFill>
                  <a:srgbClr val="FFFFFF"/>
                </a:solidFill>
                <a:latin typeface="Times New Roman"/>
                <a:cs typeface="Times New Roman"/>
              </a:rPr>
              <a:t>some	</a:t>
            </a:r>
            <a:r>
              <a:rPr sz="2400" spc="-30" dirty="0">
                <a:solidFill>
                  <a:srgbClr val="FFFFFF"/>
                </a:solidFill>
                <a:latin typeface="Times New Roman"/>
                <a:cs typeface="Times New Roman"/>
              </a:rPr>
              <a:t>computer	</a:t>
            </a:r>
            <a:r>
              <a:rPr sz="2400" b="1" spc="-20" dirty="0">
                <a:solidFill>
                  <a:srgbClr val="FFFFFF"/>
                </a:solidFill>
                <a:latin typeface="Times New Roman"/>
                <a:cs typeface="Times New Roman"/>
              </a:rPr>
              <a:t>storage</a:t>
            </a:r>
            <a:endParaRPr sz="2400" dirty="0">
              <a:latin typeface="Times New Roman"/>
              <a:cs typeface="Times New Roman"/>
            </a:endParaRPr>
          </a:p>
        </p:txBody>
      </p:sp>
      <p:sp>
        <p:nvSpPr>
          <p:cNvPr id="18438" name="object 26">
            <a:extLst>
              <a:ext uri="{FF2B5EF4-FFF2-40B4-BE49-F238E27FC236}">
                <a16:creationId xmlns:a16="http://schemas.microsoft.com/office/drawing/2014/main" id="{D51FDBFF-0903-933C-A93D-F9617D587E68}"/>
              </a:ext>
            </a:extLst>
          </p:cNvPr>
          <p:cNvSpPr txBox="1">
            <a:spLocks noChangeArrowheads="1"/>
          </p:cNvSpPr>
          <p:nvPr/>
        </p:nvSpPr>
        <p:spPr bwMode="auto">
          <a:xfrm>
            <a:off x="6659563" y="1182688"/>
            <a:ext cx="1693862"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746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93000"/>
              </a:lnSpc>
              <a:spcBef>
                <a:spcPts val="300"/>
              </a:spcBef>
              <a:buFontTx/>
              <a:buNone/>
            </a:pPr>
            <a:r>
              <a:rPr lang="en-US" altLang="en-US" sz="2400">
                <a:solidFill>
                  <a:srgbClr val="FFFFFF"/>
                </a:solidFill>
                <a:latin typeface="Times New Roman" panose="02020603050405020304" pitchFamily="18" charset="0"/>
                <a:cs typeface="Times New Roman" panose="02020603050405020304" pitchFamily="18" charset="0"/>
              </a:rPr>
              <a:t>computerized  physically on  </a:t>
            </a:r>
            <a:r>
              <a:rPr lang="en-US" altLang="en-US" sz="2400" b="1">
                <a:solidFill>
                  <a:srgbClr val="FFFFFF"/>
                </a:solidFill>
                <a:latin typeface="Times New Roman" panose="02020603050405020304" pitchFamily="18" charset="0"/>
                <a:cs typeface="Times New Roman" panose="02020603050405020304" pitchFamily="18" charset="0"/>
              </a:rPr>
              <a:t>medium</a:t>
            </a:r>
            <a:r>
              <a:rPr lang="en-US" altLang="en-US" sz="2400">
                <a:solidFill>
                  <a:srgbClr val="FFFFFF"/>
                </a:solidFill>
                <a:latin typeface="Times New Roman" panose="02020603050405020304" pitchFamily="18" charset="0"/>
                <a:cs typeface="Times New Roman" panose="02020603050405020304" pitchFamily="18" charset="0"/>
              </a:rPr>
              <a:t>.</a:t>
            </a:r>
            <a:endParaRPr lang="en-US" altLang="en-US" sz="2400">
              <a:latin typeface="Times New Roman" panose="02020603050405020304" pitchFamily="18" charset="0"/>
              <a:cs typeface="Times New Roman" panose="02020603050405020304" pitchFamily="18" charset="0"/>
            </a:endParaRPr>
          </a:p>
        </p:txBody>
      </p:sp>
      <p:sp>
        <p:nvSpPr>
          <p:cNvPr id="35" name="object 30">
            <a:extLst>
              <a:ext uri="{FF2B5EF4-FFF2-40B4-BE49-F238E27FC236}">
                <a16:creationId xmlns:a16="http://schemas.microsoft.com/office/drawing/2014/main" id="{313B54E6-9722-F71F-DC62-50A93D01157A}"/>
              </a:ext>
            </a:extLst>
          </p:cNvPr>
          <p:cNvSpPr txBox="1"/>
          <p:nvPr/>
        </p:nvSpPr>
        <p:spPr>
          <a:xfrm>
            <a:off x="6659563" y="3036888"/>
            <a:ext cx="5113337" cy="738187"/>
          </a:xfrm>
          <a:prstGeom prst="rect">
            <a:avLst/>
          </a:prstGeom>
        </p:spPr>
        <p:txBody>
          <a:bodyPr lIns="0" tIns="13335" rIns="0" bIns="0">
            <a:spAutoFit/>
          </a:bodyPr>
          <a:lstStyle/>
          <a:p>
            <a:pPr marL="12700">
              <a:lnSpc>
                <a:spcPts val="2800"/>
              </a:lnSpc>
              <a:spcBef>
                <a:spcPts val="105"/>
              </a:spcBef>
              <a:tabLst>
                <a:tab pos="673100" algn="l"/>
                <a:tab pos="1679575" algn="l"/>
                <a:tab pos="2879725" algn="l"/>
                <a:tab pos="3459479" algn="l"/>
                <a:tab pos="4171315" algn="l"/>
              </a:tabLst>
              <a:defRPr/>
            </a:pPr>
            <a:r>
              <a:rPr sz="2400" spc="-10" dirty="0">
                <a:solidFill>
                  <a:srgbClr val="FFFFFF"/>
                </a:solidFill>
                <a:latin typeface="Times New Roman"/>
                <a:cs typeface="Times New Roman"/>
              </a:rPr>
              <a:t>The	</a:t>
            </a:r>
            <a:r>
              <a:rPr sz="2400" spc="-95" dirty="0">
                <a:solidFill>
                  <a:srgbClr val="FFFFFF"/>
                </a:solidFill>
                <a:latin typeface="Times New Roman"/>
                <a:cs typeface="Times New Roman"/>
              </a:rPr>
              <a:t>DBMS	</a:t>
            </a:r>
            <a:r>
              <a:rPr sz="2400" spc="-40" dirty="0">
                <a:solidFill>
                  <a:srgbClr val="FFFFFF"/>
                </a:solidFill>
                <a:latin typeface="Times New Roman"/>
                <a:cs typeface="Times New Roman"/>
              </a:rPr>
              <a:t>software	</a:t>
            </a:r>
            <a:r>
              <a:rPr sz="2400" spc="-65" dirty="0">
                <a:solidFill>
                  <a:srgbClr val="FFFFFF"/>
                </a:solidFill>
                <a:latin typeface="Times New Roman"/>
                <a:cs typeface="Times New Roman"/>
              </a:rPr>
              <a:t>can	</a:t>
            </a:r>
            <a:r>
              <a:rPr sz="2400" spc="-10" dirty="0">
                <a:solidFill>
                  <a:srgbClr val="FFFFFF"/>
                </a:solidFill>
                <a:latin typeface="Times New Roman"/>
                <a:cs typeface="Times New Roman"/>
              </a:rPr>
              <a:t>then	</a:t>
            </a:r>
            <a:r>
              <a:rPr sz="2400" spc="-75" dirty="0">
                <a:solidFill>
                  <a:srgbClr val="FFFFFF"/>
                </a:solidFill>
                <a:latin typeface="Times New Roman"/>
                <a:cs typeface="Times New Roman"/>
              </a:rPr>
              <a:t>retrieve,</a:t>
            </a:r>
            <a:endParaRPr sz="2400">
              <a:latin typeface="Times New Roman"/>
              <a:cs typeface="Times New Roman"/>
            </a:endParaRPr>
          </a:p>
          <a:p>
            <a:pPr marL="12700">
              <a:lnSpc>
                <a:spcPts val="2800"/>
              </a:lnSpc>
              <a:defRPr/>
            </a:pPr>
            <a:r>
              <a:rPr sz="2400" spc="-40" dirty="0">
                <a:solidFill>
                  <a:srgbClr val="FFFFFF"/>
                </a:solidFill>
                <a:latin typeface="Times New Roman"/>
                <a:cs typeface="Times New Roman"/>
              </a:rPr>
              <a:t>update, and </a:t>
            </a:r>
            <a:r>
              <a:rPr sz="2400" spc="-50" dirty="0">
                <a:solidFill>
                  <a:srgbClr val="FFFFFF"/>
                </a:solidFill>
                <a:latin typeface="Times New Roman"/>
                <a:cs typeface="Times New Roman"/>
              </a:rPr>
              <a:t>process </a:t>
            </a:r>
            <a:r>
              <a:rPr sz="2400" spc="-35" dirty="0">
                <a:solidFill>
                  <a:srgbClr val="FFFFFF"/>
                </a:solidFill>
                <a:latin typeface="Times New Roman"/>
                <a:cs typeface="Times New Roman"/>
              </a:rPr>
              <a:t>this </a:t>
            </a:r>
            <a:r>
              <a:rPr sz="2400" spc="-40" dirty="0">
                <a:solidFill>
                  <a:srgbClr val="FFFFFF"/>
                </a:solidFill>
                <a:latin typeface="Times New Roman"/>
                <a:cs typeface="Times New Roman"/>
              </a:rPr>
              <a:t>data </a:t>
            </a:r>
            <a:r>
              <a:rPr sz="2400" spc="-85" dirty="0">
                <a:solidFill>
                  <a:srgbClr val="FFFFFF"/>
                </a:solidFill>
                <a:latin typeface="Times New Roman"/>
                <a:cs typeface="Times New Roman"/>
              </a:rPr>
              <a:t>as</a:t>
            </a:r>
            <a:r>
              <a:rPr sz="2400" spc="409" dirty="0">
                <a:solidFill>
                  <a:srgbClr val="FFFFFF"/>
                </a:solidFill>
                <a:latin typeface="Times New Roman"/>
                <a:cs typeface="Times New Roman"/>
              </a:rPr>
              <a:t> </a:t>
            </a:r>
            <a:r>
              <a:rPr sz="2400" spc="-60" dirty="0">
                <a:solidFill>
                  <a:srgbClr val="FFFFFF"/>
                </a:solidFill>
                <a:latin typeface="Times New Roman"/>
                <a:cs typeface="Times New Roman"/>
              </a:rPr>
              <a:t>needed.</a:t>
            </a:r>
            <a:endParaRPr sz="2400">
              <a:latin typeface="Times New Roman"/>
              <a:cs typeface="Times New Roman"/>
            </a:endParaRPr>
          </a:p>
        </p:txBody>
      </p:sp>
      <p:sp>
        <p:nvSpPr>
          <p:cNvPr id="18442" name="Content Placeholder 2">
            <a:extLst>
              <a:ext uri="{FF2B5EF4-FFF2-40B4-BE49-F238E27FC236}">
                <a16:creationId xmlns:a16="http://schemas.microsoft.com/office/drawing/2014/main" id="{E2654896-27C9-4C88-6285-79D8294F845E}"/>
              </a:ext>
            </a:extLst>
          </p:cNvPr>
          <p:cNvSpPr txBox="1">
            <a:spLocks noChangeArrowheads="1"/>
          </p:cNvSpPr>
          <p:nvPr/>
        </p:nvSpPr>
        <p:spPr bwMode="auto">
          <a:xfrm>
            <a:off x="274320" y="835024"/>
            <a:ext cx="10798493"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Font typeface="Arial" panose="020B0604020202020204" pitchFamily="34" charset="0"/>
              <a:buNone/>
            </a:pPr>
            <a:r>
              <a:rPr lang="en-US" altLang="en-US" b="1" dirty="0">
                <a:latin typeface="Times New Roman" panose="02020603050405020304" pitchFamily="18" charset="0"/>
                <a:cs typeface="Times New Roman" panose="02020603050405020304" pitchFamily="18" charset="0"/>
              </a:rPr>
              <a:t>INDEXING</a:t>
            </a:r>
            <a:r>
              <a:rPr lang="en-US" altLang="en-US" dirty="0">
                <a:latin typeface="Times New Roman" panose="02020603050405020304" pitchFamily="18" charset="0"/>
                <a:cs typeface="Times New Roman" panose="02020603050405020304" pitchFamily="18" charset="0"/>
              </a:rPr>
              <a:t> is a data structure technique which allows you to quickly retrieve records  from a database file. </a:t>
            </a:r>
          </a:p>
          <a:p>
            <a:pPr algn="just">
              <a:buFont typeface="Arial" panose="020B0604020202020204" pitchFamily="34" charset="0"/>
              <a:buNone/>
            </a:pPr>
            <a:r>
              <a:rPr lang="en-US" altLang="en-US" sz="2700" dirty="0">
                <a:latin typeface="Times New Roman" panose="02020603050405020304" pitchFamily="18" charset="0"/>
                <a:cs typeface="Times New Roman" panose="02020603050405020304" pitchFamily="18" charset="0"/>
              </a:rPr>
              <a:t>Indexes are used to quickly locate data without having to search every record in multiple disk blocks</a:t>
            </a:r>
          </a:p>
          <a:p>
            <a:pPr algn="just">
              <a:buFont typeface="Arial" panose="020B0604020202020204" pitchFamily="34" charset="0"/>
              <a:buNone/>
            </a:pPr>
            <a:endParaRPr lang="en-US" altLang="en-US" sz="3200" dirty="0">
              <a:latin typeface="Times New Roman" panose="02020603050405020304" pitchFamily="18" charset="0"/>
              <a:cs typeface="Times New Roman" panose="02020603050405020304" pitchFamily="18" charset="0"/>
            </a:endParaRPr>
          </a:p>
        </p:txBody>
      </p:sp>
      <p:pic>
        <p:nvPicPr>
          <p:cNvPr id="18443" name="Picture 2" descr="Blog - What is a book Index?">
            <a:extLst>
              <a:ext uri="{FF2B5EF4-FFF2-40B4-BE49-F238E27FC236}">
                <a16:creationId xmlns:a16="http://schemas.microsoft.com/office/drawing/2014/main" id="{E4E5089B-E38F-1269-09F2-7A3C8199F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005" y="2564607"/>
            <a:ext cx="9297989"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4" name="Title 1">
            <a:extLst>
              <a:ext uri="{FF2B5EF4-FFF2-40B4-BE49-F238E27FC236}">
                <a16:creationId xmlns:a16="http://schemas.microsoft.com/office/drawing/2014/main" id="{09188F01-88D2-3CFC-106F-30F93F266A50}"/>
              </a:ext>
            </a:extLst>
          </p:cNvPr>
          <p:cNvSpPr txBox="1">
            <a:spLocks/>
          </p:cNvSpPr>
          <p:nvPr/>
        </p:nvSpPr>
        <p:spPr bwMode="auto">
          <a:xfrm>
            <a:off x="1447005" y="5527041"/>
            <a:ext cx="9476583" cy="49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85000"/>
              </a:lnSpc>
              <a:spcBef>
                <a:spcPct val="0"/>
              </a:spcBef>
              <a:buFontTx/>
              <a:buNone/>
            </a:pPr>
            <a:r>
              <a:rPr lang="en-US" altLang="en-US" sz="3200" dirty="0">
                <a:latin typeface="Times New Roman" panose="02020603050405020304" pitchFamily="18" charset="0"/>
                <a:cs typeface="Times New Roman" panose="02020603050405020304" pitchFamily="18" charset="0"/>
              </a:rPr>
              <a:t>Similar to Indexing in Textbooks</a:t>
            </a:r>
          </a:p>
        </p:txBody>
      </p:sp>
      <p:sp>
        <p:nvSpPr>
          <p:cNvPr id="4" name="Rounded Rectangle 17">
            <a:extLst>
              <a:ext uri="{FF2B5EF4-FFF2-40B4-BE49-F238E27FC236}">
                <a16:creationId xmlns:a16="http://schemas.microsoft.com/office/drawing/2014/main" id="{92A3A0C6-03CD-201D-DD48-FC44710A7069}"/>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What is Indexing ?</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bject 9">
            <a:extLst>
              <a:ext uri="{FF2B5EF4-FFF2-40B4-BE49-F238E27FC236}">
                <a16:creationId xmlns:a16="http://schemas.microsoft.com/office/drawing/2014/main" id="{422DD04D-A347-BA22-B6EF-3BA27EFEBE24}"/>
              </a:ext>
            </a:extLst>
          </p:cNvPr>
          <p:cNvSpPr>
            <a:spLocks noChangeArrowheads="1"/>
          </p:cNvSpPr>
          <p:nvPr/>
        </p:nvSpPr>
        <p:spPr bwMode="auto">
          <a:xfrm>
            <a:off x="883919" y="1564640"/>
            <a:ext cx="10271761" cy="414528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
        <p:nvSpPr>
          <p:cNvPr id="35843" name="object 10">
            <a:extLst>
              <a:ext uri="{FF2B5EF4-FFF2-40B4-BE49-F238E27FC236}">
                <a16:creationId xmlns:a16="http://schemas.microsoft.com/office/drawing/2014/main" id="{0D2CD130-2D00-BC76-62E5-4F996F5AD684}"/>
              </a:ext>
            </a:extLst>
          </p:cNvPr>
          <p:cNvSpPr>
            <a:spLocks noGrp="1" noChangeArrowheads="1"/>
          </p:cNvSpPr>
          <p:nvPr>
            <p:ph type="sldNum" sz="quarter" idx="11"/>
          </p:nvPr>
        </p:nvSpPr>
        <p:spPr bwMode="auto">
          <a:xfrm>
            <a:off x="10648950" y="6356350"/>
            <a:ext cx="70485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defPPr>
              <a:defRPr lang="en-US"/>
            </a:defPPr>
            <a:lvl1pPr algn="r" rtl="0" eaLnBrk="1" fontAlgn="base" hangingPunct="1">
              <a:spcBef>
                <a:spcPct val="0"/>
              </a:spcBef>
              <a:spcAft>
                <a:spcPct val="0"/>
              </a:spcAft>
              <a:defRPr sz="1200" b="1" kern="1200">
                <a:solidFill>
                  <a:srgbClr val="898989"/>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lnSpc>
                <a:spcPts val="1425"/>
              </a:lnSpc>
              <a:spcBef>
                <a:spcPct val="0"/>
              </a:spcBef>
              <a:buFontTx/>
              <a:buNone/>
              <a:defRPr/>
            </a:pPr>
            <a:fld id="{C95635AF-6DE2-4BC5-A8BB-133E89B94612}" type="slidenum">
              <a:rPr lang="en-AU" altLang="en-US" smtClean="0"/>
              <a:pPr algn="l">
                <a:lnSpc>
                  <a:spcPts val="1425"/>
                </a:lnSpc>
                <a:spcBef>
                  <a:spcPct val="0"/>
                </a:spcBef>
                <a:buFontTx/>
                <a:buNone/>
                <a:defRPr/>
              </a:pPr>
              <a:t>20</a:t>
            </a:fld>
            <a:endParaRPr lang="en-US" altLang="en-US" sz="1200" b="0">
              <a:solidFill>
                <a:srgbClr val="045C75"/>
              </a:solidFill>
              <a:latin typeface="Arial" panose="020B0604020202020204" pitchFamily="34" charset="0"/>
            </a:endParaRPr>
          </a:p>
        </p:txBody>
      </p:sp>
      <p:sp>
        <p:nvSpPr>
          <p:cNvPr id="3" name="Rounded Rectangle 17">
            <a:extLst>
              <a:ext uri="{FF2B5EF4-FFF2-40B4-BE49-F238E27FC236}">
                <a16:creationId xmlns:a16="http://schemas.microsoft.com/office/drawing/2014/main" id="{63134DC9-AE45-89E6-D11A-E8A5DF7ED5F4}"/>
              </a:ext>
            </a:extLst>
          </p:cNvPr>
          <p:cNvSpPr/>
          <p:nvPr/>
        </p:nvSpPr>
        <p:spPr>
          <a:xfrm>
            <a:off x="2824480" y="125412"/>
            <a:ext cx="6479735" cy="115474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0" dirty="0"/>
          </a:p>
          <a:p>
            <a:pPr marL="12700">
              <a:lnSpc>
                <a:spcPct val="100000"/>
              </a:lnSpc>
              <a:spcBef>
                <a:spcPts val="105"/>
              </a:spcBef>
              <a:defRPr/>
            </a:pPr>
            <a:r>
              <a:rPr lang="en-US" sz="3600" spc="-30" dirty="0"/>
              <a:t>     A Two-Level Primary Index</a:t>
            </a:r>
            <a:endParaRPr lang="en-US" sz="3600" dirty="0"/>
          </a:p>
          <a:p>
            <a:pPr algn="ct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bject 9">
            <a:extLst>
              <a:ext uri="{FF2B5EF4-FFF2-40B4-BE49-F238E27FC236}">
                <a16:creationId xmlns:a16="http://schemas.microsoft.com/office/drawing/2014/main" id="{17C58222-B41B-502B-AF43-7714C69BAF9A}"/>
              </a:ext>
            </a:extLst>
          </p:cNvPr>
          <p:cNvSpPr txBox="1">
            <a:spLocks noChangeArrowheads="1"/>
          </p:cNvSpPr>
          <p:nvPr/>
        </p:nvSpPr>
        <p:spPr bwMode="auto">
          <a:xfrm>
            <a:off x="1584960" y="1616075"/>
            <a:ext cx="8575040" cy="241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9334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9900" indent="-457200">
              <a:lnSpc>
                <a:spcPct val="100000"/>
              </a:lnSpc>
              <a:spcBef>
                <a:spcPts val="738"/>
              </a:spcBef>
            </a:pPr>
            <a:r>
              <a:rPr lang="en-US" altLang="en-US" dirty="0">
                <a:latin typeface="Times New Roman" panose="02020603050405020304" pitchFamily="18" charset="0"/>
                <a:cs typeface="Times New Roman" panose="02020603050405020304" pitchFamily="18" charset="0"/>
              </a:rPr>
              <a:t>Such a multi-level index is a form of </a:t>
            </a:r>
            <a:r>
              <a:rPr lang="en-US" altLang="en-US" i="1" dirty="0">
                <a:latin typeface="Times New Roman" panose="02020603050405020304" pitchFamily="18" charset="0"/>
                <a:cs typeface="Times New Roman" panose="02020603050405020304" pitchFamily="18" charset="0"/>
              </a:rPr>
              <a:t>search tree</a:t>
            </a:r>
          </a:p>
          <a:p>
            <a:pPr>
              <a:lnSpc>
                <a:spcPct val="100000"/>
              </a:lnSpc>
              <a:spcBef>
                <a:spcPts val="738"/>
              </a:spcBef>
              <a:buFontTx/>
              <a:buNone/>
            </a:pPr>
            <a:endParaRPr lang="en-US" altLang="en-US" dirty="0">
              <a:latin typeface="Times New Roman" panose="02020603050405020304" pitchFamily="18" charset="0"/>
              <a:cs typeface="Times New Roman" panose="02020603050405020304" pitchFamily="18" charset="0"/>
            </a:endParaRPr>
          </a:p>
          <a:p>
            <a:pPr marL="469900" indent="-457200">
              <a:lnSpc>
                <a:spcPct val="100000"/>
              </a:lnSpc>
              <a:spcBef>
                <a:spcPts val="588"/>
              </a:spcBef>
            </a:pPr>
            <a:r>
              <a:rPr lang="en-US" altLang="en-US" dirty="0">
                <a:latin typeface="Times New Roman" panose="02020603050405020304" pitchFamily="18" charset="0"/>
                <a:cs typeface="Times New Roman" panose="02020603050405020304" pitchFamily="18" charset="0"/>
              </a:rPr>
              <a:t>However, insertion and deletion of new index entries is a  severe problem because every level of the index is an  </a:t>
            </a:r>
            <a:r>
              <a:rPr lang="en-US" altLang="en-US" i="1" dirty="0">
                <a:latin typeface="Times New Roman" panose="02020603050405020304" pitchFamily="18" charset="0"/>
                <a:cs typeface="Times New Roman" panose="02020603050405020304" pitchFamily="18" charset="0"/>
              </a:rPr>
              <a:t>ordered file</a:t>
            </a:r>
            <a:r>
              <a:rPr lang="en-US" altLang="en-US" dirty="0">
                <a:latin typeface="Times New Roman" panose="02020603050405020304" pitchFamily="18" charset="0"/>
                <a:cs typeface="Times New Roman" panose="02020603050405020304" pitchFamily="18" charset="0"/>
              </a:rPr>
              <a:t>.</a:t>
            </a:r>
          </a:p>
        </p:txBody>
      </p:sp>
      <p:sp>
        <p:nvSpPr>
          <p:cNvPr id="2" name="Rounded Rectangle 17">
            <a:extLst>
              <a:ext uri="{FF2B5EF4-FFF2-40B4-BE49-F238E27FC236}">
                <a16:creationId xmlns:a16="http://schemas.microsoft.com/office/drawing/2014/main" id="{D78FDF17-518D-CD7F-4FE5-CEF51AE946F1}"/>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0" dirty="0"/>
          </a:p>
          <a:p>
            <a:pPr marL="12700">
              <a:lnSpc>
                <a:spcPct val="100000"/>
              </a:lnSpc>
              <a:spcBef>
                <a:spcPts val="105"/>
              </a:spcBef>
              <a:defRPr/>
            </a:pPr>
            <a:r>
              <a:rPr lang="en-US" sz="2400" spc="-10" dirty="0"/>
              <a:t>                    Multi-Level</a:t>
            </a:r>
            <a:r>
              <a:rPr lang="en-US" sz="2400" spc="-70" dirty="0"/>
              <a:t> </a:t>
            </a:r>
            <a:r>
              <a:rPr lang="en-US" sz="2400" spc="-30" dirty="0"/>
              <a:t>Indexes</a:t>
            </a:r>
            <a:endParaRPr lang="en-US" sz="2400" dirty="0"/>
          </a:p>
          <a:p>
            <a:pPr algn="ct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object 4">
            <a:extLst>
              <a:ext uri="{FF2B5EF4-FFF2-40B4-BE49-F238E27FC236}">
                <a16:creationId xmlns:a16="http://schemas.microsoft.com/office/drawing/2014/main" id="{C639D640-5DBF-B943-44A6-2A420F74F2C8}"/>
              </a:ext>
            </a:extLst>
          </p:cNvPr>
          <p:cNvSpPr>
            <a:spLocks noChangeArrowheads="1"/>
          </p:cNvSpPr>
          <p:nvPr/>
        </p:nvSpPr>
        <p:spPr bwMode="auto">
          <a:xfrm>
            <a:off x="3190240" y="1957585"/>
            <a:ext cx="5364480" cy="28956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
        <p:nvSpPr>
          <p:cNvPr id="8" name="object 3">
            <a:extLst>
              <a:ext uri="{FF2B5EF4-FFF2-40B4-BE49-F238E27FC236}">
                <a16:creationId xmlns:a16="http://schemas.microsoft.com/office/drawing/2014/main" id="{75F3BEC1-5463-5FFC-25E4-05704FD73077}"/>
              </a:ext>
            </a:extLst>
          </p:cNvPr>
          <p:cNvSpPr txBox="1"/>
          <p:nvPr/>
        </p:nvSpPr>
        <p:spPr>
          <a:xfrm>
            <a:off x="4480560" y="944880"/>
            <a:ext cx="2231390" cy="413575"/>
          </a:xfrm>
          <a:prstGeom prst="rect">
            <a:avLst/>
          </a:prstGeom>
        </p:spPr>
        <p:txBody>
          <a:bodyPr wrap="square" lIns="0" tIns="13335" rIns="0" bIns="0">
            <a:spAutoFit/>
          </a:bodyPr>
          <a:lstStyle/>
          <a:p>
            <a:pPr marL="12700">
              <a:spcBef>
                <a:spcPts val="105"/>
              </a:spcBef>
              <a:defRPr/>
            </a:pPr>
            <a:r>
              <a:rPr lang="en-US" sz="2600" spc="30" dirty="0">
                <a:latin typeface="Times New Roman"/>
                <a:cs typeface="Times New Roman"/>
              </a:rPr>
              <a:t>Tree</a:t>
            </a:r>
            <a:r>
              <a:rPr sz="2600" spc="-125" dirty="0">
                <a:latin typeface="Times New Roman"/>
                <a:cs typeface="Times New Roman"/>
              </a:rPr>
              <a:t> </a:t>
            </a:r>
            <a:r>
              <a:rPr sz="2600" spc="80" dirty="0">
                <a:latin typeface="Times New Roman"/>
                <a:cs typeface="Times New Roman"/>
              </a:rPr>
              <a:t>structure</a:t>
            </a:r>
            <a:endParaRPr sz="2600" dirty="0">
              <a:latin typeface="Times New Roman"/>
              <a:cs typeface="Times New Roman"/>
            </a:endParaRPr>
          </a:p>
        </p:txBody>
      </p:sp>
      <p:sp>
        <p:nvSpPr>
          <p:cNvPr id="2" name="Rounded Rectangle 17">
            <a:extLst>
              <a:ext uri="{FF2B5EF4-FFF2-40B4-BE49-F238E27FC236}">
                <a16:creationId xmlns:a16="http://schemas.microsoft.com/office/drawing/2014/main" id="{A1FC6E62-74FB-2EA2-5D09-01A7AAF02D3C}"/>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0" dirty="0"/>
          </a:p>
          <a:p>
            <a:pPr marL="12700">
              <a:lnSpc>
                <a:spcPct val="100000"/>
              </a:lnSpc>
              <a:spcBef>
                <a:spcPts val="105"/>
              </a:spcBef>
              <a:defRPr/>
            </a:pPr>
            <a:r>
              <a:rPr lang="en-US" sz="2400" spc="-10" dirty="0"/>
              <a:t>                    Multi-Level</a:t>
            </a:r>
            <a:r>
              <a:rPr lang="en-US" sz="2400" spc="-70" dirty="0"/>
              <a:t> </a:t>
            </a:r>
            <a:r>
              <a:rPr lang="en-US" sz="2400" spc="-30" dirty="0"/>
              <a:t>Indexes</a:t>
            </a:r>
            <a:endParaRPr lang="en-US" sz="2400" dirty="0"/>
          </a:p>
          <a:p>
            <a:pPr algn="ct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bject 9">
            <a:extLst>
              <a:ext uri="{FF2B5EF4-FFF2-40B4-BE49-F238E27FC236}">
                <a16:creationId xmlns:a16="http://schemas.microsoft.com/office/drawing/2014/main" id="{AD48B6E4-9492-BE91-AAE3-88D14621CB3F}"/>
              </a:ext>
            </a:extLst>
          </p:cNvPr>
          <p:cNvSpPr txBox="1">
            <a:spLocks noChangeArrowheads="1"/>
          </p:cNvSpPr>
          <p:nvPr/>
        </p:nvSpPr>
        <p:spPr bwMode="auto">
          <a:xfrm>
            <a:off x="1127761" y="1763713"/>
            <a:ext cx="8849359" cy="3583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700" rIns="0" bIns="0">
            <a:spAutoFit/>
          </a:bodyPr>
          <a:lstStyle>
            <a:lvl1pPr marL="285750" indent="-273050">
              <a:lnSpc>
                <a:spcPct val="90000"/>
              </a:lnSpc>
              <a:spcBef>
                <a:spcPts val="1000"/>
              </a:spcBef>
              <a:buFont typeface="Arial" panose="020B0604020202020204" pitchFamily="34" charset="0"/>
              <a:buChar char="•"/>
              <a:tabLst>
                <a:tab pos="28575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28575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9pPr>
          </a:lstStyle>
          <a:p>
            <a:pPr>
              <a:lnSpc>
                <a:spcPct val="100000"/>
              </a:lnSpc>
              <a:spcBef>
                <a:spcPts val="100"/>
              </a:spcBef>
              <a:buClr>
                <a:srgbClr val="002060"/>
              </a:buClr>
              <a:buSzPct val="94000"/>
            </a:pPr>
            <a:r>
              <a:rPr lang="en-US" altLang="en-US" sz="2400" dirty="0">
                <a:latin typeface="Times New Roman" panose="02020603050405020304" pitchFamily="18" charset="0"/>
                <a:cs typeface="Times New Roman" panose="02020603050405020304" pitchFamily="18" charset="0"/>
              </a:rPr>
              <a:t>Most multi-level indexes use B-tree or B+-tree data</a:t>
            </a:r>
          </a:p>
          <a:p>
            <a:pPr>
              <a:lnSpc>
                <a:spcPct val="100000"/>
              </a:lnSpc>
              <a:spcBef>
                <a:spcPct val="0"/>
              </a:spcBef>
            </a:pPr>
            <a:r>
              <a:rPr lang="en-US" altLang="en-US" sz="2400" dirty="0">
                <a:latin typeface="Times New Roman" panose="02020603050405020304" pitchFamily="18" charset="0"/>
                <a:cs typeface="Times New Roman" panose="02020603050405020304" pitchFamily="18" charset="0"/>
              </a:rPr>
              <a:t>structures because of the insertion and deletion problem</a:t>
            </a:r>
          </a:p>
          <a:p>
            <a:pPr>
              <a:lnSpc>
                <a:spcPct val="100000"/>
              </a:lnSpc>
              <a:spcBef>
                <a:spcPts val="550"/>
              </a:spcBef>
            </a:pPr>
            <a:r>
              <a:rPr lang="en-US" altLang="en-US" sz="2200" dirty="0">
                <a:latin typeface="Times New Roman" panose="02020603050405020304" pitchFamily="18" charset="0"/>
                <a:cs typeface="Times New Roman" panose="02020603050405020304" pitchFamily="18" charset="0"/>
              </a:rPr>
              <a:t>This leaves space in each tree node (disk block) to allow for  new index entries</a:t>
            </a:r>
          </a:p>
          <a:p>
            <a:pPr>
              <a:lnSpc>
                <a:spcPct val="100000"/>
              </a:lnSpc>
              <a:spcBef>
                <a:spcPts val="563"/>
              </a:spcBef>
              <a:buSzPct val="94000"/>
            </a:pPr>
            <a:r>
              <a:rPr lang="en-US" altLang="en-US" sz="2400" dirty="0">
                <a:latin typeface="Times New Roman" panose="02020603050405020304" pitchFamily="18" charset="0"/>
                <a:cs typeface="Times New Roman" panose="02020603050405020304" pitchFamily="18" charset="0"/>
              </a:rPr>
              <a:t>These data structures are variations of search trees that</a:t>
            </a:r>
          </a:p>
          <a:p>
            <a:pPr>
              <a:lnSpc>
                <a:spcPct val="100000"/>
              </a:lnSpc>
              <a:spcBef>
                <a:spcPct val="0"/>
              </a:spcBef>
            </a:pPr>
            <a:r>
              <a:rPr lang="en-US" altLang="en-US" sz="2400" dirty="0">
                <a:latin typeface="Times New Roman" panose="02020603050405020304" pitchFamily="18" charset="0"/>
                <a:cs typeface="Times New Roman" panose="02020603050405020304" pitchFamily="18" charset="0"/>
              </a:rPr>
              <a:t>allow efficient insertion and deletion of new search values.</a:t>
            </a:r>
          </a:p>
          <a:p>
            <a:pPr>
              <a:lnSpc>
                <a:spcPct val="100000"/>
              </a:lnSpc>
              <a:spcBef>
                <a:spcPts val="575"/>
              </a:spcBef>
              <a:buClr>
                <a:schemeClr val="tx1"/>
              </a:buClr>
              <a:buSzPct val="94000"/>
            </a:pPr>
            <a:r>
              <a:rPr lang="en-US" altLang="en-US" sz="2400" dirty="0">
                <a:latin typeface="Times New Roman" panose="02020603050405020304" pitchFamily="18" charset="0"/>
                <a:cs typeface="Times New Roman" panose="02020603050405020304" pitchFamily="18" charset="0"/>
              </a:rPr>
              <a:t>In B-Tree and B+-Tree data structures, each node  corresponds to a disk block</a:t>
            </a:r>
          </a:p>
          <a:p>
            <a:pPr>
              <a:lnSpc>
                <a:spcPct val="100000"/>
              </a:lnSpc>
              <a:spcBef>
                <a:spcPts val="575"/>
              </a:spcBef>
              <a:buSzPct val="94000"/>
            </a:pPr>
            <a:r>
              <a:rPr lang="en-US" altLang="en-US" sz="2400" dirty="0">
                <a:latin typeface="Times New Roman" panose="02020603050405020304" pitchFamily="18" charset="0"/>
                <a:cs typeface="Times New Roman" panose="02020603050405020304" pitchFamily="18" charset="0"/>
              </a:rPr>
              <a:t>Each node is kept between half-full and completely full</a:t>
            </a:r>
          </a:p>
        </p:txBody>
      </p:sp>
      <p:sp>
        <p:nvSpPr>
          <p:cNvPr id="2" name="Rounded Rectangle 17">
            <a:extLst>
              <a:ext uri="{FF2B5EF4-FFF2-40B4-BE49-F238E27FC236}">
                <a16:creationId xmlns:a16="http://schemas.microsoft.com/office/drawing/2014/main" id="{F06DD00D-A104-3A80-B46B-796B5427E02D}"/>
              </a:ext>
            </a:extLst>
          </p:cNvPr>
          <p:cNvSpPr/>
          <p:nvPr/>
        </p:nvSpPr>
        <p:spPr>
          <a:xfrm>
            <a:off x="1544320" y="163632"/>
            <a:ext cx="9583026" cy="97428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spc="-30" dirty="0"/>
          </a:p>
          <a:p>
            <a:pPr marL="12700" algn="ctr">
              <a:lnSpc>
                <a:spcPct val="100000"/>
              </a:lnSpc>
              <a:spcBef>
                <a:spcPts val="105"/>
              </a:spcBef>
              <a:defRPr/>
            </a:pPr>
            <a:r>
              <a:rPr lang="en-US" sz="3200" spc="-5" dirty="0"/>
              <a:t>Dynamic </a:t>
            </a:r>
            <a:r>
              <a:rPr lang="en-US" sz="3200" spc="-10" dirty="0"/>
              <a:t>Multilevel </a:t>
            </a:r>
            <a:r>
              <a:rPr lang="en-US" sz="3200" spc="-20" dirty="0"/>
              <a:t>Indexes </a:t>
            </a:r>
            <a:r>
              <a:rPr lang="en-US" sz="3200" spc="-5" dirty="0"/>
              <a:t>Using </a:t>
            </a:r>
            <a:r>
              <a:rPr lang="en-US" sz="3200" spc="-35" dirty="0"/>
              <a:t>B-Trees </a:t>
            </a:r>
            <a:r>
              <a:rPr lang="en-US" sz="3200" dirty="0"/>
              <a:t>and B+-  </a:t>
            </a:r>
            <a:r>
              <a:rPr lang="en-US" sz="3200" spc="-50" dirty="0"/>
              <a:t>Trees</a:t>
            </a:r>
            <a:endParaRPr lang="en-US" sz="3200" dirty="0"/>
          </a:p>
          <a:p>
            <a:pPr algn="ctr"/>
            <a:endParaRPr 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bject 9">
            <a:extLst>
              <a:ext uri="{FF2B5EF4-FFF2-40B4-BE49-F238E27FC236}">
                <a16:creationId xmlns:a16="http://schemas.microsoft.com/office/drawing/2014/main" id="{4A205FE2-C2E5-2B6A-D6D5-0758286AA3F3}"/>
              </a:ext>
            </a:extLst>
          </p:cNvPr>
          <p:cNvSpPr txBox="1">
            <a:spLocks noChangeArrowheads="1"/>
          </p:cNvSpPr>
          <p:nvPr/>
        </p:nvSpPr>
        <p:spPr bwMode="auto">
          <a:xfrm>
            <a:off x="1016000" y="1859280"/>
            <a:ext cx="10495279" cy="290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57785" rIns="0" bIns="0">
            <a:spAutoFit/>
          </a:bodyPr>
          <a:lstStyle>
            <a:lvl1pPr marL="285750" indent="-273050">
              <a:lnSpc>
                <a:spcPct val="90000"/>
              </a:lnSpc>
              <a:spcBef>
                <a:spcPts val="1000"/>
              </a:spcBef>
              <a:buFont typeface="Arial" panose="020B0604020202020204" pitchFamily="34" charset="0"/>
              <a:buChar char="•"/>
              <a:tabLst>
                <a:tab pos="28575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28575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9pPr>
          </a:lstStyle>
          <a:p>
            <a:pPr>
              <a:lnSpc>
                <a:spcPts val="2813"/>
              </a:lnSpc>
              <a:spcBef>
                <a:spcPts val="450"/>
              </a:spcBef>
              <a:buClr>
                <a:srgbClr val="0AD0D9"/>
              </a:buClr>
              <a:buSzPct val="94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An insertion into a node that is not full is quite  efficient</a:t>
            </a:r>
          </a:p>
          <a:p>
            <a:pPr>
              <a:lnSpc>
                <a:spcPts val="2588"/>
              </a:lnSpc>
              <a:spcBef>
                <a:spcPts val="588"/>
              </a:spcBef>
              <a:buFontTx/>
              <a:buNone/>
            </a:pPr>
            <a:r>
              <a:rPr lang="en-US" altLang="en-US" dirty="0">
                <a:solidFill>
                  <a:srgbClr val="0E6EC5"/>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If a node is full the insertion causes a split into two  nodes</a:t>
            </a:r>
          </a:p>
          <a:p>
            <a:pPr>
              <a:lnSpc>
                <a:spcPct val="100000"/>
              </a:lnSpc>
              <a:spcBef>
                <a:spcPts val="275"/>
              </a:spcBef>
              <a:buClr>
                <a:srgbClr val="0AD0D9"/>
              </a:buClr>
              <a:buSzPct val="94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Splitting may propagate to other tree levels</a:t>
            </a:r>
          </a:p>
          <a:p>
            <a:pPr>
              <a:lnSpc>
                <a:spcPts val="2813"/>
              </a:lnSpc>
              <a:spcBef>
                <a:spcPts val="663"/>
              </a:spcBef>
              <a:buClr>
                <a:srgbClr val="0AD0D9"/>
              </a:buClr>
              <a:buSzPct val="94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 deletion is quite efficient if a node does not become  less than half full</a:t>
            </a:r>
          </a:p>
          <a:p>
            <a:pPr>
              <a:lnSpc>
                <a:spcPts val="2813"/>
              </a:lnSpc>
              <a:spcBef>
                <a:spcPts val="625"/>
              </a:spcBef>
              <a:buClr>
                <a:srgbClr val="0AD0D9"/>
              </a:buClr>
              <a:buSzPct val="940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If a deletion causes a node to become less than half  full, it must be merged with neighboring nodes</a:t>
            </a:r>
          </a:p>
        </p:txBody>
      </p:sp>
      <p:sp>
        <p:nvSpPr>
          <p:cNvPr id="2" name="Rounded Rectangle 17">
            <a:extLst>
              <a:ext uri="{FF2B5EF4-FFF2-40B4-BE49-F238E27FC236}">
                <a16:creationId xmlns:a16="http://schemas.microsoft.com/office/drawing/2014/main" id="{107F6A50-B3E6-9A12-8FAF-03B3D5036C46}"/>
              </a:ext>
            </a:extLst>
          </p:cNvPr>
          <p:cNvSpPr/>
          <p:nvPr/>
        </p:nvSpPr>
        <p:spPr>
          <a:xfrm>
            <a:off x="1841679" y="163632"/>
            <a:ext cx="9453093" cy="95396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spc="-30" dirty="0"/>
          </a:p>
          <a:p>
            <a:pPr algn="ctr"/>
            <a:r>
              <a:rPr lang="en-US" sz="3200" spc="-30" dirty="0"/>
              <a:t>Dynamic Multilevel Indexes Using B-Trees and B+-  Trees</a:t>
            </a:r>
          </a:p>
          <a:p>
            <a:pPr algn="ctr"/>
            <a:endParaRPr 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5" name="Picture 6">
            <a:extLst>
              <a:ext uri="{FF2B5EF4-FFF2-40B4-BE49-F238E27FC236}">
                <a16:creationId xmlns:a16="http://schemas.microsoft.com/office/drawing/2014/main" id="{1D3878EB-9CCE-7033-2489-B5DB15212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61" y="1958022"/>
            <a:ext cx="4409440"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Content Placeholder 2">
            <a:extLst>
              <a:ext uri="{FF2B5EF4-FFF2-40B4-BE49-F238E27FC236}">
                <a16:creationId xmlns:a16="http://schemas.microsoft.com/office/drawing/2014/main" id="{C05DB1B2-0519-45ED-5670-14D826041A5B}"/>
              </a:ext>
            </a:extLst>
          </p:cNvPr>
          <p:cNvSpPr>
            <a:spLocks noGrp="1"/>
          </p:cNvSpPr>
          <p:nvPr>
            <p:ph idx="1"/>
          </p:nvPr>
        </p:nvSpPr>
        <p:spPr>
          <a:xfrm>
            <a:off x="5791201" y="1595120"/>
            <a:ext cx="5547676" cy="3637280"/>
          </a:xfrm>
        </p:spPr>
        <p:txBody>
          <a:bodyPr>
            <a:noAutofit/>
          </a:bodyPr>
          <a:lstStyle/>
          <a:p>
            <a:pPr algn="just"/>
            <a:r>
              <a:rPr lang="en-US" altLang="en-US" sz="2800" dirty="0">
                <a:latin typeface="Times New Roman" panose="02020603050405020304" pitchFamily="18" charset="0"/>
                <a:cs typeface="Times New Roman" panose="02020603050405020304" pitchFamily="18" charset="0"/>
              </a:rPr>
              <a:t>Balanced Tree</a:t>
            </a:r>
          </a:p>
          <a:p>
            <a:pPr algn="just"/>
            <a:r>
              <a:rPr lang="en-US" altLang="en-US" sz="2800" dirty="0">
                <a:latin typeface="Times New Roman" panose="02020603050405020304" pitchFamily="18" charset="0"/>
                <a:cs typeface="Times New Roman" panose="02020603050405020304" pitchFamily="18" charset="0"/>
              </a:rPr>
              <a:t>In multilevel indexing, inserting and deleting a record is difficult, as the corresponding entries in index tables also need to be changed. </a:t>
            </a:r>
          </a:p>
          <a:p>
            <a:pPr algn="just"/>
            <a:r>
              <a:rPr lang="en-US" altLang="en-US" sz="2800" dirty="0">
                <a:latin typeface="Times New Roman" panose="02020603050405020304" pitchFamily="18" charset="0"/>
                <a:cs typeface="Times New Roman" panose="02020603050405020304" pitchFamily="18" charset="0"/>
              </a:rPr>
              <a:t>B-Trees makes these tasks simple.</a:t>
            </a:r>
          </a:p>
          <a:p>
            <a:pPr algn="just"/>
            <a:r>
              <a:rPr lang="en-US" altLang="en-US" sz="2800" dirty="0">
                <a:latin typeface="Times New Roman" panose="02020603050405020304" pitchFamily="18" charset="0"/>
                <a:cs typeface="Times New Roman" panose="02020603050405020304" pitchFamily="18" charset="0"/>
              </a:rPr>
              <a:t>Elements are in sorted order</a:t>
            </a:r>
          </a:p>
        </p:txBody>
      </p:sp>
      <p:sp>
        <p:nvSpPr>
          <p:cNvPr id="2" name="Rounded Rectangle 17">
            <a:extLst>
              <a:ext uri="{FF2B5EF4-FFF2-40B4-BE49-F238E27FC236}">
                <a16:creationId xmlns:a16="http://schemas.microsoft.com/office/drawing/2014/main" id="{E8E9E21E-C25D-3A6F-F323-CD6A49C1BDA8}"/>
              </a:ext>
            </a:extLst>
          </p:cNvPr>
          <p:cNvSpPr/>
          <p:nvPr/>
        </p:nvSpPr>
        <p:spPr>
          <a:xfrm>
            <a:off x="1545466" y="163632"/>
            <a:ext cx="9929610" cy="116732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spc="-30" dirty="0"/>
          </a:p>
          <a:p>
            <a:pPr marL="12700" algn="ctr">
              <a:lnSpc>
                <a:spcPct val="100000"/>
              </a:lnSpc>
              <a:spcBef>
                <a:spcPts val="105"/>
              </a:spcBef>
              <a:defRPr/>
            </a:pPr>
            <a:r>
              <a:rPr lang="en-US" sz="3200" spc="-5" dirty="0"/>
              <a:t>Dynamic </a:t>
            </a:r>
            <a:r>
              <a:rPr lang="en-US" sz="3200" spc="-10" dirty="0"/>
              <a:t>Multilevel </a:t>
            </a:r>
            <a:r>
              <a:rPr lang="en-US" sz="3200" spc="-20" dirty="0"/>
              <a:t>Indexes </a:t>
            </a:r>
            <a:r>
              <a:rPr lang="en-US" sz="3200" spc="-5" dirty="0"/>
              <a:t>Using </a:t>
            </a:r>
            <a:r>
              <a:rPr lang="en-US" sz="3200" spc="-35" dirty="0"/>
              <a:t>B-Trees </a:t>
            </a:r>
            <a:r>
              <a:rPr lang="en-US" sz="3200" dirty="0"/>
              <a:t>and B+-  </a:t>
            </a:r>
            <a:r>
              <a:rPr lang="en-US" sz="3200" spc="-50" dirty="0"/>
              <a:t>Trees</a:t>
            </a:r>
            <a:endParaRPr lang="en-US" sz="3200" dirty="0"/>
          </a:p>
          <a:p>
            <a:pPr algn="ctr"/>
            <a:endParaRPr lang="en-US"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2">
            <a:extLst>
              <a:ext uri="{FF2B5EF4-FFF2-40B4-BE49-F238E27FC236}">
                <a16:creationId xmlns:a16="http://schemas.microsoft.com/office/drawing/2014/main" id="{2032D90F-1D21-7CFD-2C69-9133618903D1}"/>
              </a:ext>
            </a:extLst>
          </p:cNvPr>
          <p:cNvSpPr txBox="1">
            <a:spLocks noGrp="1"/>
          </p:cNvSpPr>
          <p:nvPr>
            <p:ph type="title"/>
          </p:nvPr>
        </p:nvSpPr>
        <p:spPr>
          <a:xfrm>
            <a:off x="6659563" y="835025"/>
            <a:ext cx="2195512" cy="393700"/>
          </a:xfrm>
        </p:spPr>
        <p:txBody>
          <a:bodyPr lIns="0" tIns="13335" rIns="0" bIns="0" rtlCol="0">
            <a:spAutoFit/>
          </a:bodyPr>
          <a:lstStyle/>
          <a:p>
            <a:pPr marL="12700">
              <a:lnSpc>
                <a:spcPct val="100000"/>
              </a:lnSpc>
              <a:spcBef>
                <a:spcPts val="105"/>
              </a:spcBef>
              <a:tabLst>
                <a:tab pos="642620" algn="l"/>
                <a:tab pos="1934210" algn="l"/>
              </a:tabLst>
              <a:defRPr/>
            </a:pPr>
            <a:r>
              <a:rPr sz="2400" spc="-30" dirty="0">
                <a:solidFill>
                  <a:srgbClr val="FFFFFF"/>
                </a:solidFill>
                <a:latin typeface="Times New Roman"/>
                <a:cs typeface="Times New Roman"/>
              </a:rPr>
              <a:t>T</a:t>
            </a:r>
            <a:r>
              <a:rPr sz="2400" spc="70" dirty="0">
                <a:solidFill>
                  <a:srgbClr val="FFFFFF"/>
                </a:solidFill>
                <a:latin typeface="Times New Roman"/>
                <a:cs typeface="Times New Roman"/>
              </a:rPr>
              <a:t>h</a:t>
            </a:r>
            <a:r>
              <a:rPr sz="2400" spc="-65" dirty="0">
                <a:solidFill>
                  <a:srgbClr val="FFFFFF"/>
                </a:solidFill>
                <a:latin typeface="Times New Roman"/>
                <a:cs typeface="Times New Roman"/>
              </a:rPr>
              <a:t>e</a:t>
            </a:r>
            <a:r>
              <a:rPr sz="2400" dirty="0">
                <a:solidFill>
                  <a:srgbClr val="FFFFFF"/>
                </a:solidFill>
                <a:latin typeface="Times New Roman"/>
                <a:cs typeface="Times New Roman"/>
              </a:rPr>
              <a:t>	</a:t>
            </a:r>
            <a:r>
              <a:rPr sz="2400" spc="-105" dirty="0">
                <a:solidFill>
                  <a:srgbClr val="FFFFFF"/>
                </a:solidFill>
                <a:latin typeface="Times New Roman"/>
                <a:cs typeface="Times New Roman"/>
              </a:rPr>
              <a:t>c</a:t>
            </a:r>
            <a:r>
              <a:rPr sz="2400" dirty="0">
                <a:solidFill>
                  <a:srgbClr val="FFFFFF"/>
                </a:solidFill>
                <a:latin typeface="Times New Roman"/>
                <a:cs typeface="Times New Roman"/>
              </a:rPr>
              <a:t>o</a:t>
            </a:r>
            <a:r>
              <a:rPr sz="2400" spc="-114" dirty="0">
                <a:solidFill>
                  <a:srgbClr val="FFFFFF"/>
                </a:solidFill>
                <a:latin typeface="Times New Roman"/>
                <a:cs typeface="Times New Roman"/>
              </a:rPr>
              <a:t>ll</a:t>
            </a:r>
            <a:r>
              <a:rPr sz="2400" spc="-105" dirty="0">
                <a:solidFill>
                  <a:srgbClr val="FFFFFF"/>
                </a:solidFill>
                <a:latin typeface="Times New Roman"/>
                <a:cs typeface="Times New Roman"/>
              </a:rPr>
              <a:t>ec</a:t>
            </a:r>
            <a:r>
              <a:rPr sz="2400" spc="45" dirty="0">
                <a:solidFill>
                  <a:srgbClr val="FFFFFF"/>
                </a:solidFill>
                <a:latin typeface="Times New Roman"/>
                <a:cs typeface="Times New Roman"/>
              </a:rPr>
              <a:t>t</a:t>
            </a:r>
            <a:r>
              <a:rPr sz="2400" spc="-114" dirty="0">
                <a:solidFill>
                  <a:srgbClr val="FFFFFF"/>
                </a:solidFill>
                <a:latin typeface="Times New Roman"/>
                <a:cs typeface="Times New Roman"/>
              </a:rPr>
              <a:t>i</a:t>
            </a:r>
            <a:r>
              <a:rPr sz="2400" dirty="0">
                <a:solidFill>
                  <a:srgbClr val="FFFFFF"/>
                </a:solidFill>
                <a:latin typeface="Times New Roman"/>
                <a:cs typeface="Times New Roman"/>
              </a:rPr>
              <a:t>o</a:t>
            </a:r>
            <a:r>
              <a:rPr sz="2400" spc="25" dirty="0">
                <a:solidFill>
                  <a:srgbClr val="FFFFFF"/>
                </a:solidFill>
                <a:latin typeface="Times New Roman"/>
                <a:cs typeface="Times New Roman"/>
              </a:rPr>
              <a:t>n</a:t>
            </a:r>
            <a:r>
              <a:rPr sz="2400" dirty="0">
                <a:solidFill>
                  <a:srgbClr val="FFFFFF"/>
                </a:solidFill>
                <a:latin typeface="Times New Roman"/>
                <a:cs typeface="Times New Roman"/>
              </a:rPr>
              <a:t>	</a:t>
            </a:r>
            <a:r>
              <a:rPr sz="2400" spc="-30" dirty="0">
                <a:solidFill>
                  <a:srgbClr val="FFFFFF"/>
                </a:solidFill>
                <a:latin typeface="Times New Roman"/>
                <a:cs typeface="Times New Roman"/>
              </a:rPr>
              <a:t>of</a:t>
            </a:r>
            <a:endParaRPr sz="2400" dirty="0">
              <a:latin typeface="Times New Roman"/>
              <a:cs typeface="Times New Roman"/>
            </a:endParaRPr>
          </a:p>
        </p:txBody>
      </p:sp>
      <p:sp>
        <p:nvSpPr>
          <p:cNvPr id="28" name="object 23">
            <a:extLst>
              <a:ext uri="{FF2B5EF4-FFF2-40B4-BE49-F238E27FC236}">
                <a16:creationId xmlns:a16="http://schemas.microsoft.com/office/drawing/2014/main" id="{3C0AC91E-64A6-7B6E-9C0D-494244C8A3C7}"/>
              </a:ext>
            </a:extLst>
          </p:cNvPr>
          <p:cNvSpPr txBox="1"/>
          <p:nvPr/>
        </p:nvSpPr>
        <p:spPr>
          <a:xfrm>
            <a:off x="9039225" y="835025"/>
            <a:ext cx="2752725" cy="393700"/>
          </a:xfrm>
          <a:prstGeom prst="rect">
            <a:avLst/>
          </a:prstGeom>
        </p:spPr>
        <p:txBody>
          <a:bodyPr lIns="0" tIns="13335" rIns="0" bIns="0">
            <a:spAutoFit/>
          </a:bodyPr>
          <a:lstStyle/>
          <a:p>
            <a:pPr marL="12700">
              <a:spcBef>
                <a:spcPts val="105"/>
              </a:spcBef>
              <a:tabLst>
                <a:tab pos="652780" algn="l"/>
                <a:tab pos="1273175" algn="l"/>
                <a:tab pos="2157730" algn="l"/>
                <a:tab pos="2615565" algn="l"/>
              </a:tabLst>
              <a:defRPr/>
            </a:pPr>
            <a:r>
              <a:rPr sz="2400" spc="-50" dirty="0">
                <a:solidFill>
                  <a:srgbClr val="FFFFFF"/>
                </a:solidFill>
                <a:latin typeface="Times New Roman"/>
                <a:cs typeface="Times New Roman"/>
              </a:rPr>
              <a:t>d</a:t>
            </a:r>
            <a:r>
              <a:rPr sz="2400" spc="-65" dirty="0">
                <a:solidFill>
                  <a:srgbClr val="FFFFFF"/>
                </a:solidFill>
                <a:latin typeface="Times New Roman"/>
                <a:cs typeface="Times New Roman"/>
              </a:rPr>
              <a:t>a</a:t>
            </a:r>
            <a:r>
              <a:rPr sz="2400" spc="45" dirty="0">
                <a:solidFill>
                  <a:srgbClr val="FFFFFF"/>
                </a:solidFill>
                <a:latin typeface="Times New Roman"/>
                <a:cs typeface="Times New Roman"/>
              </a:rPr>
              <a:t>t</a:t>
            </a:r>
            <a:r>
              <a:rPr sz="2400" spc="-90" dirty="0">
                <a:solidFill>
                  <a:srgbClr val="FFFFFF"/>
                </a:solidFill>
                <a:latin typeface="Times New Roman"/>
                <a:cs typeface="Times New Roman"/>
              </a:rPr>
              <a:t>a</a:t>
            </a:r>
            <a:r>
              <a:rPr sz="2400" dirty="0">
                <a:solidFill>
                  <a:srgbClr val="FFFFFF"/>
                </a:solidFill>
                <a:latin typeface="Times New Roman"/>
                <a:cs typeface="Times New Roman"/>
              </a:rPr>
              <a:t>	</a:t>
            </a:r>
            <a:r>
              <a:rPr sz="2400" spc="45" dirty="0">
                <a:solidFill>
                  <a:srgbClr val="FFFFFF"/>
                </a:solidFill>
                <a:latin typeface="Times New Roman"/>
                <a:cs typeface="Times New Roman"/>
              </a:rPr>
              <a:t>t</a:t>
            </a:r>
            <a:r>
              <a:rPr sz="2400" spc="-5" dirty="0">
                <a:solidFill>
                  <a:srgbClr val="FFFFFF"/>
                </a:solidFill>
                <a:latin typeface="Times New Roman"/>
                <a:cs typeface="Times New Roman"/>
              </a:rPr>
              <a:t>h</a:t>
            </a:r>
            <a:r>
              <a:rPr sz="2400" spc="-110" dirty="0">
                <a:solidFill>
                  <a:srgbClr val="FFFFFF"/>
                </a:solidFill>
                <a:latin typeface="Times New Roman"/>
                <a:cs typeface="Times New Roman"/>
              </a:rPr>
              <a:t>a</a:t>
            </a:r>
            <a:r>
              <a:rPr sz="2400" spc="30" dirty="0">
                <a:solidFill>
                  <a:srgbClr val="FFFFFF"/>
                </a:solidFill>
                <a:latin typeface="Times New Roman"/>
                <a:cs typeface="Times New Roman"/>
              </a:rPr>
              <a:t>t</a:t>
            </a:r>
            <a:r>
              <a:rPr sz="2400" dirty="0">
                <a:solidFill>
                  <a:srgbClr val="FFFFFF"/>
                </a:solidFill>
                <a:latin typeface="Times New Roman"/>
                <a:cs typeface="Times New Roman"/>
              </a:rPr>
              <a:t>	</a:t>
            </a:r>
            <a:r>
              <a:rPr sz="2400" spc="-30" dirty="0">
                <a:solidFill>
                  <a:srgbClr val="FFFFFF"/>
                </a:solidFill>
                <a:latin typeface="Times New Roman"/>
                <a:cs typeface="Times New Roman"/>
              </a:rPr>
              <a:t>m</a:t>
            </a:r>
            <a:r>
              <a:rPr sz="2400" spc="-105" dirty="0">
                <a:solidFill>
                  <a:srgbClr val="FFFFFF"/>
                </a:solidFill>
                <a:latin typeface="Times New Roman"/>
                <a:cs typeface="Times New Roman"/>
              </a:rPr>
              <a:t>a</a:t>
            </a:r>
            <a:r>
              <a:rPr sz="2400" spc="-75" dirty="0">
                <a:solidFill>
                  <a:srgbClr val="FFFFFF"/>
                </a:solidFill>
                <a:latin typeface="Times New Roman"/>
                <a:cs typeface="Times New Roman"/>
              </a:rPr>
              <a:t>k</a:t>
            </a:r>
            <a:r>
              <a:rPr sz="2400" spc="-114" dirty="0">
                <a:solidFill>
                  <a:srgbClr val="FFFFFF"/>
                </a:solidFill>
                <a:latin typeface="Times New Roman"/>
                <a:cs typeface="Times New Roman"/>
              </a:rPr>
              <a:t>e</a:t>
            </a:r>
            <a:r>
              <a:rPr sz="2400" spc="-60" dirty="0">
                <a:solidFill>
                  <a:srgbClr val="FFFFFF"/>
                </a:solidFill>
                <a:latin typeface="Times New Roman"/>
                <a:cs typeface="Times New Roman"/>
              </a:rPr>
              <a:t>s</a:t>
            </a:r>
            <a:r>
              <a:rPr sz="2400" dirty="0">
                <a:solidFill>
                  <a:srgbClr val="FFFFFF"/>
                </a:solidFill>
                <a:latin typeface="Times New Roman"/>
                <a:cs typeface="Times New Roman"/>
              </a:rPr>
              <a:t>	</a:t>
            </a:r>
            <a:r>
              <a:rPr sz="2400" spc="20" dirty="0">
                <a:solidFill>
                  <a:srgbClr val="FFFFFF"/>
                </a:solidFill>
                <a:latin typeface="Times New Roman"/>
                <a:cs typeface="Times New Roman"/>
              </a:rPr>
              <a:t>u</a:t>
            </a:r>
            <a:r>
              <a:rPr sz="2400" dirty="0">
                <a:solidFill>
                  <a:srgbClr val="FFFFFF"/>
                </a:solidFill>
                <a:latin typeface="Times New Roman"/>
                <a:cs typeface="Times New Roman"/>
              </a:rPr>
              <a:t>p	</a:t>
            </a:r>
            <a:r>
              <a:rPr sz="2400" spc="-90" dirty="0">
                <a:solidFill>
                  <a:srgbClr val="FFFFFF"/>
                </a:solidFill>
                <a:latin typeface="Times New Roman"/>
                <a:cs typeface="Times New Roman"/>
              </a:rPr>
              <a:t>a</a:t>
            </a:r>
            <a:endParaRPr sz="2400" dirty="0">
              <a:latin typeface="Times New Roman"/>
              <a:cs typeface="Times New Roman"/>
            </a:endParaRPr>
          </a:p>
        </p:txBody>
      </p:sp>
      <p:sp>
        <p:nvSpPr>
          <p:cNvPr id="29" name="object 24">
            <a:extLst>
              <a:ext uri="{FF2B5EF4-FFF2-40B4-BE49-F238E27FC236}">
                <a16:creationId xmlns:a16="http://schemas.microsoft.com/office/drawing/2014/main" id="{C3454048-FD20-5342-D09B-39E23C617EAB}"/>
              </a:ext>
            </a:extLst>
          </p:cNvPr>
          <p:cNvSpPr txBox="1"/>
          <p:nvPr/>
        </p:nvSpPr>
        <p:spPr>
          <a:xfrm>
            <a:off x="8489950" y="1182688"/>
            <a:ext cx="3298825" cy="390525"/>
          </a:xfrm>
          <a:prstGeom prst="rect">
            <a:avLst/>
          </a:prstGeom>
        </p:spPr>
        <p:txBody>
          <a:bodyPr lIns="0" tIns="12700" rIns="0" bIns="0">
            <a:spAutoFit/>
          </a:bodyPr>
          <a:lstStyle/>
          <a:p>
            <a:pPr marL="12700">
              <a:spcBef>
                <a:spcPts val="100"/>
              </a:spcBef>
              <a:tabLst>
                <a:tab pos="1242695" algn="l"/>
                <a:tab pos="2056130" algn="l"/>
                <a:tab pos="2554605" algn="l"/>
              </a:tabLst>
              <a:defRPr/>
            </a:pPr>
            <a:r>
              <a:rPr sz="2400" spc="-50" dirty="0">
                <a:solidFill>
                  <a:srgbClr val="FFFFFF"/>
                </a:solidFill>
                <a:latin typeface="Times New Roman"/>
                <a:cs typeface="Times New Roman"/>
              </a:rPr>
              <a:t>d</a:t>
            </a:r>
            <a:r>
              <a:rPr sz="2400" spc="-60" dirty="0">
                <a:solidFill>
                  <a:srgbClr val="FFFFFF"/>
                </a:solidFill>
                <a:latin typeface="Times New Roman"/>
                <a:cs typeface="Times New Roman"/>
              </a:rPr>
              <a:t>a</a:t>
            </a:r>
            <a:r>
              <a:rPr sz="2400" spc="50" dirty="0">
                <a:solidFill>
                  <a:srgbClr val="FFFFFF"/>
                </a:solidFill>
                <a:latin typeface="Times New Roman"/>
                <a:cs typeface="Times New Roman"/>
              </a:rPr>
              <a:t>t</a:t>
            </a:r>
            <a:r>
              <a:rPr sz="2400" spc="-105" dirty="0">
                <a:solidFill>
                  <a:srgbClr val="FFFFFF"/>
                </a:solidFill>
                <a:latin typeface="Times New Roman"/>
                <a:cs typeface="Times New Roman"/>
              </a:rPr>
              <a:t>a</a:t>
            </a:r>
            <a:r>
              <a:rPr sz="2400" dirty="0">
                <a:solidFill>
                  <a:srgbClr val="FFFFFF"/>
                </a:solidFill>
                <a:latin typeface="Times New Roman"/>
                <a:cs typeface="Times New Roman"/>
              </a:rPr>
              <a:t>b</a:t>
            </a:r>
            <a:r>
              <a:rPr sz="2400" spc="-105" dirty="0">
                <a:solidFill>
                  <a:srgbClr val="FFFFFF"/>
                </a:solidFill>
                <a:latin typeface="Times New Roman"/>
                <a:cs typeface="Times New Roman"/>
              </a:rPr>
              <a:t>a</a:t>
            </a:r>
            <a:r>
              <a:rPr sz="2400" spc="20" dirty="0">
                <a:solidFill>
                  <a:srgbClr val="FFFFFF"/>
                </a:solidFill>
                <a:latin typeface="Times New Roman"/>
                <a:cs typeface="Times New Roman"/>
              </a:rPr>
              <a:t>s</a:t>
            </a:r>
            <a:r>
              <a:rPr sz="2400" spc="-65" dirty="0">
                <a:solidFill>
                  <a:srgbClr val="FFFFFF"/>
                </a:solidFill>
                <a:latin typeface="Times New Roman"/>
                <a:cs typeface="Times New Roman"/>
              </a:rPr>
              <a:t>e</a:t>
            </a:r>
            <a:r>
              <a:rPr sz="2400" dirty="0">
                <a:solidFill>
                  <a:srgbClr val="FFFFFF"/>
                </a:solidFill>
                <a:latin typeface="Times New Roman"/>
                <a:cs typeface="Times New Roman"/>
              </a:rPr>
              <a:t>	</a:t>
            </a:r>
            <a:r>
              <a:rPr sz="2400" spc="-30" dirty="0">
                <a:solidFill>
                  <a:srgbClr val="FFFFFF"/>
                </a:solidFill>
                <a:latin typeface="Times New Roman"/>
                <a:cs typeface="Times New Roman"/>
              </a:rPr>
              <a:t>m</a:t>
            </a:r>
            <a:r>
              <a:rPr sz="2400" spc="-10" dirty="0">
                <a:solidFill>
                  <a:srgbClr val="FFFFFF"/>
                </a:solidFill>
                <a:latin typeface="Times New Roman"/>
                <a:cs typeface="Times New Roman"/>
              </a:rPr>
              <a:t>u</a:t>
            </a:r>
            <a:r>
              <a:rPr sz="2400" spc="-15" dirty="0">
                <a:solidFill>
                  <a:srgbClr val="FFFFFF"/>
                </a:solidFill>
                <a:latin typeface="Times New Roman"/>
                <a:cs typeface="Times New Roman"/>
              </a:rPr>
              <a:t>st</a:t>
            </a:r>
            <a:r>
              <a:rPr sz="2400" dirty="0">
                <a:solidFill>
                  <a:srgbClr val="FFFFFF"/>
                </a:solidFill>
                <a:latin typeface="Times New Roman"/>
                <a:cs typeface="Times New Roman"/>
              </a:rPr>
              <a:t>	</a:t>
            </a:r>
            <a:r>
              <a:rPr sz="2400" spc="-55" dirty="0">
                <a:solidFill>
                  <a:srgbClr val="FFFFFF"/>
                </a:solidFill>
                <a:latin typeface="Times New Roman"/>
                <a:cs typeface="Times New Roman"/>
              </a:rPr>
              <a:t>b</a:t>
            </a:r>
            <a:r>
              <a:rPr sz="2400" spc="-20" dirty="0">
                <a:solidFill>
                  <a:srgbClr val="FFFFFF"/>
                </a:solidFill>
                <a:latin typeface="Times New Roman"/>
                <a:cs typeface="Times New Roman"/>
              </a:rPr>
              <a:t>e</a:t>
            </a:r>
            <a:r>
              <a:rPr sz="2400" dirty="0">
                <a:solidFill>
                  <a:srgbClr val="FFFFFF"/>
                </a:solidFill>
                <a:latin typeface="Times New Roman"/>
                <a:cs typeface="Times New Roman"/>
              </a:rPr>
              <a:t>	</a:t>
            </a:r>
            <a:r>
              <a:rPr sz="2400" spc="-15" dirty="0">
                <a:solidFill>
                  <a:srgbClr val="FFFFFF"/>
                </a:solidFill>
                <a:latin typeface="Times New Roman"/>
                <a:cs typeface="Times New Roman"/>
              </a:rPr>
              <a:t>s</a:t>
            </a:r>
            <a:r>
              <a:rPr sz="2400" dirty="0">
                <a:solidFill>
                  <a:srgbClr val="FFFFFF"/>
                </a:solidFill>
                <a:latin typeface="Times New Roman"/>
                <a:cs typeface="Times New Roman"/>
              </a:rPr>
              <a:t>to</a:t>
            </a:r>
            <a:r>
              <a:rPr sz="2400" spc="-35" dirty="0">
                <a:solidFill>
                  <a:srgbClr val="FFFFFF"/>
                </a:solidFill>
                <a:latin typeface="Times New Roman"/>
                <a:cs typeface="Times New Roman"/>
              </a:rPr>
              <a:t>r</a:t>
            </a:r>
            <a:r>
              <a:rPr sz="2400" spc="-85" dirty="0">
                <a:solidFill>
                  <a:srgbClr val="FFFFFF"/>
                </a:solidFill>
                <a:latin typeface="Times New Roman"/>
                <a:cs typeface="Times New Roman"/>
              </a:rPr>
              <a:t>e</a:t>
            </a:r>
            <a:r>
              <a:rPr sz="2400" dirty="0">
                <a:solidFill>
                  <a:srgbClr val="FFFFFF"/>
                </a:solidFill>
                <a:latin typeface="Times New Roman"/>
                <a:cs typeface="Times New Roman"/>
              </a:rPr>
              <a:t>d</a:t>
            </a:r>
            <a:endParaRPr sz="2400">
              <a:latin typeface="Times New Roman"/>
              <a:cs typeface="Times New Roman"/>
            </a:endParaRPr>
          </a:p>
        </p:txBody>
      </p:sp>
      <p:sp>
        <p:nvSpPr>
          <p:cNvPr id="30" name="object 25">
            <a:extLst>
              <a:ext uri="{FF2B5EF4-FFF2-40B4-BE49-F238E27FC236}">
                <a16:creationId xmlns:a16="http://schemas.microsoft.com/office/drawing/2014/main" id="{9F9C6751-E0F4-92C4-3901-A5D4DD5E7D15}"/>
              </a:ext>
            </a:extLst>
          </p:cNvPr>
          <p:cNvSpPr txBox="1"/>
          <p:nvPr/>
        </p:nvSpPr>
        <p:spPr>
          <a:xfrm>
            <a:off x="8570913" y="1517650"/>
            <a:ext cx="3198812" cy="392113"/>
          </a:xfrm>
          <a:prstGeom prst="rect">
            <a:avLst/>
          </a:prstGeom>
        </p:spPr>
        <p:txBody>
          <a:bodyPr lIns="0" tIns="13335" rIns="0" bIns="0">
            <a:spAutoFit/>
          </a:bodyPr>
          <a:lstStyle/>
          <a:p>
            <a:pPr marL="12700">
              <a:spcBef>
                <a:spcPts val="105"/>
              </a:spcBef>
              <a:tabLst>
                <a:tab pos="876300" algn="l"/>
                <a:tab pos="2249805" algn="l"/>
              </a:tabLst>
              <a:defRPr/>
            </a:pPr>
            <a:r>
              <a:rPr sz="2400" spc="-40" dirty="0">
                <a:solidFill>
                  <a:srgbClr val="FFFFFF"/>
                </a:solidFill>
                <a:latin typeface="Times New Roman"/>
                <a:cs typeface="Times New Roman"/>
              </a:rPr>
              <a:t>some	</a:t>
            </a:r>
            <a:r>
              <a:rPr sz="2400" spc="-30" dirty="0">
                <a:solidFill>
                  <a:srgbClr val="FFFFFF"/>
                </a:solidFill>
                <a:latin typeface="Times New Roman"/>
                <a:cs typeface="Times New Roman"/>
              </a:rPr>
              <a:t>computer	</a:t>
            </a:r>
            <a:r>
              <a:rPr sz="2400" b="1" spc="-20" dirty="0">
                <a:solidFill>
                  <a:srgbClr val="FFFFFF"/>
                </a:solidFill>
                <a:latin typeface="Times New Roman"/>
                <a:cs typeface="Times New Roman"/>
              </a:rPr>
              <a:t>storage</a:t>
            </a:r>
            <a:endParaRPr sz="2400" dirty="0">
              <a:latin typeface="Times New Roman"/>
              <a:cs typeface="Times New Roman"/>
            </a:endParaRPr>
          </a:p>
        </p:txBody>
      </p:sp>
      <p:sp>
        <p:nvSpPr>
          <p:cNvPr id="18438" name="object 26">
            <a:extLst>
              <a:ext uri="{FF2B5EF4-FFF2-40B4-BE49-F238E27FC236}">
                <a16:creationId xmlns:a16="http://schemas.microsoft.com/office/drawing/2014/main" id="{D51FDBFF-0903-933C-A93D-F9617D587E68}"/>
              </a:ext>
            </a:extLst>
          </p:cNvPr>
          <p:cNvSpPr txBox="1">
            <a:spLocks noChangeArrowheads="1"/>
          </p:cNvSpPr>
          <p:nvPr/>
        </p:nvSpPr>
        <p:spPr bwMode="auto">
          <a:xfrm>
            <a:off x="6659563" y="1182688"/>
            <a:ext cx="1693862"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7465" rIns="0" bIns="0">
            <a:spAutoFit/>
          </a:bodyPr>
          <a:lstStyle>
            <a:lvl1pPr marL="127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93000"/>
              </a:lnSpc>
              <a:spcBef>
                <a:spcPts val="300"/>
              </a:spcBef>
              <a:buFontTx/>
              <a:buNone/>
            </a:pPr>
            <a:r>
              <a:rPr lang="en-US" altLang="en-US" sz="2400">
                <a:solidFill>
                  <a:srgbClr val="FFFFFF"/>
                </a:solidFill>
                <a:latin typeface="Times New Roman" panose="02020603050405020304" pitchFamily="18" charset="0"/>
                <a:cs typeface="Times New Roman" panose="02020603050405020304" pitchFamily="18" charset="0"/>
              </a:rPr>
              <a:t>computerized  physically on  </a:t>
            </a:r>
            <a:r>
              <a:rPr lang="en-US" altLang="en-US" sz="2400" b="1">
                <a:solidFill>
                  <a:srgbClr val="FFFFFF"/>
                </a:solidFill>
                <a:latin typeface="Times New Roman" panose="02020603050405020304" pitchFamily="18" charset="0"/>
                <a:cs typeface="Times New Roman" panose="02020603050405020304" pitchFamily="18" charset="0"/>
              </a:rPr>
              <a:t>medium</a:t>
            </a:r>
            <a:r>
              <a:rPr lang="en-US" altLang="en-US" sz="2400">
                <a:solidFill>
                  <a:srgbClr val="FFFFFF"/>
                </a:solidFill>
                <a:latin typeface="Times New Roman" panose="02020603050405020304" pitchFamily="18" charset="0"/>
                <a:cs typeface="Times New Roman" panose="02020603050405020304" pitchFamily="18" charset="0"/>
              </a:rPr>
              <a:t>.</a:t>
            </a:r>
            <a:endParaRPr lang="en-US" altLang="en-US" sz="2400">
              <a:latin typeface="Times New Roman" panose="02020603050405020304" pitchFamily="18" charset="0"/>
              <a:cs typeface="Times New Roman" panose="02020603050405020304" pitchFamily="18" charset="0"/>
            </a:endParaRPr>
          </a:p>
        </p:txBody>
      </p:sp>
      <p:sp>
        <p:nvSpPr>
          <p:cNvPr id="35" name="object 30">
            <a:extLst>
              <a:ext uri="{FF2B5EF4-FFF2-40B4-BE49-F238E27FC236}">
                <a16:creationId xmlns:a16="http://schemas.microsoft.com/office/drawing/2014/main" id="{313B54E6-9722-F71F-DC62-50A93D01157A}"/>
              </a:ext>
            </a:extLst>
          </p:cNvPr>
          <p:cNvSpPr txBox="1"/>
          <p:nvPr/>
        </p:nvSpPr>
        <p:spPr>
          <a:xfrm>
            <a:off x="6659563" y="3036888"/>
            <a:ext cx="5113337" cy="738187"/>
          </a:xfrm>
          <a:prstGeom prst="rect">
            <a:avLst/>
          </a:prstGeom>
        </p:spPr>
        <p:txBody>
          <a:bodyPr lIns="0" tIns="13335" rIns="0" bIns="0">
            <a:spAutoFit/>
          </a:bodyPr>
          <a:lstStyle/>
          <a:p>
            <a:pPr marL="12700">
              <a:lnSpc>
                <a:spcPts val="2800"/>
              </a:lnSpc>
              <a:spcBef>
                <a:spcPts val="105"/>
              </a:spcBef>
              <a:tabLst>
                <a:tab pos="673100" algn="l"/>
                <a:tab pos="1679575" algn="l"/>
                <a:tab pos="2879725" algn="l"/>
                <a:tab pos="3459479" algn="l"/>
                <a:tab pos="4171315" algn="l"/>
              </a:tabLst>
              <a:defRPr/>
            </a:pPr>
            <a:r>
              <a:rPr sz="2400" spc="-10" dirty="0">
                <a:solidFill>
                  <a:srgbClr val="FFFFFF"/>
                </a:solidFill>
                <a:latin typeface="Times New Roman"/>
                <a:cs typeface="Times New Roman"/>
              </a:rPr>
              <a:t>The	</a:t>
            </a:r>
            <a:r>
              <a:rPr sz="2400" spc="-95" dirty="0">
                <a:solidFill>
                  <a:srgbClr val="FFFFFF"/>
                </a:solidFill>
                <a:latin typeface="Times New Roman"/>
                <a:cs typeface="Times New Roman"/>
              </a:rPr>
              <a:t>DBMS	</a:t>
            </a:r>
            <a:r>
              <a:rPr sz="2400" spc="-40" dirty="0">
                <a:solidFill>
                  <a:srgbClr val="FFFFFF"/>
                </a:solidFill>
                <a:latin typeface="Times New Roman"/>
                <a:cs typeface="Times New Roman"/>
              </a:rPr>
              <a:t>software	</a:t>
            </a:r>
            <a:r>
              <a:rPr sz="2400" spc="-65" dirty="0">
                <a:solidFill>
                  <a:srgbClr val="FFFFFF"/>
                </a:solidFill>
                <a:latin typeface="Times New Roman"/>
                <a:cs typeface="Times New Roman"/>
              </a:rPr>
              <a:t>can	</a:t>
            </a:r>
            <a:r>
              <a:rPr sz="2400" spc="-10" dirty="0">
                <a:solidFill>
                  <a:srgbClr val="FFFFFF"/>
                </a:solidFill>
                <a:latin typeface="Times New Roman"/>
                <a:cs typeface="Times New Roman"/>
              </a:rPr>
              <a:t>then	</a:t>
            </a:r>
            <a:r>
              <a:rPr sz="2400" spc="-75" dirty="0">
                <a:solidFill>
                  <a:srgbClr val="FFFFFF"/>
                </a:solidFill>
                <a:latin typeface="Times New Roman"/>
                <a:cs typeface="Times New Roman"/>
              </a:rPr>
              <a:t>retrieve,</a:t>
            </a:r>
            <a:endParaRPr sz="2400">
              <a:latin typeface="Times New Roman"/>
              <a:cs typeface="Times New Roman"/>
            </a:endParaRPr>
          </a:p>
          <a:p>
            <a:pPr marL="12700">
              <a:lnSpc>
                <a:spcPts val="2800"/>
              </a:lnSpc>
              <a:defRPr/>
            </a:pPr>
            <a:r>
              <a:rPr sz="2400" spc="-40" dirty="0">
                <a:solidFill>
                  <a:srgbClr val="FFFFFF"/>
                </a:solidFill>
                <a:latin typeface="Times New Roman"/>
                <a:cs typeface="Times New Roman"/>
              </a:rPr>
              <a:t>update, and </a:t>
            </a:r>
            <a:r>
              <a:rPr sz="2400" spc="-50" dirty="0">
                <a:solidFill>
                  <a:srgbClr val="FFFFFF"/>
                </a:solidFill>
                <a:latin typeface="Times New Roman"/>
                <a:cs typeface="Times New Roman"/>
              </a:rPr>
              <a:t>process </a:t>
            </a:r>
            <a:r>
              <a:rPr sz="2400" spc="-35" dirty="0">
                <a:solidFill>
                  <a:srgbClr val="FFFFFF"/>
                </a:solidFill>
                <a:latin typeface="Times New Roman"/>
                <a:cs typeface="Times New Roman"/>
              </a:rPr>
              <a:t>this </a:t>
            </a:r>
            <a:r>
              <a:rPr sz="2400" spc="-40" dirty="0">
                <a:solidFill>
                  <a:srgbClr val="FFFFFF"/>
                </a:solidFill>
                <a:latin typeface="Times New Roman"/>
                <a:cs typeface="Times New Roman"/>
              </a:rPr>
              <a:t>data </a:t>
            </a:r>
            <a:r>
              <a:rPr sz="2400" spc="-85" dirty="0">
                <a:solidFill>
                  <a:srgbClr val="FFFFFF"/>
                </a:solidFill>
                <a:latin typeface="Times New Roman"/>
                <a:cs typeface="Times New Roman"/>
              </a:rPr>
              <a:t>as</a:t>
            </a:r>
            <a:r>
              <a:rPr sz="2400" spc="409" dirty="0">
                <a:solidFill>
                  <a:srgbClr val="FFFFFF"/>
                </a:solidFill>
                <a:latin typeface="Times New Roman"/>
                <a:cs typeface="Times New Roman"/>
              </a:rPr>
              <a:t> </a:t>
            </a:r>
            <a:r>
              <a:rPr sz="2400" spc="-60" dirty="0">
                <a:solidFill>
                  <a:srgbClr val="FFFFFF"/>
                </a:solidFill>
                <a:latin typeface="Times New Roman"/>
                <a:cs typeface="Times New Roman"/>
              </a:rPr>
              <a:t>needed.</a:t>
            </a:r>
            <a:endParaRPr sz="2400">
              <a:latin typeface="Times New Roman"/>
              <a:cs typeface="Times New Roman"/>
            </a:endParaRPr>
          </a:p>
        </p:txBody>
      </p:sp>
      <p:sp>
        <p:nvSpPr>
          <p:cNvPr id="18442" name="Content Placeholder 2">
            <a:extLst>
              <a:ext uri="{FF2B5EF4-FFF2-40B4-BE49-F238E27FC236}">
                <a16:creationId xmlns:a16="http://schemas.microsoft.com/office/drawing/2014/main" id="{E2654896-27C9-4C88-6285-79D8294F845E}"/>
              </a:ext>
            </a:extLst>
          </p:cNvPr>
          <p:cNvSpPr txBox="1">
            <a:spLocks noChangeArrowheads="1"/>
          </p:cNvSpPr>
          <p:nvPr/>
        </p:nvSpPr>
        <p:spPr bwMode="auto">
          <a:xfrm>
            <a:off x="422275" y="1422083"/>
            <a:ext cx="10798493" cy="401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indent="-457200" algn="just"/>
            <a:r>
              <a:rPr lang="en-US" b="0" i="0" dirty="0">
                <a:effectLst/>
                <a:latin typeface="Times New Roman" panose="02020603050405020304" pitchFamily="18" charset="0"/>
                <a:cs typeface="Times New Roman" panose="02020603050405020304" pitchFamily="18" charset="0"/>
              </a:rPr>
              <a:t>In a huge database structure, it is very inefficient to search all the index values and reach the desired data. </a:t>
            </a:r>
          </a:p>
          <a:p>
            <a:pPr marL="457200" indent="-457200" algn="just"/>
            <a:r>
              <a:rPr lang="en-US" b="0" i="0" dirty="0">
                <a:effectLst/>
                <a:latin typeface="Times New Roman" panose="02020603050405020304" pitchFamily="18" charset="0"/>
                <a:cs typeface="Times New Roman" panose="02020603050405020304" pitchFamily="18" charset="0"/>
              </a:rPr>
              <a:t>Hashing technique is used to calculate the direct location of a data record on the disk without using index structure.</a:t>
            </a:r>
          </a:p>
          <a:p>
            <a:pPr marL="457200" indent="-457200" algn="just"/>
            <a:r>
              <a:rPr lang="en-US" altLang="en-US" dirty="0">
                <a:latin typeface="Times New Roman" panose="02020603050405020304" pitchFamily="18" charset="0"/>
                <a:cs typeface="Times New Roman" panose="02020603050405020304" pitchFamily="18" charset="0"/>
              </a:rPr>
              <a:t>Data is stored at the data blocks whose address is generated by using the hashing function.</a:t>
            </a:r>
          </a:p>
          <a:p>
            <a:pPr marL="457200" indent="-457200" algn="just"/>
            <a:r>
              <a:rPr lang="en-US" altLang="en-US" dirty="0">
                <a:latin typeface="Times New Roman" panose="02020603050405020304" pitchFamily="18" charset="0"/>
                <a:cs typeface="Times New Roman" panose="02020603050405020304" pitchFamily="18" charset="0"/>
              </a:rPr>
              <a:t>The memory location where these records are stored is known as data bucket or data blocks.</a:t>
            </a:r>
          </a:p>
        </p:txBody>
      </p:sp>
      <p:sp>
        <p:nvSpPr>
          <p:cNvPr id="4" name="Rounded Rectangle 17">
            <a:extLst>
              <a:ext uri="{FF2B5EF4-FFF2-40B4-BE49-F238E27FC236}">
                <a16:creationId xmlns:a16="http://schemas.microsoft.com/office/drawing/2014/main" id="{92A3A0C6-03CD-201D-DD48-FC44710A7069}"/>
              </a:ext>
            </a:extLst>
          </p:cNvPr>
          <p:cNvSpPr/>
          <p:nvPr/>
        </p:nvSpPr>
        <p:spPr>
          <a:xfrm>
            <a:off x="2652689" y="198356"/>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What is Hashing?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CDA5F3F4-09F2-C215-8D0B-E495364CEEB9}"/>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Types of Hashing</a:t>
            </a:r>
          </a:p>
        </p:txBody>
      </p:sp>
      <p:pic>
        <p:nvPicPr>
          <p:cNvPr id="1026" name="Picture 2" descr="Hashing in DBMS - javatpoint">
            <a:extLst>
              <a:ext uri="{FF2B5EF4-FFF2-40B4-BE49-F238E27FC236}">
                <a16:creationId xmlns:a16="http://schemas.microsoft.com/office/drawing/2014/main" id="{5731D8FB-4605-DE33-71CD-B14B1F485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472" y="1513840"/>
            <a:ext cx="6537807" cy="340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889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bject 47">
            <a:extLst>
              <a:ext uri="{FF2B5EF4-FFF2-40B4-BE49-F238E27FC236}">
                <a16:creationId xmlns:a16="http://schemas.microsoft.com/office/drawing/2014/main" id="{F93D021A-F331-545D-D561-696C57B3257D}"/>
              </a:ext>
            </a:extLst>
          </p:cNvPr>
          <p:cNvSpPr txBox="1">
            <a:spLocks noChangeArrowheads="1"/>
          </p:cNvSpPr>
          <p:nvPr/>
        </p:nvSpPr>
        <p:spPr bwMode="auto">
          <a:xfrm>
            <a:off x="721360" y="1381760"/>
            <a:ext cx="10518140" cy="369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766" rIns="0" bIns="0">
            <a:spAutoFit/>
          </a:bodyPr>
          <a:lstStyle>
            <a:lvl1pPr marL="312738" indent="-301625">
              <a:lnSpc>
                <a:spcPct val="90000"/>
              </a:lnSpc>
              <a:spcBef>
                <a:spcPts val="1000"/>
              </a:spcBef>
              <a:buFont typeface="Arial" panose="020B0604020202020204" pitchFamily="34" charset="0"/>
              <a:buChar char="•"/>
              <a:tabLst>
                <a:tab pos="312738"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312738"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9pPr>
          </a:lstStyle>
          <a:p>
            <a:pPr>
              <a:lnSpc>
                <a:spcPct val="100000"/>
              </a:lnSpc>
              <a:spcBef>
                <a:spcPts val="8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 </a:t>
            </a:r>
            <a:r>
              <a:rPr lang="en-US" altLang="en-US" sz="2400" b="1" dirty="0">
                <a:solidFill>
                  <a:srgbClr val="CA3700"/>
                </a:solidFill>
                <a:latin typeface="Times New Roman" panose="02020603050405020304" pitchFamily="18" charset="0"/>
                <a:cs typeface="Times New Roman" panose="02020603050405020304" pitchFamily="18" charset="0"/>
              </a:rPr>
              <a:t>bucket </a:t>
            </a:r>
            <a:r>
              <a:rPr lang="en-US" altLang="en-US" sz="2400" dirty="0">
                <a:latin typeface="Times New Roman" panose="02020603050405020304" pitchFamily="18" charset="0"/>
                <a:cs typeface="Times New Roman" panose="02020603050405020304" pitchFamily="18" charset="0"/>
              </a:rPr>
              <a:t>is a unit of storage containing one or more records (a  bucket is typically a disk block).</a:t>
            </a: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In a </a:t>
            </a:r>
            <a:r>
              <a:rPr lang="en-US" altLang="en-US" sz="2400" b="1" dirty="0">
                <a:solidFill>
                  <a:srgbClr val="CA3700"/>
                </a:solidFill>
                <a:latin typeface="Times New Roman" panose="02020603050405020304" pitchFamily="18" charset="0"/>
                <a:cs typeface="Times New Roman" panose="02020603050405020304" pitchFamily="18" charset="0"/>
              </a:rPr>
              <a:t>hash file organization </a:t>
            </a:r>
            <a:r>
              <a:rPr lang="en-US" altLang="en-US" sz="2400" dirty="0">
                <a:latin typeface="Times New Roman" panose="02020603050405020304" pitchFamily="18" charset="0"/>
                <a:cs typeface="Times New Roman" panose="02020603050405020304" pitchFamily="18" charset="0"/>
              </a:rPr>
              <a:t>we obtain the bucket of a record  directly from its search-key value using a </a:t>
            </a:r>
            <a:r>
              <a:rPr lang="en-US" altLang="en-US" sz="2400" b="1" dirty="0">
                <a:solidFill>
                  <a:srgbClr val="CA3700"/>
                </a:solidFill>
                <a:latin typeface="Times New Roman" panose="02020603050405020304" pitchFamily="18" charset="0"/>
                <a:cs typeface="Times New Roman" panose="02020603050405020304" pitchFamily="18" charset="0"/>
              </a:rPr>
              <a:t>hash function.</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Hash function </a:t>
            </a:r>
            <a:r>
              <a:rPr lang="en-US" altLang="en-US" sz="2400" i="1" dirty="0">
                <a:latin typeface="Times New Roman" panose="02020603050405020304" pitchFamily="18" charset="0"/>
                <a:cs typeface="Times New Roman" panose="02020603050405020304" pitchFamily="18" charset="0"/>
              </a:rPr>
              <a:t>h </a:t>
            </a:r>
            <a:r>
              <a:rPr lang="en-US" altLang="en-US" sz="2400" dirty="0">
                <a:latin typeface="Times New Roman" panose="02020603050405020304" pitchFamily="18" charset="0"/>
                <a:cs typeface="Times New Roman" panose="02020603050405020304" pitchFamily="18" charset="0"/>
              </a:rPr>
              <a:t>is a function from the set of all search-key  values </a:t>
            </a:r>
            <a:r>
              <a:rPr lang="en-US" altLang="en-US" sz="2400" i="1" dirty="0">
                <a:latin typeface="Times New Roman" panose="02020603050405020304" pitchFamily="18" charset="0"/>
                <a:cs typeface="Times New Roman" panose="02020603050405020304" pitchFamily="18" charset="0"/>
              </a:rPr>
              <a:t>K </a:t>
            </a:r>
            <a:r>
              <a:rPr lang="en-US" altLang="en-US" sz="2400" dirty="0">
                <a:latin typeface="Times New Roman" panose="02020603050405020304" pitchFamily="18" charset="0"/>
                <a:cs typeface="Times New Roman" panose="02020603050405020304" pitchFamily="18" charset="0"/>
              </a:rPr>
              <a:t>to the set of all bucket addresses </a:t>
            </a:r>
            <a:r>
              <a:rPr lang="en-US" altLang="en-US" sz="2400" i="1" dirty="0">
                <a:latin typeface="Times New Roman" panose="02020603050405020304" pitchFamily="18" charset="0"/>
                <a:cs typeface="Times New Roman" panose="02020603050405020304" pitchFamily="18" charset="0"/>
              </a:rPr>
              <a:t>B.</a:t>
            </a:r>
            <a:endParaRPr lang="en-US" altLang="en-US" sz="2400" dirty="0">
              <a:latin typeface="Times New Roman" panose="02020603050405020304" pitchFamily="18" charset="0"/>
              <a:cs typeface="Times New Roman" panose="02020603050405020304" pitchFamily="18" charset="0"/>
            </a:endParaRP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Hash function is used to locate records for access, insertion as  well as deletion.</a:t>
            </a: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Records with different search-key values may be mapped to  the same bucket; thus entire bucket has to be searched  sequentially to locate a record.</a:t>
            </a:r>
          </a:p>
        </p:txBody>
      </p:sp>
      <p:sp>
        <p:nvSpPr>
          <p:cNvPr id="2" name="Rounded Rectangle 17">
            <a:extLst>
              <a:ext uri="{FF2B5EF4-FFF2-40B4-BE49-F238E27FC236}">
                <a16:creationId xmlns:a16="http://schemas.microsoft.com/office/drawing/2014/main" id="{8CD15407-C7BF-9F97-CBE6-06A0E2DC74E1}"/>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4" dirty="0"/>
              <a:t>Static Hashing</a:t>
            </a:r>
            <a:endParaRPr lang="en-US" sz="2400" spc="-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object 327">
            <a:extLst>
              <a:ext uri="{FF2B5EF4-FFF2-40B4-BE49-F238E27FC236}">
                <a16:creationId xmlns:a16="http://schemas.microsoft.com/office/drawing/2014/main" id="{388D5CCB-C315-2499-66EC-BD74EC2048B9}"/>
              </a:ext>
            </a:extLst>
          </p:cNvPr>
          <p:cNvSpPr txBox="1"/>
          <p:nvPr/>
        </p:nvSpPr>
        <p:spPr>
          <a:xfrm>
            <a:off x="731521" y="1187450"/>
            <a:ext cx="10281919" cy="3694940"/>
          </a:xfrm>
          <a:prstGeom prst="rect">
            <a:avLst/>
          </a:prstGeom>
        </p:spPr>
        <p:txBody>
          <a:bodyPr wrap="square" lIns="0" tIns="11766" rIns="0" bIns="0">
            <a:spAutoFit/>
          </a:bodyPr>
          <a:lstStyle>
            <a:lvl1pPr marL="71438" indent="-61913">
              <a:defRPr>
                <a:solidFill>
                  <a:schemeClr val="tx1"/>
                </a:solidFill>
                <a:latin typeface="Arial" panose="020B0604020202020204" pitchFamily="34" charset="0"/>
                <a:cs typeface="Arial" panose="020B0604020202020204" pitchFamily="34" charset="0"/>
              </a:defRPr>
            </a:lvl1pPr>
            <a:lvl2pPr marL="1112838" indent="-252413">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88"/>
              </a:spcBef>
              <a:defRPr/>
            </a:pPr>
            <a:r>
              <a:rPr lang="en-US" altLang="en-US" sz="2400" dirty="0">
                <a:latin typeface="Times New Roman" panose="02020603050405020304" pitchFamily="18" charset="0"/>
                <a:cs typeface="Times New Roman" panose="02020603050405020304" pitchFamily="18" charset="0"/>
              </a:rPr>
              <a:t>Hash file organization of </a:t>
            </a:r>
            <a:r>
              <a:rPr lang="en-US" altLang="en-US" sz="2400" i="1" dirty="0">
                <a:latin typeface="Times New Roman" panose="02020603050405020304" pitchFamily="18" charset="0"/>
                <a:cs typeface="Times New Roman" panose="02020603050405020304" pitchFamily="18" charset="0"/>
              </a:rPr>
              <a:t>account </a:t>
            </a:r>
            <a:r>
              <a:rPr lang="en-US" altLang="en-US" sz="2400" dirty="0">
                <a:latin typeface="Times New Roman" panose="02020603050405020304" pitchFamily="18" charset="0"/>
                <a:cs typeface="Times New Roman" panose="02020603050405020304" pitchFamily="18" charset="0"/>
              </a:rPr>
              <a:t>file, using </a:t>
            </a:r>
            <a:r>
              <a:rPr lang="en-US" altLang="en-US" sz="2400" i="1" dirty="0">
                <a:latin typeface="Times New Roman" panose="02020603050405020304" pitchFamily="18" charset="0"/>
                <a:cs typeface="Times New Roman" panose="02020603050405020304" pitchFamily="18" charset="0"/>
              </a:rPr>
              <a:t>branch-name </a:t>
            </a:r>
            <a:r>
              <a:rPr lang="en-US" altLang="en-US" sz="2400" dirty="0">
                <a:latin typeface="Times New Roman" panose="02020603050405020304" pitchFamily="18" charset="0"/>
                <a:cs typeface="Times New Roman" panose="02020603050405020304" pitchFamily="18" charset="0"/>
              </a:rPr>
              <a:t>as key  (See figure in next slide.)</a:t>
            </a:r>
          </a:p>
          <a:p>
            <a:pPr>
              <a:spcBef>
                <a:spcPts val="25"/>
              </a:spcBef>
              <a:defRPr/>
            </a:pPr>
            <a:endParaRPr lang="en-US" altLang="en-US" sz="2400" dirty="0">
              <a:latin typeface="Times New Roman" panose="02020603050405020304" pitchFamily="18" charset="0"/>
              <a:cs typeface="Times New Roman" panose="02020603050405020304" pitchFamily="18" charset="0"/>
            </a:endParaRPr>
          </a:p>
          <a:p>
            <a:pPr>
              <a:buClr>
                <a:srgbClr val="CA3700"/>
              </a:buClr>
              <a:buSzPct val="90000"/>
              <a:buFont typeface="Wingdings" panose="05000000000000000000" pitchFamily="2" charset="2"/>
              <a:buChar char=""/>
              <a:defRPr/>
            </a:pPr>
            <a:r>
              <a:rPr lang="en-US" altLang="en-US" sz="2400" dirty="0">
                <a:latin typeface="Times New Roman" panose="02020603050405020304" pitchFamily="18" charset="0"/>
                <a:cs typeface="Times New Roman" panose="02020603050405020304" pitchFamily="18" charset="0"/>
              </a:rPr>
              <a:t>There are 10 buckets,</a:t>
            </a:r>
          </a:p>
          <a:p>
            <a:pPr>
              <a:spcBef>
                <a:spcPts val="738"/>
              </a:spcBef>
              <a:buClr>
                <a:srgbClr val="CA3700"/>
              </a:buClr>
              <a:buSzPct val="90000"/>
              <a:buFont typeface="Wingdings" panose="05000000000000000000" pitchFamily="2" charset="2"/>
              <a:buChar char=""/>
              <a:defRPr/>
            </a:pPr>
            <a:r>
              <a:rPr lang="en-US" altLang="en-US" sz="2400" dirty="0">
                <a:latin typeface="Times New Roman" panose="02020603050405020304" pitchFamily="18" charset="0"/>
                <a:cs typeface="Times New Roman" panose="02020603050405020304" pitchFamily="18" charset="0"/>
              </a:rPr>
              <a:t>The binary representation of the </a:t>
            </a:r>
            <a:r>
              <a:rPr lang="en-US" altLang="en-US" sz="2400" i="1" dirty="0" err="1">
                <a:latin typeface="Times New Roman" panose="02020603050405020304" pitchFamily="18" charset="0"/>
                <a:cs typeface="Times New Roman" panose="02020603050405020304" pitchFamily="18" charset="0"/>
              </a:rPr>
              <a:t>i</a:t>
            </a:r>
            <a:r>
              <a:rPr lang="en-US" altLang="en-US" sz="2400" i="1"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th</a:t>
            </a:r>
            <a:r>
              <a:rPr lang="en-US" altLang="en-US" sz="2400" dirty="0">
                <a:latin typeface="Times New Roman" panose="02020603050405020304" pitchFamily="18" charset="0"/>
                <a:cs typeface="Times New Roman" panose="02020603050405020304" pitchFamily="18" charset="0"/>
              </a:rPr>
              <a:t> character is assumed to  be the integer </a:t>
            </a:r>
            <a:r>
              <a:rPr lang="en-US" altLang="en-US" sz="2400" i="1" dirty="0" err="1">
                <a:latin typeface="Times New Roman" panose="02020603050405020304" pitchFamily="18" charset="0"/>
                <a:cs typeface="Times New Roman" panose="02020603050405020304" pitchFamily="18" charset="0"/>
              </a:rPr>
              <a:t>i</a:t>
            </a:r>
            <a:r>
              <a:rPr lang="en-US" altLang="en-US" sz="2400" i="1"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a:spcBef>
                <a:spcPts val="725"/>
              </a:spcBef>
              <a:buClr>
                <a:srgbClr val="CA3700"/>
              </a:buClr>
              <a:buSzPct val="90000"/>
              <a:buFont typeface="Wingdings" panose="05000000000000000000" pitchFamily="2" charset="2"/>
              <a:buChar char=""/>
              <a:defRPr/>
            </a:pPr>
            <a:r>
              <a:rPr lang="en-US" altLang="en-US" sz="2400" dirty="0">
                <a:latin typeface="Times New Roman" panose="02020603050405020304" pitchFamily="18" charset="0"/>
                <a:cs typeface="Times New Roman" panose="02020603050405020304" pitchFamily="18" charset="0"/>
              </a:rPr>
              <a:t>The hash function returns the sum of the binary  representations of the characters modulo 10</a:t>
            </a:r>
          </a:p>
          <a:p>
            <a:pPr marL="860425" lvl="1" indent="0">
              <a:spcBef>
                <a:spcPts val="688"/>
              </a:spcBef>
              <a:buClr>
                <a:srgbClr val="CA6600"/>
              </a:buClr>
              <a:buSzPct val="106000"/>
              <a:defRPr/>
            </a:pPr>
            <a:endParaRPr lang="en-US" altLang="en-US" sz="2400" dirty="0">
              <a:latin typeface="Times New Roman" panose="02020603050405020304" pitchFamily="18" charset="0"/>
              <a:cs typeface="Times New Roman" panose="02020603050405020304" pitchFamily="18" charset="0"/>
            </a:endParaRPr>
          </a:p>
          <a:p>
            <a:pPr marL="1203325" lvl="1" indent="-342900">
              <a:spcBef>
                <a:spcPts val="688"/>
              </a:spcBef>
              <a:buClr>
                <a:srgbClr val="CA6600"/>
              </a:buClr>
              <a:buSzPct val="106000"/>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rPr>
              <a:t>E.g. h(</a:t>
            </a:r>
            <a:r>
              <a:rPr lang="en-US" altLang="en-US" sz="2400" dirty="0" err="1">
                <a:latin typeface="Times New Roman" panose="02020603050405020304" pitchFamily="18" charset="0"/>
                <a:cs typeface="Times New Roman" panose="02020603050405020304" pitchFamily="18" charset="0"/>
              </a:rPr>
              <a:t>Perryridge</a:t>
            </a:r>
            <a:r>
              <a:rPr lang="en-US" altLang="en-US" sz="2400" dirty="0">
                <a:latin typeface="Times New Roman" panose="02020603050405020304" pitchFamily="18" charset="0"/>
                <a:cs typeface="Times New Roman" panose="02020603050405020304" pitchFamily="18" charset="0"/>
              </a:rPr>
              <a:t>) = 5    h(Round Hill) = 3   h(Brighton) = 3</a:t>
            </a:r>
          </a:p>
        </p:txBody>
      </p:sp>
      <p:sp>
        <p:nvSpPr>
          <p:cNvPr id="2" name="Rounded Rectangle 17">
            <a:extLst>
              <a:ext uri="{FF2B5EF4-FFF2-40B4-BE49-F238E27FC236}">
                <a16:creationId xmlns:a16="http://schemas.microsoft.com/office/drawing/2014/main" id="{8D88AFFD-A716-C967-D0E1-CF4883401F0B}"/>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4" dirty="0">
                <a:uFill>
                  <a:solidFill>
                    <a:srgbClr val="FFAC41"/>
                  </a:solidFill>
                </a:uFill>
              </a:rPr>
              <a:t>Ex</a:t>
            </a:r>
            <a:r>
              <a:rPr lang="en-US" sz="2400" spc="-4" dirty="0"/>
              <a:t>ample of </a:t>
            </a:r>
            <a:r>
              <a:rPr lang="en-US" sz="2400" spc="-9" dirty="0"/>
              <a:t>Hash </a:t>
            </a:r>
            <a:r>
              <a:rPr lang="en-US" sz="2400" spc="-4" dirty="0"/>
              <a:t>File Organization</a:t>
            </a:r>
            <a:endParaRPr lang="en-US" sz="2400"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object 9">
            <a:extLst>
              <a:ext uri="{FF2B5EF4-FFF2-40B4-BE49-F238E27FC236}">
                <a16:creationId xmlns:a16="http://schemas.microsoft.com/office/drawing/2014/main" id="{A3F51C4B-25FF-50F0-42D1-701CDD971BBA}"/>
              </a:ext>
            </a:extLst>
          </p:cNvPr>
          <p:cNvSpPr txBox="1">
            <a:spLocks noChangeArrowheads="1"/>
          </p:cNvSpPr>
          <p:nvPr/>
        </p:nvSpPr>
        <p:spPr bwMode="auto">
          <a:xfrm>
            <a:off x="548641" y="1031875"/>
            <a:ext cx="10688319"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57785" rIns="0" bIns="0">
            <a:spAutoFit/>
          </a:bodyPr>
          <a:lstStyle>
            <a:lvl1pPr marL="285750" indent="-273050">
              <a:lnSpc>
                <a:spcPct val="90000"/>
              </a:lnSpc>
              <a:spcBef>
                <a:spcPts val="1000"/>
              </a:spcBef>
              <a:buFont typeface="Arial" panose="020B0604020202020204" pitchFamily="34" charset="0"/>
              <a:buChar char="•"/>
              <a:tabLst>
                <a:tab pos="28575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28575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285750"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285750" algn="l"/>
              </a:tabLst>
              <a:defRPr sz="2000">
                <a:solidFill>
                  <a:schemeClr val="tx1"/>
                </a:solidFill>
                <a:latin typeface="Calibri" panose="020F0502020204030204" pitchFamily="34" charset="0"/>
              </a:defRPr>
            </a:lvl9pPr>
          </a:lstStyle>
          <a:p>
            <a:pPr>
              <a:lnSpc>
                <a:spcPts val="2813"/>
              </a:lnSpc>
              <a:spcBef>
                <a:spcPts val="450"/>
              </a:spcBef>
              <a:buClr>
                <a:srgbClr val="0AD0D9"/>
              </a:buClr>
              <a:buSzPct val="94000"/>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A single-level index is an auxiliary file that makes it  more efficient to search for a record in the data file.</a:t>
            </a:r>
          </a:p>
          <a:p>
            <a:pPr>
              <a:lnSpc>
                <a:spcPts val="2813"/>
              </a:lnSpc>
              <a:spcBef>
                <a:spcPts val="625"/>
              </a:spcBef>
              <a:buClr>
                <a:srgbClr val="0AD0D9"/>
              </a:buClr>
              <a:buSzPct val="94000"/>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The index is usually specified on one field of the file  (although it could be specified on several fields)</a:t>
            </a:r>
          </a:p>
          <a:p>
            <a:pPr>
              <a:lnSpc>
                <a:spcPts val="2813"/>
              </a:lnSpc>
              <a:spcBef>
                <a:spcPts val="625"/>
              </a:spcBef>
              <a:buClr>
                <a:srgbClr val="0AD0D9"/>
              </a:buClr>
              <a:buSzPct val="94000"/>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One form of an index is a file of entries &lt;</a:t>
            </a:r>
            <a:r>
              <a:rPr lang="en-US" altLang="en-US" sz="2600" b="1" dirty="0">
                <a:latin typeface="Times New Roman" panose="02020603050405020304" pitchFamily="18" charset="0"/>
                <a:cs typeface="Times New Roman" panose="02020603050405020304" pitchFamily="18" charset="0"/>
              </a:rPr>
              <a:t>field value,  pointer to record&gt;</a:t>
            </a:r>
            <a:r>
              <a:rPr lang="en-US" altLang="en-US" sz="2600" dirty="0">
                <a:latin typeface="Times New Roman" panose="02020603050405020304" pitchFamily="18" charset="0"/>
                <a:cs typeface="Times New Roman" panose="02020603050405020304" pitchFamily="18" charset="0"/>
              </a:rPr>
              <a:t>, which is ordered by field value</a:t>
            </a:r>
          </a:p>
          <a:p>
            <a:pPr>
              <a:lnSpc>
                <a:spcPct val="100000"/>
              </a:lnSpc>
              <a:spcBef>
                <a:spcPts val="275"/>
              </a:spcBef>
              <a:buClr>
                <a:srgbClr val="0AD0D9"/>
              </a:buClr>
              <a:buSzPct val="94000"/>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The index is called an access path on the field.</a:t>
            </a:r>
          </a:p>
        </p:txBody>
      </p:sp>
      <p:sp>
        <p:nvSpPr>
          <p:cNvPr id="19462" name="object 10">
            <a:extLst>
              <a:ext uri="{FF2B5EF4-FFF2-40B4-BE49-F238E27FC236}">
                <a16:creationId xmlns:a16="http://schemas.microsoft.com/office/drawing/2014/main" id="{20A2BBC7-82E8-F4B6-3571-E6EF2D69EC23}"/>
              </a:ext>
            </a:extLst>
          </p:cNvPr>
          <p:cNvSpPr>
            <a:spLocks noChangeArrowheads="1"/>
          </p:cNvSpPr>
          <p:nvPr/>
        </p:nvSpPr>
        <p:spPr bwMode="auto">
          <a:xfrm>
            <a:off x="4328160" y="4033520"/>
            <a:ext cx="3992880" cy="136239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
        <p:nvSpPr>
          <p:cNvPr id="19463" name="object 11">
            <a:extLst>
              <a:ext uri="{FF2B5EF4-FFF2-40B4-BE49-F238E27FC236}">
                <a16:creationId xmlns:a16="http://schemas.microsoft.com/office/drawing/2014/main" id="{372FF64D-54E2-8A71-9E76-B24BB1B4CCBD}"/>
              </a:ext>
            </a:extLst>
          </p:cNvPr>
          <p:cNvSpPr txBox="1">
            <a:spLocks noChangeArrowheads="1"/>
          </p:cNvSpPr>
          <p:nvPr/>
        </p:nvSpPr>
        <p:spPr bwMode="auto">
          <a:xfrm>
            <a:off x="8564563" y="6537325"/>
            <a:ext cx="161925"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1425"/>
              </a:lnSpc>
              <a:spcBef>
                <a:spcPct val="0"/>
              </a:spcBef>
              <a:buFontTx/>
              <a:buNone/>
            </a:pPr>
            <a:fld id="{4DA3A141-A3A8-4D70-AC7E-6D6D33D7250C}" type="slidenum">
              <a:rPr lang="en-US" altLang="en-US" sz="1200">
                <a:solidFill>
                  <a:srgbClr val="D1EAED"/>
                </a:solidFill>
                <a:latin typeface="Arial" panose="020B0604020202020204" pitchFamily="34" charset="0"/>
              </a:rPr>
              <a:pPr>
                <a:lnSpc>
                  <a:spcPts val="1425"/>
                </a:lnSpc>
                <a:spcBef>
                  <a:spcPct val="0"/>
                </a:spcBef>
                <a:buFontTx/>
                <a:buNone/>
              </a:pPr>
              <a:t>3</a:t>
            </a:fld>
            <a:endParaRPr lang="en-US" altLang="en-US" sz="1200">
              <a:latin typeface="Arial" panose="020B0604020202020204" pitchFamily="34" charset="0"/>
            </a:endParaRPr>
          </a:p>
        </p:txBody>
      </p:sp>
      <p:sp>
        <p:nvSpPr>
          <p:cNvPr id="4" name="Rounded Rectangle 17">
            <a:extLst>
              <a:ext uri="{FF2B5EF4-FFF2-40B4-BE49-F238E27FC236}">
                <a16:creationId xmlns:a16="http://schemas.microsoft.com/office/drawing/2014/main" id="{1CF73EB9-8DA2-A49D-2534-866F5318B742}"/>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30" dirty="0"/>
          </a:p>
          <a:p>
            <a:pPr algn="ctr"/>
            <a:r>
              <a:rPr lang="en-US" sz="2400" spc="-30" dirty="0"/>
              <a:t>Indexes </a:t>
            </a:r>
            <a:r>
              <a:rPr lang="en-US" sz="2400" dirty="0"/>
              <a:t>as </a:t>
            </a:r>
            <a:r>
              <a:rPr lang="en-US" sz="2400" spc="-5" dirty="0"/>
              <a:t>Access</a:t>
            </a:r>
            <a:r>
              <a:rPr lang="en-US" sz="2400" spc="-85" dirty="0"/>
              <a:t> </a:t>
            </a:r>
            <a:r>
              <a:rPr lang="en-US" sz="2400" spc="-35" dirty="0"/>
              <a:t>Paths</a:t>
            </a:r>
            <a:endParaRPr lang="en-IN" sz="2400" dirty="0"/>
          </a:p>
          <a:p>
            <a:pPr algn="ct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object 47">
            <a:extLst>
              <a:ext uri="{FF2B5EF4-FFF2-40B4-BE49-F238E27FC236}">
                <a16:creationId xmlns:a16="http://schemas.microsoft.com/office/drawing/2014/main" id="{01C0AAF5-4A20-8E97-8B1A-C9E846238A5F}"/>
              </a:ext>
            </a:extLst>
          </p:cNvPr>
          <p:cNvGrpSpPr>
            <a:grpSpLocks/>
          </p:cNvGrpSpPr>
          <p:nvPr/>
        </p:nvGrpSpPr>
        <p:grpSpPr bwMode="auto">
          <a:xfrm>
            <a:off x="1137921" y="1842770"/>
            <a:ext cx="9116378" cy="3887470"/>
            <a:chOff x="2326385" y="1622297"/>
            <a:chExt cx="5135880" cy="5494020"/>
          </a:xfrm>
        </p:grpSpPr>
        <p:sp>
          <p:nvSpPr>
            <p:cNvPr id="20487" name="object 48">
              <a:extLst>
                <a:ext uri="{FF2B5EF4-FFF2-40B4-BE49-F238E27FC236}">
                  <a16:creationId xmlns:a16="http://schemas.microsoft.com/office/drawing/2014/main" id="{42B21993-D56B-35B9-AA0E-7A6F84650E5F}"/>
                </a:ext>
              </a:extLst>
            </p:cNvPr>
            <p:cNvSpPr>
              <a:spLocks noChangeArrowheads="1"/>
            </p:cNvSpPr>
            <p:nvPr/>
          </p:nvSpPr>
          <p:spPr bwMode="auto">
            <a:xfrm>
              <a:off x="2403347" y="1699259"/>
              <a:ext cx="4992674" cy="534162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
          <p:nvSpPr>
            <p:cNvPr id="20488" name="object 49">
              <a:extLst>
                <a:ext uri="{FF2B5EF4-FFF2-40B4-BE49-F238E27FC236}">
                  <a16:creationId xmlns:a16="http://schemas.microsoft.com/office/drawing/2014/main" id="{7044BA57-8D9A-BABE-EC03-6ED9A9288C27}"/>
                </a:ext>
              </a:extLst>
            </p:cNvPr>
            <p:cNvSpPr>
              <a:spLocks/>
            </p:cNvSpPr>
            <p:nvPr/>
          </p:nvSpPr>
          <p:spPr bwMode="auto">
            <a:xfrm>
              <a:off x="2333243" y="1629155"/>
              <a:ext cx="5122545" cy="5480685"/>
            </a:xfrm>
            <a:custGeom>
              <a:avLst/>
              <a:gdLst>
                <a:gd name="T0" fmla="*/ 0 w 5122545"/>
                <a:gd name="T1" fmla="*/ 0 h 5480684"/>
                <a:gd name="T2" fmla="*/ 0 w 5122545"/>
                <a:gd name="T3" fmla="*/ 5480307 h 5480684"/>
                <a:gd name="T4" fmla="*/ 5122163 w 5122545"/>
                <a:gd name="T5" fmla="*/ 5480307 h 5480684"/>
                <a:gd name="T6" fmla="*/ 5122163 w 5122545"/>
                <a:gd name="T7" fmla="*/ 0 h 5480684"/>
                <a:gd name="T8" fmla="*/ 0 w 5122545"/>
                <a:gd name="T9" fmla="*/ 0 h 54806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22545" h="5480684">
                  <a:moveTo>
                    <a:pt x="0" y="0"/>
                  </a:moveTo>
                  <a:lnTo>
                    <a:pt x="0" y="5480304"/>
                  </a:lnTo>
                  <a:lnTo>
                    <a:pt x="5122163" y="5480304"/>
                  </a:lnTo>
                  <a:lnTo>
                    <a:pt x="5122163"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489" name="object 50">
              <a:extLst>
                <a:ext uri="{FF2B5EF4-FFF2-40B4-BE49-F238E27FC236}">
                  <a16:creationId xmlns:a16="http://schemas.microsoft.com/office/drawing/2014/main" id="{A45328C4-C414-12CC-666E-CE6572DC88D2}"/>
                </a:ext>
              </a:extLst>
            </p:cNvPr>
            <p:cNvSpPr>
              <a:spLocks/>
            </p:cNvSpPr>
            <p:nvPr/>
          </p:nvSpPr>
          <p:spPr bwMode="auto">
            <a:xfrm>
              <a:off x="2365247" y="1661159"/>
              <a:ext cx="5059680" cy="5417820"/>
            </a:xfrm>
            <a:custGeom>
              <a:avLst/>
              <a:gdLst>
                <a:gd name="T0" fmla="*/ 0 w 5059680"/>
                <a:gd name="T1" fmla="*/ 0 h 5417820"/>
                <a:gd name="T2" fmla="*/ 0 w 5059680"/>
                <a:gd name="T3" fmla="*/ 5417820 h 5417820"/>
                <a:gd name="T4" fmla="*/ 5059680 w 5059680"/>
                <a:gd name="T5" fmla="*/ 5417820 h 5417820"/>
                <a:gd name="T6" fmla="*/ 5059680 w 5059680"/>
                <a:gd name="T7" fmla="*/ 0 h 5417820"/>
                <a:gd name="T8" fmla="*/ 0 w 5059680"/>
                <a:gd name="T9" fmla="*/ 0 h 54178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59680" h="5417820">
                  <a:moveTo>
                    <a:pt x="0" y="0"/>
                  </a:moveTo>
                  <a:lnTo>
                    <a:pt x="0" y="5417820"/>
                  </a:lnTo>
                  <a:lnTo>
                    <a:pt x="5059680" y="5417820"/>
                  </a:lnTo>
                  <a:lnTo>
                    <a:pt x="5059680" y="0"/>
                  </a:lnTo>
                  <a:lnTo>
                    <a:pt x="0" y="0"/>
                  </a:lnTo>
                  <a:close/>
                </a:path>
              </a:pathLst>
            </a:custGeom>
            <a:noFill/>
            <a:ln w="24383">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0490" name="object 51">
              <a:extLst>
                <a:ext uri="{FF2B5EF4-FFF2-40B4-BE49-F238E27FC236}">
                  <a16:creationId xmlns:a16="http://schemas.microsoft.com/office/drawing/2014/main" id="{C9E0A90A-0EE7-67CD-9BC2-87A420BCF4C8}"/>
                </a:ext>
              </a:extLst>
            </p:cNvPr>
            <p:cNvSpPr>
              <a:spLocks/>
            </p:cNvSpPr>
            <p:nvPr/>
          </p:nvSpPr>
          <p:spPr bwMode="auto">
            <a:xfrm>
              <a:off x="2395727" y="1691639"/>
              <a:ext cx="4997450" cy="5355590"/>
            </a:xfrm>
            <a:custGeom>
              <a:avLst/>
              <a:gdLst>
                <a:gd name="T0" fmla="*/ 0 w 4997450"/>
                <a:gd name="T1" fmla="*/ 0 h 5355590"/>
                <a:gd name="T2" fmla="*/ 0 w 4997450"/>
                <a:gd name="T3" fmla="*/ 5355336 h 5355590"/>
                <a:gd name="T4" fmla="*/ 4997196 w 4997450"/>
                <a:gd name="T5" fmla="*/ 5355336 h 5355590"/>
                <a:gd name="T6" fmla="*/ 4997196 w 4997450"/>
                <a:gd name="T7" fmla="*/ 0 h 5355590"/>
                <a:gd name="T8" fmla="*/ 0 w 4997450"/>
                <a:gd name="T9" fmla="*/ 0 h 53555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7450" h="5355590">
                  <a:moveTo>
                    <a:pt x="0" y="0"/>
                  </a:moveTo>
                  <a:lnTo>
                    <a:pt x="0" y="5355336"/>
                  </a:lnTo>
                  <a:lnTo>
                    <a:pt x="4997196" y="5355336"/>
                  </a:lnTo>
                  <a:lnTo>
                    <a:pt x="4997196"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20483" name="object 52">
            <a:extLst>
              <a:ext uri="{FF2B5EF4-FFF2-40B4-BE49-F238E27FC236}">
                <a16:creationId xmlns:a16="http://schemas.microsoft.com/office/drawing/2014/main" id="{9041C646-A414-B302-DE05-7EA27B62195A}"/>
              </a:ext>
            </a:extLst>
          </p:cNvPr>
          <p:cNvSpPr txBox="1">
            <a:spLocks noChangeArrowheads="1"/>
          </p:cNvSpPr>
          <p:nvPr/>
        </p:nvSpPr>
        <p:spPr bwMode="auto">
          <a:xfrm>
            <a:off x="1706880" y="965200"/>
            <a:ext cx="9245283" cy="273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766" rIns="0" bIns="0">
            <a:spAutoFit/>
          </a:bodyPr>
          <a:lstStyle>
            <a:lvl1pPr marL="1673225" indent="-16621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ts val="88"/>
              </a:spcBef>
              <a:buFontTx/>
              <a:buNone/>
            </a:pPr>
            <a:r>
              <a:rPr lang="en-US" altLang="en-US" sz="1700" dirty="0">
                <a:latin typeface="Arial" panose="020B0604020202020204" pitchFamily="34" charset="0"/>
              </a:rPr>
              <a:t>Hash file organization of </a:t>
            </a:r>
            <a:r>
              <a:rPr lang="en-US" altLang="en-US" sz="1700" i="1" dirty="0">
                <a:latin typeface="Arial" panose="020B0604020202020204" pitchFamily="34" charset="0"/>
              </a:rPr>
              <a:t>account </a:t>
            </a:r>
            <a:r>
              <a:rPr lang="en-US" altLang="en-US" sz="1700" dirty="0">
                <a:latin typeface="Arial" panose="020B0604020202020204" pitchFamily="34" charset="0"/>
              </a:rPr>
              <a:t>file, using </a:t>
            </a:r>
            <a:r>
              <a:rPr lang="en-US" altLang="en-US" sz="1700" i="1" dirty="0">
                <a:latin typeface="Arial" panose="020B0604020202020204" pitchFamily="34" charset="0"/>
              </a:rPr>
              <a:t>branch-name </a:t>
            </a:r>
            <a:r>
              <a:rPr lang="en-US" altLang="en-US" sz="1700" dirty="0">
                <a:latin typeface="Arial" panose="020B0604020202020204" pitchFamily="34" charset="0"/>
              </a:rPr>
              <a:t>as key  (see previous slide for details).</a:t>
            </a:r>
          </a:p>
        </p:txBody>
      </p:sp>
      <p:sp>
        <p:nvSpPr>
          <p:cNvPr id="2" name="Rounded Rectangle 17">
            <a:extLst>
              <a:ext uri="{FF2B5EF4-FFF2-40B4-BE49-F238E27FC236}">
                <a16:creationId xmlns:a16="http://schemas.microsoft.com/office/drawing/2014/main" id="{B00C8EA1-A4C2-5DE2-97CF-EF92F57E8C19}"/>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4" dirty="0"/>
              <a:t>Example of </a:t>
            </a:r>
            <a:r>
              <a:rPr lang="en-US" sz="2400" spc="-9" dirty="0"/>
              <a:t>Hash </a:t>
            </a:r>
            <a:r>
              <a:rPr lang="en-US" sz="2400" spc="-4" dirty="0"/>
              <a:t>File</a:t>
            </a:r>
            <a:r>
              <a:rPr lang="en-US" sz="2400" spc="-31" dirty="0"/>
              <a:t> </a:t>
            </a:r>
            <a:r>
              <a:rPr lang="en-US" sz="2400" spc="-4" dirty="0"/>
              <a:t>Organization</a:t>
            </a:r>
            <a:endParaRPr lang="en-US" sz="2400" spc="-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bject 47">
            <a:extLst>
              <a:ext uri="{FF2B5EF4-FFF2-40B4-BE49-F238E27FC236}">
                <a16:creationId xmlns:a16="http://schemas.microsoft.com/office/drawing/2014/main" id="{807F84B5-A927-3643-1FA0-22521949F7B7}"/>
              </a:ext>
            </a:extLst>
          </p:cNvPr>
          <p:cNvSpPr txBox="1">
            <a:spLocks noChangeArrowheads="1"/>
          </p:cNvSpPr>
          <p:nvPr/>
        </p:nvSpPr>
        <p:spPr bwMode="auto">
          <a:xfrm>
            <a:off x="680720" y="1056640"/>
            <a:ext cx="10231120" cy="480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766" rIns="0" bIns="0">
            <a:spAutoFit/>
          </a:bodyPr>
          <a:lstStyle>
            <a:lvl1pPr marL="312738" indent="-301625">
              <a:lnSpc>
                <a:spcPct val="90000"/>
              </a:lnSpc>
              <a:spcBef>
                <a:spcPts val="1000"/>
              </a:spcBef>
              <a:buFont typeface="Arial" panose="020B0604020202020204" pitchFamily="34" charset="0"/>
              <a:buChar char="•"/>
              <a:tabLst>
                <a:tab pos="312738" algn="l"/>
              </a:tabLst>
              <a:defRPr sz="2800">
                <a:solidFill>
                  <a:schemeClr val="tx1"/>
                </a:solidFill>
                <a:latin typeface="Calibri" panose="020F0502020204030204" pitchFamily="34" charset="0"/>
              </a:defRPr>
            </a:lvl1pPr>
            <a:lvl2pPr marL="666750" indent="-252413">
              <a:lnSpc>
                <a:spcPct val="90000"/>
              </a:lnSpc>
              <a:spcBef>
                <a:spcPts val="500"/>
              </a:spcBef>
              <a:buFont typeface="Arial" panose="020B0604020202020204" pitchFamily="34" charset="0"/>
              <a:buChar char="•"/>
              <a:tabLst>
                <a:tab pos="312738"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9pPr>
          </a:lstStyle>
          <a:p>
            <a:pPr>
              <a:lnSpc>
                <a:spcPct val="100000"/>
              </a:lnSpc>
              <a:spcBef>
                <a:spcPts val="8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Worst has function maps all search-key values to the same  bucket; this makes access time proportional to the number of  search-key values in the file.</a:t>
            </a: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An ideal hash function is </a:t>
            </a:r>
            <a:r>
              <a:rPr lang="en-US" altLang="en-US" sz="2400" b="1" dirty="0">
                <a:solidFill>
                  <a:srgbClr val="CA3700"/>
                </a:solidFill>
                <a:latin typeface="Times New Roman" panose="02020603050405020304" pitchFamily="18" charset="0"/>
                <a:cs typeface="Times New Roman" panose="02020603050405020304" pitchFamily="18" charset="0"/>
              </a:rPr>
              <a:t>uniform</a:t>
            </a: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i.e., each bucket is assigned  the same number of search-key values from the set of </a:t>
            </a:r>
            <a:r>
              <a:rPr lang="en-US" altLang="en-US" sz="2400" i="1" dirty="0">
                <a:latin typeface="Times New Roman" panose="02020603050405020304" pitchFamily="18" charset="0"/>
                <a:cs typeface="Times New Roman" panose="02020603050405020304" pitchFamily="18" charset="0"/>
              </a:rPr>
              <a:t>all  </a:t>
            </a:r>
            <a:r>
              <a:rPr lang="en-US" altLang="en-US" sz="2400" dirty="0">
                <a:latin typeface="Times New Roman" panose="02020603050405020304" pitchFamily="18" charset="0"/>
                <a:cs typeface="Times New Roman" panose="02020603050405020304" pitchFamily="18" charset="0"/>
              </a:rPr>
              <a:t>possible values.</a:t>
            </a: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Ideal hash function is </a:t>
            </a:r>
            <a:r>
              <a:rPr lang="en-US" altLang="en-US" sz="2400" b="1" dirty="0">
                <a:solidFill>
                  <a:srgbClr val="CA3700"/>
                </a:solidFill>
                <a:latin typeface="Times New Roman" panose="02020603050405020304" pitchFamily="18" charset="0"/>
                <a:cs typeface="Times New Roman" panose="02020603050405020304" pitchFamily="18" charset="0"/>
              </a:rPr>
              <a:t>random</a:t>
            </a:r>
            <a:r>
              <a:rPr lang="en-US" altLang="en-US" sz="2400" dirty="0">
                <a:latin typeface="Times New Roman" panose="02020603050405020304" pitchFamily="18" charset="0"/>
                <a:cs typeface="Times New Roman" panose="02020603050405020304" pitchFamily="18" charset="0"/>
              </a:rPr>
              <a:t>, so each bucket will have the  same number of records assigned to it irrespective of the </a:t>
            </a:r>
            <a:r>
              <a:rPr lang="en-US" altLang="en-US" sz="2400" i="1" dirty="0">
                <a:latin typeface="Times New Roman" panose="02020603050405020304" pitchFamily="18" charset="0"/>
                <a:cs typeface="Times New Roman" panose="02020603050405020304" pitchFamily="18" charset="0"/>
              </a:rPr>
              <a:t>actual  distribution </a:t>
            </a:r>
            <a:r>
              <a:rPr lang="en-US" altLang="en-US" sz="2400" dirty="0">
                <a:latin typeface="Times New Roman" panose="02020603050405020304" pitchFamily="18" charset="0"/>
                <a:cs typeface="Times New Roman" panose="02020603050405020304" pitchFamily="18" charset="0"/>
              </a:rPr>
              <a:t>of search-key values in the file.</a:t>
            </a: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Typical hash functions perform computation on the internal  binary representation of the search-key.</a:t>
            </a:r>
          </a:p>
          <a:p>
            <a:pPr lvl="1" algn="just">
              <a:lnSpc>
                <a:spcPct val="100000"/>
              </a:lnSpc>
              <a:spcBef>
                <a:spcPts val="688"/>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For example, for a string search-key, the binary representations of  all the characters in the string could be added and the sum modulo  the number of buckets could be returned. .</a:t>
            </a:r>
          </a:p>
        </p:txBody>
      </p:sp>
      <p:sp>
        <p:nvSpPr>
          <p:cNvPr id="2" name="Rounded Rectangle 17">
            <a:extLst>
              <a:ext uri="{FF2B5EF4-FFF2-40B4-BE49-F238E27FC236}">
                <a16:creationId xmlns:a16="http://schemas.microsoft.com/office/drawing/2014/main" id="{28BFDE4F-F797-6195-55A1-130406CF2A2B}"/>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9" dirty="0"/>
              <a:t>Hash</a:t>
            </a:r>
            <a:r>
              <a:rPr lang="en-US" sz="2400" spc="-62" dirty="0"/>
              <a:t> </a:t>
            </a:r>
            <a:r>
              <a:rPr lang="en-US" sz="2400" spc="-9" dirty="0"/>
              <a:t>Functions</a:t>
            </a:r>
            <a:endParaRPr lang="en-US" sz="2400" spc="-5"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bject 47">
            <a:extLst>
              <a:ext uri="{FF2B5EF4-FFF2-40B4-BE49-F238E27FC236}">
                <a16:creationId xmlns:a16="http://schemas.microsoft.com/office/drawing/2014/main" id="{CBF25E69-6436-19A2-938A-4CD287D4C18F}"/>
              </a:ext>
            </a:extLst>
          </p:cNvPr>
          <p:cNvSpPr txBox="1">
            <a:spLocks noChangeArrowheads="1"/>
          </p:cNvSpPr>
          <p:nvPr/>
        </p:nvSpPr>
        <p:spPr bwMode="auto">
          <a:xfrm>
            <a:off x="721360" y="1295400"/>
            <a:ext cx="10241280" cy="312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91887" rIns="0" bIns="0">
            <a:spAutoFit/>
          </a:bodyPr>
          <a:lstStyle>
            <a:lvl1pPr marL="312738" indent="-301625">
              <a:lnSpc>
                <a:spcPct val="90000"/>
              </a:lnSpc>
              <a:spcBef>
                <a:spcPts val="1000"/>
              </a:spcBef>
              <a:buFont typeface="Arial" panose="020B0604020202020204" pitchFamily="34" charset="0"/>
              <a:buChar char="•"/>
              <a:tabLst>
                <a:tab pos="312738" algn="l"/>
              </a:tabLst>
              <a:defRPr sz="2800">
                <a:solidFill>
                  <a:schemeClr val="tx1"/>
                </a:solidFill>
                <a:latin typeface="Calibri" panose="020F0502020204030204" pitchFamily="34" charset="0"/>
              </a:defRPr>
            </a:lvl1pPr>
            <a:lvl2pPr marL="666750" indent="-252413">
              <a:lnSpc>
                <a:spcPct val="90000"/>
              </a:lnSpc>
              <a:spcBef>
                <a:spcPts val="500"/>
              </a:spcBef>
              <a:buFont typeface="Arial" panose="020B0604020202020204" pitchFamily="34" charset="0"/>
              <a:buChar char="•"/>
              <a:tabLst>
                <a:tab pos="312738" algn="l"/>
              </a:tabLst>
              <a:defRPr sz="2400">
                <a:solidFill>
                  <a:schemeClr val="tx1"/>
                </a:solidFill>
                <a:latin typeface="Calibri" panose="020F0502020204030204" pitchFamily="34" charset="0"/>
              </a:defRPr>
            </a:lvl2pPr>
            <a:lvl3pPr marL="968375" indent="-201613">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9pPr>
          </a:lstStyle>
          <a:p>
            <a:pPr>
              <a:lnSpc>
                <a:spcPct val="100000"/>
              </a:lnSpc>
              <a:spcBef>
                <a:spcPts val="725"/>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Bucket overflow can occur because of</a:t>
            </a:r>
          </a:p>
          <a:p>
            <a:pPr lvl="1">
              <a:lnSpc>
                <a:spcPct val="100000"/>
              </a:lnSpc>
              <a:spcBef>
                <a:spcPts val="688"/>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Insufficient buckets</a:t>
            </a:r>
          </a:p>
          <a:p>
            <a:pPr lvl="1">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Skew in distribution of records. This can occur due to two  reasons:</a:t>
            </a:r>
          </a:p>
          <a:p>
            <a:pPr lvl="2">
              <a:lnSpc>
                <a:spcPct val="100000"/>
              </a:lnSpc>
              <a:spcBef>
                <a:spcPts val="663"/>
              </a:spcBef>
              <a:buClr>
                <a:srgbClr val="000099"/>
              </a:buClr>
              <a:buSzPct val="83000"/>
              <a:buFontTx/>
              <a:buChar char="*"/>
            </a:pPr>
            <a:r>
              <a:rPr lang="en-US" altLang="en-US" sz="2400" dirty="0">
                <a:latin typeface="Times New Roman" panose="02020603050405020304" pitchFamily="18" charset="0"/>
                <a:cs typeface="Times New Roman" panose="02020603050405020304" pitchFamily="18" charset="0"/>
              </a:rPr>
              <a:t>multiple records have same search-key value</a:t>
            </a:r>
          </a:p>
          <a:p>
            <a:pPr lvl="2">
              <a:lnSpc>
                <a:spcPct val="100000"/>
              </a:lnSpc>
              <a:spcBef>
                <a:spcPts val="675"/>
              </a:spcBef>
              <a:buClr>
                <a:srgbClr val="000099"/>
              </a:buClr>
              <a:buSzPct val="83000"/>
              <a:buFontTx/>
              <a:buChar char="*"/>
            </a:pPr>
            <a:r>
              <a:rPr lang="en-US" altLang="en-US" sz="2400" dirty="0">
                <a:latin typeface="Times New Roman" panose="02020603050405020304" pitchFamily="18" charset="0"/>
                <a:cs typeface="Times New Roman" panose="02020603050405020304" pitchFamily="18" charset="0"/>
              </a:rPr>
              <a:t>chosen hash function produces non-uniform distribution of key  values</a:t>
            </a: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Although the probability of bucket overflow can be reduced, it  cannot be eliminated; it is handled by using </a:t>
            </a:r>
            <a:r>
              <a:rPr lang="en-US" altLang="en-US" sz="2400" i="1" dirty="0">
                <a:solidFill>
                  <a:srgbClr val="CA3700"/>
                </a:solidFill>
                <a:latin typeface="Times New Roman" panose="02020603050405020304" pitchFamily="18" charset="0"/>
                <a:cs typeface="Times New Roman" panose="02020603050405020304" pitchFamily="18" charset="0"/>
              </a:rPr>
              <a:t>overflow buckets</a:t>
            </a:r>
            <a:r>
              <a:rPr lang="en-US" altLang="en-US" sz="2400" i="1"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p:txBody>
      </p:sp>
      <p:sp>
        <p:nvSpPr>
          <p:cNvPr id="2" name="Rounded Rectangle 17">
            <a:extLst>
              <a:ext uri="{FF2B5EF4-FFF2-40B4-BE49-F238E27FC236}">
                <a16:creationId xmlns:a16="http://schemas.microsoft.com/office/drawing/2014/main" id="{CE50F262-8A8D-921A-32F6-04EEB56E196D}"/>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4" dirty="0"/>
              <a:t>Handling of Bucket</a:t>
            </a:r>
            <a:r>
              <a:rPr lang="en-US" sz="2400" spc="-35" dirty="0"/>
              <a:t> </a:t>
            </a:r>
            <a:r>
              <a:rPr lang="en-US" sz="2400" spc="-4" dirty="0"/>
              <a:t>Overflows</a:t>
            </a:r>
            <a:endParaRPr lang="en-US" sz="2400" spc="-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bject 327">
            <a:extLst>
              <a:ext uri="{FF2B5EF4-FFF2-40B4-BE49-F238E27FC236}">
                <a16:creationId xmlns:a16="http://schemas.microsoft.com/office/drawing/2014/main" id="{B2F66AA1-8E32-0737-6072-BE368D10B90B}"/>
              </a:ext>
            </a:extLst>
          </p:cNvPr>
          <p:cNvSpPr txBox="1">
            <a:spLocks noChangeArrowheads="1"/>
          </p:cNvSpPr>
          <p:nvPr/>
        </p:nvSpPr>
        <p:spPr bwMode="auto">
          <a:xfrm>
            <a:off x="1127760" y="1178560"/>
            <a:ext cx="10060941" cy="17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766" rIns="0" bIns="0">
            <a:spAutoFit/>
          </a:bodyPr>
          <a:lstStyle>
            <a:lvl1pPr marL="312738" indent="-301625">
              <a:lnSpc>
                <a:spcPct val="90000"/>
              </a:lnSpc>
              <a:spcBef>
                <a:spcPts val="1000"/>
              </a:spcBef>
              <a:buFont typeface="Arial" panose="020B0604020202020204" pitchFamily="34" charset="0"/>
              <a:buChar char="•"/>
              <a:tabLst>
                <a:tab pos="312738" algn="l"/>
              </a:tabLst>
              <a:defRPr sz="2800">
                <a:solidFill>
                  <a:schemeClr val="tx1"/>
                </a:solidFill>
                <a:latin typeface="Calibri" panose="020F0502020204030204" pitchFamily="34" charset="0"/>
              </a:defRPr>
            </a:lvl1pPr>
            <a:lvl2pPr marL="666750" indent="-252413">
              <a:lnSpc>
                <a:spcPct val="90000"/>
              </a:lnSpc>
              <a:spcBef>
                <a:spcPts val="500"/>
              </a:spcBef>
              <a:buFont typeface="Arial" panose="020B0604020202020204" pitchFamily="34" charset="0"/>
              <a:buChar char="•"/>
              <a:tabLst>
                <a:tab pos="312738"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9pPr>
          </a:lstStyle>
          <a:p>
            <a:pPr>
              <a:lnSpc>
                <a:spcPct val="100000"/>
              </a:lnSpc>
              <a:spcBef>
                <a:spcPts val="88"/>
              </a:spcBef>
              <a:buSzPct val="90000"/>
              <a:buFont typeface="Wingdings" panose="05000000000000000000" pitchFamily="2" charset="2"/>
              <a:buChar char=""/>
            </a:pPr>
            <a:r>
              <a:rPr lang="en-US" altLang="en-US" sz="2000" dirty="0">
                <a:solidFill>
                  <a:srgbClr val="CA3700"/>
                </a:solidFill>
                <a:latin typeface="Arial" panose="020B0604020202020204" pitchFamily="34" charset="0"/>
              </a:rPr>
              <a:t>Overflow chaining </a:t>
            </a:r>
            <a:r>
              <a:rPr lang="en-US" altLang="en-US" sz="2000" dirty="0">
                <a:latin typeface="Arial" panose="020B0604020202020204" pitchFamily="34" charset="0"/>
              </a:rPr>
              <a:t>– the overflow buckets of a given bucket are  chained together in a linked list.</a:t>
            </a:r>
          </a:p>
          <a:p>
            <a:pPr>
              <a:lnSpc>
                <a:spcPct val="100000"/>
              </a:lnSpc>
              <a:spcBef>
                <a:spcPts val="738"/>
              </a:spcBef>
              <a:buClr>
                <a:srgbClr val="CA3700"/>
              </a:buClr>
              <a:buSzPct val="90000"/>
              <a:buFont typeface="Wingdings" panose="05000000000000000000" pitchFamily="2" charset="2"/>
              <a:buChar char=""/>
            </a:pPr>
            <a:r>
              <a:rPr lang="en-US" altLang="en-US" sz="2000" dirty="0">
                <a:latin typeface="Arial" panose="020B0604020202020204" pitchFamily="34" charset="0"/>
              </a:rPr>
              <a:t>Above scheme is called </a:t>
            </a:r>
            <a:r>
              <a:rPr lang="en-US" altLang="en-US" sz="2000" dirty="0">
                <a:solidFill>
                  <a:srgbClr val="CA3700"/>
                </a:solidFill>
                <a:latin typeface="Arial" panose="020B0604020202020204" pitchFamily="34" charset="0"/>
              </a:rPr>
              <a:t>closed hashing</a:t>
            </a:r>
            <a:r>
              <a:rPr lang="en-US" altLang="en-US" sz="2000" b="1" dirty="0">
                <a:latin typeface="Arial" panose="020B0604020202020204" pitchFamily="34" charset="0"/>
              </a:rPr>
              <a:t>.</a:t>
            </a:r>
            <a:endParaRPr lang="en-US" altLang="en-US" sz="2000" dirty="0">
              <a:latin typeface="Arial" panose="020B0604020202020204" pitchFamily="34" charset="0"/>
            </a:endParaRPr>
          </a:p>
          <a:p>
            <a:pPr lvl="1">
              <a:lnSpc>
                <a:spcPct val="100000"/>
              </a:lnSpc>
              <a:spcBef>
                <a:spcPts val="688"/>
              </a:spcBef>
              <a:buClr>
                <a:srgbClr val="CA6600"/>
              </a:buClr>
              <a:buSzPct val="106000"/>
              <a:buFont typeface="Wingdings" panose="05000000000000000000" pitchFamily="2" charset="2"/>
              <a:buChar char=""/>
            </a:pPr>
            <a:r>
              <a:rPr lang="en-US" altLang="en-US" sz="2000" dirty="0">
                <a:latin typeface="Arial" panose="020B0604020202020204" pitchFamily="34" charset="0"/>
              </a:rPr>
              <a:t>An alternative, called </a:t>
            </a:r>
            <a:r>
              <a:rPr lang="en-US" altLang="en-US" sz="2000" dirty="0">
                <a:solidFill>
                  <a:srgbClr val="CA3700"/>
                </a:solidFill>
                <a:latin typeface="Arial" panose="020B0604020202020204" pitchFamily="34" charset="0"/>
              </a:rPr>
              <a:t>open hashing</a:t>
            </a:r>
            <a:r>
              <a:rPr lang="en-US" altLang="en-US" sz="2000" dirty="0">
                <a:latin typeface="Arial" panose="020B0604020202020204" pitchFamily="34" charset="0"/>
              </a:rPr>
              <a:t>, which does not use overflow  buckets,	is not suitable for database applications</a:t>
            </a:r>
            <a:r>
              <a:rPr lang="en-US" altLang="en-US" sz="1800" dirty="0">
                <a:latin typeface="Arial" panose="020B0604020202020204" pitchFamily="34" charset="0"/>
              </a:rPr>
              <a:t>.</a:t>
            </a:r>
          </a:p>
        </p:txBody>
      </p:sp>
      <p:sp>
        <p:nvSpPr>
          <p:cNvPr id="23555" name="object 328">
            <a:extLst>
              <a:ext uri="{FF2B5EF4-FFF2-40B4-BE49-F238E27FC236}">
                <a16:creationId xmlns:a16="http://schemas.microsoft.com/office/drawing/2014/main" id="{DC982A19-F7FF-E552-97CF-ED8CE078C7B5}"/>
              </a:ext>
            </a:extLst>
          </p:cNvPr>
          <p:cNvSpPr>
            <a:spLocks noChangeArrowheads="1"/>
          </p:cNvSpPr>
          <p:nvPr/>
        </p:nvSpPr>
        <p:spPr bwMode="auto">
          <a:xfrm>
            <a:off x="3078481" y="3240605"/>
            <a:ext cx="4704080" cy="257093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grpSp>
        <p:nvGrpSpPr>
          <p:cNvPr id="23556" name="object 329">
            <a:extLst>
              <a:ext uri="{FF2B5EF4-FFF2-40B4-BE49-F238E27FC236}">
                <a16:creationId xmlns:a16="http://schemas.microsoft.com/office/drawing/2014/main" id="{56223EAB-9880-668C-E161-0FCAECF41B57}"/>
              </a:ext>
            </a:extLst>
          </p:cNvPr>
          <p:cNvGrpSpPr>
            <a:grpSpLocks/>
          </p:cNvGrpSpPr>
          <p:nvPr/>
        </p:nvGrpSpPr>
        <p:grpSpPr bwMode="auto">
          <a:xfrm>
            <a:off x="2550160" y="2927350"/>
            <a:ext cx="5933440" cy="3197225"/>
            <a:chOff x="1800605" y="3144773"/>
            <a:chExt cx="6399530" cy="3775075"/>
          </a:xfrm>
        </p:grpSpPr>
        <p:sp>
          <p:nvSpPr>
            <p:cNvPr id="23560" name="object 330">
              <a:extLst>
                <a:ext uri="{FF2B5EF4-FFF2-40B4-BE49-F238E27FC236}">
                  <a16:creationId xmlns:a16="http://schemas.microsoft.com/office/drawing/2014/main" id="{B2D905A6-3692-AE5B-7451-F9081241D1F2}"/>
                </a:ext>
              </a:extLst>
            </p:cNvPr>
            <p:cNvSpPr>
              <a:spLocks/>
            </p:cNvSpPr>
            <p:nvPr/>
          </p:nvSpPr>
          <p:spPr bwMode="auto">
            <a:xfrm>
              <a:off x="1807463" y="3151631"/>
              <a:ext cx="6385560" cy="3761740"/>
            </a:xfrm>
            <a:custGeom>
              <a:avLst/>
              <a:gdLst>
                <a:gd name="T0" fmla="*/ 0 w 6385559"/>
                <a:gd name="T1" fmla="*/ 0 h 3761740"/>
                <a:gd name="T2" fmla="*/ 0 w 6385559"/>
                <a:gd name="T3" fmla="*/ 3761232 h 3761740"/>
                <a:gd name="T4" fmla="*/ 6385562 w 6385559"/>
                <a:gd name="T5" fmla="*/ 3761232 h 3761740"/>
                <a:gd name="T6" fmla="*/ 6385562 w 6385559"/>
                <a:gd name="T7" fmla="*/ 0 h 3761740"/>
                <a:gd name="T8" fmla="*/ 0 w 6385559"/>
                <a:gd name="T9" fmla="*/ 0 h 37617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85559" h="3761740">
                  <a:moveTo>
                    <a:pt x="0" y="0"/>
                  </a:moveTo>
                  <a:lnTo>
                    <a:pt x="0" y="3761232"/>
                  </a:lnTo>
                  <a:lnTo>
                    <a:pt x="6385559" y="3761232"/>
                  </a:lnTo>
                  <a:lnTo>
                    <a:pt x="6385559"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3561" name="object 331">
              <a:extLst>
                <a:ext uri="{FF2B5EF4-FFF2-40B4-BE49-F238E27FC236}">
                  <a16:creationId xmlns:a16="http://schemas.microsoft.com/office/drawing/2014/main" id="{99D50236-696F-215D-BCCE-33012AFAE318}"/>
                </a:ext>
              </a:extLst>
            </p:cNvPr>
            <p:cNvSpPr>
              <a:spLocks/>
            </p:cNvSpPr>
            <p:nvPr/>
          </p:nvSpPr>
          <p:spPr bwMode="auto">
            <a:xfrm>
              <a:off x="1839467" y="3183635"/>
              <a:ext cx="6323330" cy="3698875"/>
            </a:xfrm>
            <a:custGeom>
              <a:avLst/>
              <a:gdLst>
                <a:gd name="T0" fmla="*/ 0 w 6323330"/>
                <a:gd name="T1" fmla="*/ 0 h 3698875"/>
                <a:gd name="T2" fmla="*/ 0 w 6323330"/>
                <a:gd name="T3" fmla="*/ 3698748 h 3698875"/>
                <a:gd name="T4" fmla="*/ 6323076 w 6323330"/>
                <a:gd name="T5" fmla="*/ 3698748 h 3698875"/>
                <a:gd name="T6" fmla="*/ 6323076 w 6323330"/>
                <a:gd name="T7" fmla="*/ 0 h 3698875"/>
                <a:gd name="T8" fmla="*/ 0 w 6323330"/>
                <a:gd name="T9" fmla="*/ 0 h 3698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23330" h="3698875">
                  <a:moveTo>
                    <a:pt x="0" y="0"/>
                  </a:moveTo>
                  <a:lnTo>
                    <a:pt x="0" y="3698748"/>
                  </a:lnTo>
                  <a:lnTo>
                    <a:pt x="6323076" y="3698748"/>
                  </a:lnTo>
                  <a:lnTo>
                    <a:pt x="6323076" y="0"/>
                  </a:lnTo>
                  <a:lnTo>
                    <a:pt x="0" y="0"/>
                  </a:lnTo>
                  <a:close/>
                </a:path>
              </a:pathLst>
            </a:custGeom>
            <a:noFill/>
            <a:ln w="24384">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3562" name="object 332">
              <a:extLst>
                <a:ext uri="{FF2B5EF4-FFF2-40B4-BE49-F238E27FC236}">
                  <a16:creationId xmlns:a16="http://schemas.microsoft.com/office/drawing/2014/main" id="{EE993AB1-1888-C05B-CD21-48A713974681}"/>
                </a:ext>
              </a:extLst>
            </p:cNvPr>
            <p:cNvSpPr>
              <a:spLocks/>
            </p:cNvSpPr>
            <p:nvPr/>
          </p:nvSpPr>
          <p:spPr bwMode="auto">
            <a:xfrm>
              <a:off x="1869947" y="3214115"/>
              <a:ext cx="6261100" cy="3636645"/>
            </a:xfrm>
            <a:custGeom>
              <a:avLst/>
              <a:gdLst>
                <a:gd name="T0" fmla="*/ 0 w 6261100"/>
                <a:gd name="T1" fmla="*/ 0 h 3636645"/>
                <a:gd name="T2" fmla="*/ 0 w 6261100"/>
                <a:gd name="T3" fmla="*/ 3636264 h 3636645"/>
                <a:gd name="T4" fmla="*/ 6260592 w 6261100"/>
                <a:gd name="T5" fmla="*/ 3636264 h 3636645"/>
                <a:gd name="T6" fmla="*/ 6260592 w 6261100"/>
                <a:gd name="T7" fmla="*/ 0 h 3636645"/>
                <a:gd name="T8" fmla="*/ 0 w 6261100"/>
                <a:gd name="T9" fmla="*/ 0 h 36366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61100" h="3636645">
                  <a:moveTo>
                    <a:pt x="0" y="0"/>
                  </a:moveTo>
                  <a:lnTo>
                    <a:pt x="0" y="3636264"/>
                  </a:lnTo>
                  <a:lnTo>
                    <a:pt x="6260592" y="3636264"/>
                  </a:lnTo>
                  <a:lnTo>
                    <a:pt x="6260592"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2" name="Rounded Rectangle 17">
            <a:extLst>
              <a:ext uri="{FF2B5EF4-FFF2-40B4-BE49-F238E27FC236}">
                <a16:creationId xmlns:a16="http://schemas.microsoft.com/office/drawing/2014/main" id="{1D5696A0-EE46-D6B0-058D-8E630B53BCEF}"/>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4" dirty="0"/>
              <a:t>Handling of Bucket Overflows</a:t>
            </a:r>
            <a:endParaRPr lang="en-US" sz="2400" spc="-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bject 47">
            <a:extLst>
              <a:ext uri="{FF2B5EF4-FFF2-40B4-BE49-F238E27FC236}">
                <a16:creationId xmlns:a16="http://schemas.microsoft.com/office/drawing/2014/main" id="{E8BC018D-4135-8BBF-67E7-E7D1B24205FB}"/>
              </a:ext>
            </a:extLst>
          </p:cNvPr>
          <p:cNvSpPr txBox="1">
            <a:spLocks noChangeArrowheads="1"/>
          </p:cNvSpPr>
          <p:nvPr/>
        </p:nvSpPr>
        <p:spPr bwMode="auto">
          <a:xfrm>
            <a:off x="497841" y="1441450"/>
            <a:ext cx="11548110" cy="3325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766" rIns="0" bIns="0">
            <a:spAutoFit/>
          </a:bodyPr>
          <a:lstStyle>
            <a:lvl1pPr marL="312738" indent="-301625">
              <a:lnSpc>
                <a:spcPct val="90000"/>
              </a:lnSpc>
              <a:spcBef>
                <a:spcPts val="1000"/>
              </a:spcBef>
              <a:buFont typeface="Arial" panose="020B0604020202020204" pitchFamily="34" charset="0"/>
              <a:buChar char="•"/>
              <a:tabLst>
                <a:tab pos="312738" algn="l"/>
              </a:tabLst>
              <a:defRPr sz="2800">
                <a:solidFill>
                  <a:schemeClr val="tx1"/>
                </a:solidFill>
                <a:latin typeface="Calibri" panose="020F0502020204030204" pitchFamily="34" charset="0"/>
              </a:defRPr>
            </a:lvl1pPr>
            <a:lvl2pPr marL="666750" indent="-252413">
              <a:lnSpc>
                <a:spcPct val="90000"/>
              </a:lnSpc>
              <a:spcBef>
                <a:spcPts val="500"/>
              </a:spcBef>
              <a:buFont typeface="Arial" panose="020B0604020202020204" pitchFamily="34" charset="0"/>
              <a:buChar char="•"/>
              <a:tabLst>
                <a:tab pos="312738"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9pPr>
          </a:lstStyle>
          <a:p>
            <a:pPr>
              <a:lnSpc>
                <a:spcPct val="100000"/>
              </a:lnSpc>
              <a:spcBef>
                <a:spcPts val="8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Hashing can be used not only for file organization, but also for  index-structure creation.</a:t>
            </a: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 </a:t>
            </a:r>
            <a:r>
              <a:rPr lang="en-US" altLang="en-US" sz="2400" b="1" dirty="0">
                <a:solidFill>
                  <a:srgbClr val="CA3700"/>
                </a:solidFill>
                <a:latin typeface="Times New Roman" panose="02020603050405020304" pitchFamily="18" charset="0"/>
                <a:cs typeface="Times New Roman" panose="02020603050405020304" pitchFamily="18" charset="0"/>
              </a:rPr>
              <a:t>hash index </a:t>
            </a:r>
            <a:r>
              <a:rPr lang="en-US" altLang="en-US" sz="2400" dirty="0">
                <a:latin typeface="Times New Roman" panose="02020603050405020304" pitchFamily="18" charset="0"/>
                <a:cs typeface="Times New Roman" panose="02020603050405020304" pitchFamily="18" charset="0"/>
              </a:rPr>
              <a:t>organizes the search keys, with their associated  record pointers, into a hash file structure.</a:t>
            </a: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Strictly speaking, hash indices are always secondary indices</a:t>
            </a:r>
          </a:p>
          <a:p>
            <a:pPr lvl="1">
              <a:lnSpc>
                <a:spcPct val="100000"/>
              </a:lnSpc>
              <a:spcBef>
                <a:spcPts val="688"/>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if the file itself is organized using hashing, a separate primary hash  index on it using the same search-key is unnecessary.</a:t>
            </a:r>
          </a:p>
          <a:p>
            <a:pPr lvl="1">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However, we use the term hash index to refer to both secondary  index structures and hash organized files.</a:t>
            </a:r>
          </a:p>
        </p:txBody>
      </p:sp>
      <p:sp>
        <p:nvSpPr>
          <p:cNvPr id="2" name="Rounded Rectangle 17">
            <a:extLst>
              <a:ext uri="{FF2B5EF4-FFF2-40B4-BE49-F238E27FC236}">
                <a16:creationId xmlns:a16="http://schemas.microsoft.com/office/drawing/2014/main" id="{28E710F0-5D32-D808-5DE7-5C48A86CF359}"/>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9" dirty="0"/>
              <a:t>Hash</a:t>
            </a:r>
            <a:r>
              <a:rPr lang="en-US" sz="2400" spc="-62" dirty="0"/>
              <a:t> </a:t>
            </a:r>
            <a:r>
              <a:rPr lang="en-US" sz="2400" spc="-4" dirty="0"/>
              <a:t>Indices</a:t>
            </a:r>
            <a:endParaRPr lang="en-US" sz="2400" spc="-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object 9">
            <a:extLst>
              <a:ext uri="{FF2B5EF4-FFF2-40B4-BE49-F238E27FC236}">
                <a16:creationId xmlns:a16="http://schemas.microsoft.com/office/drawing/2014/main" id="{EBD29C07-7B13-4CE9-F274-AA9632D38EB7}"/>
              </a:ext>
            </a:extLst>
          </p:cNvPr>
          <p:cNvGrpSpPr>
            <a:grpSpLocks/>
          </p:cNvGrpSpPr>
          <p:nvPr/>
        </p:nvGrpSpPr>
        <p:grpSpPr bwMode="auto">
          <a:xfrm>
            <a:off x="3751262" y="1021715"/>
            <a:ext cx="4689475" cy="4462463"/>
            <a:chOff x="2437638" y="1349502"/>
            <a:chExt cx="5316220" cy="5058410"/>
          </a:xfrm>
        </p:grpSpPr>
        <p:sp>
          <p:nvSpPr>
            <p:cNvPr id="25606" name="object 10">
              <a:extLst>
                <a:ext uri="{FF2B5EF4-FFF2-40B4-BE49-F238E27FC236}">
                  <a16:creationId xmlns:a16="http://schemas.microsoft.com/office/drawing/2014/main" id="{EF4666AE-FC7D-9117-FA8F-2B71A581C4C6}"/>
                </a:ext>
              </a:extLst>
            </p:cNvPr>
            <p:cNvSpPr>
              <a:spLocks noChangeArrowheads="1"/>
            </p:cNvSpPr>
            <p:nvPr/>
          </p:nvSpPr>
          <p:spPr bwMode="auto">
            <a:xfrm>
              <a:off x="2514600" y="1426464"/>
              <a:ext cx="5171427" cy="490575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
          <p:nvSpPr>
            <p:cNvPr id="25607" name="object 11">
              <a:extLst>
                <a:ext uri="{FF2B5EF4-FFF2-40B4-BE49-F238E27FC236}">
                  <a16:creationId xmlns:a16="http://schemas.microsoft.com/office/drawing/2014/main" id="{DB635A63-6B27-593E-444F-0739C61F15DC}"/>
                </a:ext>
              </a:extLst>
            </p:cNvPr>
            <p:cNvSpPr>
              <a:spLocks/>
            </p:cNvSpPr>
            <p:nvPr/>
          </p:nvSpPr>
          <p:spPr bwMode="auto">
            <a:xfrm>
              <a:off x="2444496" y="1356360"/>
              <a:ext cx="5302250" cy="5044440"/>
            </a:xfrm>
            <a:custGeom>
              <a:avLst/>
              <a:gdLst>
                <a:gd name="T0" fmla="*/ 0 w 5302250"/>
                <a:gd name="T1" fmla="*/ 0 h 5044440"/>
                <a:gd name="T2" fmla="*/ 0 w 5302250"/>
                <a:gd name="T3" fmla="*/ 5044440 h 5044440"/>
                <a:gd name="T4" fmla="*/ 5301996 w 5302250"/>
                <a:gd name="T5" fmla="*/ 5044440 h 5044440"/>
                <a:gd name="T6" fmla="*/ 5301996 w 5302250"/>
                <a:gd name="T7" fmla="*/ 0 h 5044440"/>
                <a:gd name="T8" fmla="*/ 0 w 5302250"/>
                <a:gd name="T9" fmla="*/ 0 h 50444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02250" h="5044440">
                  <a:moveTo>
                    <a:pt x="0" y="0"/>
                  </a:moveTo>
                  <a:lnTo>
                    <a:pt x="0" y="5044440"/>
                  </a:lnTo>
                  <a:lnTo>
                    <a:pt x="5301996" y="5044440"/>
                  </a:lnTo>
                  <a:lnTo>
                    <a:pt x="5301996"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5608" name="object 12">
              <a:extLst>
                <a:ext uri="{FF2B5EF4-FFF2-40B4-BE49-F238E27FC236}">
                  <a16:creationId xmlns:a16="http://schemas.microsoft.com/office/drawing/2014/main" id="{92BC8A7A-8034-D4A4-80FE-7F2D3B7F077D}"/>
                </a:ext>
              </a:extLst>
            </p:cNvPr>
            <p:cNvSpPr>
              <a:spLocks/>
            </p:cNvSpPr>
            <p:nvPr/>
          </p:nvSpPr>
          <p:spPr bwMode="auto">
            <a:xfrm>
              <a:off x="2476500" y="1388364"/>
              <a:ext cx="5240020" cy="4982210"/>
            </a:xfrm>
            <a:custGeom>
              <a:avLst/>
              <a:gdLst>
                <a:gd name="T0" fmla="*/ 0 w 5240020"/>
                <a:gd name="T1" fmla="*/ 0 h 4982210"/>
                <a:gd name="T2" fmla="*/ 0 w 5240020"/>
                <a:gd name="T3" fmla="*/ 4981956 h 4982210"/>
                <a:gd name="T4" fmla="*/ 5239511 w 5240020"/>
                <a:gd name="T5" fmla="*/ 4981956 h 4982210"/>
                <a:gd name="T6" fmla="*/ 5239511 w 5240020"/>
                <a:gd name="T7" fmla="*/ 0 h 4982210"/>
                <a:gd name="T8" fmla="*/ 0 w 5240020"/>
                <a:gd name="T9" fmla="*/ 0 h 4982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40020" h="4982210">
                  <a:moveTo>
                    <a:pt x="0" y="0"/>
                  </a:moveTo>
                  <a:lnTo>
                    <a:pt x="0" y="4981956"/>
                  </a:lnTo>
                  <a:lnTo>
                    <a:pt x="5239511" y="4981956"/>
                  </a:lnTo>
                  <a:lnTo>
                    <a:pt x="5239511" y="0"/>
                  </a:lnTo>
                  <a:lnTo>
                    <a:pt x="0" y="0"/>
                  </a:lnTo>
                  <a:close/>
                </a:path>
              </a:pathLst>
            </a:custGeom>
            <a:noFill/>
            <a:ln w="24384">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5609" name="object 13">
              <a:extLst>
                <a:ext uri="{FF2B5EF4-FFF2-40B4-BE49-F238E27FC236}">
                  <a16:creationId xmlns:a16="http://schemas.microsoft.com/office/drawing/2014/main" id="{AADC095B-071C-5065-28B6-6B1674E9F2FC}"/>
                </a:ext>
              </a:extLst>
            </p:cNvPr>
            <p:cNvSpPr>
              <a:spLocks/>
            </p:cNvSpPr>
            <p:nvPr/>
          </p:nvSpPr>
          <p:spPr bwMode="auto">
            <a:xfrm>
              <a:off x="2506980" y="1418844"/>
              <a:ext cx="5177155" cy="4919980"/>
            </a:xfrm>
            <a:custGeom>
              <a:avLst/>
              <a:gdLst>
                <a:gd name="T0" fmla="*/ 0 w 5177155"/>
                <a:gd name="T1" fmla="*/ 0 h 4919980"/>
                <a:gd name="T2" fmla="*/ 0 w 5177155"/>
                <a:gd name="T3" fmla="*/ 4919472 h 4919980"/>
                <a:gd name="T4" fmla="*/ 5177028 w 5177155"/>
                <a:gd name="T5" fmla="*/ 4919472 h 4919980"/>
                <a:gd name="T6" fmla="*/ 5177028 w 5177155"/>
                <a:gd name="T7" fmla="*/ 0 h 4919980"/>
                <a:gd name="T8" fmla="*/ 0 w 5177155"/>
                <a:gd name="T9" fmla="*/ 0 h 49199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77155" h="4919980">
                  <a:moveTo>
                    <a:pt x="0" y="0"/>
                  </a:moveTo>
                  <a:lnTo>
                    <a:pt x="0" y="4919472"/>
                  </a:lnTo>
                  <a:lnTo>
                    <a:pt x="5177028" y="4919472"/>
                  </a:lnTo>
                  <a:lnTo>
                    <a:pt x="5177028"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2" name="Rounded Rectangle 17">
            <a:extLst>
              <a:ext uri="{FF2B5EF4-FFF2-40B4-BE49-F238E27FC236}">
                <a16:creationId xmlns:a16="http://schemas.microsoft.com/office/drawing/2014/main" id="{BE9D1515-6C75-21D9-B6FF-56429D871679}"/>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9" dirty="0"/>
              <a:t>Example </a:t>
            </a:r>
            <a:r>
              <a:rPr lang="en-US" sz="2400" spc="-4" dirty="0"/>
              <a:t>of </a:t>
            </a:r>
            <a:r>
              <a:rPr lang="en-US" sz="2400" spc="-9" dirty="0"/>
              <a:t>Hash</a:t>
            </a:r>
            <a:r>
              <a:rPr lang="en-US" sz="2400" spc="-35" dirty="0"/>
              <a:t> </a:t>
            </a:r>
            <a:r>
              <a:rPr lang="en-US" sz="2400" spc="-9" dirty="0"/>
              <a:t>Index</a:t>
            </a:r>
            <a:endParaRPr lang="en-US" sz="2400" spc="-5"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bject 47">
            <a:extLst>
              <a:ext uri="{FF2B5EF4-FFF2-40B4-BE49-F238E27FC236}">
                <a16:creationId xmlns:a16="http://schemas.microsoft.com/office/drawing/2014/main" id="{26031BD6-6CD8-39DA-65F9-E5C010B64AAB}"/>
              </a:ext>
            </a:extLst>
          </p:cNvPr>
          <p:cNvSpPr txBox="1">
            <a:spLocks noChangeArrowheads="1"/>
          </p:cNvSpPr>
          <p:nvPr/>
        </p:nvSpPr>
        <p:spPr bwMode="auto">
          <a:xfrm>
            <a:off x="629920" y="1244600"/>
            <a:ext cx="10646093" cy="4523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766" rIns="0" bIns="0">
            <a:spAutoFit/>
          </a:bodyPr>
          <a:lstStyle>
            <a:lvl1pPr marL="312738" indent="-301625">
              <a:lnSpc>
                <a:spcPct val="90000"/>
              </a:lnSpc>
              <a:spcBef>
                <a:spcPts val="1000"/>
              </a:spcBef>
              <a:buFont typeface="Arial" panose="020B0604020202020204" pitchFamily="34" charset="0"/>
              <a:buChar char="•"/>
              <a:tabLst>
                <a:tab pos="312738" algn="l"/>
              </a:tabLst>
              <a:defRPr sz="2800">
                <a:solidFill>
                  <a:schemeClr val="tx1"/>
                </a:solidFill>
                <a:latin typeface="Calibri" panose="020F0502020204030204" pitchFamily="34" charset="0"/>
              </a:defRPr>
            </a:lvl1pPr>
            <a:lvl2pPr marL="666750" indent="-252413">
              <a:lnSpc>
                <a:spcPct val="90000"/>
              </a:lnSpc>
              <a:spcBef>
                <a:spcPts val="500"/>
              </a:spcBef>
              <a:buFont typeface="Arial" panose="020B0604020202020204" pitchFamily="34" charset="0"/>
              <a:buChar char="•"/>
              <a:tabLst>
                <a:tab pos="312738"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9pPr>
          </a:lstStyle>
          <a:p>
            <a:pPr algn="just">
              <a:lnSpc>
                <a:spcPct val="100000"/>
              </a:lnSpc>
              <a:spcBef>
                <a:spcPts val="8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In static hashing, function </a:t>
            </a:r>
            <a:r>
              <a:rPr lang="en-US" altLang="en-US" sz="2400" i="1" dirty="0">
                <a:latin typeface="Times New Roman" panose="02020603050405020304" pitchFamily="18" charset="0"/>
                <a:cs typeface="Times New Roman" panose="02020603050405020304" pitchFamily="18" charset="0"/>
              </a:rPr>
              <a:t>h </a:t>
            </a:r>
            <a:r>
              <a:rPr lang="en-US" altLang="en-US" sz="2400" dirty="0">
                <a:latin typeface="Times New Roman" panose="02020603050405020304" pitchFamily="18" charset="0"/>
                <a:cs typeface="Times New Roman" panose="02020603050405020304" pitchFamily="18" charset="0"/>
              </a:rPr>
              <a:t>maps search-key values to a fixed  set of </a:t>
            </a:r>
            <a:r>
              <a:rPr lang="en-US" altLang="en-US" sz="2400" i="1" dirty="0">
                <a:latin typeface="Times New Roman" panose="02020603050405020304" pitchFamily="18" charset="0"/>
                <a:cs typeface="Times New Roman" panose="02020603050405020304" pitchFamily="18" charset="0"/>
              </a:rPr>
              <a:t>B </a:t>
            </a:r>
            <a:r>
              <a:rPr lang="en-US" altLang="en-US" sz="2400" dirty="0">
                <a:latin typeface="Times New Roman" panose="02020603050405020304" pitchFamily="18" charset="0"/>
                <a:cs typeface="Times New Roman" panose="02020603050405020304" pitchFamily="18" charset="0"/>
              </a:rPr>
              <a:t>of bucket addresses.</a:t>
            </a:r>
          </a:p>
          <a:p>
            <a:pPr lvl="1" algn="just">
              <a:lnSpc>
                <a:spcPct val="100000"/>
              </a:lnSpc>
              <a:spcBef>
                <a:spcPts val="688"/>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Databases grow with time. If initial number of buckets is too small,  performance will degrade due to too much overflows.</a:t>
            </a:r>
          </a:p>
          <a:p>
            <a:pPr lvl="1" algn="just">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If file size at some point in the future is anticipated and number of  buckets allocated accordingly, significant amount of space will be  wasted initially.</a:t>
            </a:r>
          </a:p>
          <a:p>
            <a:pPr lvl="1" algn="just">
              <a:lnSpc>
                <a:spcPct val="100000"/>
              </a:lnSpc>
              <a:spcBef>
                <a:spcPts val="663"/>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If database shrinks, again space will be wasted.</a:t>
            </a:r>
          </a:p>
          <a:p>
            <a:pPr lvl="1" algn="just">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One option is periodic re-organization of the file with a new hash  function, but it is very expensive.</a:t>
            </a:r>
          </a:p>
          <a:p>
            <a:pPr algn="just">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These problems can be avoided by using techniques that allow  the number of buckets to be modified dynamically.</a:t>
            </a:r>
          </a:p>
        </p:txBody>
      </p:sp>
      <p:sp>
        <p:nvSpPr>
          <p:cNvPr id="2" name="Rounded Rectangle 17">
            <a:extLst>
              <a:ext uri="{FF2B5EF4-FFF2-40B4-BE49-F238E27FC236}">
                <a16:creationId xmlns:a16="http://schemas.microsoft.com/office/drawing/2014/main" id="{A51684D2-0679-F5F9-82E0-7C82DECD1AA3}"/>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9" dirty="0"/>
              <a:t>Deficiencies </a:t>
            </a:r>
            <a:r>
              <a:rPr lang="en-US" sz="2400" spc="-4" dirty="0"/>
              <a:t>of </a:t>
            </a:r>
            <a:r>
              <a:rPr lang="en-US" sz="2400" spc="-9" dirty="0"/>
              <a:t>Static</a:t>
            </a:r>
            <a:r>
              <a:rPr lang="en-US" sz="2400" spc="-26" dirty="0"/>
              <a:t> </a:t>
            </a:r>
            <a:r>
              <a:rPr lang="en-US" sz="2400" spc="-9" dirty="0"/>
              <a:t>Hashing</a:t>
            </a:r>
            <a:endParaRPr lang="en-US" sz="2400" spc="-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bject 45">
            <a:extLst>
              <a:ext uri="{FF2B5EF4-FFF2-40B4-BE49-F238E27FC236}">
                <a16:creationId xmlns:a16="http://schemas.microsoft.com/office/drawing/2014/main" id="{780F9BEE-FC5B-532E-C605-C98284E00659}"/>
              </a:ext>
            </a:extLst>
          </p:cNvPr>
          <p:cNvSpPr txBox="1">
            <a:spLocks noChangeArrowheads="1"/>
          </p:cNvSpPr>
          <p:nvPr/>
        </p:nvSpPr>
        <p:spPr bwMode="auto">
          <a:xfrm>
            <a:off x="736599" y="727610"/>
            <a:ext cx="10495280" cy="4588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8441" rIns="0" bIns="0">
            <a:spAutoFit/>
          </a:bodyPr>
          <a:lstStyle>
            <a:lvl1pPr marL="323850" indent="-301625">
              <a:lnSpc>
                <a:spcPct val="90000"/>
              </a:lnSpc>
              <a:spcBef>
                <a:spcPts val="1000"/>
              </a:spcBef>
              <a:buFont typeface="Arial" panose="020B0604020202020204" pitchFamily="34" charset="0"/>
              <a:buChar char="•"/>
              <a:tabLst>
                <a:tab pos="323850" algn="l"/>
              </a:tabLst>
              <a:defRPr sz="2800">
                <a:solidFill>
                  <a:schemeClr val="tx1"/>
                </a:solidFill>
                <a:latin typeface="Calibri" panose="020F0502020204030204" pitchFamily="34" charset="0"/>
              </a:defRPr>
            </a:lvl1pPr>
            <a:lvl2pPr marL="677863" indent="-252413">
              <a:lnSpc>
                <a:spcPct val="90000"/>
              </a:lnSpc>
              <a:spcBef>
                <a:spcPts val="500"/>
              </a:spcBef>
              <a:buFont typeface="Arial" panose="020B0604020202020204" pitchFamily="34" charset="0"/>
              <a:buChar char="•"/>
              <a:tabLst>
                <a:tab pos="32385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2385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23850"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23850"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323850"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323850"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323850"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323850" algn="l"/>
              </a:tabLst>
              <a:defRPr sz="2000">
                <a:solidFill>
                  <a:schemeClr val="tx1"/>
                </a:solidFill>
                <a:latin typeface="Calibri" panose="020F0502020204030204" pitchFamily="34" charset="0"/>
              </a:defRPr>
            </a:lvl9pPr>
          </a:lstStyle>
          <a:p>
            <a:pPr>
              <a:lnSpc>
                <a:spcPct val="100000"/>
              </a:lnSpc>
              <a:spcBef>
                <a:spcPts val="613"/>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Good for database that grows and shrinks in size</a:t>
            </a:r>
          </a:p>
          <a:p>
            <a:pPr>
              <a:lnSpc>
                <a:spcPct val="100000"/>
              </a:lnSpc>
              <a:spcBef>
                <a:spcPts val="525"/>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Allows the hash function to be modified dynamically</a:t>
            </a:r>
          </a:p>
          <a:p>
            <a:pPr>
              <a:lnSpc>
                <a:spcPct val="100000"/>
              </a:lnSpc>
              <a:spcBef>
                <a:spcPts val="525"/>
              </a:spcBef>
              <a:buSzPct val="90000"/>
              <a:buFont typeface="Wingdings" panose="05000000000000000000" pitchFamily="2" charset="2"/>
              <a:buChar char=""/>
            </a:pPr>
            <a:r>
              <a:rPr lang="en-US" altLang="en-US" sz="2400" b="1" dirty="0">
                <a:solidFill>
                  <a:srgbClr val="CA3700"/>
                </a:solidFill>
                <a:latin typeface="Times New Roman" panose="02020603050405020304" pitchFamily="18" charset="0"/>
                <a:cs typeface="Times New Roman" panose="02020603050405020304" pitchFamily="18" charset="0"/>
              </a:rPr>
              <a:t>Extendable hashing </a:t>
            </a:r>
            <a:r>
              <a:rPr lang="en-US" altLang="en-US" sz="2400" dirty="0">
                <a:latin typeface="Times New Roman" panose="02020603050405020304" pitchFamily="18" charset="0"/>
                <a:cs typeface="Times New Roman" panose="02020603050405020304" pitchFamily="18" charset="0"/>
              </a:rPr>
              <a:t>– one form of dynamic hashing</a:t>
            </a:r>
          </a:p>
          <a:p>
            <a:pPr lvl="1">
              <a:lnSpc>
                <a:spcPts val="1725"/>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Hash function generates values over a large range — typically </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-bit  integers, with </a:t>
            </a:r>
            <a:r>
              <a:rPr lang="en-US" altLang="en-US" i="1" dirty="0">
                <a:latin typeface="Times New Roman" panose="02020603050405020304" pitchFamily="18" charset="0"/>
                <a:cs typeface="Times New Roman" panose="02020603050405020304" pitchFamily="18" charset="0"/>
              </a:rPr>
              <a:t>b </a:t>
            </a:r>
            <a:r>
              <a:rPr lang="en-US" altLang="en-US" dirty="0">
                <a:latin typeface="Times New Roman" panose="02020603050405020304" pitchFamily="18" charset="0"/>
                <a:cs typeface="Times New Roman" panose="02020603050405020304" pitchFamily="18" charset="0"/>
              </a:rPr>
              <a:t>= 32.</a:t>
            </a:r>
          </a:p>
          <a:p>
            <a:pPr lvl="1">
              <a:lnSpc>
                <a:spcPts val="1713"/>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At any time use only a prefix of the hash function to index into a  table of bucket addresses.</a:t>
            </a:r>
          </a:p>
          <a:p>
            <a:pPr lvl="1">
              <a:lnSpc>
                <a:spcPct val="100000"/>
              </a:lnSpc>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Let the length of the prefix be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bits,	0 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32.</a:t>
            </a:r>
          </a:p>
          <a:p>
            <a:pPr lvl="1">
              <a:lnSpc>
                <a:spcPct val="100000"/>
              </a:lnSpc>
              <a:spcBef>
                <a:spcPts val="1138"/>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Bucket address table size = 2</a:t>
            </a:r>
            <a:r>
              <a:rPr lang="en-US" altLang="en-US" baseline="24000" dirty="0">
                <a:latin typeface="Times New Roman" panose="02020603050405020304" pitchFamily="18" charset="0"/>
                <a:cs typeface="Times New Roman" panose="02020603050405020304" pitchFamily="18" charset="0"/>
              </a:rPr>
              <a:t>i.	</a:t>
            </a:r>
            <a:r>
              <a:rPr lang="en-US" altLang="en-US" dirty="0">
                <a:latin typeface="Times New Roman" panose="02020603050405020304" pitchFamily="18" charset="0"/>
                <a:cs typeface="Times New Roman" panose="02020603050405020304" pitchFamily="18" charset="0"/>
              </a:rPr>
              <a:t>Initially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0</a:t>
            </a:r>
          </a:p>
          <a:p>
            <a:pPr lvl="1">
              <a:lnSpc>
                <a:spcPts val="1725"/>
              </a:lnSpc>
              <a:spcBef>
                <a:spcPts val="800"/>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Value of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grows and shrinks as the size of the database grows and  shrinks.</a:t>
            </a:r>
          </a:p>
          <a:p>
            <a:pPr lvl="1">
              <a:lnSpc>
                <a:spcPct val="100000"/>
              </a:lnSpc>
              <a:spcBef>
                <a:spcPts val="463"/>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Multiple entries in the bucket address table may point to a bucket.</a:t>
            </a:r>
          </a:p>
          <a:p>
            <a:pPr lvl="1">
              <a:lnSpc>
                <a:spcPct val="100000"/>
              </a:lnSpc>
              <a:spcBef>
                <a:spcPts val="1163"/>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Thus, actual number of buckets is &lt; 2</a:t>
            </a:r>
            <a:r>
              <a:rPr lang="en-US" altLang="en-US" i="1" baseline="24000" dirty="0">
                <a:latin typeface="Times New Roman" panose="02020603050405020304" pitchFamily="18" charset="0"/>
                <a:cs typeface="Times New Roman" panose="02020603050405020304" pitchFamily="18" charset="0"/>
              </a:rPr>
              <a:t>i</a:t>
            </a:r>
            <a:endParaRPr lang="en-US" altLang="en-US" baseline="24000" dirty="0">
              <a:latin typeface="Times New Roman" panose="02020603050405020304" pitchFamily="18" charset="0"/>
              <a:cs typeface="Times New Roman" panose="02020603050405020304" pitchFamily="18" charset="0"/>
            </a:endParaRPr>
          </a:p>
        </p:txBody>
      </p:sp>
      <p:sp>
        <p:nvSpPr>
          <p:cNvPr id="46" name="object 46">
            <a:extLst>
              <a:ext uri="{FF2B5EF4-FFF2-40B4-BE49-F238E27FC236}">
                <a16:creationId xmlns:a16="http://schemas.microsoft.com/office/drawing/2014/main" id="{8A5C04F7-7BD7-8C9C-8416-AC9D2C86AA80}"/>
              </a:ext>
            </a:extLst>
          </p:cNvPr>
          <p:cNvSpPr txBox="1"/>
          <p:nvPr/>
        </p:nvSpPr>
        <p:spPr>
          <a:xfrm>
            <a:off x="5151120" y="5315745"/>
            <a:ext cx="5583555" cy="257537"/>
          </a:xfrm>
          <a:prstGeom prst="rect">
            <a:avLst/>
          </a:prstGeom>
        </p:spPr>
        <p:txBody>
          <a:bodyPr wrap="square" lIns="0" tIns="11206" rIns="0" bIns="0">
            <a:spAutoFit/>
          </a:bodyPr>
          <a:lstStyle/>
          <a:p>
            <a:pPr marL="11206">
              <a:spcBef>
                <a:spcPts val="88"/>
              </a:spcBef>
              <a:defRPr/>
            </a:pPr>
            <a:r>
              <a:rPr sz="1400" spc="662" dirty="0">
                <a:solidFill>
                  <a:srgbClr val="000099"/>
                </a:solidFill>
                <a:latin typeface="Arial"/>
                <a:cs typeface="Arial"/>
              </a:rPr>
              <a:t>*</a:t>
            </a:r>
            <a:r>
              <a:rPr sz="1400" spc="71" dirty="0">
                <a:solidFill>
                  <a:srgbClr val="000099"/>
                </a:solidFill>
                <a:latin typeface="Arial"/>
                <a:cs typeface="Arial"/>
              </a:rPr>
              <a:t> </a:t>
            </a:r>
            <a:r>
              <a:rPr sz="1600" dirty="0">
                <a:latin typeface="Arial"/>
                <a:cs typeface="Arial"/>
              </a:rPr>
              <a:t>The </a:t>
            </a:r>
            <a:r>
              <a:rPr sz="1600" spc="-4" dirty="0">
                <a:latin typeface="Arial"/>
                <a:cs typeface="Arial"/>
              </a:rPr>
              <a:t>number of buckets also changes </a:t>
            </a:r>
            <a:r>
              <a:rPr sz="1600" spc="-9" dirty="0">
                <a:latin typeface="Arial"/>
                <a:cs typeface="Arial"/>
              </a:rPr>
              <a:t>dynamically </a:t>
            </a:r>
            <a:r>
              <a:rPr sz="1600" spc="-4" dirty="0">
                <a:latin typeface="Arial"/>
                <a:cs typeface="Arial"/>
              </a:rPr>
              <a:t>due t</a:t>
            </a:r>
            <a:r>
              <a:rPr sz="1600" u="dbl" spc="-4" dirty="0">
                <a:uFill>
                  <a:solidFill>
                    <a:srgbClr val="047A04"/>
                  </a:solidFill>
                </a:uFill>
                <a:latin typeface="Arial"/>
                <a:cs typeface="Arial"/>
              </a:rPr>
              <a:t>o</a:t>
            </a:r>
            <a:r>
              <a:rPr sz="1600" u="dbl" spc="-141" dirty="0">
                <a:uFill>
                  <a:solidFill>
                    <a:srgbClr val="047A04"/>
                  </a:solidFill>
                </a:uFill>
                <a:latin typeface="Arial"/>
                <a:cs typeface="Arial"/>
              </a:rPr>
              <a:t> </a:t>
            </a:r>
            <a:endParaRPr sz="1600" dirty="0">
              <a:latin typeface="Arial"/>
              <a:cs typeface="Arial"/>
            </a:endParaRPr>
          </a:p>
        </p:txBody>
      </p:sp>
      <p:sp>
        <p:nvSpPr>
          <p:cNvPr id="47" name="object 47">
            <a:extLst>
              <a:ext uri="{FF2B5EF4-FFF2-40B4-BE49-F238E27FC236}">
                <a16:creationId xmlns:a16="http://schemas.microsoft.com/office/drawing/2014/main" id="{A4DF4CD4-99C0-A56A-B744-7FAE72E53E11}"/>
              </a:ext>
            </a:extLst>
          </p:cNvPr>
          <p:cNvSpPr txBox="1"/>
          <p:nvPr/>
        </p:nvSpPr>
        <p:spPr>
          <a:xfrm>
            <a:off x="9628188" y="5187950"/>
            <a:ext cx="127000" cy="255588"/>
          </a:xfrm>
          <a:prstGeom prst="rect">
            <a:avLst/>
          </a:prstGeom>
        </p:spPr>
        <p:txBody>
          <a:bodyPr lIns="0" tIns="11206" rIns="0" bIns="0">
            <a:spAutoFit/>
          </a:bodyPr>
          <a:lstStyle/>
          <a:p>
            <a:pPr marL="11206">
              <a:spcBef>
                <a:spcPts val="88"/>
              </a:spcBef>
              <a:defRPr/>
            </a:pPr>
            <a:r>
              <a:rPr sz="1588" u="dbl" dirty="0">
                <a:uFill>
                  <a:solidFill>
                    <a:srgbClr val="047A04"/>
                  </a:solidFill>
                </a:uFill>
                <a:latin typeface="Arial"/>
                <a:cs typeface="Arial"/>
              </a:rPr>
              <a:t> </a:t>
            </a:r>
            <a:r>
              <a:rPr sz="1588" u="dbl" spc="-66" dirty="0">
                <a:uFill>
                  <a:solidFill>
                    <a:srgbClr val="047A04"/>
                  </a:solidFill>
                </a:uFill>
                <a:latin typeface="Arial"/>
                <a:cs typeface="Arial"/>
              </a:rPr>
              <a:t> </a:t>
            </a:r>
            <a:endParaRPr sz="1588">
              <a:latin typeface="Arial"/>
              <a:cs typeface="Arial"/>
            </a:endParaRPr>
          </a:p>
        </p:txBody>
      </p:sp>
      <p:sp>
        <p:nvSpPr>
          <p:cNvPr id="48" name="object 48">
            <a:extLst>
              <a:ext uri="{FF2B5EF4-FFF2-40B4-BE49-F238E27FC236}">
                <a16:creationId xmlns:a16="http://schemas.microsoft.com/office/drawing/2014/main" id="{4B113AD2-C71F-0207-4CA8-6C53629955E9}"/>
              </a:ext>
            </a:extLst>
          </p:cNvPr>
          <p:cNvSpPr txBox="1"/>
          <p:nvPr/>
        </p:nvSpPr>
        <p:spPr>
          <a:xfrm>
            <a:off x="5151121" y="5573282"/>
            <a:ext cx="4477068" cy="255678"/>
          </a:xfrm>
          <a:prstGeom prst="rect">
            <a:avLst/>
          </a:prstGeom>
        </p:spPr>
        <p:txBody>
          <a:bodyPr wrap="square" lIns="0" tIns="11206" rIns="0" bIns="0">
            <a:spAutoFit/>
          </a:bodyPr>
          <a:lstStyle/>
          <a:p>
            <a:pPr marL="11206">
              <a:spcBef>
                <a:spcPts val="88"/>
              </a:spcBef>
              <a:defRPr/>
            </a:pPr>
            <a:r>
              <a:rPr lang="en-US" sz="1588" spc="-4" dirty="0">
                <a:latin typeface="Arial"/>
                <a:cs typeface="Arial"/>
              </a:rPr>
              <a:t>        </a:t>
            </a:r>
            <a:r>
              <a:rPr sz="1588" spc="-4" dirty="0">
                <a:latin typeface="Arial"/>
                <a:cs typeface="Arial"/>
              </a:rPr>
              <a:t>coalescing and splitting of</a:t>
            </a:r>
            <a:r>
              <a:rPr sz="1588" spc="-18" dirty="0">
                <a:latin typeface="Arial"/>
                <a:cs typeface="Arial"/>
              </a:rPr>
              <a:t> </a:t>
            </a:r>
            <a:r>
              <a:rPr sz="1588" spc="-4" dirty="0">
                <a:latin typeface="Arial"/>
                <a:cs typeface="Arial"/>
              </a:rPr>
              <a:t>buckets.</a:t>
            </a:r>
            <a:endParaRPr sz="1588" dirty="0">
              <a:latin typeface="Arial"/>
              <a:cs typeface="Arial"/>
            </a:endParaRPr>
          </a:p>
        </p:txBody>
      </p:sp>
      <p:sp>
        <p:nvSpPr>
          <p:cNvPr id="2" name="Rounded Rectangle 17">
            <a:extLst>
              <a:ext uri="{FF2B5EF4-FFF2-40B4-BE49-F238E27FC236}">
                <a16:creationId xmlns:a16="http://schemas.microsoft.com/office/drawing/2014/main" id="{59DE5E07-417C-C341-1096-AEFA02CAD5B7}"/>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9" dirty="0"/>
              <a:t>Dynamic</a:t>
            </a:r>
            <a:r>
              <a:rPr lang="en-US" sz="2400" spc="-53" dirty="0"/>
              <a:t> </a:t>
            </a:r>
            <a:r>
              <a:rPr lang="en-US" sz="2400" spc="-9" dirty="0"/>
              <a:t>Hashing</a:t>
            </a:r>
            <a:endParaRPr lang="en-US" sz="2400" spc="-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object 38">
            <a:extLst>
              <a:ext uri="{FF2B5EF4-FFF2-40B4-BE49-F238E27FC236}">
                <a16:creationId xmlns:a16="http://schemas.microsoft.com/office/drawing/2014/main" id="{019AB640-EEE4-9F5A-F6CA-DD854C04EFA9}"/>
              </a:ext>
            </a:extLst>
          </p:cNvPr>
          <p:cNvGrpSpPr>
            <a:grpSpLocks/>
          </p:cNvGrpSpPr>
          <p:nvPr/>
        </p:nvGrpSpPr>
        <p:grpSpPr bwMode="auto">
          <a:xfrm>
            <a:off x="9236075" y="5538788"/>
            <a:ext cx="258763" cy="66675"/>
            <a:chOff x="8588756" y="6277355"/>
            <a:chExt cx="292100" cy="74930"/>
          </a:xfrm>
        </p:grpSpPr>
        <p:sp>
          <p:nvSpPr>
            <p:cNvPr id="28684" name="object 39">
              <a:extLst>
                <a:ext uri="{FF2B5EF4-FFF2-40B4-BE49-F238E27FC236}">
                  <a16:creationId xmlns:a16="http://schemas.microsoft.com/office/drawing/2014/main" id="{5A3E0086-8D7F-D37D-5636-5E7EDA1313DB}"/>
                </a:ext>
              </a:extLst>
            </p:cNvPr>
            <p:cNvSpPr>
              <a:spLocks noChangeArrowheads="1"/>
            </p:cNvSpPr>
            <p:nvPr/>
          </p:nvSpPr>
          <p:spPr bwMode="auto">
            <a:xfrm>
              <a:off x="8595868" y="6277355"/>
              <a:ext cx="284480" cy="7467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
          <p:nvSpPr>
            <p:cNvPr id="28685" name="object 40">
              <a:extLst>
                <a:ext uri="{FF2B5EF4-FFF2-40B4-BE49-F238E27FC236}">
                  <a16:creationId xmlns:a16="http://schemas.microsoft.com/office/drawing/2014/main" id="{5DA61C89-6006-69CB-B2D8-A341D8425B05}"/>
                </a:ext>
              </a:extLst>
            </p:cNvPr>
            <p:cNvSpPr>
              <a:spLocks/>
            </p:cNvSpPr>
            <p:nvPr/>
          </p:nvSpPr>
          <p:spPr bwMode="auto">
            <a:xfrm>
              <a:off x="8588756" y="6344411"/>
              <a:ext cx="274955" cy="1905"/>
            </a:xfrm>
            <a:custGeom>
              <a:avLst/>
              <a:gdLst>
                <a:gd name="T0" fmla="*/ 274830 w 274954"/>
                <a:gd name="T1" fmla="*/ 1527 h 1904"/>
                <a:gd name="T2" fmla="*/ 271275 w 274954"/>
                <a:gd name="T3" fmla="*/ 0 h 1904"/>
                <a:gd name="T4" fmla="*/ 252733 w 274954"/>
                <a:gd name="T5" fmla="*/ 0 h 1904"/>
                <a:gd name="T6" fmla="*/ 256924 w 274954"/>
                <a:gd name="T7" fmla="*/ 1527 h 1904"/>
                <a:gd name="T8" fmla="*/ 274830 w 274954"/>
                <a:gd name="T9" fmla="*/ 1527 h 1904"/>
                <a:gd name="T10" fmla="*/ 14224 w 274954"/>
                <a:gd name="T11" fmla="*/ 0 h 1904"/>
                <a:gd name="T12" fmla="*/ 2540 w 274954"/>
                <a:gd name="T13" fmla="*/ 0 h 1904"/>
                <a:gd name="T14" fmla="*/ 0 w 274954"/>
                <a:gd name="T15" fmla="*/ 1527 h 1904"/>
                <a:gd name="T16" fmla="*/ 9651 w 274954"/>
                <a:gd name="T17" fmla="*/ 1527 h 1904"/>
                <a:gd name="T18" fmla="*/ 14224 w 274954"/>
                <a:gd name="T19" fmla="*/ 0 h 19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954" h="1904">
                  <a:moveTo>
                    <a:pt x="274827" y="1524"/>
                  </a:moveTo>
                  <a:lnTo>
                    <a:pt x="271272" y="0"/>
                  </a:lnTo>
                  <a:lnTo>
                    <a:pt x="252730" y="0"/>
                  </a:lnTo>
                  <a:lnTo>
                    <a:pt x="256921" y="1524"/>
                  </a:lnTo>
                  <a:lnTo>
                    <a:pt x="274827" y="1524"/>
                  </a:lnTo>
                  <a:close/>
                </a:path>
                <a:path w="274954" h="1904">
                  <a:moveTo>
                    <a:pt x="14224" y="0"/>
                  </a:moveTo>
                  <a:lnTo>
                    <a:pt x="2540" y="0"/>
                  </a:lnTo>
                  <a:lnTo>
                    <a:pt x="0" y="1524"/>
                  </a:lnTo>
                  <a:lnTo>
                    <a:pt x="9651" y="1524"/>
                  </a:lnTo>
                  <a:lnTo>
                    <a:pt x="14224" y="0"/>
                  </a:lnTo>
                  <a:close/>
                </a:path>
              </a:pathLst>
            </a:custGeom>
            <a:solidFill>
              <a:srgbClr val="047A0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pSp>
      <p:sp>
        <p:nvSpPr>
          <p:cNvPr id="28675" name="object 47">
            <a:extLst>
              <a:ext uri="{FF2B5EF4-FFF2-40B4-BE49-F238E27FC236}">
                <a16:creationId xmlns:a16="http://schemas.microsoft.com/office/drawing/2014/main" id="{FC763186-9C79-8AD8-DF83-88A3E3A85F84}"/>
              </a:ext>
            </a:extLst>
          </p:cNvPr>
          <p:cNvSpPr>
            <a:spLocks noChangeArrowheads="1"/>
          </p:cNvSpPr>
          <p:nvPr/>
        </p:nvSpPr>
        <p:spPr bwMode="auto">
          <a:xfrm>
            <a:off x="3265488" y="880423"/>
            <a:ext cx="5970587" cy="39433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grpSp>
        <p:nvGrpSpPr>
          <p:cNvPr id="28676" name="object 48">
            <a:extLst>
              <a:ext uri="{FF2B5EF4-FFF2-40B4-BE49-F238E27FC236}">
                <a16:creationId xmlns:a16="http://schemas.microsoft.com/office/drawing/2014/main" id="{4C7A21E9-1245-CF0D-B7BB-A88C0B9A7FD5}"/>
              </a:ext>
            </a:extLst>
          </p:cNvPr>
          <p:cNvGrpSpPr>
            <a:grpSpLocks/>
          </p:cNvGrpSpPr>
          <p:nvPr/>
        </p:nvGrpSpPr>
        <p:grpSpPr bwMode="auto">
          <a:xfrm>
            <a:off x="1361440" y="989013"/>
            <a:ext cx="9733598" cy="4079875"/>
            <a:chOff x="1511046" y="1320546"/>
            <a:chExt cx="6918959" cy="4622800"/>
          </a:xfrm>
        </p:grpSpPr>
        <p:sp>
          <p:nvSpPr>
            <p:cNvPr id="28681" name="object 49">
              <a:extLst>
                <a:ext uri="{FF2B5EF4-FFF2-40B4-BE49-F238E27FC236}">
                  <a16:creationId xmlns:a16="http://schemas.microsoft.com/office/drawing/2014/main" id="{44A1866D-4D56-36BE-BC24-E87B5C793D52}"/>
                </a:ext>
              </a:extLst>
            </p:cNvPr>
            <p:cNvSpPr>
              <a:spLocks/>
            </p:cNvSpPr>
            <p:nvPr/>
          </p:nvSpPr>
          <p:spPr bwMode="auto">
            <a:xfrm>
              <a:off x="1517904" y="1327404"/>
              <a:ext cx="6905625" cy="4608830"/>
            </a:xfrm>
            <a:custGeom>
              <a:avLst/>
              <a:gdLst>
                <a:gd name="T0" fmla="*/ 0 w 6905625"/>
                <a:gd name="T1" fmla="*/ 0 h 4608830"/>
                <a:gd name="T2" fmla="*/ 0 w 6905625"/>
                <a:gd name="T3" fmla="*/ 4608576 h 4608830"/>
                <a:gd name="T4" fmla="*/ 6905244 w 6905625"/>
                <a:gd name="T5" fmla="*/ 4608575 h 4608830"/>
                <a:gd name="T6" fmla="*/ 6905244 w 6905625"/>
                <a:gd name="T7" fmla="*/ 0 h 4608830"/>
                <a:gd name="T8" fmla="*/ 0 w 6905625"/>
                <a:gd name="T9" fmla="*/ 0 h 46088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5625" h="4608830">
                  <a:moveTo>
                    <a:pt x="0" y="0"/>
                  </a:moveTo>
                  <a:lnTo>
                    <a:pt x="0" y="4608576"/>
                  </a:lnTo>
                  <a:lnTo>
                    <a:pt x="6905244" y="4608575"/>
                  </a:lnTo>
                  <a:lnTo>
                    <a:pt x="6905244"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8682" name="object 50">
              <a:extLst>
                <a:ext uri="{FF2B5EF4-FFF2-40B4-BE49-F238E27FC236}">
                  <a16:creationId xmlns:a16="http://schemas.microsoft.com/office/drawing/2014/main" id="{F7188EB7-0DBE-46F9-82CB-11B48E43C9F0}"/>
                </a:ext>
              </a:extLst>
            </p:cNvPr>
            <p:cNvSpPr>
              <a:spLocks/>
            </p:cNvSpPr>
            <p:nvPr/>
          </p:nvSpPr>
          <p:spPr bwMode="auto">
            <a:xfrm>
              <a:off x="1549908" y="1359408"/>
              <a:ext cx="6842759" cy="4546600"/>
            </a:xfrm>
            <a:custGeom>
              <a:avLst/>
              <a:gdLst>
                <a:gd name="T0" fmla="*/ 0 w 6842759"/>
                <a:gd name="T1" fmla="*/ 0 h 4546600"/>
                <a:gd name="T2" fmla="*/ 0 w 6842759"/>
                <a:gd name="T3" fmla="*/ 4546092 h 4546600"/>
                <a:gd name="T4" fmla="*/ 6842759 w 6842759"/>
                <a:gd name="T5" fmla="*/ 4546092 h 4546600"/>
                <a:gd name="T6" fmla="*/ 6842759 w 6842759"/>
                <a:gd name="T7" fmla="*/ 0 h 4546600"/>
                <a:gd name="T8" fmla="*/ 0 w 6842759"/>
                <a:gd name="T9" fmla="*/ 0 h 4546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2759" h="4546600">
                  <a:moveTo>
                    <a:pt x="0" y="0"/>
                  </a:moveTo>
                  <a:lnTo>
                    <a:pt x="0" y="4546092"/>
                  </a:lnTo>
                  <a:lnTo>
                    <a:pt x="6842759" y="4546092"/>
                  </a:lnTo>
                  <a:lnTo>
                    <a:pt x="6842759" y="0"/>
                  </a:lnTo>
                  <a:lnTo>
                    <a:pt x="0" y="0"/>
                  </a:lnTo>
                  <a:close/>
                </a:path>
              </a:pathLst>
            </a:custGeom>
            <a:noFill/>
            <a:ln w="24383">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8683" name="object 51">
              <a:extLst>
                <a:ext uri="{FF2B5EF4-FFF2-40B4-BE49-F238E27FC236}">
                  <a16:creationId xmlns:a16="http://schemas.microsoft.com/office/drawing/2014/main" id="{35A08899-E99B-36F6-6FBB-4CF44E6BC3C3}"/>
                </a:ext>
              </a:extLst>
            </p:cNvPr>
            <p:cNvSpPr>
              <a:spLocks/>
            </p:cNvSpPr>
            <p:nvPr/>
          </p:nvSpPr>
          <p:spPr bwMode="auto">
            <a:xfrm>
              <a:off x="1580388" y="1389888"/>
              <a:ext cx="6780530" cy="4483735"/>
            </a:xfrm>
            <a:custGeom>
              <a:avLst/>
              <a:gdLst>
                <a:gd name="T0" fmla="*/ 0 w 6780530"/>
                <a:gd name="T1" fmla="*/ 0 h 4483735"/>
                <a:gd name="T2" fmla="*/ 0 w 6780530"/>
                <a:gd name="T3" fmla="*/ 4483608 h 4483735"/>
                <a:gd name="T4" fmla="*/ 6780275 w 6780530"/>
                <a:gd name="T5" fmla="*/ 4483608 h 4483735"/>
                <a:gd name="T6" fmla="*/ 6780275 w 6780530"/>
                <a:gd name="T7" fmla="*/ 0 h 4483735"/>
                <a:gd name="T8" fmla="*/ 0 w 6780530"/>
                <a:gd name="T9" fmla="*/ 0 h 44837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80530" h="4483735">
                  <a:moveTo>
                    <a:pt x="0" y="0"/>
                  </a:moveTo>
                  <a:lnTo>
                    <a:pt x="0" y="4483608"/>
                  </a:lnTo>
                  <a:lnTo>
                    <a:pt x="6780275" y="4483608"/>
                  </a:lnTo>
                  <a:lnTo>
                    <a:pt x="6780275"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28677" name="object 52">
            <a:extLst>
              <a:ext uri="{FF2B5EF4-FFF2-40B4-BE49-F238E27FC236}">
                <a16:creationId xmlns:a16="http://schemas.microsoft.com/office/drawing/2014/main" id="{E48DBD66-3024-5675-E0F1-CD60BEE03865}"/>
              </a:ext>
            </a:extLst>
          </p:cNvPr>
          <p:cNvSpPr txBox="1">
            <a:spLocks noChangeArrowheads="1"/>
          </p:cNvSpPr>
          <p:nvPr/>
        </p:nvSpPr>
        <p:spPr bwMode="auto">
          <a:xfrm>
            <a:off x="2814320" y="5232400"/>
            <a:ext cx="7178993" cy="627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766" rIns="0" bIns="0">
            <a:spAutoFit/>
          </a:bodyPr>
          <a:lstStyle>
            <a:lvl1pPr marL="1411288" indent="-13779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ts val="88"/>
              </a:spcBef>
              <a:buFontTx/>
              <a:buNone/>
            </a:pPr>
            <a:r>
              <a:rPr lang="en-US" altLang="en-US" sz="2000" dirty="0">
                <a:latin typeface="Arial" panose="020B0604020202020204" pitchFamily="34" charset="0"/>
              </a:rPr>
              <a:t>In this structure, </a:t>
            </a:r>
            <a:r>
              <a:rPr lang="en-US" altLang="en-US" sz="2000" i="1" dirty="0">
                <a:latin typeface="Arial" panose="020B0604020202020204" pitchFamily="34" charset="0"/>
              </a:rPr>
              <a:t>i</a:t>
            </a:r>
            <a:r>
              <a:rPr lang="en-US" altLang="en-US" sz="2000" baseline="-21000" dirty="0">
                <a:latin typeface="Arial" panose="020B0604020202020204" pitchFamily="34" charset="0"/>
              </a:rPr>
              <a:t>2 </a:t>
            </a:r>
            <a:r>
              <a:rPr lang="en-US" altLang="en-US" sz="2000" dirty="0">
                <a:latin typeface="Arial" panose="020B0604020202020204" pitchFamily="34" charset="0"/>
              </a:rPr>
              <a:t>= </a:t>
            </a:r>
            <a:r>
              <a:rPr lang="en-US" altLang="en-US" sz="2000" i="1" dirty="0">
                <a:latin typeface="Arial" panose="020B0604020202020204" pitchFamily="34" charset="0"/>
              </a:rPr>
              <a:t>i</a:t>
            </a:r>
            <a:r>
              <a:rPr lang="en-US" altLang="en-US" sz="2000" baseline="-21000" dirty="0">
                <a:latin typeface="Arial" panose="020B0604020202020204" pitchFamily="34" charset="0"/>
              </a:rPr>
              <a:t>3 </a:t>
            </a:r>
            <a:r>
              <a:rPr lang="en-US" altLang="en-US" sz="2000" dirty="0">
                <a:latin typeface="Arial" panose="020B0604020202020204" pitchFamily="34" charset="0"/>
              </a:rPr>
              <a:t>= </a:t>
            </a:r>
            <a:r>
              <a:rPr lang="en-US" altLang="en-US" sz="2000" i="1" dirty="0" err="1">
                <a:latin typeface="Arial" panose="020B0604020202020204" pitchFamily="34" charset="0"/>
              </a:rPr>
              <a:t>i</a:t>
            </a:r>
            <a:r>
              <a:rPr lang="en-US" altLang="en-US" sz="2000" dirty="0">
                <a:latin typeface="Arial" panose="020B0604020202020204" pitchFamily="34" charset="0"/>
              </a:rPr>
              <a:t>, whereas </a:t>
            </a:r>
            <a:r>
              <a:rPr lang="en-US" altLang="en-US" sz="2000" i="1" dirty="0">
                <a:latin typeface="Arial" panose="020B0604020202020204" pitchFamily="34" charset="0"/>
              </a:rPr>
              <a:t>i</a:t>
            </a:r>
            <a:r>
              <a:rPr lang="en-US" altLang="en-US" sz="2000" baseline="-21000" dirty="0">
                <a:latin typeface="Arial" panose="020B0604020202020204" pitchFamily="34" charset="0"/>
              </a:rPr>
              <a:t>1 </a:t>
            </a:r>
            <a:r>
              <a:rPr lang="en-US" altLang="en-US" sz="2000" dirty="0">
                <a:latin typeface="Arial" panose="020B0604020202020204" pitchFamily="34" charset="0"/>
              </a:rPr>
              <a:t>= </a:t>
            </a:r>
            <a:r>
              <a:rPr lang="en-US" altLang="en-US" sz="2000" i="1" dirty="0" err="1">
                <a:latin typeface="Arial" panose="020B0604020202020204" pitchFamily="34" charset="0"/>
              </a:rPr>
              <a:t>i</a:t>
            </a:r>
            <a:r>
              <a:rPr lang="en-US" altLang="en-US" sz="2000" i="1" dirty="0">
                <a:latin typeface="Arial" panose="020B0604020202020204" pitchFamily="34" charset="0"/>
              </a:rPr>
              <a:t> </a:t>
            </a:r>
            <a:r>
              <a:rPr lang="en-US" altLang="en-US" sz="2000" dirty="0">
                <a:latin typeface="Arial" panose="020B0604020202020204" pitchFamily="34" charset="0"/>
              </a:rPr>
              <a:t>– 1 (see  next slide for details)</a:t>
            </a:r>
          </a:p>
        </p:txBody>
      </p:sp>
      <p:sp>
        <p:nvSpPr>
          <p:cNvPr id="2" name="Rounded Rectangle 17">
            <a:extLst>
              <a:ext uri="{FF2B5EF4-FFF2-40B4-BE49-F238E27FC236}">
                <a16:creationId xmlns:a16="http://schemas.microsoft.com/office/drawing/2014/main" id="{22528E70-BFC7-BFF6-3580-F8BB0AFA8189}"/>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05"/>
              </a:spcBef>
              <a:defRPr/>
            </a:pPr>
            <a:r>
              <a:rPr lang="en-US" sz="2400" spc="-4" dirty="0"/>
              <a:t>General Extendible Hash</a:t>
            </a:r>
            <a:r>
              <a:rPr lang="en-US" sz="2400" spc="-31" dirty="0"/>
              <a:t> </a:t>
            </a:r>
            <a:r>
              <a:rPr lang="en-US" sz="2400" spc="-4" dirty="0"/>
              <a:t>Structure</a:t>
            </a:r>
            <a:endParaRPr lang="en-US" sz="2400" spc="-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object 38">
            <a:extLst>
              <a:ext uri="{FF2B5EF4-FFF2-40B4-BE49-F238E27FC236}">
                <a16:creationId xmlns:a16="http://schemas.microsoft.com/office/drawing/2014/main" id="{8335511D-84DA-5DB2-CB06-5561437F1907}"/>
              </a:ext>
            </a:extLst>
          </p:cNvPr>
          <p:cNvGrpSpPr>
            <a:grpSpLocks/>
          </p:cNvGrpSpPr>
          <p:nvPr/>
        </p:nvGrpSpPr>
        <p:grpSpPr bwMode="auto">
          <a:xfrm>
            <a:off x="9236075" y="5538788"/>
            <a:ext cx="258763" cy="66675"/>
            <a:chOff x="8588756" y="6277355"/>
            <a:chExt cx="292100" cy="74930"/>
          </a:xfrm>
        </p:grpSpPr>
        <p:sp>
          <p:nvSpPr>
            <p:cNvPr id="29703" name="object 39">
              <a:extLst>
                <a:ext uri="{FF2B5EF4-FFF2-40B4-BE49-F238E27FC236}">
                  <a16:creationId xmlns:a16="http://schemas.microsoft.com/office/drawing/2014/main" id="{17CF6D59-0DCE-5887-2914-6E2582BEC9F6}"/>
                </a:ext>
              </a:extLst>
            </p:cNvPr>
            <p:cNvSpPr>
              <a:spLocks noChangeArrowheads="1"/>
            </p:cNvSpPr>
            <p:nvPr/>
          </p:nvSpPr>
          <p:spPr bwMode="auto">
            <a:xfrm>
              <a:off x="8595868" y="6277355"/>
              <a:ext cx="284480" cy="7467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
          <p:nvSpPr>
            <p:cNvPr id="29704" name="object 40">
              <a:extLst>
                <a:ext uri="{FF2B5EF4-FFF2-40B4-BE49-F238E27FC236}">
                  <a16:creationId xmlns:a16="http://schemas.microsoft.com/office/drawing/2014/main" id="{256AA756-1D71-4948-D516-951202122978}"/>
                </a:ext>
              </a:extLst>
            </p:cNvPr>
            <p:cNvSpPr>
              <a:spLocks/>
            </p:cNvSpPr>
            <p:nvPr/>
          </p:nvSpPr>
          <p:spPr bwMode="auto">
            <a:xfrm>
              <a:off x="8588756" y="6344411"/>
              <a:ext cx="290195" cy="7620"/>
            </a:xfrm>
            <a:custGeom>
              <a:avLst/>
              <a:gdLst>
                <a:gd name="T0" fmla="*/ 14224 w 290195"/>
                <a:gd name="T1" fmla="*/ 0 h 7620"/>
                <a:gd name="T2" fmla="*/ 2540 w 290195"/>
                <a:gd name="T3" fmla="*/ 0 h 7620"/>
                <a:gd name="T4" fmla="*/ 0 w 290195"/>
                <a:gd name="T5" fmla="*/ 1524 h 7620"/>
                <a:gd name="T6" fmla="*/ 9652 w 290195"/>
                <a:gd name="T7" fmla="*/ 1524 h 7620"/>
                <a:gd name="T8" fmla="*/ 14224 w 290195"/>
                <a:gd name="T9" fmla="*/ 0 h 7620"/>
                <a:gd name="T10" fmla="*/ 274828 w 290195"/>
                <a:gd name="T11" fmla="*/ 1524 h 7620"/>
                <a:gd name="T12" fmla="*/ 271272 w 290195"/>
                <a:gd name="T13" fmla="*/ 0 h 7620"/>
                <a:gd name="T14" fmla="*/ 252730 w 290195"/>
                <a:gd name="T15" fmla="*/ 0 h 7620"/>
                <a:gd name="T16" fmla="*/ 256921 w 290195"/>
                <a:gd name="T17" fmla="*/ 1524 h 7620"/>
                <a:gd name="T18" fmla="*/ 274828 w 290195"/>
                <a:gd name="T19" fmla="*/ 1524 h 7620"/>
                <a:gd name="T20" fmla="*/ 290068 w 290195"/>
                <a:gd name="T21" fmla="*/ 7620 h 7620"/>
                <a:gd name="T22" fmla="*/ 285496 w 290195"/>
                <a:gd name="T23" fmla="*/ 6096 h 7620"/>
                <a:gd name="T24" fmla="*/ 282448 w 290195"/>
                <a:gd name="T25" fmla="*/ 6096 h 7620"/>
                <a:gd name="T26" fmla="*/ 290068 w 290195"/>
                <a:gd name="T27" fmla="*/ 7620 h 76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0195" h="7620">
                  <a:moveTo>
                    <a:pt x="14224" y="0"/>
                  </a:moveTo>
                  <a:lnTo>
                    <a:pt x="2540" y="0"/>
                  </a:lnTo>
                  <a:lnTo>
                    <a:pt x="0" y="1524"/>
                  </a:lnTo>
                  <a:lnTo>
                    <a:pt x="9652" y="1524"/>
                  </a:lnTo>
                  <a:lnTo>
                    <a:pt x="14224" y="0"/>
                  </a:lnTo>
                  <a:close/>
                </a:path>
                <a:path w="290195" h="7620">
                  <a:moveTo>
                    <a:pt x="274828" y="1524"/>
                  </a:moveTo>
                  <a:lnTo>
                    <a:pt x="271272" y="0"/>
                  </a:lnTo>
                  <a:lnTo>
                    <a:pt x="252730" y="0"/>
                  </a:lnTo>
                  <a:lnTo>
                    <a:pt x="256921" y="1524"/>
                  </a:lnTo>
                  <a:lnTo>
                    <a:pt x="274828" y="1524"/>
                  </a:lnTo>
                  <a:close/>
                </a:path>
                <a:path w="290195" h="7620">
                  <a:moveTo>
                    <a:pt x="290068" y="7620"/>
                  </a:moveTo>
                  <a:lnTo>
                    <a:pt x="285496" y="6096"/>
                  </a:lnTo>
                  <a:lnTo>
                    <a:pt x="282448" y="6096"/>
                  </a:lnTo>
                  <a:lnTo>
                    <a:pt x="290068" y="7620"/>
                  </a:lnTo>
                  <a:close/>
                </a:path>
              </a:pathLst>
            </a:custGeom>
            <a:solidFill>
              <a:srgbClr val="047A0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pSp>
      <p:sp>
        <p:nvSpPr>
          <p:cNvPr id="29699" name="object 47">
            <a:extLst>
              <a:ext uri="{FF2B5EF4-FFF2-40B4-BE49-F238E27FC236}">
                <a16:creationId xmlns:a16="http://schemas.microsoft.com/office/drawing/2014/main" id="{BB7043C3-486A-5AD9-2CA4-2FC6BA973FE5}"/>
              </a:ext>
            </a:extLst>
          </p:cNvPr>
          <p:cNvSpPr txBox="1">
            <a:spLocks noChangeArrowheads="1"/>
          </p:cNvSpPr>
          <p:nvPr/>
        </p:nvSpPr>
        <p:spPr bwMode="auto">
          <a:xfrm>
            <a:off x="883920" y="1050925"/>
            <a:ext cx="10373360" cy="436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766" rIns="0" bIns="0">
            <a:spAutoFit/>
          </a:bodyPr>
          <a:lstStyle>
            <a:lvl1pPr marL="334963" indent="-301625">
              <a:lnSpc>
                <a:spcPct val="90000"/>
              </a:lnSpc>
              <a:spcBef>
                <a:spcPts val="1000"/>
              </a:spcBef>
              <a:buFont typeface="Arial" panose="020B0604020202020204" pitchFamily="34" charset="0"/>
              <a:buChar char="•"/>
              <a:tabLst>
                <a:tab pos="334963" algn="l"/>
              </a:tabLst>
              <a:defRPr sz="2800">
                <a:solidFill>
                  <a:schemeClr val="tx1"/>
                </a:solidFill>
                <a:latin typeface="Calibri" panose="020F0502020204030204" pitchFamily="34" charset="0"/>
              </a:defRPr>
            </a:lvl1pPr>
            <a:lvl2pPr marL="688975" indent="-252413">
              <a:lnSpc>
                <a:spcPct val="90000"/>
              </a:lnSpc>
              <a:spcBef>
                <a:spcPts val="500"/>
              </a:spcBef>
              <a:buFont typeface="Arial" panose="020B0604020202020204" pitchFamily="34" charset="0"/>
              <a:buChar char="•"/>
              <a:tabLst>
                <a:tab pos="334963"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34963"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34963"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34963"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334963"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334963"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334963"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334963" algn="l"/>
              </a:tabLst>
              <a:defRPr sz="2000">
                <a:solidFill>
                  <a:schemeClr val="tx1"/>
                </a:solidFill>
                <a:latin typeface="Calibri" panose="020F0502020204030204" pitchFamily="34" charset="0"/>
              </a:defRPr>
            </a:lvl9pPr>
          </a:lstStyle>
          <a:p>
            <a:pPr>
              <a:lnSpc>
                <a:spcPct val="100000"/>
              </a:lnSpc>
              <a:spcBef>
                <a:spcPts val="8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Each bucket </a:t>
            </a:r>
            <a:r>
              <a:rPr lang="en-US" altLang="en-US" sz="2400" i="1" dirty="0">
                <a:latin typeface="Times New Roman" panose="02020603050405020304" pitchFamily="18" charset="0"/>
                <a:cs typeface="Times New Roman" panose="02020603050405020304" pitchFamily="18" charset="0"/>
              </a:rPr>
              <a:t>j </a:t>
            </a:r>
            <a:r>
              <a:rPr lang="en-US" altLang="en-US" sz="2400" dirty="0">
                <a:latin typeface="Times New Roman" panose="02020603050405020304" pitchFamily="18" charset="0"/>
                <a:cs typeface="Times New Roman" panose="02020603050405020304" pitchFamily="18" charset="0"/>
              </a:rPr>
              <a:t>stores a value </a:t>
            </a:r>
            <a:r>
              <a:rPr lang="en-US" altLang="en-US" sz="2400" i="1" dirty="0" err="1">
                <a:latin typeface="Times New Roman" panose="02020603050405020304" pitchFamily="18" charset="0"/>
                <a:cs typeface="Times New Roman" panose="02020603050405020304" pitchFamily="18" charset="0"/>
              </a:rPr>
              <a:t>i</a:t>
            </a:r>
            <a:r>
              <a:rPr lang="en-US" altLang="en-US" sz="2400" i="1" baseline="-21000" dirty="0" err="1">
                <a:latin typeface="Times New Roman" panose="02020603050405020304" pitchFamily="18" charset="0"/>
                <a:cs typeface="Times New Roman" panose="02020603050405020304" pitchFamily="18" charset="0"/>
              </a:rPr>
              <a:t>j</a:t>
            </a: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all the entries that point to the  same bucket have the same values on the first </a:t>
            </a:r>
            <a:r>
              <a:rPr lang="en-US" altLang="en-US" sz="2400" i="1" dirty="0" err="1">
                <a:latin typeface="Times New Roman" panose="02020603050405020304" pitchFamily="18" charset="0"/>
                <a:cs typeface="Times New Roman" panose="02020603050405020304" pitchFamily="18" charset="0"/>
              </a:rPr>
              <a:t>i</a:t>
            </a:r>
            <a:r>
              <a:rPr lang="en-US" altLang="en-US" sz="2400" i="1" baseline="-21000" dirty="0" err="1">
                <a:latin typeface="Times New Roman" panose="02020603050405020304" pitchFamily="18" charset="0"/>
                <a:cs typeface="Times New Roman" panose="02020603050405020304" pitchFamily="18" charset="0"/>
              </a:rPr>
              <a:t>j</a:t>
            </a:r>
            <a:r>
              <a:rPr lang="en-US" altLang="en-US" sz="2400" i="1" baseline="-21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bits.</a:t>
            </a:r>
          </a:p>
          <a:p>
            <a:pPr>
              <a:lnSpc>
                <a:spcPct val="100000"/>
              </a:lnSpc>
              <a:spcBef>
                <a:spcPts val="725"/>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To locate the bucket containing search-key </a:t>
            </a:r>
            <a:r>
              <a:rPr lang="en-US" altLang="en-US" sz="2400" i="1" dirty="0" err="1">
                <a:latin typeface="Times New Roman" panose="02020603050405020304" pitchFamily="18" charset="0"/>
                <a:cs typeface="Times New Roman" panose="02020603050405020304" pitchFamily="18" charset="0"/>
              </a:rPr>
              <a:t>K</a:t>
            </a:r>
            <a:r>
              <a:rPr lang="en-US" altLang="en-US" sz="2400" i="1" baseline="-21000" dirty="0" err="1">
                <a:latin typeface="Times New Roman" panose="02020603050405020304" pitchFamily="18" charset="0"/>
                <a:cs typeface="Times New Roman" panose="02020603050405020304" pitchFamily="18" charset="0"/>
              </a:rPr>
              <a:t>j</a:t>
            </a:r>
            <a:r>
              <a:rPr lang="en-US" altLang="en-US" sz="2400" dirty="0">
                <a:latin typeface="Times New Roman" panose="02020603050405020304" pitchFamily="18" charset="0"/>
                <a:cs typeface="Times New Roman" panose="02020603050405020304" pitchFamily="18" charset="0"/>
              </a:rPr>
              <a:t>:</a:t>
            </a:r>
          </a:p>
          <a:p>
            <a:pPr lvl="1">
              <a:lnSpc>
                <a:spcPct val="100000"/>
              </a:lnSpc>
              <a:spcBef>
                <a:spcPts val="688"/>
              </a:spcBef>
              <a:buFontTx/>
              <a:buAutoNum type="arabicPeriod"/>
            </a:pPr>
            <a:r>
              <a:rPr lang="en-US" altLang="en-US" sz="2000" dirty="0">
                <a:latin typeface="Times New Roman" panose="02020603050405020304" pitchFamily="18" charset="0"/>
                <a:cs typeface="Times New Roman" panose="02020603050405020304" pitchFamily="18" charset="0"/>
              </a:rPr>
              <a:t>Compute </a:t>
            </a:r>
            <a:r>
              <a:rPr lang="en-US" altLang="en-US" sz="2000" i="1" dirty="0">
                <a:latin typeface="Times New Roman" panose="02020603050405020304" pitchFamily="18" charset="0"/>
                <a:cs typeface="Times New Roman" panose="02020603050405020304" pitchFamily="18" charset="0"/>
              </a:rPr>
              <a:t>h(</a:t>
            </a:r>
            <a:r>
              <a:rPr lang="en-US" altLang="en-US" sz="2000" i="1" dirty="0" err="1">
                <a:latin typeface="Times New Roman" panose="02020603050405020304" pitchFamily="18" charset="0"/>
                <a:cs typeface="Times New Roman" panose="02020603050405020304" pitchFamily="18" charset="0"/>
              </a:rPr>
              <a:t>K</a:t>
            </a:r>
            <a:r>
              <a:rPr lang="en-US" altLang="en-US" sz="2000" i="1" baseline="-23000" dirty="0" err="1">
                <a:latin typeface="Times New Roman" panose="02020603050405020304" pitchFamily="18" charset="0"/>
                <a:cs typeface="Times New Roman" panose="02020603050405020304" pitchFamily="18" charset="0"/>
              </a:rPr>
              <a:t>j</a:t>
            </a:r>
            <a:r>
              <a:rPr lang="en-US" altLang="en-US" sz="2000" i="1" dirty="0">
                <a:latin typeface="Times New Roman" panose="02020603050405020304" pitchFamily="18" charset="0"/>
                <a:cs typeface="Times New Roman" panose="02020603050405020304" pitchFamily="18" charset="0"/>
              </a:rPr>
              <a:t>) = X</a:t>
            </a:r>
            <a:endParaRPr lang="en-US" altLang="en-US" sz="2000" dirty="0">
              <a:latin typeface="Times New Roman" panose="02020603050405020304" pitchFamily="18" charset="0"/>
              <a:cs typeface="Times New Roman" panose="02020603050405020304" pitchFamily="18" charset="0"/>
            </a:endParaRPr>
          </a:p>
          <a:p>
            <a:pPr lvl="1">
              <a:lnSpc>
                <a:spcPct val="100000"/>
              </a:lnSpc>
              <a:spcBef>
                <a:spcPts val="675"/>
              </a:spcBef>
              <a:buFontTx/>
              <a:buAutoNum type="arabicPeriod"/>
            </a:pPr>
            <a:r>
              <a:rPr lang="en-US" altLang="en-US" sz="2000" dirty="0">
                <a:latin typeface="Times New Roman" panose="02020603050405020304" pitchFamily="18" charset="0"/>
                <a:cs typeface="Times New Roman" panose="02020603050405020304" pitchFamily="18" charset="0"/>
              </a:rPr>
              <a:t>Use the first </a:t>
            </a:r>
            <a:r>
              <a:rPr lang="en-US" altLang="en-US" sz="2000" i="1" dirty="0" err="1">
                <a:latin typeface="Times New Roman" panose="02020603050405020304" pitchFamily="18" charset="0"/>
                <a:cs typeface="Times New Roman" panose="02020603050405020304" pitchFamily="18" charset="0"/>
              </a:rPr>
              <a:t>i</a:t>
            </a:r>
            <a:r>
              <a:rPr lang="en-US" altLang="en-US" sz="2000" i="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high order bits of </a:t>
            </a:r>
            <a:r>
              <a:rPr lang="en-US" altLang="en-US" sz="2000" i="1" dirty="0">
                <a:latin typeface="Times New Roman" panose="02020603050405020304" pitchFamily="18" charset="0"/>
                <a:cs typeface="Times New Roman" panose="02020603050405020304" pitchFamily="18" charset="0"/>
              </a:rPr>
              <a:t>X </a:t>
            </a:r>
            <a:r>
              <a:rPr lang="en-US" altLang="en-US" sz="2000" dirty="0">
                <a:latin typeface="Times New Roman" panose="02020603050405020304" pitchFamily="18" charset="0"/>
                <a:cs typeface="Times New Roman" panose="02020603050405020304" pitchFamily="18" charset="0"/>
              </a:rPr>
              <a:t>as a displacement into bucket  address table, and follow the pointer to appropriate bucket</a:t>
            </a: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To insert a record with search-key value </a:t>
            </a:r>
            <a:r>
              <a:rPr lang="en-US" altLang="en-US" sz="2400" i="1" dirty="0" err="1">
                <a:latin typeface="Times New Roman" panose="02020603050405020304" pitchFamily="18" charset="0"/>
                <a:cs typeface="Times New Roman" panose="02020603050405020304" pitchFamily="18" charset="0"/>
              </a:rPr>
              <a:t>K</a:t>
            </a:r>
            <a:r>
              <a:rPr lang="en-US" altLang="en-US" sz="2400" i="1" baseline="-21000" dirty="0" err="1">
                <a:latin typeface="Times New Roman" panose="02020603050405020304" pitchFamily="18" charset="0"/>
                <a:cs typeface="Times New Roman" panose="02020603050405020304" pitchFamily="18" charset="0"/>
              </a:rPr>
              <a:t>j</a:t>
            </a:r>
            <a:endParaRPr lang="en-US" altLang="en-US" sz="2400" baseline="-21000" dirty="0">
              <a:latin typeface="Times New Roman" panose="02020603050405020304" pitchFamily="18" charset="0"/>
              <a:cs typeface="Times New Roman" panose="02020603050405020304" pitchFamily="18" charset="0"/>
            </a:endParaRPr>
          </a:p>
          <a:p>
            <a:pPr>
              <a:lnSpc>
                <a:spcPct val="100000"/>
              </a:lnSpc>
              <a:spcBef>
                <a:spcPts val="688"/>
              </a:spcBef>
              <a:buClr>
                <a:srgbClr val="CA6600"/>
              </a:buClr>
              <a:buSzPct val="1060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follow same procedure as look-up and locate the bucket, say </a:t>
            </a:r>
            <a:r>
              <a:rPr lang="en-US" altLang="en-US" sz="2000" i="1" dirty="0">
                <a:latin typeface="Times New Roman" panose="02020603050405020304" pitchFamily="18" charset="0"/>
                <a:cs typeface="Times New Roman" panose="02020603050405020304" pitchFamily="18" charset="0"/>
              </a:rPr>
              <a:t>j</a:t>
            </a:r>
            <a:r>
              <a:rPr lang="en-US" altLang="en-US" sz="2000" dirty="0">
                <a:latin typeface="Times New Roman" panose="02020603050405020304" pitchFamily="18" charset="0"/>
                <a:cs typeface="Times New Roman" panose="02020603050405020304" pitchFamily="18" charset="0"/>
              </a:rPr>
              <a:t>.</a:t>
            </a:r>
          </a:p>
          <a:p>
            <a:pPr>
              <a:lnSpc>
                <a:spcPct val="100000"/>
              </a:lnSpc>
              <a:spcBef>
                <a:spcPts val="663"/>
              </a:spcBef>
              <a:buClr>
                <a:srgbClr val="CA6600"/>
              </a:buClr>
              <a:buSzPct val="1060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If there is room in the bucket </a:t>
            </a:r>
            <a:r>
              <a:rPr lang="en-US" altLang="en-US" sz="2000" i="1" dirty="0">
                <a:latin typeface="Times New Roman" panose="02020603050405020304" pitchFamily="18" charset="0"/>
                <a:cs typeface="Times New Roman" panose="02020603050405020304" pitchFamily="18" charset="0"/>
              </a:rPr>
              <a:t>j </a:t>
            </a:r>
            <a:r>
              <a:rPr lang="en-US" altLang="en-US" sz="2000" dirty="0">
                <a:latin typeface="Times New Roman" panose="02020603050405020304" pitchFamily="18" charset="0"/>
                <a:cs typeface="Times New Roman" panose="02020603050405020304" pitchFamily="18" charset="0"/>
              </a:rPr>
              <a:t>insert record in the bucket.</a:t>
            </a:r>
          </a:p>
          <a:p>
            <a:pPr>
              <a:lnSpc>
                <a:spcPct val="100000"/>
              </a:lnSpc>
              <a:spcBef>
                <a:spcPts val="675"/>
              </a:spcBef>
              <a:buClr>
                <a:srgbClr val="CA6600"/>
              </a:buClr>
              <a:buSzPct val="106000"/>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Else the bucket must be split and insertion re-attempted (next slide.)</a:t>
            </a:r>
          </a:p>
          <a:p>
            <a:pPr>
              <a:lnSpc>
                <a:spcPct val="100000"/>
              </a:lnSpc>
              <a:spcBef>
                <a:spcPts val="675"/>
              </a:spcBef>
              <a:buFontTx/>
              <a:buNone/>
            </a:pPr>
            <a:r>
              <a:rPr lang="en-US" altLang="en-US" sz="1800" dirty="0">
                <a:solidFill>
                  <a:srgbClr val="000099"/>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Overflow buckets used instead in some cases (will see shortly)</a:t>
            </a:r>
          </a:p>
        </p:txBody>
      </p:sp>
      <p:sp>
        <p:nvSpPr>
          <p:cNvPr id="2" name="Rounded Rectangle 17">
            <a:extLst>
              <a:ext uri="{FF2B5EF4-FFF2-40B4-BE49-F238E27FC236}">
                <a16:creationId xmlns:a16="http://schemas.microsoft.com/office/drawing/2014/main" id="{A4C2E008-5FFD-2B48-261E-B82F98A39939}"/>
              </a:ext>
            </a:extLst>
          </p:cNvPr>
          <p:cNvSpPr/>
          <p:nvPr/>
        </p:nvSpPr>
        <p:spPr>
          <a:xfrm>
            <a:off x="2664264" y="1128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4" dirty="0"/>
              <a:t>Use of Extendible Hash</a:t>
            </a:r>
            <a:r>
              <a:rPr lang="en-US" sz="2400" spc="-31" dirty="0"/>
              <a:t> </a:t>
            </a:r>
            <a:r>
              <a:rPr lang="en-US" sz="2400" spc="-4" dirty="0"/>
              <a:t>Structure</a:t>
            </a:r>
            <a:endParaRPr lang="en-US" sz="2400"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descr="Introduction to Indexing in Databases | by DLT Labs | Medium">
            <a:extLst>
              <a:ext uri="{FF2B5EF4-FFF2-40B4-BE49-F238E27FC236}">
                <a16:creationId xmlns:a16="http://schemas.microsoft.com/office/drawing/2014/main" id="{5029F09B-7E99-38D5-198E-0FD77C6549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963" y="995680"/>
            <a:ext cx="4641850" cy="327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2">
            <a:extLst>
              <a:ext uri="{FF2B5EF4-FFF2-40B4-BE49-F238E27FC236}">
                <a16:creationId xmlns:a16="http://schemas.microsoft.com/office/drawing/2014/main" id="{B7426476-6534-62DB-57C6-C50FD7C972BF}"/>
              </a:ext>
            </a:extLst>
          </p:cNvPr>
          <p:cNvSpPr txBox="1">
            <a:spLocks/>
          </p:cNvSpPr>
          <p:nvPr/>
        </p:nvSpPr>
        <p:spPr>
          <a:xfrm>
            <a:off x="5801360" y="1076960"/>
            <a:ext cx="5936615" cy="5147629"/>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r>
              <a:rPr lang="en-US" dirty="0">
                <a:latin typeface="Times New Roman" panose="02020603050405020304" pitchFamily="18" charset="0"/>
                <a:ea typeface="+mj-ea"/>
                <a:cs typeface="Times New Roman" panose="02020603050405020304" pitchFamily="18" charset="0"/>
              </a:rPr>
              <a:t>An Index is a small table having only two columns. The first column comprises a copy of the primary or candidate key of a table. Its second column contains a set of pointers for holding the address of the disk block where that specific key value stored.</a:t>
            </a:r>
          </a:p>
          <a:p>
            <a:pPr>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F52B710-068B-AC27-2242-3163D89BD93C}"/>
              </a:ext>
            </a:extLst>
          </p:cNvPr>
          <p:cNvSpPr txBox="1"/>
          <p:nvPr/>
        </p:nvSpPr>
        <p:spPr>
          <a:xfrm>
            <a:off x="152401" y="4460240"/>
            <a:ext cx="5303519" cy="1477328"/>
          </a:xfrm>
          <a:prstGeom prst="rect">
            <a:avLst/>
          </a:prstGeom>
          <a:solidFill>
            <a:schemeClr val="accent1">
              <a:lumMod val="60000"/>
              <a:lumOff val="40000"/>
            </a:schemeClr>
          </a:solidFill>
        </p:spPr>
        <p:txBody>
          <a:bodyPr wrap="square">
            <a:spAutoFit/>
          </a:bodyPr>
          <a:lstStyle/>
          <a:p>
            <a:pPr>
              <a:defRPr/>
            </a:pPr>
            <a:r>
              <a:rPr lang="en-US" dirty="0">
                <a:latin typeface="Source Sans Pro" panose="020B0503030403020204" pitchFamily="34" charset="0"/>
              </a:rPr>
              <a:t>An index -</a:t>
            </a:r>
          </a:p>
          <a:p>
            <a:pPr lvl="1">
              <a:buFont typeface="Wingdings" panose="05000000000000000000" pitchFamily="2" charset="2"/>
              <a:buChar char="Ø"/>
              <a:defRPr/>
            </a:pPr>
            <a:r>
              <a:rPr lang="en-US" b="1" dirty="0">
                <a:latin typeface="Source Sans Pro" panose="020B0503030403020204" pitchFamily="34" charset="0"/>
              </a:rPr>
              <a:t>Takes a search key as input</a:t>
            </a:r>
          </a:p>
          <a:p>
            <a:pPr lvl="1">
              <a:buFont typeface="Wingdings" panose="05000000000000000000" pitchFamily="2" charset="2"/>
              <a:buChar char="Ø"/>
              <a:defRPr/>
            </a:pPr>
            <a:endParaRPr lang="en-US" b="1" dirty="0">
              <a:latin typeface="Source Sans Pro" panose="020B0503030403020204" pitchFamily="34" charset="0"/>
            </a:endParaRPr>
          </a:p>
          <a:p>
            <a:pPr lvl="1">
              <a:buFont typeface="Wingdings" panose="05000000000000000000" pitchFamily="2" charset="2"/>
              <a:buChar char="Ø"/>
              <a:defRPr/>
            </a:pPr>
            <a:r>
              <a:rPr lang="en-US" b="1" dirty="0">
                <a:latin typeface="Source Sans Pro" panose="020B0503030403020204" pitchFamily="34" charset="0"/>
              </a:rPr>
              <a:t>Efficiently returns a collection of matching records.</a:t>
            </a:r>
          </a:p>
        </p:txBody>
      </p:sp>
      <p:sp>
        <p:nvSpPr>
          <p:cNvPr id="2" name="Rounded Rectangle 17">
            <a:extLst>
              <a:ext uri="{FF2B5EF4-FFF2-40B4-BE49-F238E27FC236}">
                <a16:creationId xmlns:a16="http://schemas.microsoft.com/office/drawing/2014/main" id="{1AFF24B8-9182-A7B8-4837-26F7F88E2043}"/>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What is index in Database?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object 328">
            <a:extLst>
              <a:ext uri="{FF2B5EF4-FFF2-40B4-BE49-F238E27FC236}">
                <a16:creationId xmlns:a16="http://schemas.microsoft.com/office/drawing/2014/main" id="{16C95049-8715-31BF-3545-482687EF95EE}"/>
              </a:ext>
            </a:extLst>
          </p:cNvPr>
          <p:cNvSpPr txBox="1"/>
          <p:nvPr/>
        </p:nvSpPr>
        <p:spPr>
          <a:xfrm>
            <a:off x="1239520" y="5323839"/>
            <a:ext cx="10460355" cy="749979"/>
          </a:xfrm>
          <a:prstGeom prst="rect">
            <a:avLst/>
          </a:prstGeom>
        </p:spPr>
        <p:txBody>
          <a:bodyPr wrap="square" lIns="0" tIns="11206" rIns="0" bIns="0">
            <a:spAutoFit/>
          </a:bodyPr>
          <a:lstStyle/>
          <a:p>
            <a:pPr marL="286326" indent="-253266">
              <a:spcBef>
                <a:spcPts val="88"/>
              </a:spcBef>
              <a:buClr>
                <a:srgbClr val="CA6600"/>
              </a:buClr>
              <a:buSzPct val="105555"/>
              <a:buFont typeface="Wingdings"/>
              <a:buChar char=""/>
              <a:tabLst>
                <a:tab pos="286886" algn="l"/>
              </a:tabLst>
              <a:defRPr/>
            </a:pPr>
            <a:r>
              <a:rPr sz="2400" spc="-4" dirty="0">
                <a:latin typeface="Times New Roman" panose="02020603050405020304" pitchFamily="18" charset="0"/>
                <a:cs typeface="Times New Roman" panose="02020603050405020304" pitchFamily="18" charset="0"/>
              </a:rPr>
              <a:t>recompute </a:t>
            </a:r>
            <a:r>
              <a:rPr sz="2400" dirty="0">
                <a:latin typeface="Times New Roman" panose="02020603050405020304" pitchFamily="18" charset="0"/>
                <a:cs typeface="Times New Roman" panose="02020603050405020304" pitchFamily="18" charset="0"/>
              </a:rPr>
              <a:t>new </a:t>
            </a:r>
            <a:r>
              <a:rPr sz="2400" spc="-4" dirty="0">
                <a:latin typeface="Times New Roman" panose="02020603050405020304" pitchFamily="18" charset="0"/>
                <a:cs typeface="Times New Roman" panose="02020603050405020304" pitchFamily="18" charset="0"/>
              </a:rPr>
              <a:t>bucket address table entry for</a:t>
            </a:r>
            <a:r>
              <a:rPr sz="2400" spc="-53" dirty="0">
                <a:latin typeface="Times New Roman" panose="02020603050405020304" pitchFamily="18" charset="0"/>
                <a:cs typeface="Times New Roman" panose="02020603050405020304" pitchFamily="18" charset="0"/>
              </a:rPr>
              <a:t> </a:t>
            </a:r>
            <a:r>
              <a:rPr sz="2400" i="1" spc="-4" dirty="0" err="1">
                <a:latin typeface="Times New Roman" panose="02020603050405020304" pitchFamily="18" charset="0"/>
                <a:cs typeface="Times New Roman" panose="02020603050405020304" pitchFamily="18" charset="0"/>
              </a:rPr>
              <a:t>K</a:t>
            </a:r>
            <a:r>
              <a:rPr sz="2400" i="1" spc="-6" baseline="-23148" dirty="0" err="1">
                <a:latin typeface="Times New Roman" panose="02020603050405020304" pitchFamily="18" charset="0"/>
                <a:cs typeface="Times New Roman" panose="02020603050405020304" pitchFamily="18" charset="0"/>
              </a:rPr>
              <a:t>j</a:t>
            </a:r>
            <a:r>
              <a:rPr lang="en-US" sz="2400" i="1" spc="-6" baseline="-23148"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Now </a:t>
            </a:r>
            <a:r>
              <a:rPr sz="2400" i="1" spc="-4" dirty="0">
                <a:latin typeface="Times New Roman" panose="02020603050405020304" pitchFamily="18" charset="0"/>
                <a:cs typeface="Times New Roman" panose="02020603050405020304" pitchFamily="18" charset="0"/>
              </a:rPr>
              <a:t>i</a:t>
            </a:r>
            <a:r>
              <a:rPr sz="2400" i="1" spc="-13"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&gt;</a:t>
            </a:r>
            <a:r>
              <a:rPr sz="2400" spc="9" dirty="0">
                <a:latin typeface="Times New Roman" panose="02020603050405020304" pitchFamily="18" charset="0"/>
                <a:cs typeface="Times New Roman" panose="02020603050405020304" pitchFamily="18" charset="0"/>
              </a:rPr>
              <a:t> </a:t>
            </a:r>
            <a:r>
              <a:rPr sz="2400" i="1" spc="-4" dirty="0">
                <a:latin typeface="Times New Roman" panose="02020603050405020304" pitchFamily="18" charset="0"/>
                <a:cs typeface="Times New Roman" panose="02020603050405020304" pitchFamily="18" charset="0"/>
              </a:rPr>
              <a:t>i</a:t>
            </a:r>
            <a:r>
              <a:rPr sz="2400" i="1" spc="-6" baseline="-23148" dirty="0">
                <a:latin typeface="Times New Roman" panose="02020603050405020304" pitchFamily="18" charset="0"/>
                <a:cs typeface="Times New Roman" panose="02020603050405020304" pitchFamily="18" charset="0"/>
              </a:rPr>
              <a:t>j	</a:t>
            </a:r>
            <a:r>
              <a:rPr sz="2400" spc="-4" dirty="0">
                <a:latin typeface="Times New Roman" panose="02020603050405020304" pitchFamily="18" charset="0"/>
                <a:cs typeface="Times New Roman" panose="02020603050405020304" pitchFamily="18" charset="0"/>
              </a:rPr>
              <a:t>so use the first case</a:t>
            </a:r>
            <a:r>
              <a:rPr sz="2400" spc="4"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above.</a:t>
            </a:r>
            <a:endParaRPr sz="2400" dirty="0">
              <a:latin typeface="Times New Roman" panose="02020603050405020304" pitchFamily="18" charset="0"/>
              <a:cs typeface="Times New Roman" panose="02020603050405020304" pitchFamily="18" charset="0"/>
            </a:endParaRPr>
          </a:p>
        </p:txBody>
      </p:sp>
      <p:sp>
        <p:nvSpPr>
          <p:cNvPr id="30723" name="object 329">
            <a:extLst>
              <a:ext uri="{FF2B5EF4-FFF2-40B4-BE49-F238E27FC236}">
                <a16:creationId xmlns:a16="http://schemas.microsoft.com/office/drawing/2014/main" id="{FB0CCD57-36D5-0FCD-E4FE-1A768874D4CE}"/>
              </a:ext>
            </a:extLst>
          </p:cNvPr>
          <p:cNvSpPr txBox="1">
            <a:spLocks noChangeArrowheads="1"/>
          </p:cNvSpPr>
          <p:nvPr/>
        </p:nvSpPr>
        <p:spPr bwMode="auto">
          <a:xfrm>
            <a:off x="802640" y="641667"/>
            <a:ext cx="10739120" cy="456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5506" rIns="0" bIns="0">
            <a:spAutoFit/>
          </a:bodyPr>
          <a:lstStyle>
            <a:lvl1pPr marL="10636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8975" indent="-252413">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ts val="988"/>
              </a:spcBef>
              <a:buFontTx/>
              <a:buNone/>
            </a:pPr>
            <a:r>
              <a:rPr lang="en-US" altLang="en-US" sz="2400" dirty="0">
                <a:latin typeface="Times New Roman" panose="02020603050405020304" pitchFamily="18" charset="0"/>
                <a:cs typeface="Times New Roman" panose="02020603050405020304" pitchFamily="18" charset="0"/>
              </a:rPr>
              <a:t>To split a bucket </a:t>
            </a:r>
            <a:r>
              <a:rPr lang="en-US" altLang="en-US" sz="2400" i="1" dirty="0">
                <a:latin typeface="Times New Roman" panose="02020603050405020304" pitchFamily="18" charset="0"/>
                <a:cs typeface="Times New Roman" panose="02020603050405020304" pitchFamily="18" charset="0"/>
              </a:rPr>
              <a:t>j </a:t>
            </a:r>
            <a:r>
              <a:rPr lang="en-US" altLang="en-US" sz="2400" dirty="0">
                <a:latin typeface="Times New Roman" panose="02020603050405020304" pitchFamily="18" charset="0"/>
                <a:cs typeface="Times New Roman" panose="02020603050405020304" pitchFamily="18" charset="0"/>
              </a:rPr>
              <a:t>when inserting record with search-key value </a:t>
            </a:r>
            <a:r>
              <a:rPr lang="en-US" altLang="en-US" sz="2400" i="1" dirty="0" err="1">
                <a:latin typeface="Times New Roman" panose="02020603050405020304" pitchFamily="18" charset="0"/>
                <a:cs typeface="Times New Roman" panose="02020603050405020304" pitchFamily="18" charset="0"/>
              </a:rPr>
              <a:t>K</a:t>
            </a:r>
            <a:r>
              <a:rPr lang="en-US" altLang="en-US" sz="2400" i="1" baseline="-21000" dirty="0" err="1">
                <a:latin typeface="Times New Roman" panose="02020603050405020304" pitchFamily="18" charset="0"/>
                <a:cs typeface="Times New Roman" panose="02020603050405020304" pitchFamily="18" charset="0"/>
              </a:rPr>
              <a:t>j</a:t>
            </a:r>
            <a:r>
              <a:rPr lang="en-US" altLang="en-US" sz="2400" dirty="0">
                <a:latin typeface="Times New Roman" panose="02020603050405020304" pitchFamily="18" charset="0"/>
                <a:cs typeface="Times New Roman" panose="02020603050405020304" pitchFamily="18" charset="0"/>
              </a:rPr>
              <a:t>:</a:t>
            </a:r>
          </a:p>
          <a:p>
            <a:pPr>
              <a:lnSpc>
                <a:spcPct val="100000"/>
              </a:lnSpc>
              <a:spcBef>
                <a:spcPts val="900"/>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If </a:t>
            </a:r>
            <a:r>
              <a:rPr lang="en-US" altLang="en-US" sz="2400" i="1" dirty="0" err="1">
                <a:latin typeface="Times New Roman" panose="02020603050405020304" pitchFamily="18" charset="0"/>
                <a:cs typeface="Times New Roman" panose="02020603050405020304" pitchFamily="18" charset="0"/>
              </a:rPr>
              <a:t>i</a:t>
            </a: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&gt; </a:t>
            </a:r>
            <a:r>
              <a:rPr lang="en-US" altLang="en-US" sz="2400" i="1" dirty="0" err="1">
                <a:latin typeface="Times New Roman" panose="02020603050405020304" pitchFamily="18" charset="0"/>
                <a:cs typeface="Times New Roman" panose="02020603050405020304" pitchFamily="18" charset="0"/>
              </a:rPr>
              <a:t>i</a:t>
            </a:r>
            <a:r>
              <a:rPr lang="en-US" altLang="en-US" sz="2400" i="1" baseline="-21000" dirty="0" err="1">
                <a:latin typeface="Times New Roman" panose="02020603050405020304" pitchFamily="18" charset="0"/>
                <a:cs typeface="Times New Roman" panose="02020603050405020304" pitchFamily="18" charset="0"/>
              </a:rPr>
              <a:t>j</a:t>
            </a:r>
            <a:r>
              <a:rPr lang="en-US" altLang="en-US" sz="2400" i="1" baseline="-21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(more than one pointer to bucket </a:t>
            </a:r>
            <a:r>
              <a:rPr lang="en-US" altLang="en-US" sz="2400" i="1" dirty="0">
                <a:latin typeface="Times New Roman" panose="02020603050405020304" pitchFamily="18" charset="0"/>
                <a:cs typeface="Times New Roman" panose="02020603050405020304" pitchFamily="18" charset="0"/>
              </a:rPr>
              <a:t>j</a:t>
            </a:r>
            <a:r>
              <a:rPr lang="en-US" altLang="en-US" sz="2400" dirty="0">
                <a:latin typeface="Times New Roman" panose="02020603050405020304" pitchFamily="18" charset="0"/>
                <a:cs typeface="Times New Roman" panose="02020603050405020304" pitchFamily="18" charset="0"/>
              </a:rPr>
              <a:t>)</a:t>
            </a:r>
          </a:p>
          <a:p>
            <a:pPr lvl="1">
              <a:lnSpc>
                <a:spcPct val="100000"/>
              </a:lnSpc>
              <a:spcBef>
                <a:spcPts val="688"/>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allocate a new bucket </a:t>
            </a:r>
            <a:r>
              <a:rPr lang="en-US" altLang="en-US" i="1" dirty="0">
                <a:latin typeface="Times New Roman" panose="02020603050405020304" pitchFamily="18" charset="0"/>
                <a:cs typeface="Times New Roman" panose="02020603050405020304" pitchFamily="18" charset="0"/>
              </a:rPr>
              <a:t>z</a:t>
            </a:r>
            <a:r>
              <a:rPr lang="en-US" altLang="en-US" dirty="0">
                <a:latin typeface="Times New Roman" panose="02020603050405020304" pitchFamily="18" charset="0"/>
                <a:cs typeface="Times New Roman" panose="02020603050405020304" pitchFamily="18" charset="0"/>
              </a:rPr>
              <a:t>, and set </a:t>
            </a:r>
            <a:r>
              <a:rPr lang="en-US" altLang="en-US" i="1" dirty="0" err="1">
                <a:latin typeface="Times New Roman" panose="02020603050405020304" pitchFamily="18" charset="0"/>
                <a:cs typeface="Times New Roman" panose="02020603050405020304" pitchFamily="18" charset="0"/>
              </a:rPr>
              <a:t>i</a:t>
            </a:r>
            <a:r>
              <a:rPr lang="en-US" altLang="en-US" i="1" baseline="-23000" dirty="0" err="1">
                <a:latin typeface="Times New Roman" panose="02020603050405020304" pitchFamily="18" charset="0"/>
                <a:cs typeface="Times New Roman" panose="02020603050405020304" pitchFamily="18" charset="0"/>
              </a:rPr>
              <a:t>j</a:t>
            </a:r>
            <a:r>
              <a:rPr lang="en-US" altLang="en-US" i="1" baseline="-23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and </a:t>
            </a:r>
            <a:r>
              <a:rPr lang="en-US" altLang="en-US" i="1" dirty="0" err="1">
                <a:latin typeface="Times New Roman" panose="02020603050405020304" pitchFamily="18" charset="0"/>
                <a:cs typeface="Times New Roman" panose="02020603050405020304" pitchFamily="18" charset="0"/>
              </a:rPr>
              <a:t>i</a:t>
            </a:r>
            <a:r>
              <a:rPr lang="en-US" altLang="en-US" i="1" baseline="-23000" dirty="0" err="1">
                <a:latin typeface="Times New Roman" panose="02020603050405020304" pitchFamily="18" charset="0"/>
                <a:cs typeface="Times New Roman" panose="02020603050405020304" pitchFamily="18" charset="0"/>
              </a:rPr>
              <a:t>z</a:t>
            </a:r>
            <a:r>
              <a:rPr lang="en-US" altLang="en-US" i="1" baseline="-23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to the old </a:t>
            </a:r>
            <a:r>
              <a:rPr lang="en-US" altLang="en-US" i="1" dirty="0" err="1">
                <a:latin typeface="Times New Roman" panose="02020603050405020304" pitchFamily="18" charset="0"/>
                <a:cs typeface="Times New Roman" panose="02020603050405020304" pitchFamily="18" charset="0"/>
              </a:rPr>
              <a:t>i</a:t>
            </a:r>
            <a:r>
              <a:rPr lang="en-US" altLang="en-US" i="1" baseline="-23000" dirty="0" err="1">
                <a:latin typeface="Times New Roman" panose="02020603050405020304" pitchFamily="18" charset="0"/>
                <a:cs typeface="Times New Roman" panose="02020603050405020304" pitchFamily="18" charset="0"/>
              </a:rPr>
              <a:t>j</a:t>
            </a:r>
            <a:r>
              <a:rPr lang="en-US" altLang="en-US" i="1" baseline="-23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-+ 1.</a:t>
            </a:r>
          </a:p>
          <a:p>
            <a:pPr lvl="1">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make the second half of the bucket address table entries pointing  to </a:t>
            </a:r>
            <a:r>
              <a:rPr lang="en-US" altLang="en-US" i="1" dirty="0">
                <a:latin typeface="Times New Roman" panose="02020603050405020304" pitchFamily="18" charset="0"/>
                <a:cs typeface="Times New Roman" panose="02020603050405020304" pitchFamily="18" charset="0"/>
              </a:rPr>
              <a:t>j </a:t>
            </a:r>
            <a:r>
              <a:rPr lang="en-US" altLang="en-US" dirty="0">
                <a:latin typeface="Times New Roman" panose="02020603050405020304" pitchFamily="18" charset="0"/>
                <a:cs typeface="Times New Roman" panose="02020603050405020304" pitchFamily="18" charset="0"/>
              </a:rPr>
              <a:t>to point to </a:t>
            </a:r>
            <a:r>
              <a:rPr lang="en-US" altLang="en-US" i="1" dirty="0">
                <a:latin typeface="Times New Roman" panose="02020603050405020304" pitchFamily="18" charset="0"/>
                <a:cs typeface="Times New Roman" panose="02020603050405020304" pitchFamily="18" charset="0"/>
              </a:rPr>
              <a:t>z</a:t>
            </a:r>
            <a:endParaRPr lang="en-US" altLang="en-US" dirty="0">
              <a:latin typeface="Times New Roman" panose="02020603050405020304" pitchFamily="18" charset="0"/>
              <a:cs typeface="Times New Roman" panose="02020603050405020304" pitchFamily="18" charset="0"/>
            </a:endParaRPr>
          </a:p>
          <a:p>
            <a:pPr lvl="1">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remove and reinsert each record in bucket </a:t>
            </a:r>
            <a:r>
              <a:rPr lang="en-US" altLang="en-US" i="1" dirty="0">
                <a:latin typeface="Times New Roman" panose="02020603050405020304" pitchFamily="18" charset="0"/>
                <a:cs typeface="Times New Roman" panose="02020603050405020304" pitchFamily="18" charset="0"/>
              </a:rPr>
              <a:t>j.</a:t>
            </a:r>
            <a:endParaRPr lang="en-US" altLang="en-US" dirty="0">
              <a:latin typeface="Times New Roman" panose="02020603050405020304" pitchFamily="18" charset="0"/>
              <a:cs typeface="Times New Roman" panose="02020603050405020304" pitchFamily="18" charset="0"/>
            </a:endParaRPr>
          </a:p>
          <a:p>
            <a:pPr lvl="1">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recompute new bucket for </a:t>
            </a:r>
            <a:r>
              <a:rPr lang="en-US" altLang="en-US" i="1" dirty="0" err="1">
                <a:latin typeface="Times New Roman" panose="02020603050405020304" pitchFamily="18" charset="0"/>
                <a:cs typeface="Times New Roman" panose="02020603050405020304" pitchFamily="18" charset="0"/>
              </a:rPr>
              <a:t>K</a:t>
            </a:r>
            <a:r>
              <a:rPr lang="en-US" altLang="en-US" i="1" baseline="-23000" dirty="0" err="1">
                <a:latin typeface="Times New Roman" panose="02020603050405020304" pitchFamily="18" charset="0"/>
                <a:cs typeface="Times New Roman" panose="02020603050405020304" pitchFamily="18" charset="0"/>
              </a:rPr>
              <a:t>j</a:t>
            </a:r>
            <a:r>
              <a:rPr lang="en-US" altLang="en-US" i="1" baseline="-23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and insert record in the bucket (further  splitting is required if the bucket is still full)</a:t>
            </a: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If </a:t>
            </a:r>
            <a:r>
              <a:rPr lang="en-US" altLang="en-US" sz="2400" i="1" dirty="0" err="1">
                <a:latin typeface="Times New Roman" panose="02020603050405020304" pitchFamily="18" charset="0"/>
                <a:cs typeface="Times New Roman" panose="02020603050405020304" pitchFamily="18" charset="0"/>
              </a:rPr>
              <a:t>i</a:t>
            </a:r>
            <a:r>
              <a:rPr lang="en-US" altLang="en-US" sz="2400" i="1" dirty="0">
                <a:latin typeface="Times New Roman" panose="02020603050405020304" pitchFamily="18" charset="0"/>
                <a:cs typeface="Times New Roman" panose="02020603050405020304" pitchFamily="18" charset="0"/>
              </a:rPr>
              <a:t> = </a:t>
            </a:r>
            <a:r>
              <a:rPr lang="en-US" altLang="en-US" sz="2400" i="1" dirty="0" err="1">
                <a:latin typeface="Times New Roman" panose="02020603050405020304" pitchFamily="18" charset="0"/>
                <a:cs typeface="Times New Roman" panose="02020603050405020304" pitchFamily="18" charset="0"/>
              </a:rPr>
              <a:t>i</a:t>
            </a:r>
            <a:r>
              <a:rPr lang="en-US" altLang="en-US" sz="2400" i="1" baseline="-21000" dirty="0" err="1">
                <a:latin typeface="Times New Roman" panose="02020603050405020304" pitchFamily="18" charset="0"/>
                <a:cs typeface="Times New Roman" panose="02020603050405020304" pitchFamily="18" charset="0"/>
              </a:rPr>
              <a:t>j</a:t>
            </a:r>
            <a:r>
              <a:rPr lang="en-US" altLang="en-US" sz="2400" i="1" baseline="-21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(only one pointer to bucket </a:t>
            </a:r>
            <a:r>
              <a:rPr lang="en-US" altLang="en-US" sz="2400" i="1" dirty="0">
                <a:latin typeface="Times New Roman" panose="02020603050405020304" pitchFamily="18" charset="0"/>
                <a:cs typeface="Times New Roman" panose="02020603050405020304" pitchFamily="18" charset="0"/>
              </a:rPr>
              <a:t>j</a:t>
            </a:r>
            <a:r>
              <a:rPr lang="en-US" altLang="en-US" sz="2400" dirty="0">
                <a:latin typeface="Times New Roman" panose="02020603050405020304" pitchFamily="18" charset="0"/>
                <a:cs typeface="Times New Roman" panose="02020603050405020304" pitchFamily="18" charset="0"/>
              </a:rPr>
              <a:t>)</a:t>
            </a:r>
          </a:p>
          <a:p>
            <a:pPr lvl="1">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increment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and double the size of the bucket address table.</a:t>
            </a:r>
          </a:p>
          <a:p>
            <a:pPr lvl="1">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replace each entry in the table by two entries that point to the same  bucket.</a:t>
            </a:r>
          </a:p>
        </p:txBody>
      </p:sp>
      <p:sp>
        <p:nvSpPr>
          <p:cNvPr id="2" name="Rounded Rectangle 17">
            <a:extLst>
              <a:ext uri="{FF2B5EF4-FFF2-40B4-BE49-F238E27FC236}">
                <a16:creationId xmlns:a16="http://schemas.microsoft.com/office/drawing/2014/main" id="{8B8106B0-2CC2-B6D3-4AC6-2D339301A9F9}"/>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9" dirty="0"/>
              <a:t>Updates </a:t>
            </a:r>
            <a:r>
              <a:rPr lang="en-US" sz="2400" spc="-4" dirty="0"/>
              <a:t>in Extendible Hash</a:t>
            </a:r>
            <a:r>
              <a:rPr lang="en-US" sz="2400" spc="-40" dirty="0"/>
              <a:t> </a:t>
            </a:r>
            <a:r>
              <a:rPr lang="en-US" sz="2400" spc="-4" dirty="0"/>
              <a:t>Structure</a:t>
            </a:r>
            <a:endParaRPr lang="en-US" sz="2400" spc="-5"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object 73">
            <a:extLst>
              <a:ext uri="{FF2B5EF4-FFF2-40B4-BE49-F238E27FC236}">
                <a16:creationId xmlns:a16="http://schemas.microsoft.com/office/drawing/2014/main" id="{DA6C9A80-210B-E660-3B80-00E0174955D8}"/>
              </a:ext>
            </a:extLst>
          </p:cNvPr>
          <p:cNvGrpSpPr>
            <a:grpSpLocks/>
          </p:cNvGrpSpPr>
          <p:nvPr/>
        </p:nvGrpSpPr>
        <p:grpSpPr bwMode="auto">
          <a:xfrm>
            <a:off x="9236075" y="5538788"/>
            <a:ext cx="258763" cy="66675"/>
            <a:chOff x="8588756" y="6277355"/>
            <a:chExt cx="292100" cy="74930"/>
          </a:xfrm>
        </p:grpSpPr>
        <p:sp>
          <p:nvSpPr>
            <p:cNvPr id="31751" name="object 74">
              <a:extLst>
                <a:ext uri="{FF2B5EF4-FFF2-40B4-BE49-F238E27FC236}">
                  <a16:creationId xmlns:a16="http://schemas.microsoft.com/office/drawing/2014/main" id="{FC4F04D5-B39A-D373-0F37-79BBEBA261F8}"/>
                </a:ext>
              </a:extLst>
            </p:cNvPr>
            <p:cNvSpPr>
              <a:spLocks noChangeArrowheads="1"/>
            </p:cNvSpPr>
            <p:nvPr/>
          </p:nvSpPr>
          <p:spPr bwMode="auto">
            <a:xfrm>
              <a:off x="8595868" y="6277355"/>
              <a:ext cx="284480" cy="7467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
          <p:nvSpPr>
            <p:cNvPr id="31752" name="object 75">
              <a:extLst>
                <a:ext uri="{FF2B5EF4-FFF2-40B4-BE49-F238E27FC236}">
                  <a16:creationId xmlns:a16="http://schemas.microsoft.com/office/drawing/2014/main" id="{FBF471F6-FA9B-3831-C6F9-9651BC50CEF6}"/>
                </a:ext>
              </a:extLst>
            </p:cNvPr>
            <p:cNvSpPr>
              <a:spLocks/>
            </p:cNvSpPr>
            <p:nvPr/>
          </p:nvSpPr>
          <p:spPr bwMode="auto">
            <a:xfrm>
              <a:off x="8588756" y="6344411"/>
              <a:ext cx="274955" cy="1905"/>
            </a:xfrm>
            <a:custGeom>
              <a:avLst/>
              <a:gdLst>
                <a:gd name="T0" fmla="*/ 274830 w 274954"/>
                <a:gd name="T1" fmla="*/ 1527 h 1904"/>
                <a:gd name="T2" fmla="*/ 271275 w 274954"/>
                <a:gd name="T3" fmla="*/ 0 h 1904"/>
                <a:gd name="T4" fmla="*/ 252733 w 274954"/>
                <a:gd name="T5" fmla="*/ 0 h 1904"/>
                <a:gd name="T6" fmla="*/ 256924 w 274954"/>
                <a:gd name="T7" fmla="*/ 1527 h 1904"/>
                <a:gd name="T8" fmla="*/ 274830 w 274954"/>
                <a:gd name="T9" fmla="*/ 1527 h 1904"/>
                <a:gd name="T10" fmla="*/ 14224 w 274954"/>
                <a:gd name="T11" fmla="*/ 0 h 1904"/>
                <a:gd name="T12" fmla="*/ 2540 w 274954"/>
                <a:gd name="T13" fmla="*/ 0 h 1904"/>
                <a:gd name="T14" fmla="*/ 0 w 274954"/>
                <a:gd name="T15" fmla="*/ 1527 h 1904"/>
                <a:gd name="T16" fmla="*/ 9651 w 274954"/>
                <a:gd name="T17" fmla="*/ 1527 h 1904"/>
                <a:gd name="T18" fmla="*/ 14224 w 274954"/>
                <a:gd name="T19" fmla="*/ 0 h 19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954" h="1904">
                  <a:moveTo>
                    <a:pt x="274827" y="1524"/>
                  </a:moveTo>
                  <a:lnTo>
                    <a:pt x="271272" y="0"/>
                  </a:lnTo>
                  <a:lnTo>
                    <a:pt x="252730" y="0"/>
                  </a:lnTo>
                  <a:lnTo>
                    <a:pt x="256921" y="1524"/>
                  </a:lnTo>
                  <a:lnTo>
                    <a:pt x="274827" y="1524"/>
                  </a:lnTo>
                  <a:close/>
                </a:path>
                <a:path w="274954" h="1904">
                  <a:moveTo>
                    <a:pt x="14224" y="0"/>
                  </a:moveTo>
                  <a:lnTo>
                    <a:pt x="2540" y="0"/>
                  </a:lnTo>
                  <a:lnTo>
                    <a:pt x="0" y="1524"/>
                  </a:lnTo>
                  <a:lnTo>
                    <a:pt x="9651" y="1524"/>
                  </a:lnTo>
                  <a:lnTo>
                    <a:pt x="14224" y="0"/>
                  </a:lnTo>
                  <a:close/>
                </a:path>
              </a:pathLst>
            </a:custGeom>
            <a:solidFill>
              <a:srgbClr val="047A0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pSp>
      <p:sp>
        <p:nvSpPr>
          <p:cNvPr id="83" name="object 83">
            <a:extLst>
              <a:ext uri="{FF2B5EF4-FFF2-40B4-BE49-F238E27FC236}">
                <a16:creationId xmlns:a16="http://schemas.microsoft.com/office/drawing/2014/main" id="{026E4488-E1AF-DEAC-FC41-337E273A3475}"/>
              </a:ext>
            </a:extLst>
          </p:cNvPr>
          <p:cNvSpPr txBox="1"/>
          <p:nvPr/>
        </p:nvSpPr>
        <p:spPr>
          <a:xfrm>
            <a:off x="822960" y="1073984"/>
            <a:ext cx="9794241" cy="4915561"/>
          </a:xfrm>
          <a:prstGeom prst="rect">
            <a:avLst/>
          </a:prstGeom>
        </p:spPr>
        <p:txBody>
          <a:bodyPr wrap="square" lIns="0" tIns="42022" rIns="0" bIns="0">
            <a:spAutoFit/>
          </a:bodyPr>
          <a:lstStyle>
            <a:lvl1pPr marL="346075" indent="-301625">
              <a:tabLst>
                <a:tab pos="346075" algn="l"/>
              </a:tabLst>
              <a:defRPr>
                <a:solidFill>
                  <a:schemeClr val="tx1"/>
                </a:solidFill>
                <a:latin typeface="Arial" panose="020B0604020202020204" pitchFamily="34" charset="0"/>
                <a:cs typeface="Arial" panose="020B0604020202020204" pitchFamily="34" charset="0"/>
              </a:defRPr>
            </a:lvl1pPr>
            <a:lvl2pPr marL="700088" indent="-252413">
              <a:tabLst>
                <a:tab pos="346075" algn="l"/>
              </a:tabLst>
              <a:defRPr>
                <a:solidFill>
                  <a:schemeClr val="tx1"/>
                </a:solidFill>
                <a:latin typeface="Arial" panose="020B0604020202020204" pitchFamily="34" charset="0"/>
                <a:cs typeface="Arial" panose="020B0604020202020204" pitchFamily="34" charset="0"/>
              </a:defRPr>
            </a:lvl2pPr>
            <a:lvl3pPr marL="1143000" indent="-228600">
              <a:tabLst>
                <a:tab pos="346075" algn="l"/>
              </a:tabLst>
              <a:defRPr>
                <a:solidFill>
                  <a:schemeClr val="tx1"/>
                </a:solidFill>
                <a:latin typeface="Arial" panose="020B0604020202020204" pitchFamily="34" charset="0"/>
                <a:cs typeface="Arial" panose="020B0604020202020204" pitchFamily="34" charset="0"/>
              </a:defRPr>
            </a:lvl3pPr>
            <a:lvl4pPr marL="1600200" indent="-228600">
              <a:tabLst>
                <a:tab pos="346075" algn="l"/>
              </a:tabLst>
              <a:defRPr>
                <a:solidFill>
                  <a:schemeClr val="tx1"/>
                </a:solidFill>
                <a:latin typeface="Arial" panose="020B0604020202020204" pitchFamily="34" charset="0"/>
                <a:cs typeface="Arial" panose="020B0604020202020204" pitchFamily="34" charset="0"/>
              </a:defRPr>
            </a:lvl4pPr>
            <a:lvl5pPr marL="2057400" indent="-228600">
              <a:tabLst>
                <a:tab pos="346075"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46075"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46075"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46075"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46075" algn="l"/>
              </a:tabLst>
              <a:defRPr>
                <a:solidFill>
                  <a:schemeClr val="tx1"/>
                </a:solidFill>
                <a:latin typeface="Arial" panose="020B0604020202020204" pitchFamily="34" charset="0"/>
                <a:cs typeface="Arial" panose="020B0604020202020204" pitchFamily="34" charset="0"/>
              </a:defRPr>
            </a:lvl9pPr>
          </a:lstStyle>
          <a:p>
            <a:pPr>
              <a:lnSpc>
                <a:spcPts val="1900"/>
              </a:lnSpc>
              <a:spcBef>
                <a:spcPts val="325"/>
              </a:spcBef>
              <a:buClr>
                <a:srgbClr val="CA3700"/>
              </a:buClr>
              <a:buSzPct val="90000"/>
              <a:buFont typeface="Wingdings" panose="05000000000000000000" pitchFamily="2" charset="2"/>
              <a:buChar char=""/>
              <a:defRPr/>
            </a:pPr>
            <a:r>
              <a:rPr lang="en-US" altLang="en-US" sz="2400" dirty="0">
                <a:latin typeface="Times New Roman" panose="02020603050405020304" pitchFamily="18" charset="0"/>
                <a:cs typeface="Times New Roman" panose="02020603050405020304" pitchFamily="18" charset="0"/>
              </a:rPr>
              <a:t>When inserting a value, if the bucket is full after</a:t>
            </a:r>
          </a:p>
          <a:p>
            <a:pPr marL="44450" indent="0">
              <a:lnSpc>
                <a:spcPts val="1900"/>
              </a:lnSpc>
              <a:spcBef>
                <a:spcPts val="325"/>
              </a:spcBef>
              <a:buClr>
                <a:srgbClr val="CA3700"/>
              </a:buClr>
              <a:buSzPct val="90000"/>
              <a:defRPr/>
            </a:pPr>
            <a:r>
              <a:rPr lang="en-US" altLang="en-US" sz="2400" dirty="0">
                <a:latin typeface="Times New Roman" panose="02020603050405020304" pitchFamily="18" charset="0"/>
                <a:cs typeface="Times New Roman" panose="02020603050405020304" pitchFamily="18" charset="0"/>
              </a:rPr>
              <a:t> several splits  (that is, </a:t>
            </a:r>
            <a:r>
              <a:rPr lang="en-US" altLang="en-US" sz="2400" i="1" dirty="0" err="1">
                <a:latin typeface="Times New Roman" panose="02020603050405020304" pitchFamily="18" charset="0"/>
                <a:cs typeface="Times New Roman" panose="02020603050405020304" pitchFamily="18" charset="0"/>
              </a:rPr>
              <a:t>i</a:t>
            </a: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reaches some limit </a:t>
            </a:r>
            <a:r>
              <a:rPr lang="en-US" altLang="en-US" sz="2400" i="1" dirty="0">
                <a:latin typeface="Times New Roman" panose="02020603050405020304" pitchFamily="18" charset="0"/>
                <a:cs typeface="Times New Roman" panose="02020603050405020304" pitchFamily="18" charset="0"/>
              </a:rPr>
              <a:t>b</a:t>
            </a:r>
            <a:r>
              <a:rPr lang="en-US" altLang="en-US" sz="2400" dirty="0">
                <a:latin typeface="Times New Roman" panose="02020603050405020304" pitchFamily="18" charset="0"/>
                <a:cs typeface="Times New Roman" panose="02020603050405020304" pitchFamily="18" charset="0"/>
              </a:rPr>
              <a:t>) create an</a:t>
            </a:r>
          </a:p>
          <a:p>
            <a:pPr marL="44450" indent="0">
              <a:lnSpc>
                <a:spcPts val="1900"/>
              </a:lnSpc>
              <a:spcBef>
                <a:spcPts val="325"/>
              </a:spcBef>
              <a:buClr>
                <a:srgbClr val="CA3700"/>
              </a:buClr>
              <a:buSzPct val="90000"/>
              <a:defRPr/>
            </a:pPr>
            <a:r>
              <a:rPr lang="en-US" altLang="en-US" sz="2400" dirty="0">
                <a:latin typeface="Times New Roman" panose="02020603050405020304" pitchFamily="18" charset="0"/>
                <a:cs typeface="Times New Roman" panose="02020603050405020304" pitchFamily="18" charset="0"/>
              </a:rPr>
              <a:t> overflow bucket instead  of splitting bucket entry table further.</a:t>
            </a:r>
          </a:p>
          <a:p>
            <a:pPr>
              <a:spcBef>
                <a:spcPts val="500"/>
              </a:spcBef>
              <a:buClr>
                <a:srgbClr val="CA3700"/>
              </a:buClr>
              <a:buSzPct val="90000"/>
              <a:buFont typeface="Wingdings" panose="05000000000000000000" pitchFamily="2" charset="2"/>
              <a:buChar char=""/>
              <a:defRPr/>
            </a:pPr>
            <a:r>
              <a:rPr lang="en-US" altLang="en-US" sz="2400" dirty="0">
                <a:latin typeface="Times New Roman" panose="02020603050405020304" pitchFamily="18" charset="0"/>
                <a:cs typeface="Times New Roman" panose="02020603050405020304" pitchFamily="18" charset="0"/>
              </a:rPr>
              <a:t>To delete a key value,</a:t>
            </a:r>
          </a:p>
          <a:p>
            <a:pPr lvl="1">
              <a:spcBef>
                <a:spcPts val="475"/>
              </a:spcBef>
              <a:buClr>
                <a:srgbClr val="CA6600"/>
              </a:buClr>
              <a:buSzPct val="106000"/>
              <a:buFont typeface="Wingdings" panose="05000000000000000000" pitchFamily="2" charset="2"/>
              <a:buChar char=""/>
              <a:defRPr/>
            </a:pPr>
            <a:r>
              <a:rPr lang="en-US" altLang="en-US" sz="2400" dirty="0">
                <a:latin typeface="Times New Roman" panose="02020603050405020304" pitchFamily="18" charset="0"/>
                <a:cs typeface="Times New Roman" panose="02020603050405020304" pitchFamily="18" charset="0"/>
              </a:rPr>
              <a:t>locate it in its bucket and remove it.</a:t>
            </a:r>
          </a:p>
          <a:p>
            <a:pPr lvl="1">
              <a:lnSpc>
                <a:spcPts val="1725"/>
              </a:lnSpc>
              <a:spcBef>
                <a:spcPts val="688"/>
              </a:spcBef>
              <a:buClr>
                <a:srgbClr val="CA6600"/>
              </a:buClr>
              <a:buSzPct val="106000"/>
              <a:buFont typeface="Wingdings" panose="05000000000000000000" pitchFamily="2" charset="2"/>
              <a:buChar char=""/>
              <a:defRPr/>
            </a:pPr>
            <a:r>
              <a:rPr lang="en-US" altLang="en-US" sz="2400" dirty="0">
                <a:latin typeface="Times New Roman" panose="02020603050405020304" pitchFamily="18" charset="0"/>
                <a:cs typeface="Times New Roman" panose="02020603050405020304" pitchFamily="18" charset="0"/>
              </a:rPr>
              <a:t>The bucket itself can be removed if it becomes</a:t>
            </a:r>
          </a:p>
          <a:p>
            <a:pPr marL="447675" lvl="1" indent="0">
              <a:lnSpc>
                <a:spcPts val="1725"/>
              </a:lnSpc>
              <a:spcBef>
                <a:spcPts val="688"/>
              </a:spcBef>
              <a:buClr>
                <a:srgbClr val="CA6600"/>
              </a:buClr>
              <a:buSzPct val="106000"/>
              <a:defRPr/>
            </a:pPr>
            <a:r>
              <a:rPr lang="en-US" altLang="en-US" sz="2400" dirty="0">
                <a:latin typeface="Times New Roman" panose="02020603050405020304" pitchFamily="18" charset="0"/>
                <a:cs typeface="Times New Roman" panose="02020603050405020304" pitchFamily="18" charset="0"/>
              </a:rPr>
              <a:t>   empty (with  appropriate updates to the bucket</a:t>
            </a:r>
          </a:p>
          <a:p>
            <a:pPr marL="447675" lvl="1" indent="0">
              <a:lnSpc>
                <a:spcPts val="1725"/>
              </a:lnSpc>
              <a:spcBef>
                <a:spcPts val="688"/>
              </a:spcBef>
              <a:buClr>
                <a:srgbClr val="CA6600"/>
              </a:buClr>
              <a:buSzPct val="106000"/>
              <a:defRPr/>
            </a:pPr>
            <a:r>
              <a:rPr lang="en-US" altLang="en-US" sz="2400" dirty="0">
                <a:latin typeface="Times New Roman" panose="02020603050405020304" pitchFamily="18" charset="0"/>
                <a:cs typeface="Times New Roman" panose="02020603050405020304" pitchFamily="18" charset="0"/>
              </a:rPr>
              <a:t>   address table).</a:t>
            </a:r>
          </a:p>
          <a:p>
            <a:pPr lvl="1">
              <a:lnSpc>
                <a:spcPct val="90000"/>
              </a:lnSpc>
              <a:spcBef>
                <a:spcPts val="650"/>
              </a:spcBef>
              <a:buClr>
                <a:srgbClr val="CA6600"/>
              </a:buClr>
              <a:buSzPct val="106000"/>
              <a:buFont typeface="Wingdings" panose="05000000000000000000" pitchFamily="2" charset="2"/>
              <a:buChar char=""/>
              <a:defRPr/>
            </a:pPr>
            <a:r>
              <a:rPr lang="en-US" altLang="en-US" sz="2400" dirty="0">
                <a:latin typeface="Times New Roman" panose="02020603050405020304" pitchFamily="18" charset="0"/>
                <a:cs typeface="Times New Roman" panose="02020603050405020304" pitchFamily="18" charset="0"/>
              </a:rPr>
              <a:t>Coalescing of buckets can be done (can coalesce only with a  “buddy” bucket having same value of </a:t>
            </a:r>
            <a:r>
              <a:rPr lang="en-US" altLang="en-US" sz="2400" dirty="0" err="1">
                <a:latin typeface="Times New Roman" panose="02020603050405020304" pitchFamily="18" charset="0"/>
                <a:cs typeface="Times New Roman" panose="02020603050405020304" pitchFamily="18" charset="0"/>
              </a:rPr>
              <a:t>i</a:t>
            </a:r>
            <a:r>
              <a:rPr lang="en-US" altLang="en-US" sz="2400" baseline="-21000" dirty="0" err="1">
                <a:latin typeface="Times New Roman" panose="02020603050405020304" pitchFamily="18" charset="0"/>
                <a:cs typeface="Times New Roman" panose="02020603050405020304" pitchFamily="18" charset="0"/>
              </a:rPr>
              <a:t>j</a:t>
            </a:r>
            <a:r>
              <a:rPr lang="en-US" altLang="en-US" sz="2400" baseline="-21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and same </a:t>
            </a:r>
            <a:r>
              <a:rPr lang="en-US" altLang="en-US" sz="2400" dirty="0" err="1">
                <a:latin typeface="Times New Roman" panose="02020603050405020304" pitchFamily="18" charset="0"/>
                <a:cs typeface="Times New Roman" panose="02020603050405020304" pitchFamily="18" charset="0"/>
              </a:rPr>
              <a:t>i</a:t>
            </a:r>
            <a:r>
              <a:rPr lang="en-US" altLang="en-US" sz="2400" baseline="-20000" dirty="0" err="1">
                <a:latin typeface="Times New Roman" panose="02020603050405020304" pitchFamily="18" charset="0"/>
                <a:cs typeface="Times New Roman" panose="02020603050405020304" pitchFamily="18" charset="0"/>
              </a:rPr>
              <a:t>j</a:t>
            </a:r>
            <a:r>
              <a:rPr lang="en-US" altLang="en-US" sz="2400" baseline="-200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–1 prefix, if it is  present)</a:t>
            </a:r>
          </a:p>
          <a:p>
            <a:pPr lvl="1">
              <a:spcBef>
                <a:spcPts val="488"/>
              </a:spcBef>
              <a:buClr>
                <a:srgbClr val="CA6600"/>
              </a:buClr>
              <a:buSzPct val="106000"/>
              <a:buFont typeface="Wingdings" panose="05000000000000000000" pitchFamily="2" charset="2"/>
              <a:buChar char=""/>
              <a:defRPr/>
            </a:pPr>
            <a:r>
              <a:rPr lang="en-US" altLang="en-US" sz="2400" dirty="0">
                <a:latin typeface="Times New Roman" panose="02020603050405020304" pitchFamily="18" charset="0"/>
                <a:cs typeface="Times New Roman" panose="02020603050405020304" pitchFamily="18" charset="0"/>
              </a:rPr>
              <a:t>Decreasing bucket address table size is also possible</a:t>
            </a:r>
          </a:p>
          <a:p>
            <a:pPr>
              <a:lnSpc>
                <a:spcPct val="90000"/>
              </a:lnSpc>
              <a:spcBef>
                <a:spcPts val="675"/>
              </a:spcBef>
              <a:defRPr/>
            </a:pPr>
            <a:r>
              <a:rPr lang="en-US" altLang="en-US" sz="2400" dirty="0">
                <a:solidFill>
                  <a:srgbClr val="000099"/>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Note: decreasing bucket address table size is an expensive  operation and should be done only if number of buckets becomes  much smaller than the size of the table</a:t>
            </a:r>
          </a:p>
        </p:txBody>
      </p:sp>
      <p:sp>
        <p:nvSpPr>
          <p:cNvPr id="2" name="Rounded Rectangle 17">
            <a:extLst>
              <a:ext uri="{FF2B5EF4-FFF2-40B4-BE49-F238E27FC236}">
                <a16:creationId xmlns:a16="http://schemas.microsoft.com/office/drawing/2014/main" id="{6DEEE734-1EEC-C89F-A940-F3EB664C5878}"/>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9" dirty="0"/>
              <a:t>Updates </a:t>
            </a:r>
            <a:r>
              <a:rPr lang="en-US" sz="2400" spc="-4" dirty="0"/>
              <a:t>in Extendable Hash</a:t>
            </a:r>
            <a:r>
              <a:rPr lang="en-US" sz="2400" spc="-40" dirty="0"/>
              <a:t> </a:t>
            </a:r>
            <a:r>
              <a:rPr lang="en-US" sz="2400" spc="-4" dirty="0"/>
              <a:t>Structure</a:t>
            </a:r>
            <a:endParaRPr lang="en-US" sz="2400" spc="-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object 38">
            <a:extLst>
              <a:ext uri="{FF2B5EF4-FFF2-40B4-BE49-F238E27FC236}">
                <a16:creationId xmlns:a16="http://schemas.microsoft.com/office/drawing/2014/main" id="{9A027B73-DC47-9338-AFAF-ADB548EE268E}"/>
              </a:ext>
            </a:extLst>
          </p:cNvPr>
          <p:cNvGrpSpPr>
            <a:grpSpLocks/>
          </p:cNvGrpSpPr>
          <p:nvPr/>
        </p:nvGrpSpPr>
        <p:grpSpPr bwMode="auto">
          <a:xfrm>
            <a:off x="9236075" y="5538788"/>
            <a:ext cx="258763" cy="66675"/>
            <a:chOff x="8588756" y="6277355"/>
            <a:chExt cx="292100" cy="74930"/>
          </a:xfrm>
        </p:grpSpPr>
        <p:sp>
          <p:nvSpPr>
            <p:cNvPr id="32785" name="object 39">
              <a:extLst>
                <a:ext uri="{FF2B5EF4-FFF2-40B4-BE49-F238E27FC236}">
                  <a16:creationId xmlns:a16="http://schemas.microsoft.com/office/drawing/2014/main" id="{F2BC13B6-FF81-4D4A-189D-017CDFCB2E02}"/>
                </a:ext>
              </a:extLst>
            </p:cNvPr>
            <p:cNvSpPr>
              <a:spLocks noChangeArrowheads="1"/>
            </p:cNvSpPr>
            <p:nvPr/>
          </p:nvSpPr>
          <p:spPr bwMode="auto">
            <a:xfrm>
              <a:off x="8595868" y="6277355"/>
              <a:ext cx="284480" cy="7467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
          <p:nvSpPr>
            <p:cNvPr id="32786" name="object 40">
              <a:extLst>
                <a:ext uri="{FF2B5EF4-FFF2-40B4-BE49-F238E27FC236}">
                  <a16:creationId xmlns:a16="http://schemas.microsoft.com/office/drawing/2014/main" id="{08D3D946-3CC6-AB35-BFDF-5D9BCBA9078C}"/>
                </a:ext>
              </a:extLst>
            </p:cNvPr>
            <p:cNvSpPr>
              <a:spLocks/>
            </p:cNvSpPr>
            <p:nvPr/>
          </p:nvSpPr>
          <p:spPr bwMode="auto">
            <a:xfrm>
              <a:off x="8588756" y="6344411"/>
              <a:ext cx="274955" cy="1905"/>
            </a:xfrm>
            <a:custGeom>
              <a:avLst/>
              <a:gdLst>
                <a:gd name="T0" fmla="*/ 274830 w 274954"/>
                <a:gd name="T1" fmla="*/ 1527 h 1904"/>
                <a:gd name="T2" fmla="*/ 271275 w 274954"/>
                <a:gd name="T3" fmla="*/ 0 h 1904"/>
                <a:gd name="T4" fmla="*/ 252733 w 274954"/>
                <a:gd name="T5" fmla="*/ 0 h 1904"/>
                <a:gd name="T6" fmla="*/ 256924 w 274954"/>
                <a:gd name="T7" fmla="*/ 1527 h 1904"/>
                <a:gd name="T8" fmla="*/ 274830 w 274954"/>
                <a:gd name="T9" fmla="*/ 1527 h 1904"/>
                <a:gd name="T10" fmla="*/ 14224 w 274954"/>
                <a:gd name="T11" fmla="*/ 0 h 1904"/>
                <a:gd name="T12" fmla="*/ 2540 w 274954"/>
                <a:gd name="T13" fmla="*/ 0 h 1904"/>
                <a:gd name="T14" fmla="*/ 0 w 274954"/>
                <a:gd name="T15" fmla="*/ 1527 h 1904"/>
                <a:gd name="T16" fmla="*/ 9651 w 274954"/>
                <a:gd name="T17" fmla="*/ 1527 h 1904"/>
                <a:gd name="T18" fmla="*/ 14224 w 274954"/>
                <a:gd name="T19" fmla="*/ 0 h 19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954" h="1904">
                  <a:moveTo>
                    <a:pt x="274827" y="1524"/>
                  </a:moveTo>
                  <a:lnTo>
                    <a:pt x="271272" y="0"/>
                  </a:lnTo>
                  <a:lnTo>
                    <a:pt x="252730" y="0"/>
                  </a:lnTo>
                  <a:lnTo>
                    <a:pt x="256921" y="1524"/>
                  </a:lnTo>
                  <a:lnTo>
                    <a:pt x="274827" y="1524"/>
                  </a:lnTo>
                  <a:close/>
                </a:path>
                <a:path w="274954" h="1904">
                  <a:moveTo>
                    <a:pt x="14224" y="0"/>
                  </a:moveTo>
                  <a:lnTo>
                    <a:pt x="2540" y="0"/>
                  </a:lnTo>
                  <a:lnTo>
                    <a:pt x="0" y="1524"/>
                  </a:lnTo>
                  <a:lnTo>
                    <a:pt x="9651" y="1524"/>
                  </a:lnTo>
                  <a:lnTo>
                    <a:pt x="14224" y="0"/>
                  </a:lnTo>
                  <a:close/>
                </a:path>
              </a:pathLst>
            </a:custGeom>
            <a:solidFill>
              <a:srgbClr val="047A0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pSp>
      <p:sp>
        <p:nvSpPr>
          <p:cNvPr id="47" name="object 47">
            <a:extLst>
              <a:ext uri="{FF2B5EF4-FFF2-40B4-BE49-F238E27FC236}">
                <a16:creationId xmlns:a16="http://schemas.microsoft.com/office/drawing/2014/main" id="{6B2BB4B8-4BD9-0952-A519-E71EFECC4FA1}"/>
              </a:ext>
            </a:extLst>
          </p:cNvPr>
          <p:cNvSpPr txBox="1"/>
          <p:nvPr/>
        </p:nvSpPr>
        <p:spPr>
          <a:xfrm>
            <a:off x="3545840" y="5600151"/>
            <a:ext cx="6503035" cy="283494"/>
          </a:xfrm>
          <a:prstGeom prst="rect">
            <a:avLst/>
          </a:prstGeom>
        </p:spPr>
        <p:txBody>
          <a:bodyPr wrap="square" lIns="0" tIns="11766" rIns="0" bIns="0">
            <a:spAutoFit/>
          </a:bodyPr>
          <a:lstStyle/>
          <a:p>
            <a:pPr marL="11206">
              <a:spcBef>
                <a:spcPts val="93"/>
              </a:spcBef>
              <a:defRPr/>
            </a:pPr>
            <a:r>
              <a:rPr sz="1765" spc="-4" dirty="0">
                <a:latin typeface="Arial"/>
                <a:cs typeface="Arial"/>
              </a:rPr>
              <a:t>Initial </a:t>
            </a:r>
            <a:r>
              <a:rPr sz="1765" dirty="0">
                <a:latin typeface="Arial"/>
                <a:cs typeface="Arial"/>
              </a:rPr>
              <a:t>Hash </a:t>
            </a:r>
            <a:r>
              <a:rPr sz="1765" spc="-4" dirty="0">
                <a:latin typeface="Arial"/>
                <a:cs typeface="Arial"/>
              </a:rPr>
              <a:t>structure, bucket size </a:t>
            </a:r>
            <a:r>
              <a:rPr sz="1765" dirty="0">
                <a:latin typeface="Arial"/>
                <a:cs typeface="Arial"/>
              </a:rPr>
              <a:t>=</a:t>
            </a:r>
            <a:r>
              <a:rPr sz="1765" spc="-75" dirty="0">
                <a:latin typeface="Arial"/>
                <a:cs typeface="Arial"/>
              </a:rPr>
              <a:t> </a:t>
            </a:r>
            <a:r>
              <a:rPr sz="1765" dirty="0">
                <a:latin typeface="Arial"/>
                <a:cs typeface="Arial"/>
              </a:rPr>
              <a:t>2</a:t>
            </a:r>
          </a:p>
        </p:txBody>
      </p:sp>
      <p:sp>
        <p:nvSpPr>
          <p:cNvPr id="32772" name="object 48">
            <a:extLst>
              <a:ext uri="{FF2B5EF4-FFF2-40B4-BE49-F238E27FC236}">
                <a16:creationId xmlns:a16="http://schemas.microsoft.com/office/drawing/2014/main" id="{4C95ACD8-ACAF-5AB4-AB82-3694B5B96D8A}"/>
              </a:ext>
            </a:extLst>
          </p:cNvPr>
          <p:cNvSpPr>
            <a:spLocks noChangeArrowheads="1"/>
          </p:cNvSpPr>
          <p:nvPr/>
        </p:nvSpPr>
        <p:spPr bwMode="auto">
          <a:xfrm>
            <a:off x="2616990" y="3913198"/>
            <a:ext cx="6958020" cy="14557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grpSp>
        <p:nvGrpSpPr>
          <p:cNvPr id="32773" name="object 49">
            <a:extLst>
              <a:ext uri="{FF2B5EF4-FFF2-40B4-BE49-F238E27FC236}">
                <a16:creationId xmlns:a16="http://schemas.microsoft.com/office/drawing/2014/main" id="{8D6687A2-50B5-915C-5D6D-6288EDABB1BA}"/>
              </a:ext>
            </a:extLst>
          </p:cNvPr>
          <p:cNvGrpSpPr>
            <a:grpSpLocks/>
          </p:cNvGrpSpPr>
          <p:nvPr/>
        </p:nvGrpSpPr>
        <p:grpSpPr bwMode="auto">
          <a:xfrm>
            <a:off x="2588589" y="3892931"/>
            <a:ext cx="6958019" cy="1592263"/>
            <a:chOff x="1372361" y="4555997"/>
            <a:chExt cx="7769859" cy="1803400"/>
          </a:xfrm>
        </p:grpSpPr>
        <p:sp>
          <p:nvSpPr>
            <p:cNvPr id="32782" name="object 50">
              <a:extLst>
                <a:ext uri="{FF2B5EF4-FFF2-40B4-BE49-F238E27FC236}">
                  <a16:creationId xmlns:a16="http://schemas.microsoft.com/office/drawing/2014/main" id="{1C616C17-1487-84FE-4E14-9953B1682AFF}"/>
                </a:ext>
              </a:extLst>
            </p:cNvPr>
            <p:cNvSpPr>
              <a:spLocks/>
            </p:cNvSpPr>
            <p:nvPr/>
          </p:nvSpPr>
          <p:spPr bwMode="auto">
            <a:xfrm>
              <a:off x="1379219" y="4562855"/>
              <a:ext cx="7755890" cy="1789430"/>
            </a:xfrm>
            <a:custGeom>
              <a:avLst/>
              <a:gdLst>
                <a:gd name="T0" fmla="*/ 0 w 7755890"/>
                <a:gd name="T1" fmla="*/ 0 h 1789429"/>
                <a:gd name="T2" fmla="*/ 0 w 7755890"/>
                <a:gd name="T3" fmla="*/ 1789179 h 1789429"/>
                <a:gd name="T4" fmla="*/ 7755635 w 7755890"/>
                <a:gd name="T5" fmla="*/ 1789179 h 1789429"/>
                <a:gd name="T6" fmla="*/ 7755635 w 7755890"/>
                <a:gd name="T7" fmla="*/ 0 h 1789429"/>
                <a:gd name="T8" fmla="*/ 0 w 7755890"/>
                <a:gd name="T9" fmla="*/ 0 h 1789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55890" h="1789429">
                  <a:moveTo>
                    <a:pt x="0" y="0"/>
                  </a:moveTo>
                  <a:lnTo>
                    <a:pt x="0" y="1789176"/>
                  </a:lnTo>
                  <a:lnTo>
                    <a:pt x="7755635" y="1789176"/>
                  </a:lnTo>
                  <a:lnTo>
                    <a:pt x="7755635"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2783" name="object 51">
              <a:extLst>
                <a:ext uri="{FF2B5EF4-FFF2-40B4-BE49-F238E27FC236}">
                  <a16:creationId xmlns:a16="http://schemas.microsoft.com/office/drawing/2014/main" id="{3DC893A0-071E-D42F-21D5-5217B80910CB}"/>
                </a:ext>
              </a:extLst>
            </p:cNvPr>
            <p:cNvSpPr>
              <a:spLocks/>
            </p:cNvSpPr>
            <p:nvPr/>
          </p:nvSpPr>
          <p:spPr bwMode="auto">
            <a:xfrm>
              <a:off x="1411223" y="4594859"/>
              <a:ext cx="7693659" cy="1727200"/>
            </a:xfrm>
            <a:custGeom>
              <a:avLst/>
              <a:gdLst>
                <a:gd name="T0" fmla="*/ 0 w 7693659"/>
                <a:gd name="T1" fmla="*/ 0 h 1727200"/>
                <a:gd name="T2" fmla="*/ 0 w 7693659"/>
                <a:gd name="T3" fmla="*/ 1726692 h 1727200"/>
                <a:gd name="T4" fmla="*/ 7693152 w 7693659"/>
                <a:gd name="T5" fmla="*/ 1726691 h 1727200"/>
                <a:gd name="T6" fmla="*/ 7693152 w 7693659"/>
                <a:gd name="T7" fmla="*/ 0 h 1727200"/>
                <a:gd name="T8" fmla="*/ 0 w 7693659"/>
                <a:gd name="T9" fmla="*/ 0 h 172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93659" h="1727200">
                  <a:moveTo>
                    <a:pt x="0" y="0"/>
                  </a:moveTo>
                  <a:lnTo>
                    <a:pt x="0" y="1726692"/>
                  </a:lnTo>
                  <a:lnTo>
                    <a:pt x="7693152" y="1726691"/>
                  </a:lnTo>
                  <a:lnTo>
                    <a:pt x="7693152" y="0"/>
                  </a:lnTo>
                  <a:lnTo>
                    <a:pt x="0" y="0"/>
                  </a:lnTo>
                  <a:close/>
                </a:path>
              </a:pathLst>
            </a:custGeom>
            <a:noFill/>
            <a:ln w="24384">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2784" name="object 52">
              <a:extLst>
                <a:ext uri="{FF2B5EF4-FFF2-40B4-BE49-F238E27FC236}">
                  <a16:creationId xmlns:a16="http://schemas.microsoft.com/office/drawing/2014/main" id="{774D657F-D650-2FC7-C1BB-E7250654B6A0}"/>
                </a:ext>
              </a:extLst>
            </p:cNvPr>
            <p:cNvSpPr>
              <a:spLocks/>
            </p:cNvSpPr>
            <p:nvPr/>
          </p:nvSpPr>
          <p:spPr bwMode="auto">
            <a:xfrm>
              <a:off x="1441703" y="4625339"/>
              <a:ext cx="7630795" cy="1664335"/>
            </a:xfrm>
            <a:custGeom>
              <a:avLst/>
              <a:gdLst>
                <a:gd name="T0" fmla="*/ 0 w 7630795"/>
                <a:gd name="T1" fmla="*/ 0 h 1664335"/>
                <a:gd name="T2" fmla="*/ 0 w 7630795"/>
                <a:gd name="T3" fmla="*/ 1664208 h 1664335"/>
                <a:gd name="T4" fmla="*/ 7630668 w 7630795"/>
                <a:gd name="T5" fmla="*/ 1664208 h 1664335"/>
                <a:gd name="T6" fmla="*/ 7630668 w 7630795"/>
                <a:gd name="T7" fmla="*/ 0 h 1664335"/>
                <a:gd name="T8" fmla="*/ 0 w 7630795"/>
                <a:gd name="T9" fmla="*/ 0 h 1664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30795" h="1664335">
                  <a:moveTo>
                    <a:pt x="0" y="0"/>
                  </a:moveTo>
                  <a:lnTo>
                    <a:pt x="0" y="1664208"/>
                  </a:lnTo>
                  <a:lnTo>
                    <a:pt x="7630668" y="1664208"/>
                  </a:lnTo>
                  <a:lnTo>
                    <a:pt x="7630668"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grpSp>
        <p:nvGrpSpPr>
          <p:cNvPr id="32774" name="object 53">
            <a:extLst>
              <a:ext uri="{FF2B5EF4-FFF2-40B4-BE49-F238E27FC236}">
                <a16:creationId xmlns:a16="http://schemas.microsoft.com/office/drawing/2014/main" id="{5821A599-EE03-B566-2E63-BCB09BE9C423}"/>
              </a:ext>
            </a:extLst>
          </p:cNvPr>
          <p:cNvGrpSpPr>
            <a:grpSpLocks/>
          </p:cNvGrpSpPr>
          <p:nvPr/>
        </p:nvGrpSpPr>
        <p:grpSpPr bwMode="auto">
          <a:xfrm>
            <a:off x="2742751" y="1033621"/>
            <a:ext cx="6751637" cy="2689225"/>
            <a:chOff x="1361694" y="1344930"/>
            <a:chExt cx="7652384" cy="3048000"/>
          </a:xfrm>
        </p:grpSpPr>
        <p:sp>
          <p:nvSpPr>
            <p:cNvPr id="32778" name="object 54">
              <a:extLst>
                <a:ext uri="{FF2B5EF4-FFF2-40B4-BE49-F238E27FC236}">
                  <a16:creationId xmlns:a16="http://schemas.microsoft.com/office/drawing/2014/main" id="{1D63A7CF-7123-57C4-5ECF-735D9C8A2FDA}"/>
                </a:ext>
              </a:extLst>
            </p:cNvPr>
            <p:cNvSpPr>
              <a:spLocks noChangeArrowheads="1"/>
            </p:cNvSpPr>
            <p:nvPr/>
          </p:nvSpPr>
          <p:spPr bwMode="auto">
            <a:xfrm>
              <a:off x="1438656" y="1421892"/>
              <a:ext cx="7502906" cy="28956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
          <p:nvSpPr>
            <p:cNvPr id="32779" name="object 55">
              <a:extLst>
                <a:ext uri="{FF2B5EF4-FFF2-40B4-BE49-F238E27FC236}">
                  <a16:creationId xmlns:a16="http://schemas.microsoft.com/office/drawing/2014/main" id="{B2E75F1A-A1FE-50B7-7320-ABAA0D45B30E}"/>
                </a:ext>
              </a:extLst>
            </p:cNvPr>
            <p:cNvSpPr>
              <a:spLocks/>
            </p:cNvSpPr>
            <p:nvPr/>
          </p:nvSpPr>
          <p:spPr bwMode="auto">
            <a:xfrm>
              <a:off x="1368552" y="1351788"/>
              <a:ext cx="7638415" cy="3034665"/>
            </a:xfrm>
            <a:custGeom>
              <a:avLst/>
              <a:gdLst>
                <a:gd name="T0" fmla="*/ 0 w 7638415"/>
                <a:gd name="T1" fmla="*/ 0 h 3034665"/>
                <a:gd name="T2" fmla="*/ 0 w 7638415"/>
                <a:gd name="T3" fmla="*/ 3034284 h 3034665"/>
                <a:gd name="T4" fmla="*/ 7638288 w 7638415"/>
                <a:gd name="T5" fmla="*/ 3034284 h 3034665"/>
                <a:gd name="T6" fmla="*/ 7638288 w 7638415"/>
                <a:gd name="T7" fmla="*/ 0 h 3034665"/>
                <a:gd name="T8" fmla="*/ 0 w 7638415"/>
                <a:gd name="T9" fmla="*/ 0 h 30346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38415" h="3034665">
                  <a:moveTo>
                    <a:pt x="0" y="0"/>
                  </a:moveTo>
                  <a:lnTo>
                    <a:pt x="0" y="3034284"/>
                  </a:lnTo>
                  <a:lnTo>
                    <a:pt x="7638288" y="3034284"/>
                  </a:lnTo>
                  <a:lnTo>
                    <a:pt x="7638288"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2780" name="object 56">
              <a:extLst>
                <a:ext uri="{FF2B5EF4-FFF2-40B4-BE49-F238E27FC236}">
                  <a16:creationId xmlns:a16="http://schemas.microsoft.com/office/drawing/2014/main" id="{765FF927-4AF9-86B0-D1D6-BA186CC96081}"/>
                </a:ext>
              </a:extLst>
            </p:cNvPr>
            <p:cNvSpPr>
              <a:spLocks/>
            </p:cNvSpPr>
            <p:nvPr/>
          </p:nvSpPr>
          <p:spPr bwMode="auto">
            <a:xfrm>
              <a:off x="1400556" y="1383792"/>
              <a:ext cx="7576184" cy="2971800"/>
            </a:xfrm>
            <a:custGeom>
              <a:avLst/>
              <a:gdLst>
                <a:gd name="T0" fmla="*/ 0 w 7576184"/>
                <a:gd name="T1" fmla="*/ 0 h 2971800"/>
                <a:gd name="T2" fmla="*/ 0 w 7576184"/>
                <a:gd name="T3" fmla="*/ 2971800 h 2971800"/>
                <a:gd name="T4" fmla="*/ 7575804 w 7576184"/>
                <a:gd name="T5" fmla="*/ 2971800 h 2971800"/>
                <a:gd name="T6" fmla="*/ 7575804 w 7576184"/>
                <a:gd name="T7" fmla="*/ 0 h 2971800"/>
                <a:gd name="T8" fmla="*/ 0 w 7576184"/>
                <a:gd name="T9" fmla="*/ 0 h 297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76184" h="2971800">
                  <a:moveTo>
                    <a:pt x="0" y="0"/>
                  </a:moveTo>
                  <a:lnTo>
                    <a:pt x="0" y="2971800"/>
                  </a:lnTo>
                  <a:lnTo>
                    <a:pt x="7575804" y="2971800"/>
                  </a:lnTo>
                  <a:lnTo>
                    <a:pt x="7575804" y="0"/>
                  </a:lnTo>
                  <a:lnTo>
                    <a:pt x="0" y="0"/>
                  </a:lnTo>
                  <a:close/>
                </a:path>
              </a:pathLst>
            </a:custGeom>
            <a:noFill/>
            <a:ln w="24384">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2781" name="object 57">
              <a:extLst>
                <a:ext uri="{FF2B5EF4-FFF2-40B4-BE49-F238E27FC236}">
                  <a16:creationId xmlns:a16="http://schemas.microsoft.com/office/drawing/2014/main" id="{2AAF4266-4AE6-3D0B-0D57-0CDFF6FD0F64}"/>
                </a:ext>
              </a:extLst>
            </p:cNvPr>
            <p:cNvSpPr>
              <a:spLocks/>
            </p:cNvSpPr>
            <p:nvPr/>
          </p:nvSpPr>
          <p:spPr bwMode="auto">
            <a:xfrm>
              <a:off x="1431036" y="1414272"/>
              <a:ext cx="7513320" cy="2909570"/>
            </a:xfrm>
            <a:custGeom>
              <a:avLst/>
              <a:gdLst>
                <a:gd name="T0" fmla="*/ 0 w 7513320"/>
                <a:gd name="T1" fmla="*/ 0 h 2909570"/>
                <a:gd name="T2" fmla="*/ 0 w 7513320"/>
                <a:gd name="T3" fmla="*/ 2909316 h 2909570"/>
                <a:gd name="T4" fmla="*/ 7513319 w 7513320"/>
                <a:gd name="T5" fmla="*/ 2909316 h 2909570"/>
                <a:gd name="T6" fmla="*/ 7513319 w 7513320"/>
                <a:gd name="T7" fmla="*/ 0 h 2909570"/>
                <a:gd name="T8" fmla="*/ 0 w 7513320"/>
                <a:gd name="T9" fmla="*/ 0 h 2909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13320" h="2909570">
                  <a:moveTo>
                    <a:pt x="0" y="0"/>
                  </a:moveTo>
                  <a:lnTo>
                    <a:pt x="0" y="2909316"/>
                  </a:lnTo>
                  <a:lnTo>
                    <a:pt x="7513319" y="2909316"/>
                  </a:lnTo>
                  <a:lnTo>
                    <a:pt x="7513319"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2" name="Rounded Rectangle 17">
            <a:extLst>
              <a:ext uri="{FF2B5EF4-FFF2-40B4-BE49-F238E27FC236}">
                <a16:creationId xmlns:a16="http://schemas.microsoft.com/office/drawing/2014/main" id="{82CFE0D2-4394-A5FE-783B-0A77663687B4}"/>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9" dirty="0"/>
              <a:t>Example</a:t>
            </a:r>
            <a:endParaRPr lang="en-US" sz="2400" spc="-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bject 47">
            <a:extLst>
              <a:ext uri="{FF2B5EF4-FFF2-40B4-BE49-F238E27FC236}">
                <a16:creationId xmlns:a16="http://schemas.microsoft.com/office/drawing/2014/main" id="{E3185D2B-6FE4-6D5C-9DE1-1D35AA65B260}"/>
              </a:ext>
            </a:extLst>
          </p:cNvPr>
          <p:cNvSpPr txBox="1">
            <a:spLocks noChangeArrowheads="1"/>
          </p:cNvSpPr>
          <p:nvPr/>
        </p:nvSpPr>
        <p:spPr bwMode="auto">
          <a:xfrm>
            <a:off x="1300480" y="1249681"/>
            <a:ext cx="10474008" cy="3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766" rIns="0" bIns="0">
            <a:spAutoFit/>
          </a:bodyPr>
          <a:lstStyle>
            <a:lvl1pPr marL="312738" indent="-301625">
              <a:lnSpc>
                <a:spcPct val="90000"/>
              </a:lnSpc>
              <a:spcBef>
                <a:spcPts val="1000"/>
              </a:spcBef>
              <a:buFont typeface="Arial" panose="020B0604020202020204" pitchFamily="34" charset="0"/>
              <a:buChar char="•"/>
              <a:tabLst>
                <a:tab pos="312738" algn="l"/>
                <a:tab pos="24003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312738" algn="l"/>
                <a:tab pos="24003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12738" algn="l"/>
                <a:tab pos="24003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12738" algn="l"/>
                <a:tab pos="2400300"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12738" algn="l"/>
                <a:tab pos="2400300"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312738" algn="l"/>
                <a:tab pos="2400300"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312738" algn="l"/>
                <a:tab pos="2400300"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312738" algn="l"/>
                <a:tab pos="2400300"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312738" algn="l"/>
                <a:tab pos="2400300" algn="l"/>
              </a:tabLst>
              <a:defRPr sz="2000">
                <a:solidFill>
                  <a:schemeClr val="tx1"/>
                </a:solidFill>
                <a:latin typeface="Calibri" panose="020F0502020204030204" pitchFamily="34" charset="0"/>
              </a:defRPr>
            </a:lvl9pPr>
          </a:lstStyle>
          <a:p>
            <a:pPr>
              <a:lnSpc>
                <a:spcPct val="100000"/>
              </a:lnSpc>
              <a:spcBef>
                <a:spcPts val="8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Hash structure after	insertion of one Brighton and two Downtown  records</a:t>
            </a:r>
          </a:p>
        </p:txBody>
      </p:sp>
      <p:sp>
        <p:nvSpPr>
          <p:cNvPr id="33795" name="object 48">
            <a:extLst>
              <a:ext uri="{FF2B5EF4-FFF2-40B4-BE49-F238E27FC236}">
                <a16:creationId xmlns:a16="http://schemas.microsoft.com/office/drawing/2014/main" id="{7F1CA538-609B-C46F-653A-EB6C6377E62C}"/>
              </a:ext>
            </a:extLst>
          </p:cNvPr>
          <p:cNvSpPr>
            <a:spLocks noChangeArrowheads="1"/>
          </p:cNvSpPr>
          <p:nvPr/>
        </p:nvSpPr>
        <p:spPr bwMode="auto">
          <a:xfrm>
            <a:off x="2564598" y="2107107"/>
            <a:ext cx="6516687" cy="25209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grpSp>
        <p:nvGrpSpPr>
          <p:cNvPr id="33796" name="object 49">
            <a:extLst>
              <a:ext uri="{FF2B5EF4-FFF2-40B4-BE49-F238E27FC236}">
                <a16:creationId xmlns:a16="http://schemas.microsoft.com/office/drawing/2014/main" id="{6E62610C-36FF-C696-2D03-32DED7731795}"/>
              </a:ext>
            </a:extLst>
          </p:cNvPr>
          <p:cNvGrpSpPr>
            <a:grpSpLocks/>
          </p:cNvGrpSpPr>
          <p:nvPr/>
        </p:nvGrpSpPr>
        <p:grpSpPr bwMode="auto">
          <a:xfrm>
            <a:off x="2531428" y="2101056"/>
            <a:ext cx="6648450" cy="2655888"/>
            <a:chOff x="1082802" y="2878073"/>
            <a:chExt cx="7534909" cy="3009900"/>
          </a:xfrm>
        </p:grpSpPr>
        <p:sp>
          <p:nvSpPr>
            <p:cNvPr id="33800" name="object 50">
              <a:extLst>
                <a:ext uri="{FF2B5EF4-FFF2-40B4-BE49-F238E27FC236}">
                  <a16:creationId xmlns:a16="http://schemas.microsoft.com/office/drawing/2014/main" id="{4EA4FC15-693A-5D38-D103-607C33AEC660}"/>
                </a:ext>
              </a:extLst>
            </p:cNvPr>
            <p:cNvSpPr>
              <a:spLocks/>
            </p:cNvSpPr>
            <p:nvPr/>
          </p:nvSpPr>
          <p:spPr bwMode="auto">
            <a:xfrm>
              <a:off x="1089660" y="2884931"/>
              <a:ext cx="7520940" cy="2996565"/>
            </a:xfrm>
            <a:custGeom>
              <a:avLst/>
              <a:gdLst>
                <a:gd name="T0" fmla="*/ 0 w 7520940"/>
                <a:gd name="T1" fmla="*/ 0 h 2996565"/>
                <a:gd name="T2" fmla="*/ 0 w 7520940"/>
                <a:gd name="T3" fmla="*/ 2996184 h 2996565"/>
                <a:gd name="T4" fmla="*/ 7520940 w 7520940"/>
                <a:gd name="T5" fmla="*/ 2996183 h 2996565"/>
                <a:gd name="T6" fmla="*/ 7520940 w 7520940"/>
                <a:gd name="T7" fmla="*/ 0 h 2996565"/>
                <a:gd name="T8" fmla="*/ 0 w 7520940"/>
                <a:gd name="T9" fmla="*/ 0 h 29965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0940" h="2996565">
                  <a:moveTo>
                    <a:pt x="0" y="0"/>
                  </a:moveTo>
                  <a:lnTo>
                    <a:pt x="0" y="2996184"/>
                  </a:lnTo>
                  <a:lnTo>
                    <a:pt x="7520940" y="2996183"/>
                  </a:lnTo>
                  <a:lnTo>
                    <a:pt x="7520940"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3801" name="object 51">
              <a:extLst>
                <a:ext uri="{FF2B5EF4-FFF2-40B4-BE49-F238E27FC236}">
                  <a16:creationId xmlns:a16="http://schemas.microsoft.com/office/drawing/2014/main" id="{0E2D37DA-8C17-65D6-1BA6-E164D07ECBDB}"/>
                </a:ext>
              </a:extLst>
            </p:cNvPr>
            <p:cNvSpPr>
              <a:spLocks/>
            </p:cNvSpPr>
            <p:nvPr/>
          </p:nvSpPr>
          <p:spPr bwMode="auto">
            <a:xfrm>
              <a:off x="1121664" y="2916935"/>
              <a:ext cx="7458709" cy="2933700"/>
            </a:xfrm>
            <a:custGeom>
              <a:avLst/>
              <a:gdLst>
                <a:gd name="T0" fmla="*/ 0 w 7458709"/>
                <a:gd name="T1" fmla="*/ 0 h 2933700"/>
                <a:gd name="T2" fmla="*/ 0 w 7458709"/>
                <a:gd name="T3" fmla="*/ 2933700 h 2933700"/>
                <a:gd name="T4" fmla="*/ 7458455 w 7458709"/>
                <a:gd name="T5" fmla="*/ 2933700 h 2933700"/>
                <a:gd name="T6" fmla="*/ 7458455 w 7458709"/>
                <a:gd name="T7" fmla="*/ 0 h 2933700"/>
                <a:gd name="T8" fmla="*/ 0 w 7458709"/>
                <a:gd name="T9" fmla="*/ 0 h 2933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58709" h="2933700">
                  <a:moveTo>
                    <a:pt x="0" y="0"/>
                  </a:moveTo>
                  <a:lnTo>
                    <a:pt x="0" y="2933700"/>
                  </a:lnTo>
                  <a:lnTo>
                    <a:pt x="7458455" y="2933700"/>
                  </a:lnTo>
                  <a:lnTo>
                    <a:pt x="7458455" y="0"/>
                  </a:lnTo>
                  <a:lnTo>
                    <a:pt x="0" y="0"/>
                  </a:lnTo>
                  <a:close/>
                </a:path>
              </a:pathLst>
            </a:custGeom>
            <a:noFill/>
            <a:ln w="24384">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3802" name="object 52">
              <a:extLst>
                <a:ext uri="{FF2B5EF4-FFF2-40B4-BE49-F238E27FC236}">
                  <a16:creationId xmlns:a16="http://schemas.microsoft.com/office/drawing/2014/main" id="{929F11EA-357C-46D4-2299-3FDAB0E3D2E8}"/>
                </a:ext>
              </a:extLst>
            </p:cNvPr>
            <p:cNvSpPr>
              <a:spLocks/>
            </p:cNvSpPr>
            <p:nvPr/>
          </p:nvSpPr>
          <p:spPr bwMode="auto">
            <a:xfrm>
              <a:off x="1152144" y="2947415"/>
              <a:ext cx="7396480" cy="2871470"/>
            </a:xfrm>
            <a:custGeom>
              <a:avLst/>
              <a:gdLst>
                <a:gd name="T0" fmla="*/ 0 w 7396480"/>
                <a:gd name="T1" fmla="*/ 0 h 2871470"/>
                <a:gd name="T2" fmla="*/ 0 w 7396480"/>
                <a:gd name="T3" fmla="*/ 2871216 h 2871470"/>
                <a:gd name="T4" fmla="*/ 7395972 w 7396480"/>
                <a:gd name="T5" fmla="*/ 2871216 h 2871470"/>
                <a:gd name="T6" fmla="*/ 7395972 w 7396480"/>
                <a:gd name="T7" fmla="*/ 0 h 2871470"/>
                <a:gd name="T8" fmla="*/ 0 w 7396480"/>
                <a:gd name="T9" fmla="*/ 0 h 28714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96480" h="2871470">
                  <a:moveTo>
                    <a:pt x="0" y="0"/>
                  </a:moveTo>
                  <a:lnTo>
                    <a:pt x="0" y="2871216"/>
                  </a:lnTo>
                  <a:lnTo>
                    <a:pt x="7395972" y="2871216"/>
                  </a:lnTo>
                  <a:lnTo>
                    <a:pt x="7395972"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2" name="Rounded Rectangle 17">
            <a:extLst>
              <a:ext uri="{FF2B5EF4-FFF2-40B4-BE49-F238E27FC236}">
                <a16:creationId xmlns:a16="http://schemas.microsoft.com/office/drawing/2014/main" id="{FC906CC5-A07E-292F-A565-2249AF1F68AA}"/>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9" dirty="0"/>
              <a:t>Example</a:t>
            </a:r>
            <a:endParaRPr lang="en-US" sz="2400" spc="-5"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object 38">
            <a:extLst>
              <a:ext uri="{FF2B5EF4-FFF2-40B4-BE49-F238E27FC236}">
                <a16:creationId xmlns:a16="http://schemas.microsoft.com/office/drawing/2014/main" id="{4B93E520-6383-FD01-0B0D-C75ECAC17CD2}"/>
              </a:ext>
            </a:extLst>
          </p:cNvPr>
          <p:cNvGrpSpPr>
            <a:grpSpLocks/>
          </p:cNvGrpSpPr>
          <p:nvPr/>
        </p:nvGrpSpPr>
        <p:grpSpPr bwMode="auto">
          <a:xfrm>
            <a:off x="9236075" y="5538788"/>
            <a:ext cx="258763" cy="66675"/>
            <a:chOff x="8588756" y="6277355"/>
            <a:chExt cx="292100" cy="74930"/>
          </a:xfrm>
        </p:grpSpPr>
        <p:sp>
          <p:nvSpPr>
            <p:cNvPr id="34828" name="object 39">
              <a:extLst>
                <a:ext uri="{FF2B5EF4-FFF2-40B4-BE49-F238E27FC236}">
                  <a16:creationId xmlns:a16="http://schemas.microsoft.com/office/drawing/2014/main" id="{924F27DA-B1F7-5261-ACD6-93727E252B88}"/>
                </a:ext>
              </a:extLst>
            </p:cNvPr>
            <p:cNvSpPr>
              <a:spLocks noChangeArrowheads="1"/>
            </p:cNvSpPr>
            <p:nvPr/>
          </p:nvSpPr>
          <p:spPr bwMode="auto">
            <a:xfrm>
              <a:off x="8595868" y="6277355"/>
              <a:ext cx="284480" cy="7467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
          <p:nvSpPr>
            <p:cNvPr id="34829" name="object 40">
              <a:extLst>
                <a:ext uri="{FF2B5EF4-FFF2-40B4-BE49-F238E27FC236}">
                  <a16:creationId xmlns:a16="http://schemas.microsoft.com/office/drawing/2014/main" id="{D40871BB-BABB-6222-83DC-0AF4F05B07B8}"/>
                </a:ext>
              </a:extLst>
            </p:cNvPr>
            <p:cNvSpPr>
              <a:spLocks/>
            </p:cNvSpPr>
            <p:nvPr/>
          </p:nvSpPr>
          <p:spPr bwMode="auto">
            <a:xfrm>
              <a:off x="8588756" y="6344411"/>
              <a:ext cx="274955" cy="1905"/>
            </a:xfrm>
            <a:custGeom>
              <a:avLst/>
              <a:gdLst>
                <a:gd name="T0" fmla="*/ 274830 w 274954"/>
                <a:gd name="T1" fmla="*/ 1527 h 1904"/>
                <a:gd name="T2" fmla="*/ 271275 w 274954"/>
                <a:gd name="T3" fmla="*/ 0 h 1904"/>
                <a:gd name="T4" fmla="*/ 252733 w 274954"/>
                <a:gd name="T5" fmla="*/ 0 h 1904"/>
                <a:gd name="T6" fmla="*/ 256924 w 274954"/>
                <a:gd name="T7" fmla="*/ 1527 h 1904"/>
                <a:gd name="T8" fmla="*/ 274830 w 274954"/>
                <a:gd name="T9" fmla="*/ 1527 h 1904"/>
                <a:gd name="T10" fmla="*/ 14224 w 274954"/>
                <a:gd name="T11" fmla="*/ 0 h 1904"/>
                <a:gd name="T12" fmla="*/ 2540 w 274954"/>
                <a:gd name="T13" fmla="*/ 0 h 1904"/>
                <a:gd name="T14" fmla="*/ 0 w 274954"/>
                <a:gd name="T15" fmla="*/ 1527 h 1904"/>
                <a:gd name="T16" fmla="*/ 9651 w 274954"/>
                <a:gd name="T17" fmla="*/ 1527 h 1904"/>
                <a:gd name="T18" fmla="*/ 14224 w 274954"/>
                <a:gd name="T19" fmla="*/ 0 h 19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4954" h="1904">
                  <a:moveTo>
                    <a:pt x="274827" y="1524"/>
                  </a:moveTo>
                  <a:lnTo>
                    <a:pt x="271272" y="0"/>
                  </a:lnTo>
                  <a:lnTo>
                    <a:pt x="252730" y="0"/>
                  </a:lnTo>
                  <a:lnTo>
                    <a:pt x="256921" y="1524"/>
                  </a:lnTo>
                  <a:lnTo>
                    <a:pt x="274827" y="1524"/>
                  </a:lnTo>
                  <a:close/>
                </a:path>
                <a:path w="274954" h="1904">
                  <a:moveTo>
                    <a:pt x="14224" y="0"/>
                  </a:moveTo>
                  <a:lnTo>
                    <a:pt x="2540" y="0"/>
                  </a:lnTo>
                  <a:lnTo>
                    <a:pt x="0" y="1524"/>
                  </a:lnTo>
                  <a:lnTo>
                    <a:pt x="9651" y="1524"/>
                  </a:lnTo>
                  <a:lnTo>
                    <a:pt x="14224" y="0"/>
                  </a:lnTo>
                  <a:close/>
                </a:path>
              </a:pathLst>
            </a:custGeom>
            <a:solidFill>
              <a:srgbClr val="047A0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pSp>
      <p:sp>
        <p:nvSpPr>
          <p:cNvPr id="47" name="object 47">
            <a:extLst>
              <a:ext uri="{FF2B5EF4-FFF2-40B4-BE49-F238E27FC236}">
                <a16:creationId xmlns:a16="http://schemas.microsoft.com/office/drawing/2014/main" id="{202579E4-32F9-2295-58F0-04C272E03736}"/>
              </a:ext>
            </a:extLst>
          </p:cNvPr>
          <p:cNvSpPr txBox="1"/>
          <p:nvPr/>
        </p:nvSpPr>
        <p:spPr>
          <a:xfrm>
            <a:off x="2979104" y="1192130"/>
            <a:ext cx="6733221" cy="381213"/>
          </a:xfrm>
          <a:prstGeom prst="rect">
            <a:avLst/>
          </a:prstGeom>
        </p:spPr>
        <p:txBody>
          <a:bodyPr wrap="square" lIns="0" tIns="11766" rIns="0" bIns="0">
            <a:spAutoFit/>
          </a:bodyPr>
          <a:lstStyle/>
          <a:p>
            <a:pPr marL="11206">
              <a:spcBef>
                <a:spcPts val="93"/>
              </a:spcBef>
              <a:defRPr/>
            </a:pPr>
            <a:r>
              <a:rPr sz="2400" dirty="0">
                <a:latin typeface="Times New Roman" panose="02020603050405020304" pitchFamily="18" charset="0"/>
                <a:cs typeface="Times New Roman" panose="02020603050405020304" pitchFamily="18" charset="0"/>
              </a:rPr>
              <a:t>Hash </a:t>
            </a:r>
            <a:r>
              <a:rPr sz="2400" spc="-4" dirty="0">
                <a:latin typeface="Times New Roman" panose="02020603050405020304" pitchFamily="18" charset="0"/>
                <a:cs typeface="Times New Roman" panose="02020603050405020304" pitchFamily="18" charset="0"/>
              </a:rPr>
              <a:t>structure after insertion </a:t>
            </a:r>
            <a:r>
              <a:rPr sz="2400" dirty="0">
                <a:latin typeface="Times New Roman" panose="02020603050405020304" pitchFamily="18" charset="0"/>
                <a:cs typeface="Times New Roman" panose="02020603050405020304" pitchFamily="18" charset="0"/>
              </a:rPr>
              <a:t>of </a:t>
            </a:r>
            <a:r>
              <a:rPr sz="2400" spc="-4" dirty="0">
                <a:latin typeface="Times New Roman" panose="02020603050405020304" pitchFamily="18" charset="0"/>
                <a:cs typeface="Times New Roman" panose="02020603050405020304" pitchFamily="18" charset="0"/>
              </a:rPr>
              <a:t>Mianus</a:t>
            </a:r>
            <a:r>
              <a:rPr sz="2400" spc="-40"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record</a:t>
            </a:r>
            <a:endParaRPr sz="2400" dirty="0">
              <a:latin typeface="Times New Roman" panose="02020603050405020304" pitchFamily="18" charset="0"/>
              <a:cs typeface="Times New Roman" panose="02020603050405020304" pitchFamily="18" charset="0"/>
            </a:endParaRPr>
          </a:p>
        </p:txBody>
      </p:sp>
      <p:sp>
        <p:nvSpPr>
          <p:cNvPr id="34820" name="object 48">
            <a:extLst>
              <a:ext uri="{FF2B5EF4-FFF2-40B4-BE49-F238E27FC236}">
                <a16:creationId xmlns:a16="http://schemas.microsoft.com/office/drawing/2014/main" id="{203C8A9C-649C-31B7-35B5-C13F6E2C8AEF}"/>
              </a:ext>
            </a:extLst>
          </p:cNvPr>
          <p:cNvSpPr>
            <a:spLocks noChangeArrowheads="1"/>
          </p:cNvSpPr>
          <p:nvPr/>
        </p:nvSpPr>
        <p:spPr bwMode="auto">
          <a:xfrm>
            <a:off x="3037185" y="1880888"/>
            <a:ext cx="6164262" cy="33528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grpSp>
        <p:nvGrpSpPr>
          <p:cNvPr id="34821" name="object 49">
            <a:extLst>
              <a:ext uri="{FF2B5EF4-FFF2-40B4-BE49-F238E27FC236}">
                <a16:creationId xmlns:a16="http://schemas.microsoft.com/office/drawing/2014/main" id="{F920A5B7-1140-EEDB-4241-E6C3B69FBBB4}"/>
              </a:ext>
            </a:extLst>
          </p:cNvPr>
          <p:cNvGrpSpPr>
            <a:grpSpLocks/>
          </p:cNvGrpSpPr>
          <p:nvPr/>
        </p:nvGrpSpPr>
        <p:grpSpPr bwMode="auto">
          <a:xfrm>
            <a:off x="2944812" y="1874838"/>
            <a:ext cx="6291263" cy="3487737"/>
            <a:chOff x="1661922" y="2199894"/>
            <a:chExt cx="7129780" cy="3953510"/>
          </a:xfrm>
        </p:grpSpPr>
        <p:sp>
          <p:nvSpPr>
            <p:cNvPr id="34825" name="object 50">
              <a:extLst>
                <a:ext uri="{FF2B5EF4-FFF2-40B4-BE49-F238E27FC236}">
                  <a16:creationId xmlns:a16="http://schemas.microsoft.com/office/drawing/2014/main" id="{9BF63196-ED6F-DBEA-7244-6F269F198452}"/>
                </a:ext>
              </a:extLst>
            </p:cNvPr>
            <p:cNvSpPr>
              <a:spLocks/>
            </p:cNvSpPr>
            <p:nvPr/>
          </p:nvSpPr>
          <p:spPr bwMode="auto">
            <a:xfrm>
              <a:off x="1668780" y="2206752"/>
              <a:ext cx="7115809" cy="3939540"/>
            </a:xfrm>
            <a:custGeom>
              <a:avLst/>
              <a:gdLst>
                <a:gd name="T0" fmla="*/ 0 w 7115809"/>
                <a:gd name="T1" fmla="*/ 0 h 3939540"/>
                <a:gd name="T2" fmla="*/ 0 w 7115809"/>
                <a:gd name="T3" fmla="*/ 3939540 h 3939540"/>
                <a:gd name="T4" fmla="*/ 7115556 w 7115809"/>
                <a:gd name="T5" fmla="*/ 3939539 h 3939540"/>
                <a:gd name="T6" fmla="*/ 7115556 w 7115809"/>
                <a:gd name="T7" fmla="*/ 0 h 3939540"/>
                <a:gd name="T8" fmla="*/ 0 w 7115809"/>
                <a:gd name="T9" fmla="*/ 0 h 39395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5809" h="3939540">
                  <a:moveTo>
                    <a:pt x="0" y="0"/>
                  </a:moveTo>
                  <a:lnTo>
                    <a:pt x="0" y="3939540"/>
                  </a:lnTo>
                  <a:lnTo>
                    <a:pt x="7115556" y="3939539"/>
                  </a:lnTo>
                  <a:lnTo>
                    <a:pt x="7115556"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26" name="object 51">
              <a:extLst>
                <a:ext uri="{FF2B5EF4-FFF2-40B4-BE49-F238E27FC236}">
                  <a16:creationId xmlns:a16="http://schemas.microsoft.com/office/drawing/2014/main" id="{16E8F433-9FFC-F5EF-AC82-A9C95C9AB737}"/>
                </a:ext>
              </a:extLst>
            </p:cNvPr>
            <p:cNvSpPr>
              <a:spLocks/>
            </p:cNvSpPr>
            <p:nvPr/>
          </p:nvSpPr>
          <p:spPr bwMode="auto">
            <a:xfrm>
              <a:off x="1700784" y="2238756"/>
              <a:ext cx="7053580" cy="3877310"/>
            </a:xfrm>
            <a:custGeom>
              <a:avLst/>
              <a:gdLst>
                <a:gd name="T0" fmla="*/ 0 w 7053580"/>
                <a:gd name="T1" fmla="*/ 0 h 3877310"/>
                <a:gd name="T2" fmla="*/ 0 w 7053580"/>
                <a:gd name="T3" fmla="*/ 3877055 h 3877310"/>
                <a:gd name="T4" fmla="*/ 7053072 w 7053580"/>
                <a:gd name="T5" fmla="*/ 3877055 h 3877310"/>
                <a:gd name="T6" fmla="*/ 7053072 w 7053580"/>
                <a:gd name="T7" fmla="*/ 0 h 3877310"/>
                <a:gd name="T8" fmla="*/ 0 w 7053580"/>
                <a:gd name="T9" fmla="*/ 0 h 38773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53580" h="3877310">
                  <a:moveTo>
                    <a:pt x="0" y="0"/>
                  </a:moveTo>
                  <a:lnTo>
                    <a:pt x="0" y="3877055"/>
                  </a:lnTo>
                  <a:lnTo>
                    <a:pt x="7053072" y="3877055"/>
                  </a:lnTo>
                  <a:lnTo>
                    <a:pt x="7053072" y="0"/>
                  </a:lnTo>
                  <a:lnTo>
                    <a:pt x="0" y="0"/>
                  </a:lnTo>
                  <a:close/>
                </a:path>
              </a:pathLst>
            </a:custGeom>
            <a:noFill/>
            <a:ln w="24384">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4827" name="object 52">
              <a:extLst>
                <a:ext uri="{FF2B5EF4-FFF2-40B4-BE49-F238E27FC236}">
                  <a16:creationId xmlns:a16="http://schemas.microsoft.com/office/drawing/2014/main" id="{2B9FB571-1D52-5386-D55C-16FC99B3CA80}"/>
                </a:ext>
              </a:extLst>
            </p:cNvPr>
            <p:cNvSpPr>
              <a:spLocks/>
            </p:cNvSpPr>
            <p:nvPr/>
          </p:nvSpPr>
          <p:spPr bwMode="auto">
            <a:xfrm>
              <a:off x="1731264" y="2269236"/>
              <a:ext cx="6990715" cy="3815079"/>
            </a:xfrm>
            <a:custGeom>
              <a:avLst/>
              <a:gdLst>
                <a:gd name="T0" fmla="*/ 0 w 6990715"/>
                <a:gd name="T1" fmla="*/ 0 h 3815079"/>
                <a:gd name="T2" fmla="*/ 0 w 6990715"/>
                <a:gd name="T3" fmla="*/ 3814572 h 3815079"/>
                <a:gd name="T4" fmla="*/ 6990588 w 6990715"/>
                <a:gd name="T5" fmla="*/ 3814572 h 3815079"/>
                <a:gd name="T6" fmla="*/ 6990588 w 6990715"/>
                <a:gd name="T7" fmla="*/ 0 h 3815079"/>
                <a:gd name="T8" fmla="*/ 0 w 6990715"/>
                <a:gd name="T9" fmla="*/ 0 h 38150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90715" h="3815079">
                  <a:moveTo>
                    <a:pt x="0" y="0"/>
                  </a:moveTo>
                  <a:lnTo>
                    <a:pt x="0" y="3814572"/>
                  </a:lnTo>
                  <a:lnTo>
                    <a:pt x="6990588" y="3814572"/>
                  </a:lnTo>
                  <a:lnTo>
                    <a:pt x="6990588" y="0"/>
                  </a:lnTo>
                  <a:lnTo>
                    <a:pt x="0" y="0"/>
                  </a:lnTo>
                  <a:close/>
                </a:path>
              </a:pathLst>
            </a:custGeom>
            <a:noFill/>
            <a:ln w="13715">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2" name="Rounded Rectangle 17">
            <a:extLst>
              <a:ext uri="{FF2B5EF4-FFF2-40B4-BE49-F238E27FC236}">
                <a16:creationId xmlns:a16="http://schemas.microsoft.com/office/drawing/2014/main" id="{74F617D5-9591-6EDF-49AB-3DC7BBE4062C}"/>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9" dirty="0"/>
              <a:t>Example</a:t>
            </a:r>
            <a:endParaRPr lang="en-US" sz="2400" spc="-5"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object 45">
            <a:extLst>
              <a:ext uri="{FF2B5EF4-FFF2-40B4-BE49-F238E27FC236}">
                <a16:creationId xmlns:a16="http://schemas.microsoft.com/office/drawing/2014/main" id="{480BB08B-E40B-A0ED-7851-A744C23C8191}"/>
              </a:ext>
            </a:extLst>
          </p:cNvPr>
          <p:cNvGrpSpPr>
            <a:grpSpLocks/>
          </p:cNvGrpSpPr>
          <p:nvPr/>
        </p:nvGrpSpPr>
        <p:grpSpPr bwMode="auto">
          <a:xfrm>
            <a:off x="1696721" y="1133475"/>
            <a:ext cx="9255760" cy="3883025"/>
            <a:chOff x="4177791" y="1284858"/>
            <a:chExt cx="6677023" cy="4400169"/>
          </a:xfrm>
        </p:grpSpPr>
        <p:sp>
          <p:nvSpPr>
            <p:cNvPr id="35847" name="object 46">
              <a:extLst>
                <a:ext uri="{FF2B5EF4-FFF2-40B4-BE49-F238E27FC236}">
                  <a16:creationId xmlns:a16="http://schemas.microsoft.com/office/drawing/2014/main" id="{53FC0004-CC65-E83F-B4D4-1282BEA4CA3C}"/>
                </a:ext>
              </a:extLst>
            </p:cNvPr>
            <p:cNvSpPr>
              <a:spLocks noChangeArrowheads="1"/>
            </p:cNvSpPr>
            <p:nvPr/>
          </p:nvSpPr>
          <p:spPr bwMode="auto">
            <a:xfrm>
              <a:off x="4208779" y="1353170"/>
              <a:ext cx="6544322" cy="424738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
          <p:nvSpPr>
            <p:cNvPr id="35848" name="object 47">
              <a:extLst>
                <a:ext uri="{FF2B5EF4-FFF2-40B4-BE49-F238E27FC236}">
                  <a16:creationId xmlns:a16="http://schemas.microsoft.com/office/drawing/2014/main" id="{46E2A8E4-853F-9BE0-22C2-CEEF8C3743A4}"/>
                </a:ext>
              </a:extLst>
            </p:cNvPr>
            <p:cNvSpPr>
              <a:spLocks/>
            </p:cNvSpPr>
            <p:nvPr/>
          </p:nvSpPr>
          <p:spPr bwMode="auto">
            <a:xfrm>
              <a:off x="4177791" y="1298447"/>
              <a:ext cx="6677023" cy="4386580"/>
            </a:xfrm>
            <a:custGeom>
              <a:avLst/>
              <a:gdLst>
                <a:gd name="T0" fmla="*/ 0 w 6677025"/>
                <a:gd name="T1" fmla="*/ 0 h 4386580"/>
                <a:gd name="T2" fmla="*/ 0 w 6677025"/>
                <a:gd name="T3" fmla="*/ 4386072 h 4386580"/>
                <a:gd name="T4" fmla="*/ 6676638 w 6677025"/>
                <a:gd name="T5" fmla="*/ 4386072 h 4386580"/>
                <a:gd name="T6" fmla="*/ 6676638 w 6677025"/>
                <a:gd name="T7" fmla="*/ 0 h 4386580"/>
                <a:gd name="T8" fmla="*/ 0 w 6677025"/>
                <a:gd name="T9" fmla="*/ 0 h 43865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77025" h="4386580">
                  <a:moveTo>
                    <a:pt x="0" y="0"/>
                  </a:moveTo>
                  <a:lnTo>
                    <a:pt x="0" y="4386072"/>
                  </a:lnTo>
                  <a:lnTo>
                    <a:pt x="6676644" y="4386072"/>
                  </a:lnTo>
                  <a:lnTo>
                    <a:pt x="6676644"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5849" name="object 48">
              <a:extLst>
                <a:ext uri="{FF2B5EF4-FFF2-40B4-BE49-F238E27FC236}">
                  <a16:creationId xmlns:a16="http://schemas.microsoft.com/office/drawing/2014/main" id="{2328BDF2-72B4-A17C-B8BE-4F6217979A7D}"/>
                </a:ext>
              </a:extLst>
            </p:cNvPr>
            <p:cNvSpPr>
              <a:spLocks/>
            </p:cNvSpPr>
            <p:nvPr/>
          </p:nvSpPr>
          <p:spPr bwMode="auto">
            <a:xfrm>
              <a:off x="4209160" y="1284858"/>
              <a:ext cx="6614159" cy="4323715"/>
            </a:xfrm>
            <a:custGeom>
              <a:avLst/>
              <a:gdLst>
                <a:gd name="T0" fmla="*/ 0 w 6614159"/>
                <a:gd name="T1" fmla="*/ 0 h 4323715"/>
                <a:gd name="T2" fmla="*/ 0 w 6614159"/>
                <a:gd name="T3" fmla="*/ 4323588 h 4323715"/>
                <a:gd name="T4" fmla="*/ 6614159 w 6614159"/>
                <a:gd name="T5" fmla="*/ 4323587 h 4323715"/>
                <a:gd name="T6" fmla="*/ 6614159 w 6614159"/>
                <a:gd name="T7" fmla="*/ 0 h 4323715"/>
                <a:gd name="T8" fmla="*/ 0 w 6614159"/>
                <a:gd name="T9" fmla="*/ 0 h 43237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4159" h="4323715">
                  <a:moveTo>
                    <a:pt x="0" y="0"/>
                  </a:moveTo>
                  <a:lnTo>
                    <a:pt x="0" y="4323588"/>
                  </a:lnTo>
                  <a:lnTo>
                    <a:pt x="6614159" y="4323587"/>
                  </a:lnTo>
                  <a:lnTo>
                    <a:pt x="6614159" y="0"/>
                  </a:lnTo>
                  <a:lnTo>
                    <a:pt x="0" y="0"/>
                  </a:lnTo>
                  <a:close/>
                </a:path>
              </a:pathLst>
            </a:custGeom>
            <a:noFill/>
            <a:ln w="24384">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5850" name="object 49">
              <a:extLst>
                <a:ext uri="{FF2B5EF4-FFF2-40B4-BE49-F238E27FC236}">
                  <a16:creationId xmlns:a16="http://schemas.microsoft.com/office/drawing/2014/main" id="{7CC95B08-5B5A-ADA1-1B22-AD941AB5C8A8}"/>
                </a:ext>
              </a:extLst>
            </p:cNvPr>
            <p:cNvSpPr>
              <a:spLocks/>
            </p:cNvSpPr>
            <p:nvPr/>
          </p:nvSpPr>
          <p:spPr bwMode="auto">
            <a:xfrm>
              <a:off x="4240275" y="1360931"/>
              <a:ext cx="6551931" cy="4261485"/>
            </a:xfrm>
            <a:custGeom>
              <a:avLst/>
              <a:gdLst>
                <a:gd name="T0" fmla="*/ 0 w 6551930"/>
                <a:gd name="T1" fmla="*/ 0 h 4261485"/>
                <a:gd name="T2" fmla="*/ 0 w 6551930"/>
                <a:gd name="T3" fmla="*/ 4261104 h 4261485"/>
                <a:gd name="T4" fmla="*/ 6551679 w 6551930"/>
                <a:gd name="T5" fmla="*/ 4261103 h 4261485"/>
                <a:gd name="T6" fmla="*/ 6551679 w 6551930"/>
                <a:gd name="T7" fmla="*/ 0 h 4261485"/>
                <a:gd name="T8" fmla="*/ 0 w 6551930"/>
                <a:gd name="T9" fmla="*/ 0 h 42614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51930" h="4261485">
                  <a:moveTo>
                    <a:pt x="0" y="0"/>
                  </a:moveTo>
                  <a:lnTo>
                    <a:pt x="0" y="4261104"/>
                  </a:lnTo>
                  <a:lnTo>
                    <a:pt x="6551676" y="4261103"/>
                  </a:lnTo>
                  <a:lnTo>
                    <a:pt x="6551676" y="0"/>
                  </a:lnTo>
                  <a:lnTo>
                    <a:pt x="0" y="0"/>
                  </a:lnTo>
                  <a:close/>
                </a:path>
              </a:pathLst>
            </a:custGeom>
            <a:noFill/>
            <a:ln w="13715">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50" name="object 50">
            <a:extLst>
              <a:ext uri="{FF2B5EF4-FFF2-40B4-BE49-F238E27FC236}">
                <a16:creationId xmlns:a16="http://schemas.microsoft.com/office/drawing/2014/main" id="{49A17A33-8A3D-54DE-CDD6-3A1C210B7CA9}"/>
              </a:ext>
            </a:extLst>
          </p:cNvPr>
          <p:cNvSpPr txBox="1"/>
          <p:nvPr/>
        </p:nvSpPr>
        <p:spPr>
          <a:xfrm>
            <a:off x="2560321" y="5242560"/>
            <a:ext cx="9022080" cy="381213"/>
          </a:xfrm>
          <a:prstGeom prst="rect">
            <a:avLst/>
          </a:prstGeom>
        </p:spPr>
        <p:txBody>
          <a:bodyPr wrap="square" lIns="0" tIns="11766" rIns="0" bIns="0">
            <a:spAutoFit/>
          </a:bodyPr>
          <a:lstStyle/>
          <a:p>
            <a:pPr marL="11206">
              <a:spcBef>
                <a:spcPts val="93"/>
              </a:spcBef>
              <a:tabLst>
                <a:tab pos="3255482" algn="l"/>
                <a:tab pos="5846421" algn="l"/>
              </a:tabLst>
              <a:defRPr/>
            </a:pPr>
            <a:r>
              <a:rPr sz="2400" dirty="0">
                <a:latin typeface="Times New Roman" panose="02020603050405020304" pitchFamily="18" charset="0"/>
                <a:cs typeface="Times New Roman" panose="02020603050405020304" pitchFamily="18" charset="0"/>
              </a:rPr>
              <a:t>Hash </a:t>
            </a:r>
            <a:r>
              <a:rPr sz="2400" spc="-4" dirty="0">
                <a:latin typeface="Times New Roman" panose="02020603050405020304" pitchFamily="18" charset="0"/>
                <a:cs typeface="Times New Roman" panose="02020603050405020304" pitchFamily="18" charset="0"/>
              </a:rPr>
              <a:t>structure after</a:t>
            </a:r>
            <a:r>
              <a:rPr sz="2400" spc="9"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insertion</a:t>
            </a:r>
            <a:r>
              <a:rPr sz="2400" spc="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lang="en-US" sz="2400"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three </a:t>
            </a:r>
            <a:r>
              <a:rPr sz="2400" dirty="0">
                <a:latin typeface="Times New Roman" panose="02020603050405020304" pitchFamily="18" charset="0"/>
                <a:cs typeface="Times New Roman" panose="02020603050405020304" pitchFamily="18" charset="0"/>
              </a:rPr>
              <a:t>Perryridge</a:t>
            </a:r>
            <a:r>
              <a:rPr sz="2400" spc="-79"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records	</a:t>
            </a:r>
            <a:r>
              <a:rPr sz="2400" u="dbl" spc="79" dirty="0">
                <a:uFill>
                  <a:solidFill>
                    <a:srgbClr val="047A04"/>
                  </a:solidFill>
                </a:uFill>
                <a:latin typeface="Times New Roman" panose="02020603050405020304" pitchFamily="18" charset="0"/>
                <a:cs typeface="Times New Roman" panose="02020603050405020304" pitchFamily="18" charset="0"/>
              </a:rPr>
              <a:t> </a:t>
            </a:r>
            <a:r>
              <a:rPr sz="2400" u="dbl" spc="106" dirty="0">
                <a:uFill>
                  <a:solidFill>
                    <a:srgbClr val="047A04"/>
                  </a:solidFill>
                </a:uFill>
                <a:latin typeface="Times New Roman" panose="02020603050405020304" pitchFamily="18" charset="0"/>
                <a:cs typeface="Times New Roman" panose="02020603050405020304" pitchFamily="18" charset="0"/>
              </a:rPr>
              <a:t> </a:t>
            </a:r>
            <a:r>
              <a:rPr sz="2400" u="dbl" dirty="0">
                <a:uFill>
                  <a:solidFill>
                    <a:srgbClr val="047A04"/>
                  </a:solidFill>
                </a:uFill>
                <a:latin typeface="Times New Roman" panose="02020603050405020304" pitchFamily="18" charset="0"/>
                <a:cs typeface="Times New Roman" panose="02020603050405020304" pitchFamily="18" charset="0"/>
              </a:rPr>
              <a:t> </a:t>
            </a:r>
            <a:r>
              <a:rPr sz="2400" u="dbl" spc="53" dirty="0">
                <a:uFill>
                  <a:solidFill>
                    <a:srgbClr val="047A04"/>
                  </a:solidFill>
                </a:uFill>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
        <p:nvSpPr>
          <p:cNvPr id="2" name="Rounded Rectangle 17">
            <a:extLst>
              <a:ext uri="{FF2B5EF4-FFF2-40B4-BE49-F238E27FC236}">
                <a16:creationId xmlns:a16="http://schemas.microsoft.com/office/drawing/2014/main" id="{FEDD113F-DF70-E64E-9C7B-80AB210135D8}"/>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9" dirty="0"/>
              <a:t>Example</a:t>
            </a:r>
            <a:endParaRPr lang="en-US" sz="2400" spc="-5"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bject 47">
            <a:extLst>
              <a:ext uri="{FF2B5EF4-FFF2-40B4-BE49-F238E27FC236}">
                <a16:creationId xmlns:a16="http://schemas.microsoft.com/office/drawing/2014/main" id="{0DEC5558-3CA0-D9BA-8134-67EFFA1592C8}"/>
              </a:ext>
            </a:extLst>
          </p:cNvPr>
          <p:cNvSpPr txBox="1">
            <a:spLocks noChangeArrowheads="1"/>
          </p:cNvSpPr>
          <p:nvPr/>
        </p:nvSpPr>
        <p:spPr bwMode="auto">
          <a:xfrm>
            <a:off x="1971041" y="873761"/>
            <a:ext cx="9135110" cy="3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766" rIns="0" bIns="0">
            <a:spAutoFit/>
          </a:bodyPr>
          <a:lstStyle>
            <a:lvl1pPr marL="312738" indent="-301625">
              <a:lnSpc>
                <a:spcPct val="90000"/>
              </a:lnSpc>
              <a:spcBef>
                <a:spcPts val="1000"/>
              </a:spcBef>
              <a:buFont typeface="Arial" panose="020B0604020202020204" pitchFamily="34" charset="0"/>
              <a:buChar char="•"/>
              <a:tabLst>
                <a:tab pos="312738"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312738"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9pPr>
          </a:lstStyle>
          <a:p>
            <a:pPr>
              <a:lnSpc>
                <a:spcPct val="100000"/>
              </a:lnSpc>
              <a:spcBef>
                <a:spcPts val="8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Hash structure after insertion of Redwood and Round Hill  records</a:t>
            </a:r>
          </a:p>
        </p:txBody>
      </p:sp>
      <p:sp>
        <p:nvSpPr>
          <p:cNvPr id="36867" name="object 48">
            <a:extLst>
              <a:ext uri="{FF2B5EF4-FFF2-40B4-BE49-F238E27FC236}">
                <a16:creationId xmlns:a16="http://schemas.microsoft.com/office/drawing/2014/main" id="{F21B603A-E151-6F03-D647-8A6C60D307B5}"/>
              </a:ext>
            </a:extLst>
          </p:cNvPr>
          <p:cNvSpPr>
            <a:spLocks noChangeArrowheads="1"/>
          </p:cNvSpPr>
          <p:nvPr/>
        </p:nvSpPr>
        <p:spPr bwMode="auto">
          <a:xfrm>
            <a:off x="2062637" y="1914525"/>
            <a:ext cx="8757763" cy="37877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grpSp>
        <p:nvGrpSpPr>
          <p:cNvPr id="36868" name="object 49">
            <a:extLst>
              <a:ext uri="{FF2B5EF4-FFF2-40B4-BE49-F238E27FC236}">
                <a16:creationId xmlns:a16="http://schemas.microsoft.com/office/drawing/2014/main" id="{759B71B6-8EBD-668F-C398-F48B77E86C4C}"/>
              </a:ext>
            </a:extLst>
          </p:cNvPr>
          <p:cNvGrpSpPr>
            <a:grpSpLocks/>
          </p:cNvGrpSpPr>
          <p:nvPr/>
        </p:nvGrpSpPr>
        <p:grpSpPr bwMode="auto">
          <a:xfrm>
            <a:off x="1971041" y="1757363"/>
            <a:ext cx="8930639" cy="3922712"/>
            <a:chOff x="1390650" y="2303526"/>
            <a:chExt cx="6981825" cy="4445635"/>
          </a:xfrm>
        </p:grpSpPr>
        <p:sp>
          <p:nvSpPr>
            <p:cNvPr id="36872" name="object 50">
              <a:extLst>
                <a:ext uri="{FF2B5EF4-FFF2-40B4-BE49-F238E27FC236}">
                  <a16:creationId xmlns:a16="http://schemas.microsoft.com/office/drawing/2014/main" id="{35EE49CD-B018-EFBF-0AFE-D5A93E3B8F84}"/>
                </a:ext>
              </a:extLst>
            </p:cNvPr>
            <p:cNvSpPr>
              <a:spLocks/>
            </p:cNvSpPr>
            <p:nvPr/>
          </p:nvSpPr>
          <p:spPr bwMode="auto">
            <a:xfrm>
              <a:off x="1397508" y="2310384"/>
              <a:ext cx="6967855" cy="4432300"/>
            </a:xfrm>
            <a:custGeom>
              <a:avLst/>
              <a:gdLst>
                <a:gd name="T0" fmla="*/ 0 w 6967855"/>
                <a:gd name="T1" fmla="*/ 0 h 4432300"/>
                <a:gd name="T2" fmla="*/ 0 w 6967855"/>
                <a:gd name="T3" fmla="*/ 4431792 h 4432300"/>
                <a:gd name="T4" fmla="*/ 6967727 w 6967855"/>
                <a:gd name="T5" fmla="*/ 4431792 h 4432300"/>
                <a:gd name="T6" fmla="*/ 6967727 w 6967855"/>
                <a:gd name="T7" fmla="*/ 0 h 4432300"/>
                <a:gd name="T8" fmla="*/ 0 w 6967855"/>
                <a:gd name="T9" fmla="*/ 0 h 4432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67855" h="4432300">
                  <a:moveTo>
                    <a:pt x="0" y="0"/>
                  </a:moveTo>
                  <a:lnTo>
                    <a:pt x="0" y="4431792"/>
                  </a:lnTo>
                  <a:lnTo>
                    <a:pt x="6967727" y="4431792"/>
                  </a:lnTo>
                  <a:lnTo>
                    <a:pt x="6967727"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6873" name="object 51">
              <a:extLst>
                <a:ext uri="{FF2B5EF4-FFF2-40B4-BE49-F238E27FC236}">
                  <a16:creationId xmlns:a16="http://schemas.microsoft.com/office/drawing/2014/main" id="{BD8DD74A-2C6C-95D5-7D30-3B5C69BAFCC3}"/>
                </a:ext>
              </a:extLst>
            </p:cNvPr>
            <p:cNvSpPr>
              <a:spLocks/>
            </p:cNvSpPr>
            <p:nvPr/>
          </p:nvSpPr>
          <p:spPr bwMode="auto">
            <a:xfrm>
              <a:off x="1429511" y="2342388"/>
              <a:ext cx="6905625" cy="4369435"/>
            </a:xfrm>
            <a:custGeom>
              <a:avLst/>
              <a:gdLst>
                <a:gd name="T0" fmla="*/ 0 w 6905625"/>
                <a:gd name="T1" fmla="*/ 0 h 4369434"/>
                <a:gd name="T2" fmla="*/ 0 w 6905625"/>
                <a:gd name="T3" fmla="*/ 4369311 h 4369434"/>
                <a:gd name="T4" fmla="*/ 6905243 w 6905625"/>
                <a:gd name="T5" fmla="*/ 4369311 h 4369434"/>
                <a:gd name="T6" fmla="*/ 6905243 w 6905625"/>
                <a:gd name="T7" fmla="*/ 0 h 4369434"/>
                <a:gd name="T8" fmla="*/ 0 w 6905625"/>
                <a:gd name="T9" fmla="*/ 0 h 4369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5625" h="4369434">
                  <a:moveTo>
                    <a:pt x="0" y="0"/>
                  </a:moveTo>
                  <a:lnTo>
                    <a:pt x="0" y="4369308"/>
                  </a:lnTo>
                  <a:lnTo>
                    <a:pt x="6905243" y="4369308"/>
                  </a:lnTo>
                  <a:lnTo>
                    <a:pt x="6905243" y="0"/>
                  </a:lnTo>
                  <a:lnTo>
                    <a:pt x="0" y="0"/>
                  </a:lnTo>
                  <a:close/>
                </a:path>
              </a:pathLst>
            </a:custGeom>
            <a:noFill/>
            <a:ln w="24384">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36874" name="object 52">
              <a:extLst>
                <a:ext uri="{FF2B5EF4-FFF2-40B4-BE49-F238E27FC236}">
                  <a16:creationId xmlns:a16="http://schemas.microsoft.com/office/drawing/2014/main" id="{768DD862-220B-8928-64FB-F28EAA5C4D38}"/>
                </a:ext>
              </a:extLst>
            </p:cNvPr>
            <p:cNvSpPr>
              <a:spLocks/>
            </p:cNvSpPr>
            <p:nvPr/>
          </p:nvSpPr>
          <p:spPr bwMode="auto">
            <a:xfrm>
              <a:off x="1459992" y="2372868"/>
              <a:ext cx="6842759" cy="4307205"/>
            </a:xfrm>
            <a:custGeom>
              <a:avLst/>
              <a:gdLst>
                <a:gd name="T0" fmla="*/ 0 w 6842759"/>
                <a:gd name="T1" fmla="*/ 0 h 4307205"/>
                <a:gd name="T2" fmla="*/ 0 w 6842759"/>
                <a:gd name="T3" fmla="*/ 4306824 h 4307205"/>
                <a:gd name="T4" fmla="*/ 6842759 w 6842759"/>
                <a:gd name="T5" fmla="*/ 4306824 h 4307205"/>
                <a:gd name="T6" fmla="*/ 6842759 w 6842759"/>
                <a:gd name="T7" fmla="*/ 0 h 4307205"/>
                <a:gd name="T8" fmla="*/ 0 w 6842759"/>
                <a:gd name="T9" fmla="*/ 0 h 4307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42759" h="4307205">
                  <a:moveTo>
                    <a:pt x="0" y="0"/>
                  </a:moveTo>
                  <a:lnTo>
                    <a:pt x="0" y="4306824"/>
                  </a:lnTo>
                  <a:lnTo>
                    <a:pt x="6842759" y="4306824"/>
                  </a:lnTo>
                  <a:lnTo>
                    <a:pt x="6842759" y="0"/>
                  </a:lnTo>
                  <a:lnTo>
                    <a:pt x="0" y="0"/>
                  </a:lnTo>
                  <a:close/>
                </a:path>
              </a:pathLst>
            </a:custGeom>
            <a:noFill/>
            <a:ln w="13716">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2" name="Rounded Rectangle 17">
            <a:extLst>
              <a:ext uri="{FF2B5EF4-FFF2-40B4-BE49-F238E27FC236}">
                <a16:creationId xmlns:a16="http://schemas.microsoft.com/office/drawing/2014/main" id="{5AE538E2-975B-4127-6A7C-F3A24B2221D4}"/>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9" dirty="0"/>
              <a:t>Example</a:t>
            </a:r>
            <a:endParaRPr lang="en-US" sz="2400" spc="-5"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bject 327">
            <a:extLst>
              <a:ext uri="{FF2B5EF4-FFF2-40B4-BE49-F238E27FC236}">
                <a16:creationId xmlns:a16="http://schemas.microsoft.com/office/drawing/2014/main" id="{B7AFEDD0-8BF1-0DB9-E895-7E744A2606F7}"/>
              </a:ext>
            </a:extLst>
          </p:cNvPr>
          <p:cNvSpPr txBox="1">
            <a:spLocks noChangeArrowheads="1"/>
          </p:cNvSpPr>
          <p:nvPr/>
        </p:nvSpPr>
        <p:spPr bwMode="auto">
          <a:xfrm>
            <a:off x="1127761" y="1087120"/>
            <a:ext cx="9804400" cy="450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90768" rIns="0" bIns="0">
            <a:spAutoFit/>
          </a:bodyPr>
          <a:lstStyle>
            <a:lvl1pPr marL="312738" indent="-301625">
              <a:lnSpc>
                <a:spcPct val="90000"/>
              </a:lnSpc>
              <a:spcBef>
                <a:spcPts val="1000"/>
              </a:spcBef>
              <a:buFont typeface="Arial" panose="020B0604020202020204" pitchFamily="34" charset="0"/>
              <a:buChar char="•"/>
              <a:tabLst>
                <a:tab pos="312738" algn="l"/>
              </a:tabLst>
              <a:defRPr sz="2800">
                <a:solidFill>
                  <a:schemeClr val="tx1"/>
                </a:solidFill>
                <a:latin typeface="Calibri" panose="020F0502020204030204" pitchFamily="34" charset="0"/>
              </a:defRPr>
            </a:lvl1pPr>
            <a:lvl2pPr marL="666750" indent="-252413">
              <a:lnSpc>
                <a:spcPct val="90000"/>
              </a:lnSpc>
              <a:spcBef>
                <a:spcPts val="500"/>
              </a:spcBef>
              <a:buFont typeface="Arial" panose="020B0604020202020204" pitchFamily="34" charset="0"/>
              <a:buChar char="•"/>
              <a:tabLst>
                <a:tab pos="312738"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9pPr>
          </a:lstStyle>
          <a:p>
            <a:pPr>
              <a:lnSpc>
                <a:spcPct val="100000"/>
              </a:lnSpc>
              <a:spcBef>
                <a:spcPts val="713"/>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Benefits of extendable hashing:</a:t>
            </a:r>
          </a:p>
          <a:p>
            <a:pPr lvl="1">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Hash performance does not degrade with growth of file</a:t>
            </a:r>
          </a:p>
          <a:p>
            <a:pPr lvl="1">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Minimal space overhead</a:t>
            </a: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Disadvantages of extendable hashing</a:t>
            </a:r>
          </a:p>
          <a:p>
            <a:pPr lvl="1">
              <a:lnSpc>
                <a:spcPct val="100000"/>
              </a:lnSpc>
              <a:spcBef>
                <a:spcPts val="688"/>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Extra level of indirection to find desired record</a:t>
            </a:r>
          </a:p>
          <a:p>
            <a:pPr lvl="1">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Bucket address table may itself become very big (larger than  memory)</a:t>
            </a:r>
          </a:p>
          <a:p>
            <a:pPr algn="r">
              <a:lnSpc>
                <a:spcPct val="100000"/>
              </a:lnSpc>
              <a:spcBef>
                <a:spcPts val="663"/>
              </a:spcBef>
              <a:buFontTx/>
              <a:buNone/>
            </a:pPr>
            <a:r>
              <a:rPr lang="en-US" altLang="en-US" sz="2400" dirty="0">
                <a:solidFill>
                  <a:srgbClr val="000099"/>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Need a tree structure to locate desired record in the structure!</a:t>
            </a:r>
          </a:p>
          <a:p>
            <a:pPr lvl="1" algn="r">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Changing size of bucket address table is an expensive operation</a:t>
            </a:r>
          </a:p>
          <a:p>
            <a:pPr>
              <a:lnSpc>
                <a:spcPct val="100000"/>
              </a:lnSpc>
              <a:spcBef>
                <a:spcPts val="738"/>
              </a:spcBef>
              <a:buSzPct val="90000"/>
              <a:buFont typeface="Wingdings" panose="05000000000000000000" pitchFamily="2" charset="2"/>
              <a:buChar char=""/>
            </a:pPr>
            <a:r>
              <a:rPr lang="en-US" altLang="en-US" sz="2400" dirty="0">
                <a:solidFill>
                  <a:srgbClr val="CA3700"/>
                </a:solidFill>
                <a:latin typeface="Times New Roman" panose="02020603050405020304" pitchFamily="18" charset="0"/>
                <a:cs typeface="Times New Roman" panose="02020603050405020304" pitchFamily="18" charset="0"/>
              </a:rPr>
              <a:t>Linear hashing </a:t>
            </a:r>
            <a:r>
              <a:rPr lang="en-US" altLang="en-US" sz="2400" dirty="0">
                <a:latin typeface="Times New Roman" panose="02020603050405020304" pitchFamily="18" charset="0"/>
                <a:cs typeface="Times New Roman" panose="02020603050405020304" pitchFamily="18" charset="0"/>
              </a:rPr>
              <a:t>is an alternative mechanism which avoids these  disadvantages at the possible cost of more bucket overflows</a:t>
            </a:r>
          </a:p>
        </p:txBody>
      </p:sp>
      <p:sp>
        <p:nvSpPr>
          <p:cNvPr id="2" name="Rounded Rectangle 17">
            <a:extLst>
              <a:ext uri="{FF2B5EF4-FFF2-40B4-BE49-F238E27FC236}">
                <a16:creationId xmlns:a16="http://schemas.microsoft.com/office/drawing/2014/main" id="{A92083C5-42FC-21BC-0844-C87E766C4E79}"/>
              </a:ext>
            </a:extLst>
          </p:cNvPr>
          <p:cNvSpPr/>
          <p:nvPr/>
        </p:nvSpPr>
        <p:spPr>
          <a:xfrm>
            <a:off x="2776024" y="134044"/>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u="dbl" spc="-4" dirty="0">
                <a:uFill>
                  <a:solidFill>
                    <a:srgbClr val="FFAC41"/>
                  </a:solidFill>
                </a:uFill>
              </a:rPr>
              <a:t>E</a:t>
            </a:r>
            <a:r>
              <a:rPr lang="en-US" sz="2400" spc="-4" dirty="0"/>
              <a:t>xtendible Hashing </a:t>
            </a:r>
            <a:r>
              <a:rPr lang="en-US" sz="2400" spc="-9" dirty="0"/>
              <a:t>vs. </a:t>
            </a:r>
            <a:r>
              <a:rPr lang="en-US" sz="2400" spc="-4" dirty="0"/>
              <a:t>Other</a:t>
            </a:r>
            <a:r>
              <a:rPr lang="en-US" sz="2400" spc="-35" dirty="0"/>
              <a:t> </a:t>
            </a:r>
            <a:r>
              <a:rPr lang="en-US" sz="2400" spc="-4" dirty="0"/>
              <a:t>Schemes</a:t>
            </a:r>
            <a:endParaRPr lang="en-US" sz="2400" spc="-5"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object 38">
            <a:extLst>
              <a:ext uri="{FF2B5EF4-FFF2-40B4-BE49-F238E27FC236}">
                <a16:creationId xmlns:a16="http://schemas.microsoft.com/office/drawing/2014/main" id="{759380FC-E967-8318-375E-D628BB4693C2}"/>
              </a:ext>
            </a:extLst>
          </p:cNvPr>
          <p:cNvGrpSpPr>
            <a:grpSpLocks/>
          </p:cNvGrpSpPr>
          <p:nvPr/>
        </p:nvGrpSpPr>
        <p:grpSpPr bwMode="auto">
          <a:xfrm>
            <a:off x="9236075" y="5538788"/>
            <a:ext cx="258763" cy="66675"/>
            <a:chOff x="8588756" y="6277355"/>
            <a:chExt cx="292100" cy="74930"/>
          </a:xfrm>
        </p:grpSpPr>
        <p:sp>
          <p:nvSpPr>
            <p:cNvPr id="38919" name="object 39">
              <a:extLst>
                <a:ext uri="{FF2B5EF4-FFF2-40B4-BE49-F238E27FC236}">
                  <a16:creationId xmlns:a16="http://schemas.microsoft.com/office/drawing/2014/main" id="{1D7C4E32-0AFF-BB3A-78CB-8FF94E478A53}"/>
                </a:ext>
              </a:extLst>
            </p:cNvPr>
            <p:cNvSpPr>
              <a:spLocks noChangeArrowheads="1"/>
            </p:cNvSpPr>
            <p:nvPr/>
          </p:nvSpPr>
          <p:spPr bwMode="auto">
            <a:xfrm>
              <a:off x="8595868" y="6277355"/>
              <a:ext cx="284480" cy="7467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endParaRPr lang="en-US" altLang="en-US" sz="1800">
                <a:latin typeface="Arial" panose="020B0604020202020204" pitchFamily="34" charset="0"/>
              </a:endParaRPr>
            </a:p>
          </p:txBody>
        </p:sp>
        <p:sp>
          <p:nvSpPr>
            <p:cNvPr id="38920" name="object 40">
              <a:extLst>
                <a:ext uri="{FF2B5EF4-FFF2-40B4-BE49-F238E27FC236}">
                  <a16:creationId xmlns:a16="http://schemas.microsoft.com/office/drawing/2014/main" id="{85D71F2D-8052-3C55-B882-2E899980B534}"/>
                </a:ext>
              </a:extLst>
            </p:cNvPr>
            <p:cNvSpPr>
              <a:spLocks/>
            </p:cNvSpPr>
            <p:nvPr/>
          </p:nvSpPr>
          <p:spPr bwMode="auto">
            <a:xfrm>
              <a:off x="8588756" y="6344411"/>
              <a:ext cx="290195" cy="7620"/>
            </a:xfrm>
            <a:custGeom>
              <a:avLst/>
              <a:gdLst>
                <a:gd name="T0" fmla="*/ 14224 w 290195"/>
                <a:gd name="T1" fmla="*/ 0 h 7620"/>
                <a:gd name="T2" fmla="*/ 2540 w 290195"/>
                <a:gd name="T3" fmla="*/ 0 h 7620"/>
                <a:gd name="T4" fmla="*/ 0 w 290195"/>
                <a:gd name="T5" fmla="*/ 1524 h 7620"/>
                <a:gd name="T6" fmla="*/ 9652 w 290195"/>
                <a:gd name="T7" fmla="*/ 1524 h 7620"/>
                <a:gd name="T8" fmla="*/ 14224 w 290195"/>
                <a:gd name="T9" fmla="*/ 0 h 7620"/>
                <a:gd name="T10" fmla="*/ 274828 w 290195"/>
                <a:gd name="T11" fmla="*/ 1524 h 7620"/>
                <a:gd name="T12" fmla="*/ 271272 w 290195"/>
                <a:gd name="T13" fmla="*/ 0 h 7620"/>
                <a:gd name="T14" fmla="*/ 252730 w 290195"/>
                <a:gd name="T15" fmla="*/ 0 h 7620"/>
                <a:gd name="T16" fmla="*/ 256921 w 290195"/>
                <a:gd name="T17" fmla="*/ 1524 h 7620"/>
                <a:gd name="T18" fmla="*/ 274828 w 290195"/>
                <a:gd name="T19" fmla="*/ 1524 h 7620"/>
                <a:gd name="T20" fmla="*/ 290068 w 290195"/>
                <a:gd name="T21" fmla="*/ 7620 h 7620"/>
                <a:gd name="T22" fmla="*/ 285496 w 290195"/>
                <a:gd name="T23" fmla="*/ 6096 h 7620"/>
                <a:gd name="T24" fmla="*/ 282448 w 290195"/>
                <a:gd name="T25" fmla="*/ 6096 h 7620"/>
                <a:gd name="T26" fmla="*/ 290068 w 290195"/>
                <a:gd name="T27" fmla="*/ 7620 h 76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0195" h="7620">
                  <a:moveTo>
                    <a:pt x="14224" y="0"/>
                  </a:moveTo>
                  <a:lnTo>
                    <a:pt x="2540" y="0"/>
                  </a:lnTo>
                  <a:lnTo>
                    <a:pt x="0" y="1524"/>
                  </a:lnTo>
                  <a:lnTo>
                    <a:pt x="9652" y="1524"/>
                  </a:lnTo>
                  <a:lnTo>
                    <a:pt x="14224" y="0"/>
                  </a:lnTo>
                  <a:close/>
                </a:path>
                <a:path w="290195" h="7620">
                  <a:moveTo>
                    <a:pt x="274828" y="1524"/>
                  </a:moveTo>
                  <a:lnTo>
                    <a:pt x="271272" y="0"/>
                  </a:lnTo>
                  <a:lnTo>
                    <a:pt x="252730" y="0"/>
                  </a:lnTo>
                  <a:lnTo>
                    <a:pt x="256921" y="1524"/>
                  </a:lnTo>
                  <a:lnTo>
                    <a:pt x="274828" y="1524"/>
                  </a:lnTo>
                  <a:close/>
                </a:path>
                <a:path w="290195" h="7620">
                  <a:moveTo>
                    <a:pt x="290068" y="7620"/>
                  </a:moveTo>
                  <a:lnTo>
                    <a:pt x="285496" y="6096"/>
                  </a:lnTo>
                  <a:lnTo>
                    <a:pt x="282448" y="6096"/>
                  </a:lnTo>
                  <a:lnTo>
                    <a:pt x="290068" y="7620"/>
                  </a:lnTo>
                  <a:close/>
                </a:path>
              </a:pathLst>
            </a:custGeom>
            <a:solidFill>
              <a:srgbClr val="047A0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grpSp>
      <p:sp>
        <p:nvSpPr>
          <p:cNvPr id="38915" name="object 47">
            <a:extLst>
              <a:ext uri="{FF2B5EF4-FFF2-40B4-BE49-F238E27FC236}">
                <a16:creationId xmlns:a16="http://schemas.microsoft.com/office/drawing/2014/main" id="{AF082C3D-C871-C47B-B609-94EA7167D1B8}"/>
              </a:ext>
            </a:extLst>
          </p:cNvPr>
          <p:cNvSpPr txBox="1">
            <a:spLocks noChangeArrowheads="1"/>
          </p:cNvSpPr>
          <p:nvPr/>
        </p:nvSpPr>
        <p:spPr bwMode="auto">
          <a:xfrm>
            <a:off x="863601" y="1845787"/>
            <a:ext cx="10596880" cy="3509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05335" rIns="0" bIns="0">
            <a:spAutoFit/>
          </a:bodyPr>
          <a:lstStyle>
            <a:lvl1pPr marL="312738" indent="-301625">
              <a:lnSpc>
                <a:spcPct val="90000"/>
              </a:lnSpc>
              <a:spcBef>
                <a:spcPts val="1000"/>
              </a:spcBef>
              <a:buFont typeface="Arial" panose="020B0604020202020204" pitchFamily="34" charset="0"/>
              <a:buChar char="•"/>
              <a:tabLst>
                <a:tab pos="312738" algn="l"/>
              </a:tabLst>
              <a:defRPr sz="2800">
                <a:solidFill>
                  <a:schemeClr val="tx1"/>
                </a:solidFill>
                <a:latin typeface="Calibri" panose="020F0502020204030204" pitchFamily="34" charset="0"/>
              </a:defRPr>
            </a:lvl1pPr>
            <a:lvl2pPr marL="666750" indent="-252413">
              <a:lnSpc>
                <a:spcPct val="90000"/>
              </a:lnSpc>
              <a:spcBef>
                <a:spcPts val="500"/>
              </a:spcBef>
              <a:buFont typeface="Arial" panose="020B0604020202020204" pitchFamily="34" charset="0"/>
              <a:buChar char="•"/>
              <a:tabLst>
                <a:tab pos="312738"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312738" algn="l"/>
              </a:tabLst>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312738" algn="l"/>
              </a:tabLst>
              <a:defRPr sz="2000">
                <a:solidFill>
                  <a:schemeClr val="tx1"/>
                </a:solidFill>
                <a:latin typeface="Calibri" panose="020F0502020204030204" pitchFamily="34" charset="0"/>
              </a:defRPr>
            </a:lvl9pPr>
          </a:lstStyle>
          <a:p>
            <a:pPr>
              <a:lnSpc>
                <a:spcPct val="100000"/>
              </a:lnSpc>
              <a:spcBef>
                <a:spcPts val="825"/>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Cost of periodic re-organization</a:t>
            </a: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Relative frequency of insertions and deletions</a:t>
            </a:r>
          </a:p>
          <a:p>
            <a:pPr>
              <a:lnSpc>
                <a:spcPct val="100000"/>
              </a:lnSpc>
              <a:spcBef>
                <a:spcPts val="725"/>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Is it desirable to optimize average access time at the expense of  worst-case access time?</a:t>
            </a:r>
          </a:p>
          <a:p>
            <a:pPr>
              <a:lnSpc>
                <a:spcPct val="100000"/>
              </a:lnSpc>
              <a:spcBef>
                <a:spcPts val="738"/>
              </a:spcBef>
              <a:buClr>
                <a:srgbClr val="CA3700"/>
              </a:buClr>
              <a:buSzPct val="90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Expected type of queries:</a:t>
            </a:r>
          </a:p>
          <a:p>
            <a:pPr lvl="1">
              <a:lnSpc>
                <a:spcPct val="100000"/>
              </a:lnSpc>
              <a:spcBef>
                <a:spcPts val="688"/>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Hashing is generally better at retrieving records having a specified  value of the key.</a:t>
            </a:r>
          </a:p>
          <a:p>
            <a:pPr lvl="1">
              <a:lnSpc>
                <a:spcPct val="100000"/>
              </a:lnSpc>
              <a:spcBef>
                <a:spcPts val="675"/>
              </a:spcBef>
              <a:buClr>
                <a:srgbClr val="CA6600"/>
              </a:buClr>
              <a:buSzPct val="106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If range queries are common, ordered indices are to be preferred</a:t>
            </a:r>
          </a:p>
        </p:txBody>
      </p:sp>
      <p:sp>
        <p:nvSpPr>
          <p:cNvPr id="2" name="Rounded Rectangle 17">
            <a:extLst>
              <a:ext uri="{FF2B5EF4-FFF2-40B4-BE49-F238E27FC236}">
                <a16:creationId xmlns:a16="http://schemas.microsoft.com/office/drawing/2014/main" id="{C833B2DE-BCFB-E3FD-88C0-D3D82AF1716D}"/>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5"/>
              </a:spcBef>
              <a:defRPr/>
            </a:pPr>
            <a:r>
              <a:rPr lang="en-US" sz="2400" spc="-4" dirty="0"/>
              <a:t>Comparison of Ordered Indexing </a:t>
            </a:r>
            <a:r>
              <a:rPr lang="en-US" sz="2400" dirty="0"/>
              <a:t>and</a:t>
            </a:r>
            <a:r>
              <a:rPr lang="en-US" sz="2400" spc="22" dirty="0"/>
              <a:t> </a:t>
            </a:r>
            <a:r>
              <a:rPr lang="en-US" sz="2400" spc="-4" dirty="0"/>
              <a:t>Hashing</a:t>
            </a:r>
            <a:endParaRPr lang="en-US" sz="2400" spc="-5"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18B84F3E-0BAB-4FEE-A20F-074E440ADCC6}"/>
              </a:ext>
            </a:extLst>
          </p:cNvPr>
          <p:cNvSpPr/>
          <p:nvPr/>
        </p:nvSpPr>
        <p:spPr>
          <a:xfrm>
            <a:off x="2274963" y="94372"/>
            <a:ext cx="8230477" cy="105370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ACTIVITIES/ CASE STUDIES/ IMPORTANT FACTS RELATED TO THE SESSION</a:t>
            </a:r>
          </a:p>
        </p:txBody>
      </p:sp>
      <p:pic>
        <p:nvPicPr>
          <p:cNvPr id="31"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7" name="TextBox 16"/>
          <p:cNvSpPr txBox="1"/>
          <p:nvPr/>
        </p:nvSpPr>
        <p:spPr>
          <a:xfrm>
            <a:off x="599440" y="1239520"/>
            <a:ext cx="10627360" cy="3693319"/>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Consider a dynamic hashing approach for 4-bit integer keys:</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1. There is a main hash table of size 4.</a:t>
            </a:r>
          </a:p>
          <a:p>
            <a:r>
              <a:rPr lang="en-US" b="0" i="0" dirty="0">
                <a:effectLst/>
                <a:latin typeface="Times New Roman" panose="02020603050405020304" pitchFamily="18" charset="0"/>
                <a:cs typeface="Times New Roman" panose="02020603050405020304" pitchFamily="18" charset="0"/>
              </a:rPr>
              <a:t>2. The 2 least significant bits of a key is used to index into the main hash table.</a:t>
            </a:r>
          </a:p>
          <a:p>
            <a:r>
              <a:rPr lang="en-US" b="0" i="0" dirty="0">
                <a:effectLst/>
                <a:latin typeface="Times New Roman" panose="02020603050405020304" pitchFamily="18" charset="0"/>
                <a:cs typeface="Times New Roman" panose="02020603050405020304" pitchFamily="18" charset="0"/>
              </a:rPr>
              <a:t>3. Initially, the main hash table entries are empty.</a:t>
            </a:r>
          </a:p>
          <a:p>
            <a:r>
              <a:rPr lang="en-US" b="0" i="0" dirty="0">
                <a:effectLst/>
                <a:latin typeface="Times New Roman" panose="02020603050405020304" pitchFamily="18" charset="0"/>
                <a:cs typeface="Times New Roman" panose="02020603050405020304" pitchFamily="18" charset="0"/>
              </a:rPr>
              <a:t>4. Thereafter, when more keys are hashed into it, to resolve collisions, the set of all keys corresponding to a main hash table entry is organized as a binary tree that grows on demand.</a:t>
            </a:r>
          </a:p>
          <a:p>
            <a:r>
              <a:rPr lang="en-US" b="0" i="0" dirty="0">
                <a:effectLst/>
                <a:latin typeface="Times New Roman" panose="02020603050405020304" pitchFamily="18" charset="0"/>
                <a:cs typeface="Times New Roman" panose="02020603050405020304" pitchFamily="18" charset="0"/>
              </a:rPr>
              <a:t>5. First, the 3rd least significant bit is used to divide the keys into left and right subtrees.</a:t>
            </a:r>
          </a:p>
          <a:p>
            <a:r>
              <a:rPr lang="en-US" b="0" i="0" dirty="0">
                <a:effectLst/>
                <a:latin typeface="Times New Roman" panose="02020603050405020304" pitchFamily="18" charset="0"/>
                <a:cs typeface="Times New Roman" panose="02020603050405020304" pitchFamily="18" charset="0"/>
              </a:rPr>
              <a:t>6. to resolve more collisions, each node of the binary tree is further sub-divided into left and right subtrees based on 4th least significant bit.</a:t>
            </a:r>
          </a:p>
          <a:p>
            <a:r>
              <a:rPr lang="en-US" b="0" i="0" dirty="0">
                <a:effectLst/>
                <a:latin typeface="Times New Roman" panose="02020603050405020304" pitchFamily="18" charset="0"/>
                <a:cs typeface="Times New Roman" panose="02020603050405020304" pitchFamily="18" charset="0"/>
              </a:rPr>
              <a:t>7. A split is done only if it is needed, </a:t>
            </a: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e. only when there is a collision.</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Consider the following state of the hash table.</a:t>
            </a:r>
            <a:endParaRPr lang="en-US" dirty="0">
              <a:latin typeface="Times New Roman" panose="02020603050405020304" pitchFamily="18" charset="0"/>
              <a:cs typeface="Times New Roman" panose="02020603050405020304" pitchFamily="18" charset="0"/>
            </a:endParaRPr>
          </a:p>
        </p:txBody>
      </p:sp>
      <p:pic>
        <p:nvPicPr>
          <p:cNvPr id="23554" name="Picture 2" descr="GATE CSE 2021 Set 1 Data Structures - Hashing Question 3 English">
            <a:extLst>
              <a:ext uri="{FF2B5EF4-FFF2-40B4-BE49-F238E27FC236}">
                <a16:creationId xmlns:a16="http://schemas.microsoft.com/office/drawing/2014/main" id="{A3B306B5-2251-54B7-7199-4AC38AC901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8240" y="4005755"/>
            <a:ext cx="4561840" cy="1854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1463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B687B1C9-76A3-CABF-754B-AECFCCB24436}"/>
              </a:ext>
            </a:extLst>
          </p:cNvPr>
          <p:cNvGraphicFramePr>
            <a:graphicFrameLocks noGrp="1"/>
          </p:cNvGraphicFramePr>
          <p:nvPr>
            <p:ph idx="1"/>
            <p:extLst>
              <p:ext uri="{D42A27DB-BD31-4B8C-83A1-F6EECF244321}">
                <p14:modId xmlns:p14="http://schemas.microsoft.com/office/powerpoint/2010/main" val="743912576"/>
              </p:ext>
            </p:extLst>
          </p:nvPr>
        </p:nvGraphicFramePr>
        <p:xfrm>
          <a:off x="1473201" y="1046479"/>
          <a:ext cx="8290560" cy="4074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7">
            <a:extLst>
              <a:ext uri="{FF2B5EF4-FFF2-40B4-BE49-F238E27FC236}">
                <a16:creationId xmlns:a16="http://schemas.microsoft.com/office/drawing/2014/main" id="{CB3E2320-2C06-3441-CE11-3CD1CC4357DC}"/>
              </a:ext>
            </a:extLst>
          </p:cNvPr>
          <p:cNvSpPr/>
          <p:nvPr/>
        </p:nvSpPr>
        <p:spPr>
          <a:xfrm>
            <a:off x="2664264" y="163632"/>
            <a:ext cx="6639951" cy="49676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pc="-30" dirty="0"/>
              <a:t>Types of Indexing</a:t>
            </a:r>
            <a:endParaRPr lang="en-US" sz="3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1FA19A5-9588-483E-843E-C76873B71790}"/>
              </a:ext>
            </a:extLst>
          </p:cNvPr>
          <p:cNvSpPr/>
          <p:nvPr/>
        </p:nvSpPr>
        <p:spPr>
          <a:xfrm>
            <a:off x="3530991" y="84408"/>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3" name="TextBox 2">
            <a:extLst>
              <a:ext uri="{FF2B5EF4-FFF2-40B4-BE49-F238E27FC236}">
                <a16:creationId xmlns:a16="http://schemas.microsoft.com/office/drawing/2014/main" id="{93966FEE-386E-B255-EF11-3C05C40E74F3}"/>
              </a:ext>
            </a:extLst>
          </p:cNvPr>
          <p:cNvSpPr txBox="1"/>
          <p:nvPr/>
        </p:nvSpPr>
        <p:spPr>
          <a:xfrm>
            <a:off x="497059" y="1272718"/>
            <a:ext cx="11093927" cy="1815882"/>
          </a:xfrm>
          <a:prstGeom prst="rect">
            <a:avLst/>
          </a:prstGeom>
          <a:noFill/>
        </p:spPr>
        <p:txBody>
          <a:bodyPr wrap="square">
            <a:spAutoFit/>
          </a:bodyPr>
          <a:lstStyle/>
          <a:p>
            <a:pPr algn="just"/>
            <a:r>
              <a:rPr lang="en-US" sz="2800" b="0" i="0" dirty="0">
                <a:solidFill>
                  <a:srgbClr val="202124"/>
                </a:solidFill>
                <a:effectLst/>
                <a:latin typeface="Times New Roman" panose="02020603050405020304" pitchFamily="18" charset="0"/>
                <a:cs typeface="Times New Roman" panose="02020603050405020304" pitchFamily="18" charset="0"/>
              </a:rPr>
              <a:t>Hashing is </a:t>
            </a:r>
            <a:r>
              <a:rPr lang="en-US" sz="2800" b="0" i="0" dirty="0">
                <a:solidFill>
                  <a:srgbClr val="040C28"/>
                </a:solidFill>
                <a:effectLst/>
                <a:latin typeface="Times New Roman" panose="02020603050405020304" pitchFamily="18" charset="0"/>
                <a:cs typeface="Times New Roman" panose="02020603050405020304" pitchFamily="18" charset="0"/>
              </a:rPr>
              <a:t>a DBMS technique for searching for needed data on the disc without </a:t>
            </a:r>
            <a:r>
              <a:rPr lang="en-US" sz="2800" b="0" i="0" dirty="0" err="1">
                <a:solidFill>
                  <a:srgbClr val="040C28"/>
                </a:solidFill>
                <a:effectLst/>
                <a:latin typeface="Times New Roman" panose="02020603050405020304" pitchFamily="18" charset="0"/>
                <a:cs typeface="Times New Roman" panose="02020603050405020304" pitchFamily="18" charset="0"/>
              </a:rPr>
              <a:t>utilising</a:t>
            </a:r>
            <a:r>
              <a:rPr lang="en-US" sz="2800" b="0" i="0" dirty="0">
                <a:solidFill>
                  <a:srgbClr val="040C28"/>
                </a:solidFill>
                <a:effectLst/>
                <a:latin typeface="Times New Roman" panose="02020603050405020304" pitchFamily="18" charset="0"/>
                <a:cs typeface="Times New Roman" panose="02020603050405020304" pitchFamily="18" charset="0"/>
              </a:rPr>
              <a:t> an index structure</a:t>
            </a:r>
            <a:r>
              <a:rPr lang="en-US" sz="2800" b="0" i="0" dirty="0">
                <a:solidFill>
                  <a:srgbClr val="202124"/>
                </a:solidFill>
                <a:effectLst/>
                <a:latin typeface="Times New Roman" panose="02020603050405020304" pitchFamily="18" charset="0"/>
                <a:cs typeface="Times New Roman" panose="02020603050405020304" pitchFamily="18" charset="0"/>
              </a:rPr>
              <a:t>. The hashing method is basically used to index items and retrieve them in a DB since searching for a specific item using a shorter hashed key rather than the original value is faster.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978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109315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US" sz="1600" dirty="0">
                <a:solidFill>
                  <a:schemeClr val="bg1"/>
                </a:solidFill>
                <a:latin typeface="Poppins" panose="00000500000000000000" pitchFamily="2" charset="0"/>
                <a:ea typeface="Calibri"/>
                <a:cs typeface="Poppins" panose="00000500000000000000" pitchFamily="2" charset="0"/>
                <a:sym typeface="Calibri"/>
              </a:rPr>
              <a:t>What is hashing?</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127760" y="1934707"/>
            <a:ext cx="6512560" cy="162302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Arial" panose="020B0604020202020204" pitchFamily="34" charset="0"/>
              </a:rPr>
              <a:t>A data structure for storing key-value pairs</a:t>
            </a:r>
          </a:p>
          <a:p>
            <a:pPr marL="342900" indent="-342900">
              <a:lnSpc>
                <a:spcPct val="150000"/>
              </a:lnSpc>
              <a:buAutoNum type="alphaLcParenBoth"/>
            </a:pPr>
            <a:r>
              <a:rPr lang="en-US" sz="1600" dirty="0">
                <a:latin typeface="Arial" panose="020B0604020202020204" pitchFamily="34" charset="0"/>
              </a:rPr>
              <a:t>b) A technique for converting data of arbitrary size to a fixed size</a:t>
            </a:r>
          </a:p>
          <a:p>
            <a:pPr marL="342900" indent="-342900">
              <a:lnSpc>
                <a:spcPct val="150000"/>
              </a:lnSpc>
              <a:buAutoNum type="alphaLcParenBoth"/>
            </a:pPr>
            <a:r>
              <a:rPr lang="en-US" sz="1600" dirty="0">
                <a:latin typeface="Arial" panose="020B0604020202020204" pitchFamily="34" charset="0"/>
              </a:rPr>
              <a:t>c) A process of compressing data to save space</a:t>
            </a:r>
          </a:p>
          <a:p>
            <a:pPr marL="342900" indent="-342900">
              <a:lnSpc>
                <a:spcPct val="150000"/>
              </a:lnSpc>
              <a:buAutoNum type="alphaLcParenBoth"/>
            </a:pPr>
            <a:r>
              <a:rPr lang="en-US" sz="1600" dirty="0">
                <a:latin typeface="Arial" panose="020B0604020202020204" pitchFamily="34" charset="0"/>
              </a:rPr>
              <a:t>d) A method for encrypting data</a:t>
            </a:r>
            <a:endParaRPr lang="en-US" sz="1600" dirty="0"/>
          </a:p>
        </p:txBody>
      </p:sp>
      <p:sp>
        <p:nvSpPr>
          <p:cNvPr id="13" name="Google Shape;502;p17">
            <a:extLst>
              <a:ext uri="{FF2B5EF4-FFF2-40B4-BE49-F238E27FC236}">
                <a16:creationId xmlns:a16="http://schemas.microsoft.com/office/drawing/2014/main" id="{BB41B87C-BE5F-4BF2-531D-57DC21D1A451}"/>
              </a:ext>
            </a:extLst>
          </p:cNvPr>
          <p:cNvSpPr/>
          <p:nvPr/>
        </p:nvSpPr>
        <p:spPr>
          <a:xfrm>
            <a:off x="1009895" y="3799840"/>
            <a:ext cx="10172210" cy="599440"/>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sz="1600" dirty="0">
                <a:solidFill>
                  <a:schemeClr val="bg1"/>
                </a:solidFill>
                <a:latin typeface="Poppins" panose="00000500000000000000" pitchFamily="2" charset="0"/>
                <a:ea typeface="Calibri"/>
                <a:cs typeface="Poppins" panose="00000500000000000000" pitchFamily="2" charset="0"/>
                <a:sym typeface="Calibri"/>
              </a:rPr>
              <a:t>Which of the following is not a suitable use case for hashing?</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1026828" y="4530587"/>
            <a:ext cx="2901705" cy="1494293"/>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a) Password storage</a:t>
            </a:r>
          </a:p>
          <a:p>
            <a:r>
              <a:rPr lang="pt-BR" dirty="0"/>
              <a:t>b) Data validation</a:t>
            </a:r>
          </a:p>
          <a:p>
            <a:r>
              <a:rPr lang="pt-BR" dirty="0"/>
              <a:t>c) Data encryption</a:t>
            </a:r>
          </a:p>
          <a:p>
            <a:r>
              <a:rPr lang="pt-BR" dirty="0"/>
              <a:t>d) Sorting large datasets</a:t>
            </a: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41927661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3" grpId="0" animBg="1"/>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900332" y="1167618"/>
            <a:ext cx="9608234" cy="3886898"/>
          </a:xfrm>
          <a:prstGeom prst="rect">
            <a:avLst/>
          </a:prstGeom>
          <a:noFill/>
        </p:spPr>
        <p:txBody>
          <a:bodyPr wrap="square" rtlCol="0">
            <a:spAutoFit/>
          </a:bodyPr>
          <a:lstStyle/>
          <a:p>
            <a:pPr marL="342900" indent="-342900">
              <a:lnSpc>
                <a:spcPct val="200000"/>
              </a:lnSpc>
              <a:buFont typeface="+mj-lt"/>
              <a:buAutoNum type="arabicPeriod"/>
            </a:pPr>
            <a:r>
              <a:rPr lang="en-US" b="1" dirty="0"/>
              <a:t>Can you explain the difference between static and dynamic hashing, and when each is appropriate?</a:t>
            </a:r>
          </a:p>
          <a:p>
            <a:pPr marL="342900" indent="-342900">
              <a:lnSpc>
                <a:spcPct val="200000"/>
              </a:lnSpc>
              <a:buFont typeface="+mj-lt"/>
              <a:buAutoNum type="arabicPeriod"/>
            </a:pPr>
            <a:r>
              <a:rPr lang="en-US" b="1" dirty="0"/>
              <a:t>What is collision handling, and how is it handled in hashing-based index structures?</a:t>
            </a:r>
          </a:p>
          <a:p>
            <a:pPr marL="342900" indent="-342900">
              <a:lnSpc>
                <a:spcPct val="200000"/>
              </a:lnSpc>
              <a:buFont typeface="+mj-lt"/>
              <a:buAutoNum type="arabicPeriod"/>
            </a:pPr>
            <a:r>
              <a:rPr lang="en-US" b="1" dirty="0"/>
              <a:t>How does the choice of hash function affect the performance of a hashing-based index?</a:t>
            </a:r>
          </a:p>
          <a:p>
            <a:pPr marL="342900" indent="-342900">
              <a:lnSpc>
                <a:spcPct val="200000"/>
              </a:lnSpc>
              <a:buFont typeface="+mj-lt"/>
              <a:buAutoNum type="arabicPeriod"/>
            </a:pPr>
            <a:r>
              <a:rPr lang="en-US" b="1" dirty="0"/>
              <a:t>What is a primary index, and how is it implemented using hashing in DBMS?</a:t>
            </a:r>
          </a:p>
          <a:p>
            <a:pPr marL="342900" indent="-342900">
              <a:lnSpc>
                <a:spcPct val="200000"/>
              </a:lnSpc>
              <a:buFont typeface="+mj-lt"/>
              <a:buAutoNum type="arabicPeriod"/>
            </a:pPr>
            <a:r>
              <a:rPr lang="en-US" b="1" dirty="0"/>
              <a:t>How does extendible hashing differ from linear and quadratic probing?</a:t>
            </a:r>
          </a:p>
        </p:txBody>
      </p:sp>
      <p:pic>
        <p:nvPicPr>
          <p:cNvPr id="10"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2161309" y="93891"/>
            <a:ext cx="7105194" cy="77986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00332" y="1167618"/>
            <a:ext cx="9608234" cy="4901791"/>
          </a:xfrm>
          <a:prstGeom prst="rect">
            <a:avLst/>
          </a:prstGeom>
          <a:noFill/>
        </p:spPr>
        <p:txBody>
          <a:bodyPr wrap="square" rtlCol="0">
            <a:spAutoFit/>
          </a:bodyPr>
          <a:lstStyle/>
          <a:p>
            <a:pPr>
              <a:lnSpc>
                <a:spcPct val="150000"/>
              </a:lnSpc>
            </a:pPr>
            <a:r>
              <a:rPr lang="en-US" sz="1400" b="1" dirty="0"/>
              <a:t>Reference Books:</a:t>
            </a:r>
            <a:endParaRPr lang="en-US" sz="1400" dirty="0"/>
          </a:p>
          <a:p>
            <a:pPr marL="342900" indent="-342900">
              <a:lnSpc>
                <a:spcPct val="150000"/>
              </a:lnSpc>
              <a:buFont typeface="+mj-lt"/>
              <a:buAutoNum type="arabicPeriod"/>
            </a:pPr>
            <a:r>
              <a:rPr lang="en-US" sz="1400" dirty="0"/>
              <a:t>"Database Management Systems" by Raghu Ramakrishnan and Johannes </a:t>
            </a:r>
            <a:r>
              <a:rPr lang="en-US" sz="1400" dirty="0" err="1"/>
              <a:t>Gehrke</a:t>
            </a:r>
            <a:r>
              <a:rPr lang="en-US" sz="1400" dirty="0"/>
              <a:t> - This book covers the basics of database management systems, including the concept of index structures.</a:t>
            </a:r>
          </a:p>
          <a:p>
            <a:pPr marL="342900" indent="-342900">
              <a:lnSpc>
                <a:spcPct val="150000"/>
              </a:lnSpc>
              <a:buFont typeface="+mj-lt"/>
              <a:buAutoNum type="arabicPeriod"/>
            </a:pPr>
            <a:r>
              <a:rPr lang="en-US" sz="1400" dirty="0"/>
              <a:t>"Database Systems: Design, Implementation, and Management" by Carlos Coronel, Steven Morris, and Peter Rob - This book provides a comprehensive introduction to database systems, including index structures and their importance in optimizing database performance. </a:t>
            </a:r>
          </a:p>
          <a:p>
            <a:pPr marL="342900" indent="-342900">
              <a:lnSpc>
                <a:spcPct val="150000"/>
              </a:lnSpc>
              <a:buFont typeface="+mj-lt"/>
              <a:buAutoNum type="arabicPeriod"/>
            </a:pPr>
            <a:r>
              <a:rPr lang="en-US" sz="1400" dirty="0"/>
              <a:t>"Database Indexing: A Practical Guide for Developers" by Will Iverson - This book focuses specifically on the concept of indexing in database management systems, providing practical advice and examples for developers.</a:t>
            </a:r>
          </a:p>
          <a:p>
            <a:pPr>
              <a:lnSpc>
                <a:spcPct val="150000"/>
              </a:lnSpc>
            </a:pPr>
            <a:r>
              <a:rPr lang="en-US" sz="1400" b="1" dirty="0"/>
              <a:t>Sites and Web links:</a:t>
            </a:r>
          </a:p>
          <a:p>
            <a:pPr marL="342900" indent="-342900">
              <a:lnSpc>
                <a:spcPct val="150000"/>
              </a:lnSpc>
              <a:buAutoNum type="arabicPeriod"/>
            </a:pPr>
            <a:r>
              <a:rPr lang="en-US" sz="1400" dirty="0"/>
              <a:t>"Hash-Based Indexes" by Raghu Ramakrishnan and Johannes </a:t>
            </a:r>
            <a:r>
              <a:rPr lang="en-US" sz="1400" dirty="0" err="1"/>
              <a:t>Gehrke</a:t>
            </a:r>
            <a:r>
              <a:rPr lang="en-US" sz="1400" dirty="0"/>
              <a:t> - https://www-db.cs.wisc.edu/cidr/cidr2003/papers/cidr03p50.pdf</a:t>
            </a:r>
          </a:p>
          <a:p>
            <a:pPr marL="342900" indent="-342900">
              <a:lnSpc>
                <a:spcPct val="150000"/>
              </a:lnSpc>
              <a:buAutoNum type="arabicPeriod"/>
            </a:pPr>
            <a:r>
              <a:rPr lang="en-US" sz="1400" dirty="0"/>
              <a:t>"Indexing and Hashing" by S. Sudarshan - http://www.cse.iitb.ac.in/~sudarsha/dbbook/dbchapter7.pdf</a:t>
            </a:r>
          </a:p>
          <a:p>
            <a:pPr marL="342900" indent="-342900">
              <a:lnSpc>
                <a:spcPct val="150000"/>
              </a:lnSpc>
              <a:buAutoNum type="arabicPeriod"/>
            </a:pPr>
            <a:r>
              <a:rPr lang="en-US" sz="1400" dirty="0"/>
              <a:t>"Extendible Hashing" by Jerome Martin - http://pages.di.unipi.it/martin/Papers/ExtendibleHashing/ExtendibleHashing.pdf</a:t>
            </a:r>
          </a:p>
          <a:p>
            <a:pPr marL="342900" indent="-342900">
              <a:lnSpc>
                <a:spcPct val="150000"/>
              </a:lnSpc>
              <a:buAutoNum type="arabicPeriod"/>
            </a:pPr>
            <a:r>
              <a:rPr lang="en-US" sz="1400" dirty="0"/>
              <a:t>"Concurrency Control in Hash-Based Database Systems" by Christoph G. Schuetz and Michael H. </a:t>
            </a:r>
            <a:r>
              <a:rPr lang="en-US" sz="1400" dirty="0" err="1"/>
              <a:t>Böhlen</a:t>
            </a:r>
            <a:r>
              <a:rPr lang="en-US" sz="1400" dirty="0"/>
              <a:t> - https://link.springer.com/chapter/10.1007/3-540-45481-7_2</a:t>
            </a:r>
          </a:p>
        </p:txBody>
      </p:sp>
      <p:pic>
        <p:nvPicPr>
          <p:cNvPr id="5"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5503888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DBMS</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7AE6-CD98-3883-60D0-283F40DB1280}"/>
              </a:ext>
            </a:extLst>
          </p:cNvPr>
          <p:cNvSpPr>
            <a:spLocks noGrp="1"/>
          </p:cNvSpPr>
          <p:nvPr>
            <p:ph type="title"/>
          </p:nvPr>
        </p:nvSpPr>
        <p:spPr>
          <a:xfrm>
            <a:off x="8188325" y="1143000"/>
            <a:ext cx="3349625" cy="4268788"/>
          </a:xfrm>
        </p:spPr>
        <p:txBody>
          <a:bodyPr rtlCol="0" anchor="t">
            <a:normAutofit/>
          </a:bodyPr>
          <a:lstStyle/>
          <a:p>
            <a:pPr algn="ctr">
              <a:lnSpc>
                <a:spcPct val="85000"/>
              </a:lnSpc>
              <a:defRPr/>
            </a:pPr>
            <a:br>
              <a:rPr lang="en-US" sz="4200" cap="all" dirty="0">
                <a:solidFill>
                  <a:schemeClr val="bg2"/>
                </a:solidFill>
              </a:rPr>
            </a:br>
            <a:r>
              <a:rPr lang="en-US" dirty="0">
                <a:solidFill>
                  <a:schemeClr val="bg1"/>
                </a:solidFill>
              </a:rPr>
              <a:t>Which Indexing method is used ?</a:t>
            </a:r>
            <a:endParaRPr lang="en-US" sz="4200" cap="all" dirty="0">
              <a:solidFill>
                <a:schemeClr val="bg1"/>
              </a:solidFill>
            </a:endParaRPr>
          </a:p>
        </p:txBody>
      </p:sp>
      <p:pic>
        <p:nvPicPr>
          <p:cNvPr id="22531" name="Content Placeholder 4">
            <a:extLst>
              <a:ext uri="{FF2B5EF4-FFF2-40B4-BE49-F238E27FC236}">
                <a16:creationId xmlns:a16="http://schemas.microsoft.com/office/drawing/2014/main" id="{F85074E7-E070-7F30-17F4-D48D4236DE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44320" y="945072"/>
            <a:ext cx="8808720" cy="4466715"/>
          </a:xfrm>
        </p:spPr>
      </p:pic>
      <p:sp>
        <p:nvSpPr>
          <p:cNvPr id="3" name="Rounded Rectangle 17">
            <a:extLst>
              <a:ext uri="{FF2B5EF4-FFF2-40B4-BE49-F238E27FC236}">
                <a16:creationId xmlns:a16="http://schemas.microsoft.com/office/drawing/2014/main" id="{8564D09E-78FF-831B-9D0C-A9178260BCAC}"/>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spc="-30" dirty="0"/>
          </a:p>
          <a:p>
            <a:pPr algn="ctr"/>
            <a:r>
              <a:rPr lang="en-US" sz="3600" spc="-30" dirty="0"/>
              <a:t>Types of Indexing</a:t>
            </a:r>
            <a:endParaRPr lang="en-US" sz="3600" dirty="0"/>
          </a:p>
          <a:p>
            <a:pPr algn="ct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4">
            <a:extLst>
              <a:ext uri="{FF2B5EF4-FFF2-40B4-BE49-F238E27FC236}">
                <a16:creationId xmlns:a16="http://schemas.microsoft.com/office/drawing/2014/main" id="{64F137BF-CFB2-E2F4-FB85-D8377695F9DD}"/>
              </a:ext>
            </a:extLst>
          </p:cNvPr>
          <p:cNvSpPr>
            <a:spLocks noGrp="1"/>
          </p:cNvSpPr>
          <p:nvPr>
            <p:ph idx="1"/>
          </p:nvPr>
        </p:nvSpPr>
        <p:spPr>
          <a:xfrm>
            <a:off x="274320" y="1107440"/>
            <a:ext cx="6512560" cy="4643120"/>
          </a:xfrm>
        </p:spPr>
        <p:txBody>
          <a:bodyPr>
            <a:noAutofit/>
          </a:bodyPr>
          <a:lstStyle/>
          <a:p>
            <a:pPr algn="just"/>
            <a:r>
              <a:rPr lang="en-US" altLang="en-US" sz="2400" dirty="0">
                <a:latin typeface="Times New Roman" panose="02020603050405020304" pitchFamily="18" charset="0"/>
                <a:cs typeface="Times New Roman" panose="02020603050405020304" pitchFamily="18" charset="0"/>
              </a:rPr>
              <a:t>Primary Index is an ordered file which is of fixed length size with two fields. </a:t>
            </a:r>
          </a:p>
          <a:p>
            <a:pPr algn="just"/>
            <a:r>
              <a:rPr lang="en-US" altLang="en-US" sz="2400" dirty="0">
                <a:latin typeface="Times New Roman" panose="02020603050405020304" pitchFamily="18" charset="0"/>
                <a:cs typeface="Times New Roman" panose="02020603050405020304" pitchFamily="18" charset="0"/>
              </a:rPr>
              <a:t>The first field is the same a primary key and second field is a pointer that points to that specific data block. </a:t>
            </a:r>
          </a:p>
          <a:p>
            <a:pPr algn="just"/>
            <a:r>
              <a:rPr lang="en-US" altLang="en-US" sz="2400" dirty="0">
                <a:latin typeface="Times New Roman" panose="02020603050405020304" pitchFamily="18" charset="0"/>
                <a:cs typeface="Times New Roman" panose="02020603050405020304" pitchFamily="18" charset="0"/>
              </a:rPr>
              <a:t>The primary Indexing is further divided into two types.</a:t>
            </a:r>
          </a:p>
          <a:p>
            <a:pPr lvl="1" algn="just"/>
            <a:r>
              <a:rPr lang="en-US" altLang="en-US" sz="2400" dirty="0">
                <a:latin typeface="Times New Roman" panose="02020603050405020304" pitchFamily="18" charset="0"/>
                <a:cs typeface="Times New Roman" panose="02020603050405020304" pitchFamily="18" charset="0"/>
              </a:rPr>
              <a:t>Dense Index</a:t>
            </a:r>
          </a:p>
          <a:p>
            <a:pPr lvl="1" algn="just"/>
            <a:r>
              <a:rPr lang="en-US" altLang="en-US" sz="2400" dirty="0">
                <a:latin typeface="Times New Roman" panose="02020603050405020304" pitchFamily="18" charset="0"/>
                <a:cs typeface="Times New Roman" panose="02020603050405020304" pitchFamily="18" charset="0"/>
              </a:rPr>
              <a:t>Sparse Index</a:t>
            </a:r>
          </a:p>
          <a:p>
            <a:endParaRPr lang="en-US" altLang="en-US" sz="2400" dirty="0">
              <a:latin typeface="Times New Roman" panose="02020603050405020304" pitchFamily="18" charset="0"/>
              <a:cs typeface="Times New Roman" panose="02020603050405020304" pitchFamily="18" charset="0"/>
            </a:endParaRPr>
          </a:p>
        </p:txBody>
      </p:sp>
      <p:pic>
        <p:nvPicPr>
          <p:cNvPr id="23556" name="Content Placeholder 5" descr="Diagram&#10;&#10;Description automatically generated">
            <a:extLst>
              <a:ext uri="{FF2B5EF4-FFF2-40B4-BE49-F238E27FC236}">
                <a16:creationId xmlns:a16="http://schemas.microsoft.com/office/drawing/2014/main" id="{8D9E30B2-5B6C-44C4-B064-AC6D16200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7920" y="1396524"/>
            <a:ext cx="4521200"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17">
            <a:extLst>
              <a:ext uri="{FF2B5EF4-FFF2-40B4-BE49-F238E27FC236}">
                <a16:creationId xmlns:a16="http://schemas.microsoft.com/office/drawing/2014/main" id="{BBBA5D7F-95C7-EAEB-78CA-5391BB20783B}"/>
              </a:ext>
            </a:extLst>
          </p:cNvPr>
          <p:cNvSpPr/>
          <p:nvPr/>
        </p:nvSpPr>
        <p:spPr>
          <a:xfrm>
            <a:off x="2664264" y="163632"/>
            <a:ext cx="6639951" cy="73044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spc="-30" dirty="0"/>
          </a:p>
          <a:p>
            <a:pPr algn="ctr"/>
            <a:r>
              <a:rPr lang="en-IN" sz="3600" dirty="0"/>
              <a:t>Primary Indexing</a:t>
            </a:r>
          </a:p>
          <a:p>
            <a:pPr algn="ct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50" name="Content Placeholder 2">
            <a:extLst>
              <a:ext uri="{FF2B5EF4-FFF2-40B4-BE49-F238E27FC236}">
                <a16:creationId xmlns:a16="http://schemas.microsoft.com/office/drawing/2014/main" id="{A32162B1-62B0-95ED-8088-E50744EBC9A1}"/>
              </a:ext>
            </a:extLst>
          </p:cNvPr>
          <p:cNvGraphicFramePr>
            <a:graphicFrameLocks noGrp="1"/>
          </p:cNvGraphicFramePr>
          <p:nvPr>
            <p:ph idx="1"/>
            <p:extLst>
              <p:ext uri="{D42A27DB-BD31-4B8C-83A1-F6EECF244321}">
                <p14:modId xmlns:p14="http://schemas.microsoft.com/office/powerpoint/2010/main" val="1237775772"/>
              </p:ext>
            </p:extLst>
          </p:nvPr>
        </p:nvGraphicFramePr>
        <p:xfrm>
          <a:off x="4439920" y="822960"/>
          <a:ext cx="7444469" cy="414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580" name="Footer Placeholder 3">
            <a:extLst>
              <a:ext uri="{FF2B5EF4-FFF2-40B4-BE49-F238E27FC236}">
                <a16:creationId xmlns:a16="http://schemas.microsoft.com/office/drawing/2014/main" id="{2325A39D-71D7-A0E7-6B51-3C11207C536F}"/>
              </a:ext>
            </a:extLst>
          </p:cNvPr>
          <p:cNvSpPr>
            <a:spLocks noGrp="1" noChangeArrowheads="1"/>
          </p:cNvSpPr>
          <p:nvPr>
            <p:ph type="ftr" sz="quarter" idx="10"/>
          </p:nvPr>
        </p:nvSpPr>
        <p:spPr bwMode="auto">
          <a:xfrm>
            <a:off x="10648950" y="6356350"/>
            <a:ext cx="7048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lnSpc>
                <a:spcPct val="100000"/>
              </a:lnSpc>
              <a:spcBef>
                <a:spcPct val="0"/>
              </a:spcBef>
              <a:spcAft>
                <a:spcPct val="0"/>
              </a:spcAft>
              <a:buFontTx/>
              <a:buNone/>
            </a:pPr>
            <a:endParaRPr lang="en-US" altLang="en-US" sz="1200" b="1">
              <a:solidFill>
                <a:srgbClr val="898989"/>
              </a:solidFill>
              <a:cs typeface="Arial" panose="020B0604020202020204" pitchFamily="34" charset="0"/>
            </a:endParaRPr>
          </a:p>
        </p:txBody>
      </p:sp>
      <p:pic>
        <p:nvPicPr>
          <p:cNvPr id="24581" name="Picture 2" descr="Indexing in Databases with EXAMPLES">
            <a:extLst>
              <a:ext uri="{FF2B5EF4-FFF2-40B4-BE49-F238E27FC236}">
                <a16:creationId xmlns:a16="http://schemas.microsoft.com/office/drawing/2014/main" id="{8356A9ED-C80D-61E7-E730-F638B1F6A8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612" y="1591310"/>
            <a:ext cx="3929108"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Box 4">
            <a:extLst>
              <a:ext uri="{FF2B5EF4-FFF2-40B4-BE49-F238E27FC236}">
                <a16:creationId xmlns:a16="http://schemas.microsoft.com/office/drawing/2014/main" id="{0E5B2F5B-04D3-4A9E-3243-F5C85944DCD6}"/>
              </a:ext>
            </a:extLst>
          </p:cNvPr>
          <p:cNvSpPr txBox="1">
            <a:spLocks noChangeArrowheads="1"/>
          </p:cNvSpPr>
          <p:nvPr/>
        </p:nvSpPr>
        <p:spPr bwMode="auto">
          <a:xfrm>
            <a:off x="4551680" y="5149534"/>
            <a:ext cx="7444469" cy="523220"/>
          </a:xfrm>
          <a:prstGeom prst="rect">
            <a:avLst/>
          </a:prstGeom>
          <a:solidFill>
            <a:schemeClr val="accent5">
              <a:lumMod val="60000"/>
              <a:lumOff val="40000"/>
            </a:schemeClr>
          </a:solidFill>
          <a:ln w="9525">
            <a:solidFill>
              <a:schemeClr val="tx1"/>
            </a:solidFill>
            <a:miter lim="800000"/>
            <a:headEnd/>
            <a:tailEnd/>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b="1" dirty="0">
                <a:latin typeface="Arial" panose="020B0604020202020204" pitchFamily="34" charset="0"/>
              </a:rPr>
              <a:t>No. of records in IT = No. of records  in HD</a:t>
            </a:r>
          </a:p>
        </p:txBody>
      </p:sp>
      <p:sp>
        <p:nvSpPr>
          <p:cNvPr id="2" name="Rounded Rectangle 17">
            <a:extLst>
              <a:ext uri="{FF2B5EF4-FFF2-40B4-BE49-F238E27FC236}">
                <a16:creationId xmlns:a16="http://schemas.microsoft.com/office/drawing/2014/main" id="{920BFFD5-EE75-46D2-B231-6593D1454895}"/>
              </a:ext>
            </a:extLst>
          </p:cNvPr>
          <p:cNvSpPr/>
          <p:nvPr/>
        </p:nvSpPr>
        <p:spPr>
          <a:xfrm>
            <a:off x="2664264" y="163632"/>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spc="-30" dirty="0"/>
          </a:p>
          <a:p>
            <a:pPr algn="ctr"/>
            <a:r>
              <a:rPr lang="en-IN" sz="3600" dirty="0"/>
              <a:t>Dense Index</a:t>
            </a:r>
          </a:p>
          <a:p>
            <a:pPr algn="ct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804001A-D287-96AB-7E39-FA8D6E08DA58}"/>
              </a:ext>
            </a:extLst>
          </p:cNvPr>
          <p:cNvSpPr>
            <a:spLocks noGrp="1"/>
          </p:cNvSpPr>
          <p:nvPr>
            <p:ph type="title"/>
          </p:nvPr>
        </p:nvSpPr>
        <p:spPr>
          <a:xfrm>
            <a:off x="-276225" y="-1731963"/>
            <a:ext cx="4491038" cy="4951413"/>
          </a:xfrm>
        </p:spPr>
        <p:txBody>
          <a:bodyPr/>
          <a:lstStyle/>
          <a:p>
            <a:pPr algn="ctr"/>
            <a:r>
              <a:rPr lang="en-US" altLang="en-US" b="1"/>
              <a:t>Sparse Index</a:t>
            </a:r>
          </a:p>
        </p:txBody>
      </p:sp>
      <p:sp>
        <p:nvSpPr>
          <p:cNvPr id="25603" name="Content Placeholder 2">
            <a:extLst>
              <a:ext uri="{FF2B5EF4-FFF2-40B4-BE49-F238E27FC236}">
                <a16:creationId xmlns:a16="http://schemas.microsoft.com/office/drawing/2014/main" id="{2A1F7E3E-6CB5-0738-4C46-1BA863E750DB}"/>
              </a:ext>
            </a:extLst>
          </p:cNvPr>
          <p:cNvSpPr>
            <a:spLocks noGrp="1"/>
          </p:cNvSpPr>
          <p:nvPr>
            <p:ph idx="1"/>
          </p:nvPr>
        </p:nvSpPr>
        <p:spPr>
          <a:xfrm>
            <a:off x="5233988" y="960436"/>
            <a:ext cx="6119812" cy="3540443"/>
          </a:xfrm>
        </p:spPr>
        <p:txBody>
          <a:bodyPr>
            <a:normAutofit fontScale="92500"/>
          </a:bodyPr>
          <a:lstStyle/>
          <a:p>
            <a:r>
              <a:rPr lang="en-US" altLang="en-US" sz="2400" dirty="0">
                <a:solidFill>
                  <a:srgbClr val="000000"/>
                </a:solidFill>
                <a:latin typeface="Times New Roman" panose="02020603050405020304" pitchFamily="18" charset="0"/>
                <a:cs typeface="Times New Roman" panose="02020603050405020304" pitchFamily="18" charset="0"/>
              </a:rPr>
              <a:t>Sparse index contains only the anchor records </a:t>
            </a:r>
          </a:p>
          <a:p>
            <a:pPr algn="just"/>
            <a:r>
              <a:rPr lang="en-US" altLang="en-US" sz="2400" dirty="0">
                <a:solidFill>
                  <a:srgbClr val="000000"/>
                </a:solidFill>
                <a:latin typeface="Times New Roman" panose="02020603050405020304" pitchFamily="18" charset="0"/>
                <a:cs typeface="Times New Roman" panose="02020603050405020304" pitchFamily="18" charset="0"/>
              </a:rPr>
              <a:t>To locate a record, we find the index record with the largest search key value &lt;= search key value we are looking for.</a:t>
            </a:r>
          </a:p>
          <a:p>
            <a:pPr algn="just"/>
            <a:r>
              <a:rPr lang="en-US" altLang="en-US" sz="2400" dirty="0">
                <a:solidFill>
                  <a:srgbClr val="000000"/>
                </a:solidFill>
                <a:latin typeface="Times New Roman" panose="02020603050405020304" pitchFamily="18" charset="0"/>
                <a:cs typeface="Times New Roman" panose="02020603050405020304" pitchFamily="18" charset="0"/>
              </a:rPr>
              <a:t>We start at that record pointed to by the index record, and proceed along with the pointers in the file (sequentially) until we find the desired record.</a:t>
            </a:r>
          </a:p>
          <a:p>
            <a:endParaRPr lang="en-US" altLang="en-US" dirty="0">
              <a:latin typeface="Times New Roman" panose="02020603050405020304" pitchFamily="18" charset="0"/>
              <a:cs typeface="Times New Roman" panose="02020603050405020304" pitchFamily="18" charset="0"/>
            </a:endParaRPr>
          </a:p>
        </p:txBody>
      </p:sp>
      <p:sp>
        <p:nvSpPr>
          <p:cNvPr id="25604" name="Footer Placeholder 3">
            <a:extLst>
              <a:ext uri="{FF2B5EF4-FFF2-40B4-BE49-F238E27FC236}">
                <a16:creationId xmlns:a16="http://schemas.microsoft.com/office/drawing/2014/main" id="{2BD1DCF3-4A0B-978D-897E-AB852C9CB893}"/>
              </a:ext>
            </a:extLst>
          </p:cNvPr>
          <p:cNvSpPr>
            <a:spLocks noGrp="1" noChangeArrowheads="1"/>
          </p:cNvSpPr>
          <p:nvPr>
            <p:ph type="ftr" sz="quarter" idx="10"/>
          </p:nvPr>
        </p:nvSpPr>
        <p:spPr bwMode="auto">
          <a:xfrm>
            <a:off x="10648950" y="6356350"/>
            <a:ext cx="7048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lnSpc>
                <a:spcPct val="100000"/>
              </a:lnSpc>
              <a:spcBef>
                <a:spcPct val="0"/>
              </a:spcBef>
              <a:spcAft>
                <a:spcPct val="0"/>
              </a:spcAft>
              <a:buFontTx/>
              <a:buNone/>
            </a:pPr>
            <a:endParaRPr lang="en-US" altLang="en-US" sz="1200" b="1">
              <a:solidFill>
                <a:srgbClr val="898989"/>
              </a:solidFill>
              <a:cs typeface="Arial" panose="020B0604020202020204" pitchFamily="34" charset="0"/>
            </a:endParaRPr>
          </a:p>
        </p:txBody>
      </p:sp>
      <p:pic>
        <p:nvPicPr>
          <p:cNvPr id="25605" name="Picture 2" descr="Indexing in Databases with EXAMPLES">
            <a:extLst>
              <a:ext uri="{FF2B5EF4-FFF2-40B4-BE49-F238E27FC236}">
                <a16:creationId xmlns:a16="http://schemas.microsoft.com/office/drawing/2014/main" id="{6CFD310D-C762-7B72-D0F5-057D8D26A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 y="1203325"/>
            <a:ext cx="4614863" cy="4260850"/>
          </a:xfrm>
          <a:prstGeom prst="rect">
            <a:avLst/>
          </a:prstGeom>
          <a:solidFill>
            <a:schemeClr val="accent2">
              <a:lumMod val="20000"/>
              <a:lumOff val="80000"/>
            </a:schemeClr>
          </a:solidFill>
          <a:ln>
            <a:noFill/>
          </a:ln>
        </p:spPr>
      </p:pic>
      <p:sp>
        <p:nvSpPr>
          <p:cNvPr id="25606" name="TextBox 4">
            <a:extLst>
              <a:ext uri="{FF2B5EF4-FFF2-40B4-BE49-F238E27FC236}">
                <a16:creationId xmlns:a16="http://schemas.microsoft.com/office/drawing/2014/main" id="{B2B55B49-8195-5976-670C-7F83E06E60D2}"/>
              </a:ext>
            </a:extLst>
          </p:cNvPr>
          <p:cNvSpPr txBox="1">
            <a:spLocks noChangeArrowheads="1"/>
          </p:cNvSpPr>
          <p:nvPr/>
        </p:nvSpPr>
        <p:spPr bwMode="auto">
          <a:xfrm>
            <a:off x="5233988" y="4402138"/>
            <a:ext cx="6535737" cy="400110"/>
          </a:xfrm>
          <a:prstGeom prst="rect">
            <a:avLst/>
          </a:prstGeom>
          <a:solidFill>
            <a:schemeClr val="accent2">
              <a:lumMod val="20000"/>
              <a:lumOff val="80000"/>
            </a:schemeClr>
          </a:solidFill>
          <a:ln w="9525">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0000"/>
              </a:lnSpc>
              <a:spcBef>
                <a:spcPct val="0"/>
              </a:spcBef>
              <a:buFontTx/>
              <a:buNone/>
            </a:pPr>
            <a:r>
              <a:rPr lang="en-US" altLang="en-US" sz="2000" b="1" dirty="0">
                <a:latin typeface="Arial" panose="020B0604020202020204" pitchFamily="34" charset="0"/>
              </a:rPr>
              <a:t>No. of records in IT = No. of blocks in  HD</a:t>
            </a:r>
          </a:p>
        </p:txBody>
      </p:sp>
      <p:sp>
        <p:nvSpPr>
          <p:cNvPr id="7" name="TextBox 6">
            <a:extLst>
              <a:ext uri="{FF2B5EF4-FFF2-40B4-BE49-F238E27FC236}">
                <a16:creationId xmlns:a16="http://schemas.microsoft.com/office/drawing/2014/main" id="{3812ACDA-A685-9466-0A72-656BE1AF1D65}"/>
              </a:ext>
            </a:extLst>
          </p:cNvPr>
          <p:cNvSpPr txBox="1"/>
          <p:nvPr/>
        </p:nvSpPr>
        <p:spPr>
          <a:xfrm>
            <a:off x="5628640" y="4978400"/>
            <a:ext cx="5725160" cy="400110"/>
          </a:xfrm>
          <a:prstGeom prst="rect">
            <a:avLst/>
          </a:prstGeom>
          <a:solidFill>
            <a:schemeClr val="accent2">
              <a:lumMod val="20000"/>
              <a:lumOff val="80000"/>
            </a:schemeClr>
          </a:solidFill>
          <a:ln>
            <a:solidFill>
              <a:schemeClr val="tx1"/>
            </a:solidFill>
          </a:ln>
        </p:spPr>
        <p:txBody>
          <a:bodyPr wrap="square">
            <a:spAutoFit/>
          </a:bodyPr>
          <a:lstStyle/>
          <a:p>
            <a:pPr algn="just">
              <a:defRPr/>
            </a:pPr>
            <a:r>
              <a:rPr lang="en-US" sz="2000" b="1" dirty="0"/>
              <a:t>Time Complexity = log2N +1 </a:t>
            </a:r>
          </a:p>
        </p:txBody>
      </p:sp>
      <p:sp>
        <p:nvSpPr>
          <p:cNvPr id="2" name="Rounded Rectangle 17">
            <a:extLst>
              <a:ext uri="{FF2B5EF4-FFF2-40B4-BE49-F238E27FC236}">
                <a16:creationId xmlns:a16="http://schemas.microsoft.com/office/drawing/2014/main" id="{93361B58-99CD-883F-1146-62E4A2328CEC}"/>
              </a:ext>
            </a:extLst>
          </p:cNvPr>
          <p:cNvSpPr/>
          <p:nvPr/>
        </p:nvSpPr>
        <p:spPr>
          <a:xfrm>
            <a:off x="2664264" y="163632"/>
            <a:ext cx="6639951" cy="4954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spc="-30" dirty="0"/>
          </a:p>
          <a:p>
            <a:pPr algn="ctr"/>
            <a:r>
              <a:rPr lang="en-US" sz="3600" spc="-30" dirty="0"/>
              <a:t>Sparse Index</a:t>
            </a:r>
            <a:endParaRPr lang="en-IN" sz="3600" dirty="0"/>
          </a:p>
          <a:p>
            <a:pPr algn="ctr"/>
            <a:endParaRPr lang="en-US" sz="36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CO3-Indexing" id="{87B6BD2F-A885-47ED-BFBC-6BE28132AF12}" vid="{5031513E-7688-4EBB-BE47-5290FACA6D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CO3-Indexing</Template>
  <TotalTime>358</TotalTime>
  <Words>3714</Words>
  <Application>Microsoft Office PowerPoint</Application>
  <PresentationFormat>Widescreen</PresentationFormat>
  <Paragraphs>369</Paragraphs>
  <Slides>54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Arial</vt:lpstr>
      <vt:lpstr>BioRhyme ExtraBold</vt:lpstr>
      <vt:lpstr>Calibri</vt:lpstr>
      <vt:lpstr>Calibri Light</vt:lpstr>
      <vt:lpstr>Gill Sans MT</vt:lpstr>
      <vt:lpstr>Poppins</vt:lpstr>
      <vt:lpstr>Source Sans Pro</vt:lpstr>
      <vt:lpstr>Times New Roman</vt:lpstr>
      <vt:lpstr>Trebuchet MS</vt:lpstr>
      <vt:lpstr>Wingdings</vt:lpstr>
      <vt:lpstr>Gallery</vt:lpstr>
      <vt:lpstr>PowerPoint Presentation</vt:lpstr>
      <vt:lpstr>The collection of</vt:lpstr>
      <vt:lpstr>PowerPoint Presentation</vt:lpstr>
      <vt:lpstr>PowerPoint Presentation</vt:lpstr>
      <vt:lpstr>PowerPoint Presentation</vt:lpstr>
      <vt:lpstr> Which Indexing method is used ?</vt:lpstr>
      <vt:lpstr>PowerPoint Presentation</vt:lpstr>
      <vt:lpstr>PowerPoint Presentation</vt:lpstr>
      <vt:lpstr>Sparse Index</vt:lpstr>
      <vt:lpstr>PowerPoint Presentation</vt:lpstr>
      <vt:lpstr>PowerPoint Presentation</vt:lpstr>
      <vt:lpstr>PowerPoint Presentation</vt:lpstr>
      <vt:lpstr>PowerPoint Presentation</vt:lpstr>
      <vt:lpstr>PowerPoint Presentation</vt:lpstr>
      <vt:lpstr>Unordered File With Secondary Key</vt:lpstr>
      <vt:lpstr>Unordered File with Non-key</vt:lpstr>
      <vt:lpstr>PowerPoint Presentation</vt:lpstr>
      <vt:lpstr>A Two-level Primary Index Dynamic Multilevel Indexes Using B-trees and B+-trees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collection 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dc:creator>
  <cp:lastModifiedBy>Aruna Kolukulapalli</cp:lastModifiedBy>
  <cp:revision>8</cp:revision>
  <dcterms:created xsi:type="dcterms:W3CDTF">2023-05-07T09:34:30Z</dcterms:created>
  <dcterms:modified xsi:type="dcterms:W3CDTF">2024-10-22T09:32:17Z</dcterms:modified>
</cp:coreProperties>
</file>