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60" r:id="rId4"/>
    <p:sldId id="269" r:id="rId5"/>
    <p:sldId id="274" r:id="rId6"/>
    <p:sldId id="275" r:id="rId7"/>
    <p:sldId id="276" r:id="rId8"/>
    <p:sldId id="259" r:id="rId9"/>
  </p:sldIdLst>
  <p:sldSz cx="12192000" cy="6858000"/>
  <p:notesSz cx="6858000" cy="9144000"/>
  <p:embeddedFontLst>
    <p:embeddedFont>
      <p:font typeface="Lato Black" panose="020F0502020204030203" pitchFamily="34" charset="0"/>
      <p:bold r:id="rId11"/>
      <p:boldItalic r:id="rId12"/>
    </p:embeddedFont>
    <p:embeddedFont>
      <p:font typeface="Libre Baskerville" panose="02000000000000000000" pitchFamily="2" charset="0"/>
      <p:regular r:id="rId13"/>
      <p:bold r:id="rId14"/>
      <p: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hnFQsu0qTBRZ+C47HNp0tuHCNko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Prudhvi" initials="T" lastIdx="1" clrIdx="0">
    <p:extLst>
      <p:ext uri="{19B8F6BF-5375-455C-9EA6-DF929625EA0E}">
        <p15:presenceInfo xmlns:p15="http://schemas.microsoft.com/office/powerpoint/2012/main" userId="S::18103009@student.hindustanuniv.ac.in::a1ebf263-82aa-49f2-b489-25c6e29e286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67" y="7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92350DE-D737-14B4-8813-F799D975F8AE}"/>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5418FB59-1AE4-7380-94E8-0E7E28E2FDA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268F2E1D-1F84-EFBA-0E8B-E2D5488CCEF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2796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CF99B2F4-8EFD-1731-66AD-4551BB135A15}"/>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75617171-04F2-0C08-5FDD-92BC0E7A9D2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D5727779-CAF8-77AB-3075-6590ED69614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1864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3125866C-7024-790C-732E-86EF96D66AFC}"/>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B3886186-1DC0-6F2F-1681-062A33517E1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BB102B36-818C-3736-F007-880D17BEB19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4814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8AE50E4-6810-A34A-BADE-5B1507E92CE8}"/>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220AE001-3FD2-76C0-30E8-8C26EEF1A46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D88C8024-A3BC-3D72-712E-231595957C0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5843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3DAEABEC-4536-F81B-71EB-0037E501DBE9}"/>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D60CCC1C-C4ED-8449-D652-8EFC91FF098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EE262BFA-8CB3-BA21-7E96-BAF5854829D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2877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prudhvinaththota@gmil.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www.linkedin.com/in/prudhvinath-thota-6697b81ab/" TargetMode="External"/><Relationship Id="rId4" Type="http://schemas.openxmlformats.org/officeDocument/2006/relationships/hyperlink" Target="https://github.com/thotaprudhvinath"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5" y="3489250"/>
            <a:ext cx="7246189" cy="80017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Code Refactoring and Bug Fixing</a:t>
            </a:r>
            <a:endParaRPr sz="2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976FA92-363F-D53D-E9D6-33D569AD458A}"/>
              </a:ext>
            </a:extLst>
          </p:cNvPr>
          <p:cNvSpPr txBox="1"/>
          <p:nvPr/>
        </p:nvSpPr>
        <p:spPr>
          <a:xfrm>
            <a:off x="7448332" y="4765992"/>
            <a:ext cx="2594828" cy="1015663"/>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By </a:t>
            </a:r>
          </a:p>
          <a:p>
            <a:r>
              <a:rPr lang="en-IN" sz="2000" dirty="0">
                <a:latin typeface="Times New Roman" panose="02020603050405020304" pitchFamily="18" charset="0"/>
                <a:cs typeface="Times New Roman" panose="02020603050405020304" pitchFamily="18" charset="0"/>
              </a:rPr>
              <a:t>Prudhvi Nath Thota</a:t>
            </a:r>
          </a:p>
          <a:p>
            <a:r>
              <a:rPr lang="en-IN" sz="2000" dirty="0">
                <a:latin typeface="Times New Roman" panose="02020603050405020304" pitchFamily="18" charset="0"/>
                <a:cs typeface="Times New Roman" panose="02020603050405020304" pitchFamily="18" charset="0"/>
              </a:rPr>
              <a:t>Intern Id:- IN1240634</a:t>
            </a:r>
            <a:endParaRPr lang="te-IN" sz="2000" dirty="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9442508" cy="4402255"/>
          </a:xfrm>
          <a:prstGeom prst="rect">
            <a:avLst/>
          </a:prstGeom>
          <a:noFill/>
          <a:ln>
            <a:noFill/>
          </a:ln>
        </p:spPr>
        <p:txBody>
          <a:bodyPr spcFirstLastPara="1" wrap="square" lIns="91425" tIns="45700" rIns="91425" bIns="45700" anchor="t" anchorCtr="0">
            <a:spAutoFit/>
          </a:bodyPr>
          <a:lstStyle/>
          <a:p>
            <a:pPr marL="342900" lvl="0" indent="-342900" fontAlgn="base">
              <a:lnSpc>
                <a:spcPct val="111000"/>
              </a:lnSpc>
              <a:spcAft>
                <a:spcPts val="60"/>
              </a:spcAft>
              <a:buClr>
                <a:srgbClr val="000000"/>
              </a:buClr>
              <a:buSzPts val="1200"/>
              <a:buFont typeface="Arial" panose="020B0604020202020204" pitchFamily="34" charset="0"/>
              <a:buChar char="●"/>
            </a:pPr>
            <a:r>
              <a:rPr lang="en-US" sz="2800" b="1" u="none" strike="noStrike" kern="100" dirty="0" err="1">
                <a:solidFill>
                  <a:srgbClr val="404040"/>
                </a:solidFill>
                <a:effectLst/>
                <a:uFill>
                  <a:solidFill>
                    <a:srgbClr val="000000"/>
                  </a:solidFill>
                </a:uFill>
                <a:latin typeface="Times New Roman" panose="02020603050405020304" pitchFamily="18" charset="0"/>
                <a:ea typeface="Cambria" panose="02040503050406030204" pitchFamily="18" charset="0"/>
                <a:cs typeface="Times New Roman" panose="02020603050405020304" pitchFamily="18" charset="0"/>
              </a:rPr>
              <a:t>B.Tech</a:t>
            </a:r>
            <a:r>
              <a:rPr lang="en-US" sz="2800" b="1" u="none" strike="noStrike" kern="100" dirty="0">
                <a:solidFill>
                  <a:srgbClr val="404040"/>
                </a:solidFill>
                <a:effectLst/>
                <a:uFill>
                  <a:solidFill>
                    <a:srgbClr val="000000"/>
                  </a:solidFill>
                </a:uFill>
                <a:latin typeface="Times New Roman" panose="02020603050405020304" pitchFamily="18" charset="0"/>
                <a:ea typeface="Cambria" panose="02040503050406030204" pitchFamily="18" charset="0"/>
                <a:cs typeface="Times New Roman" panose="02020603050405020304" pitchFamily="18" charset="0"/>
              </a:rPr>
              <a:t>(Hons)(Aerospace Engineering) </a:t>
            </a:r>
            <a:r>
              <a:rPr lang="en-US" sz="2800" u="none" strike="noStrike" kern="100" dirty="0">
                <a:solidFill>
                  <a:srgbClr val="404040"/>
                </a:solidFill>
                <a:effectLst/>
                <a:uFill>
                  <a:solidFill>
                    <a:srgbClr val="000000"/>
                  </a:solidFill>
                </a:uFill>
                <a:latin typeface="Times New Roman" panose="02020603050405020304" pitchFamily="18" charset="0"/>
                <a:ea typeface="Cambria" panose="02040503050406030204" pitchFamily="18" charset="0"/>
                <a:cs typeface="Times New Roman" panose="02020603050405020304" pitchFamily="18" charset="0"/>
              </a:rPr>
              <a:t>from Hindustan Institute of Technology and Science </a:t>
            </a:r>
            <a:r>
              <a:rPr lang="en-US" sz="2800" kern="100" dirty="0">
                <a:solidFill>
                  <a:srgbClr val="404040"/>
                </a:solidFill>
                <a:effectLst/>
                <a:latin typeface="Times New Roman" panose="02020603050405020304" pitchFamily="18" charset="0"/>
                <a:ea typeface="Cambria" panose="02040503050406030204" pitchFamily="18" charset="0"/>
                <a:cs typeface="Times New Roman" panose="02020603050405020304" pitchFamily="18" charset="0"/>
              </a:rPr>
              <a:t>(2018 – 2022)  - 8.46 CGPA</a:t>
            </a:r>
            <a:r>
              <a:rPr lang="en-US" sz="2800" b="1" kern="100" dirty="0">
                <a:latin typeface="Times New Roman" panose="02020603050405020304" pitchFamily="18" charset="0"/>
                <a:ea typeface="Cambria" panose="02040503050406030204" pitchFamily="18" charset="0"/>
                <a:cs typeface="Times New Roman" panose="02020603050405020304" pitchFamily="18" charset="0"/>
              </a:rPr>
              <a:t>.</a:t>
            </a:r>
            <a:endParaRPr lang="en-US" sz="2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l" rtl="0">
              <a:spcBef>
                <a:spcPts val="0"/>
              </a:spcBef>
              <a:spcAft>
                <a:spcPts val="0"/>
              </a:spcAft>
              <a:buClr>
                <a:schemeClr val="dk1"/>
              </a:buClr>
              <a:buSzPts val="1800"/>
              <a:buFont typeface="Arial"/>
              <a:buChar char="•"/>
            </a:pPr>
            <a:r>
              <a:rPr lang="en-IN" sz="2800" dirty="0">
                <a:solidFill>
                  <a:schemeClr val="dk1"/>
                </a:solidFill>
                <a:latin typeface="Times New Roman" panose="02020603050405020304" pitchFamily="18" charset="0"/>
                <a:ea typeface="Calibri"/>
                <a:cs typeface="Times New Roman" panose="02020603050405020304" pitchFamily="18" charset="0"/>
                <a:sym typeface="Calibri"/>
              </a:rPr>
              <a:t>I want to learn Data Science which includes ML &amp; DL so that, I can do masters in Artificial Intelligence.</a:t>
            </a:r>
          </a:p>
          <a:p>
            <a:pPr marL="285750" indent="-285750">
              <a:buClr>
                <a:schemeClr val="dk1"/>
              </a:buClr>
              <a:buSzPts val="1800"/>
              <a:buFont typeface="Arial"/>
              <a:buChar char="•"/>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Gmail:- </a:t>
            </a:r>
            <a:r>
              <a:rPr lang="en-IN" sz="2800" b="1" dirty="0">
                <a:solidFill>
                  <a:schemeClr val="dk1"/>
                </a:solidFill>
                <a:latin typeface="Times New Roman" panose="02020603050405020304" pitchFamily="18" charset="0"/>
                <a:ea typeface="Calibri"/>
                <a:cs typeface="Times New Roman" panose="02020603050405020304" pitchFamily="18" charset="0"/>
                <a:sym typeface="Calibri"/>
                <a:hlinkClick r:id="rId3"/>
              </a:rPr>
              <a:t>prudhvinaththota@gmil.com</a:t>
            </a: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 </a:t>
            </a:r>
          </a:p>
          <a:p>
            <a:pPr marL="285750" indent="-285750">
              <a:buClr>
                <a:schemeClr val="dk1"/>
              </a:buClr>
              <a:buSzPts val="1800"/>
              <a:buFont typeface="Arial"/>
              <a:buChar char="•"/>
            </a:pPr>
            <a:r>
              <a:rPr lang="en-IN" sz="2800" b="1" dirty="0" err="1">
                <a:solidFill>
                  <a:schemeClr val="dk1"/>
                </a:solidFill>
                <a:latin typeface="Times New Roman" panose="02020603050405020304" pitchFamily="18" charset="0"/>
                <a:ea typeface="Calibri"/>
                <a:cs typeface="Times New Roman" panose="02020603050405020304" pitchFamily="18" charset="0"/>
                <a:sym typeface="Calibri"/>
              </a:rPr>
              <a:t>Github</a:t>
            </a: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 </a:t>
            </a:r>
            <a:r>
              <a:rPr lang="en-IN" sz="2800" b="1" dirty="0">
                <a:solidFill>
                  <a:schemeClr val="dk1"/>
                </a:solidFill>
                <a:latin typeface="Times New Roman" panose="02020603050405020304" pitchFamily="18" charset="0"/>
                <a:ea typeface="Calibri"/>
                <a:cs typeface="Times New Roman" panose="02020603050405020304" pitchFamily="18" charset="0"/>
                <a:sym typeface="Calibri"/>
                <a:hlinkClick r:id="rId4"/>
              </a:rPr>
              <a:t>https://github.com/thotaprudhvinath</a:t>
            </a:r>
            <a:endParaRPr lang="en-IN" sz="2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indent="-285750">
              <a:buClr>
                <a:schemeClr val="dk1"/>
              </a:buClr>
              <a:buSzPts val="1800"/>
              <a:buFont typeface="Arial"/>
              <a:buChar char="•"/>
            </a:pPr>
            <a:r>
              <a:rPr lang="en-IN" sz="2800" b="1" dirty="0" err="1">
                <a:solidFill>
                  <a:schemeClr val="dk1"/>
                </a:solidFill>
                <a:latin typeface="Times New Roman" panose="02020603050405020304" pitchFamily="18" charset="0"/>
                <a:ea typeface="Calibri"/>
                <a:cs typeface="Times New Roman" panose="02020603050405020304" pitchFamily="18" charset="0"/>
                <a:sym typeface="Calibri"/>
              </a:rPr>
              <a:t>Linkedin</a:t>
            </a: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  </a:t>
            </a:r>
            <a:r>
              <a:rPr lang="en-IN" sz="2800" b="1" dirty="0">
                <a:solidFill>
                  <a:schemeClr val="dk1"/>
                </a:solidFill>
                <a:latin typeface="Times New Roman" panose="02020603050405020304" pitchFamily="18" charset="0"/>
                <a:ea typeface="Calibri"/>
                <a:cs typeface="Times New Roman" panose="02020603050405020304" pitchFamily="18" charset="0"/>
                <a:sym typeface="Calibri"/>
                <a:hlinkClick r:id="rId5"/>
              </a:rPr>
              <a:t>https://www.linkedin.com/in/prudhvinath-thota-6697b81ab/</a:t>
            </a:r>
            <a:endParaRPr lang="en-IN" sz="2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Arial"/>
              <a:buChar char="•"/>
            </a:pPr>
            <a:endParaRPr lang="en-IN" sz="18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
        <p:nvSpPr>
          <p:cNvPr id="6" name="Rectangle 5">
            <a:extLst>
              <a:ext uri="{FF2B5EF4-FFF2-40B4-BE49-F238E27FC236}">
                <a16:creationId xmlns:a16="http://schemas.microsoft.com/office/drawing/2014/main" id="{6FBCF423-9987-18ED-5448-1C78BB895C02}"/>
              </a:ext>
            </a:extLst>
          </p:cNvPr>
          <p:cNvSpPr/>
          <p:nvPr/>
        </p:nvSpPr>
        <p:spPr>
          <a:xfrm>
            <a:off x="518160" y="1005840"/>
            <a:ext cx="10861040" cy="4846320"/>
          </a:xfrm>
          <a:prstGeom prst="rect">
            <a:avLst/>
          </a:prstGeom>
          <a:noFill/>
          <a:ln>
            <a:solidFill>
              <a:srgbClr val="FF000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te-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E502633-FA27-2A73-29BD-3A6EE2C70D25}"/>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4C7022CB-D8FA-EEFA-F7CF-B85E3F189766}"/>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latin typeface="Times New Roman" panose="02020603050405020304" pitchFamily="18" charset="0"/>
                <a:cs typeface="Times New Roman" panose="02020603050405020304" pitchFamily="18" charset="0"/>
              </a:rPr>
              <a:t>Task</a:t>
            </a:r>
          </a:p>
        </p:txBody>
      </p:sp>
      <p:sp>
        <p:nvSpPr>
          <p:cNvPr id="111" name="Google Shape;111;p4">
            <a:extLst>
              <a:ext uri="{FF2B5EF4-FFF2-40B4-BE49-F238E27FC236}">
                <a16:creationId xmlns:a16="http://schemas.microsoft.com/office/drawing/2014/main" id="{A459D4A7-3F09-DE75-EFF2-2F96F050902E}"/>
              </a:ext>
            </a:extLst>
          </p:cNvPr>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lvl="0" indent="-130810" algn="l" rtl="0">
              <a:lnSpc>
                <a:spcPct val="90000"/>
              </a:lnSpc>
              <a:spcBef>
                <a:spcPts val="1000"/>
              </a:spcBef>
              <a:spcAft>
                <a:spcPts val="0"/>
              </a:spcAft>
              <a:buClr>
                <a:schemeClr val="dk1"/>
              </a:buClr>
              <a:buSzPct val="100000"/>
              <a:buNone/>
            </a:pPr>
            <a:r>
              <a:rPr lang="en-US" sz="1800" b="0" i="0" u="none" strike="noStrike" dirty="0">
                <a:solidFill>
                  <a:srgbClr val="000000"/>
                </a:solidFill>
                <a:effectLst/>
                <a:latin typeface="Arial" panose="020B0604020202020204" pitchFamily="34" charset="0"/>
              </a:rPr>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endParaRPr sz="24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8C834308-8D82-8061-0E4A-44EC0988C498}"/>
              </a:ext>
            </a:extLst>
          </p:cNvPr>
          <p:cNvSpPr/>
          <p:nvPr/>
        </p:nvSpPr>
        <p:spPr>
          <a:xfrm>
            <a:off x="548640" y="1219200"/>
            <a:ext cx="11003280" cy="48260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e-IN"/>
          </a:p>
        </p:txBody>
      </p:sp>
    </p:spTree>
    <p:extLst>
      <p:ext uri="{BB962C8B-B14F-4D97-AF65-F5344CB8AC3E}">
        <p14:creationId xmlns:p14="http://schemas.microsoft.com/office/powerpoint/2010/main" val="3319755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8076E4C-D440-F869-930C-9FF542E5FDF7}"/>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2061E1E8-EACD-1C3F-C11C-1F7BA30B3BC5}"/>
              </a:ext>
            </a:extLst>
          </p:cNvPr>
          <p:cNvSpPr txBox="1">
            <a:spLocks noGrp="1"/>
          </p:cNvSpPr>
          <p:nvPr>
            <p:ph type="body" idx="1"/>
          </p:nvPr>
        </p:nvSpPr>
        <p:spPr>
          <a:xfrm>
            <a:off x="7514101" y="1326833"/>
            <a:ext cx="3949766" cy="4627666"/>
          </a:xfrm>
          <a:prstGeom prst="rect">
            <a:avLst/>
          </a:prstGeom>
          <a:noFill/>
          <a:ln>
            <a:noFill/>
          </a:ln>
        </p:spPr>
        <p:txBody>
          <a:bodyPr spcFirstLastPara="1" wrap="square" lIns="91425" tIns="45700" rIns="91425" bIns="45700" anchor="t" anchorCtr="0">
            <a:normAutofit/>
          </a:bodyPr>
          <a:lstStyle/>
          <a:p>
            <a:pPr marL="228600" lvl="0" indent="-130810" algn="l" rtl="0">
              <a:lnSpc>
                <a:spcPct val="90000"/>
              </a:lnSpc>
              <a:spcBef>
                <a:spcPts val="1000"/>
              </a:spcBef>
              <a:spcAft>
                <a:spcPts val="0"/>
              </a:spcAft>
              <a:buClr>
                <a:schemeClr val="dk1"/>
              </a:buClr>
              <a:buSzPct val="100000"/>
              <a:buNone/>
            </a:pPr>
            <a:r>
              <a:rPr lang="en-US" b="1" i="0" dirty="0">
                <a:solidFill>
                  <a:schemeClr val="tx1"/>
                </a:solidFill>
                <a:effectLst/>
                <a:latin typeface="Times New Roman" panose="02020603050405020304" pitchFamily="18" charset="0"/>
                <a:cs typeface="Times New Roman" panose="02020603050405020304" pitchFamily="18" charset="0"/>
              </a:rPr>
              <a:t>Route Method: </a:t>
            </a:r>
            <a:r>
              <a:rPr lang="en-US" i="0" dirty="0">
                <a:solidFill>
                  <a:schemeClr val="tx1"/>
                </a:solidFill>
                <a:effectLst/>
                <a:latin typeface="Times New Roman" panose="02020603050405020304" pitchFamily="18" charset="0"/>
                <a:cs typeface="Times New Roman" panose="02020603050405020304" pitchFamily="18" charset="0"/>
              </a:rPr>
              <a:t>In the Flask application, the route was defined for the root URL ('/'), but it only handled POST requests. To handle both GET and POST requests, we need to specify that in the route decorator.</a:t>
            </a:r>
            <a:endParaRPr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1DE77609-79C8-E8FD-BE3B-37EADB5E8120}"/>
              </a:ext>
            </a:extLst>
          </p:cNvPr>
          <p:cNvSpPr/>
          <p:nvPr/>
        </p:nvSpPr>
        <p:spPr>
          <a:xfrm>
            <a:off x="7324627" y="1100667"/>
            <a:ext cx="4139240" cy="490537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e-IN"/>
          </a:p>
        </p:txBody>
      </p:sp>
      <p:sp>
        <p:nvSpPr>
          <p:cNvPr id="2" name="TextBox 1">
            <a:extLst>
              <a:ext uri="{FF2B5EF4-FFF2-40B4-BE49-F238E27FC236}">
                <a16:creationId xmlns:a16="http://schemas.microsoft.com/office/drawing/2014/main" id="{26CCBD8D-B374-77E6-636A-3C7813ACF281}"/>
              </a:ext>
            </a:extLst>
          </p:cNvPr>
          <p:cNvSpPr txBox="1"/>
          <p:nvPr/>
        </p:nvSpPr>
        <p:spPr>
          <a:xfrm>
            <a:off x="389467" y="390295"/>
            <a:ext cx="6014301" cy="584775"/>
          </a:xfrm>
          <a:prstGeom prst="rect">
            <a:avLst/>
          </a:prstGeom>
          <a:noFill/>
        </p:spPr>
        <p:txBody>
          <a:bodyPr wrap="square" rtlCol="0">
            <a:spAutoFit/>
          </a:bodyPr>
          <a:lstStyle/>
          <a:p>
            <a:r>
              <a:rPr lang="en-US" sz="3200" dirty="0">
                <a:solidFill>
                  <a:srgbClr val="FF0000"/>
                </a:solidFill>
                <a:latin typeface="Lato Black" panose="020F0502020204030203" pitchFamily="34" charset="0"/>
                <a:ea typeface="Lato Black" panose="020F0502020204030203" pitchFamily="34" charset="0"/>
                <a:cs typeface="Lato Black" panose="020F0502020204030203" pitchFamily="34" charset="0"/>
              </a:rPr>
              <a:t>Flask application code</a:t>
            </a:r>
            <a:endParaRPr lang="te-IN" sz="3200" dirty="0">
              <a:solidFill>
                <a:srgbClr val="FF0000"/>
              </a:solidFill>
              <a:latin typeface="Lato Black" panose="020F0502020204030203" pitchFamily="34" charset="0"/>
              <a:ea typeface="Lato Black" panose="020F0502020204030203" pitchFamily="34" charset="0"/>
            </a:endParaRPr>
          </a:p>
        </p:txBody>
      </p:sp>
      <p:pic>
        <p:nvPicPr>
          <p:cNvPr id="5" name="Picture 4">
            <a:extLst>
              <a:ext uri="{FF2B5EF4-FFF2-40B4-BE49-F238E27FC236}">
                <a16:creationId xmlns:a16="http://schemas.microsoft.com/office/drawing/2014/main" id="{FB996D51-1BDF-2137-DC26-0F405768D5B4}"/>
              </a:ext>
            </a:extLst>
          </p:cNvPr>
          <p:cNvPicPr>
            <a:picLocks noChangeAspect="1"/>
          </p:cNvPicPr>
          <p:nvPr/>
        </p:nvPicPr>
        <p:blipFill>
          <a:blip r:embed="rId3"/>
          <a:stretch>
            <a:fillRect/>
          </a:stretch>
        </p:blipFill>
        <p:spPr>
          <a:xfrm>
            <a:off x="609599" y="1275293"/>
            <a:ext cx="6396503" cy="4730747"/>
          </a:xfrm>
          <a:prstGeom prst="rect">
            <a:avLst/>
          </a:prstGeom>
        </p:spPr>
      </p:pic>
      <p:sp>
        <p:nvSpPr>
          <p:cNvPr id="6" name="Rectangle 5">
            <a:extLst>
              <a:ext uri="{FF2B5EF4-FFF2-40B4-BE49-F238E27FC236}">
                <a16:creationId xmlns:a16="http://schemas.microsoft.com/office/drawing/2014/main" id="{5419A26A-ED9E-420F-4053-41EE52A3C30D}"/>
              </a:ext>
            </a:extLst>
          </p:cNvPr>
          <p:cNvSpPr/>
          <p:nvPr/>
        </p:nvSpPr>
        <p:spPr>
          <a:xfrm>
            <a:off x="1187777" y="2828042"/>
            <a:ext cx="4430598" cy="3205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e-IN"/>
          </a:p>
        </p:txBody>
      </p:sp>
    </p:spTree>
    <p:extLst>
      <p:ext uri="{BB962C8B-B14F-4D97-AF65-F5344CB8AC3E}">
        <p14:creationId xmlns:p14="http://schemas.microsoft.com/office/powerpoint/2010/main" val="656620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0146131-1D73-9B62-526A-096E3D7D9798}"/>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E8CC0C69-6247-E76D-B02A-8547F3519BD6}"/>
              </a:ext>
            </a:extLst>
          </p:cNvPr>
          <p:cNvSpPr txBox="1">
            <a:spLocks noGrp="1"/>
          </p:cNvSpPr>
          <p:nvPr>
            <p:ph type="body" idx="1"/>
          </p:nvPr>
        </p:nvSpPr>
        <p:spPr>
          <a:xfrm>
            <a:off x="7514101" y="1326833"/>
            <a:ext cx="3949766" cy="4627666"/>
          </a:xfrm>
          <a:prstGeom prst="rect">
            <a:avLst/>
          </a:prstGeom>
          <a:noFill/>
          <a:ln>
            <a:noFill/>
          </a:ln>
        </p:spPr>
        <p:txBody>
          <a:bodyPr spcFirstLastPara="1" wrap="square" lIns="91425" tIns="45700" rIns="91425" bIns="45700" anchor="t" anchorCtr="0">
            <a:normAutofit/>
          </a:bodyPr>
          <a:lstStyle/>
          <a:p>
            <a:pPr marL="228600" lvl="0" indent="-130810" algn="l" rtl="0">
              <a:lnSpc>
                <a:spcPct val="90000"/>
              </a:lnSpc>
              <a:spcBef>
                <a:spcPts val="1000"/>
              </a:spcBef>
              <a:spcAft>
                <a:spcPts val="0"/>
              </a:spcAft>
              <a:buClr>
                <a:schemeClr val="dk1"/>
              </a:buClr>
              <a:buSzPct val="100000"/>
              <a:buNone/>
            </a:pPr>
            <a:r>
              <a:rPr lang="en-US"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Request Object:</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In the route function, the ‘</a:t>
            </a:r>
            <a:r>
              <a:rPr lang="en-US" i="1"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request.args.get</a:t>
            </a:r>
            <a:r>
              <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method was used to retrieve the note from the form. However, for a POST request, form data should be accessed using ‘</a:t>
            </a:r>
            <a:r>
              <a:rPr lang="en-US" i="1"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request.form.get</a:t>
            </a:r>
            <a:r>
              <a:rPr lang="en-US" i="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t>
            </a:r>
            <a:endParaRPr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C7EAD537-9C25-54E3-7436-6747F650CA1F}"/>
              </a:ext>
            </a:extLst>
          </p:cNvPr>
          <p:cNvSpPr/>
          <p:nvPr/>
        </p:nvSpPr>
        <p:spPr>
          <a:xfrm>
            <a:off x="7324627" y="1100667"/>
            <a:ext cx="4139240" cy="490537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e-IN"/>
          </a:p>
        </p:txBody>
      </p:sp>
      <p:sp>
        <p:nvSpPr>
          <p:cNvPr id="2" name="TextBox 1">
            <a:extLst>
              <a:ext uri="{FF2B5EF4-FFF2-40B4-BE49-F238E27FC236}">
                <a16:creationId xmlns:a16="http://schemas.microsoft.com/office/drawing/2014/main" id="{716427B8-B1A9-0584-4BE0-7A4C4106D851}"/>
              </a:ext>
            </a:extLst>
          </p:cNvPr>
          <p:cNvSpPr txBox="1"/>
          <p:nvPr/>
        </p:nvSpPr>
        <p:spPr>
          <a:xfrm>
            <a:off x="389467" y="390295"/>
            <a:ext cx="6014301" cy="584775"/>
          </a:xfrm>
          <a:prstGeom prst="rect">
            <a:avLst/>
          </a:prstGeom>
          <a:noFill/>
        </p:spPr>
        <p:txBody>
          <a:bodyPr wrap="square" rtlCol="0">
            <a:spAutoFit/>
          </a:bodyPr>
          <a:lstStyle/>
          <a:p>
            <a:r>
              <a:rPr lang="en-US" sz="3200" dirty="0">
                <a:solidFill>
                  <a:srgbClr val="FF0000"/>
                </a:solidFill>
                <a:latin typeface="Lato Black" panose="020F0502020204030203" pitchFamily="34" charset="0"/>
                <a:ea typeface="Lato Black" panose="020F0502020204030203" pitchFamily="34" charset="0"/>
                <a:cs typeface="Lato Black" panose="020F0502020204030203" pitchFamily="34" charset="0"/>
              </a:rPr>
              <a:t>Flask application code</a:t>
            </a:r>
            <a:endParaRPr lang="te-IN" sz="3200" dirty="0">
              <a:solidFill>
                <a:srgbClr val="FF0000"/>
              </a:solidFill>
              <a:latin typeface="Lato Black" panose="020F0502020204030203" pitchFamily="34" charset="0"/>
              <a:ea typeface="Lato Black" panose="020F0502020204030203" pitchFamily="34" charset="0"/>
            </a:endParaRPr>
          </a:p>
        </p:txBody>
      </p:sp>
      <p:pic>
        <p:nvPicPr>
          <p:cNvPr id="5" name="Picture 4">
            <a:extLst>
              <a:ext uri="{FF2B5EF4-FFF2-40B4-BE49-F238E27FC236}">
                <a16:creationId xmlns:a16="http://schemas.microsoft.com/office/drawing/2014/main" id="{E06AE181-312A-A93B-484B-52887F938B55}"/>
              </a:ext>
            </a:extLst>
          </p:cNvPr>
          <p:cNvPicPr>
            <a:picLocks noChangeAspect="1"/>
          </p:cNvPicPr>
          <p:nvPr/>
        </p:nvPicPr>
        <p:blipFill>
          <a:blip r:embed="rId3"/>
          <a:stretch>
            <a:fillRect/>
          </a:stretch>
        </p:blipFill>
        <p:spPr>
          <a:xfrm>
            <a:off x="609599" y="1275293"/>
            <a:ext cx="6396503" cy="4730747"/>
          </a:xfrm>
          <a:prstGeom prst="rect">
            <a:avLst/>
          </a:prstGeom>
        </p:spPr>
      </p:pic>
      <p:sp>
        <p:nvSpPr>
          <p:cNvPr id="6" name="Rectangle 5">
            <a:extLst>
              <a:ext uri="{FF2B5EF4-FFF2-40B4-BE49-F238E27FC236}">
                <a16:creationId xmlns:a16="http://schemas.microsoft.com/office/drawing/2014/main" id="{B27E2C1A-0ECC-48E5-AE5E-8228A8E12E8F}"/>
              </a:ext>
            </a:extLst>
          </p:cNvPr>
          <p:cNvSpPr/>
          <p:nvPr/>
        </p:nvSpPr>
        <p:spPr>
          <a:xfrm>
            <a:off x="1875934" y="3619893"/>
            <a:ext cx="3666853" cy="308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e-IN"/>
          </a:p>
        </p:txBody>
      </p:sp>
    </p:spTree>
    <p:extLst>
      <p:ext uri="{BB962C8B-B14F-4D97-AF65-F5344CB8AC3E}">
        <p14:creationId xmlns:p14="http://schemas.microsoft.com/office/powerpoint/2010/main" val="4130593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F73FA1E-9C4F-6183-F4CA-21817F5C91BA}"/>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4FB27503-F492-B27B-7D41-158CC5BBBD77}"/>
              </a:ext>
            </a:extLst>
          </p:cNvPr>
          <p:cNvSpPr txBox="1">
            <a:spLocks noGrp="1"/>
          </p:cNvSpPr>
          <p:nvPr>
            <p:ph type="body" idx="1"/>
          </p:nvPr>
        </p:nvSpPr>
        <p:spPr>
          <a:xfrm>
            <a:off x="7514101" y="1326833"/>
            <a:ext cx="3949766" cy="4627666"/>
          </a:xfrm>
          <a:prstGeom prst="rect">
            <a:avLst/>
          </a:prstGeom>
          <a:noFill/>
          <a:ln>
            <a:noFill/>
          </a:ln>
        </p:spPr>
        <p:txBody>
          <a:bodyPr spcFirstLastPara="1" wrap="square" lIns="91425" tIns="45700" rIns="91425" bIns="45700" anchor="t" anchorCtr="0">
            <a:normAutofit/>
          </a:bodyPr>
          <a:lstStyle/>
          <a:p>
            <a:pPr marL="228600" lvl="0" indent="-130810" algn="l" rtl="0">
              <a:lnSpc>
                <a:spcPct val="90000"/>
              </a:lnSpc>
              <a:spcBef>
                <a:spcPts val="1000"/>
              </a:spcBef>
              <a:spcAft>
                <a:spcPts val="0"/>
              </a:spcAft>
              <a:buClr>
                <a:schemeClr val="dk1"/>
              </a:buClr>
              <a:buSzPct val="100000"/>
              <a:buNone/>
            </a:pPr>
            <a:r>
              <a:rPr lang="en-US"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Form Method: </a:t>
            </a:r>
            <a:r>
              <a:rPr lang="en-US"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In the HTML form, the ‘action’ attribute was empty. To make sure the form data is submitted to the Flask route correctly, it should be set to ‘POST’.</a:t>
            </a:r>
            <a:endParaRPr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B86A1B96-DBE2-6A11-67E6-7C722AE8C1DD}"/>
              </a:ext>
            </a:extLst>
          </p:cNvPr>
          <p:cNvSpPr/>
          <p:nvPr/>
        </p:nvSpPr>
        <p:spPr>
          <a:xfrm>
            <a:off x="7324627" y="1100667"/>
            <a:ext cx="4139240" cy="490537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e-IN"/>
          </a:p>
        </p:txBody>
      </p:sp>
      <p:sp>
        <p:nvSpPr>
          <p:cNvPr id="2" name="TextBox 1">
            <a:extLst>
              <a:ext uri="{FF2B5EF4-FFF2-40B4-BE49-F238E27FC236}">
                <a16:creationId xmlns:a16="http://schemas.microsoft.com/office/drawing/2014/main" id="{C50220D6-EA8B-73CC-27B1-C5CCB45A6164}"/>
              </a:ext>
            </a:extLst>
          </p:cNvPr>
          <p:cNvSpPr txBox="1"/>
          <p:nvPr/>
        </p:nvSpPr>
        <p:spPr>
          <a:xfrm>
            <a:off x="389467" y="390295"/>
            <a:ext cx="6014301" cy="584775"/>
          </a:xfrm>
          <a:prstGeom prst="rect">
            <a:avLst/>
          </a:prstGeom>
          <a:noFill/>
        </p:spPr>
        <p:txBody>
          <a:bodyPr wrap="square" rtlCol="0">
            <a:spAutoFit/>
          </a:bodyPr>
          <a:lstStyle/>
          <a:p>
            <a:r>
              <a:rPr lang="en-US" sz="3200" dirty="0">
                <a:solidFill>
                  <a:srgbClr val="FF0000"/>
                </a:solidFill>
                <a:latin typeface="Lato Black" panose="020F0502020204030203" pitchFamily="34" charset="0"/>
                <a:ea typeface="Lato Black" panose="020F0502020204030203" pitchFamily="34" charset="0"/>
              </a:rPr>
              <a:t>HTML</a:t>
            </a:r>
            <a:endParaRPr lang="te-IN" sz="3200" dirty="0">
              <a:solidFill>
                <a:srgbClr val="FF0000"/>
              </a:solidFill>
              <a:latin typeface="Lato Black" panose="020F0502020204030203" pitchFamily="34" charset="0"/>
              <a:ea typeface="Lato Black" panose="020F0502020204030203" pitchFamily="34" charset="0"/>
            </a:endParaRPr>
          </a:p>
        </p:txBody>
      </p:sp>
      <p:pic>
        <p:nvPicPr>
          <p:cNvPr id="5" name="Picture 4">
            <a:extLst>
              <a:ext uri="{FF2B5EF4-FFF2-40B4-BE49-F238E27FC236}">
                <a16:creationId xmlns:a16="http://schemas.microsoft.com/office/drawing/2014/main" id="{7A6C7E62-14B2-C77F-C961-0F23989D0EBF}"/>
              </a:ext>
            </a:extLst>
          </p:cNvPr>
          <p:cNvPicPr>
            <a:picLocks noChangeAspect="1"/>
          </p:cNvPicPr>
          <p:nvPr/>
        </p:nvPicPr>
        <p:blipFill>
          <a:blip r:embed="rId3"/>
          <a:srcRect/>
          <a:stretch/>
        </p:blipFill>
        <p:spPr>
          <a:xfrm>
            <a:off x="542639" y="1158208"/>
            <a:ext cx="6536078" cy="4790290"/>
          </a:xfrm>
          <a:prstGeom prst="rect">
            <a:avLst/>
          </a:prstGeom>
        </p:spPr>
      </p:pic>
      <p:sp>
        <p:nvSpPr>
          <p:cNvPr id="6" name="Rectangle 5">
            <a:extLst>
              <a:ext uri="{FF2B5EF4-FFF2-40B4-BE49-F238E27FC236}">
                <a16:creationId xmlns:a16="http://schemas.microsoft.com/office/drawing/2014/main" id="{D2DA06AF-4423-3162-F12A-27A25399F147}"/>
              </a:ext>
            </a:extLst>
          </p:cNvPr>
          <p:cNvSpPr/>
          <p:nvPr/>
        </p:nvSpPr>
        <p:spPr>
          <a:xfrm>
            <a:off x="1168925" y="3355942"/>
            <a:ext cx="1416622" cy="2545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e-IN"/>
          </a:p>
        </p:txBody>
      </p:sp>
    </p:spTree>
    <p:extLst>
      <p:ext uri="{BB962C8B-B14F-4D97-AF65-F5344CB8AC3E}">
        <p14:creationId xmlns:p14="http://schemas.microsoft.com/office/powerpoint/2010/main" val="3134432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539BAEC5-4B24-11DC-AE3C-4CCAFCDCAA7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8C73AA7-A004-78C5-39CA-221F4D7FCA80}"/>
              </a:ext>
            </a:extLst>
          </p:cNvPr>
          <p:cNvSpPr txBox="1"/>
          <p:nvPr/>
        </p:nvSpPr>
        <p:spPr>
          <a:xfrm>
            <a:off x="389467" y="390295"/>
            <a:ext cx="6014301" cy="584775"/>
          </a:xfrm>
          <a:prstGeom prst="rect">
            <a:avLst/>
          </a:prstGeom>
          <a:noFill/>
        </p:spPr>
        <p:txBody>
          <a:bodyPr wrap="square" rtlCol="0">
            <a:spAutoFit/>
          </a:bodyPr>
          <a:lstStyle/>
          <a:p>
            <a:r>
              <a:rPr lang="en-US" sz="3200" dirty="0">
                <a:solidFill>
                  <a:srgbClr val="FF0000"/>
                </a:solidFill>
                <a:latin typeface="Lato Black" panose="020F0502020204030203" pitchFamily="34" charset="0"/>
                <a:ea typeface="Lato Black" panose="020F0502020204030203" pitchFamily="34" charset="0"/>
              </a:rPr>
              <a:t>Note App</a:t>
            </a:r>
            <a:endParaRPr lang="te-IN" sz="3200" dirty="0">
              <a:solidFill>
                <a:srgbClr val="FF0000"/>
              </a:solidFill>
              <a:latin typeface="Lato Black" panose="020F0502020204030203" pitchFamily="34" charset="0"/>
              <a:ea typeface="Lato Black" panose="020F0502020204030203" pitchFamily="34" charset="0"/>
            </a:endParaRPr>
          </a:p>
        </p:txBody>
      </p:sp>
      <p:pic>
        <p:nvPicPr>
          <p:cNvPr id="5" name="Picture 4">
            <a:extLst>
              <a:ext uri="{FF2B5EF4-FFF2-40B4-BE49-F238E27FC236}">
                <a16:creationId xmlns:a16="http://schemas.microsoft.com/office/drawing/2014/main" id="{E1237086-48AE-AED9-4C74-D689955DCD2A}"/>
              </a:ext>
            </a:extLst>
          </p:cNvPr>
          <p:cNvPicPr>
            <a:picLocks noChangeAspect="1"/>
          </p:cNvPicPr>
          <p:nvPr/>
        </p:nvPicPr>
        <p:blipFill>
          <a:blip r:embed="rId3"/>
          <a:srcRect/>
          <a:stretch/>
        </p:blipFill>
        <p:spPr>
          <a:xfrm>
            <a:off x="389467" y="1380626"/>
            <a:ext cx="5488973" cy="3752262"/>
          </a:xfrm>
          <a:prstGeom prst="rect">
            <a:avLst/>
          </a:prstGeom>
        </p:spPr>
      </p:pic>
      <p:pic>
        <p:nvPicPr>
          <p:cNvPr id="7" name="Picture 6">
            <a:extLst>
              <a:ext uri="{FF2B5EF4-FFF2-40B4-BE49-F238E27FC236}">
                <a16:creationId xmlns:a16="http://schemas.microsoft.com/office/drawing/2014/main" id="{54CE007C-3295-67B7-C628-D542632B6A15}"/>
              </a:ext>
            </a:extLst>
          </p:cNvPr>
          <p:cNvPicPr>
            <a:picLocks noChangeAspect="1"/>
          </p:cNvPicPr>
          <p:nvPr/>
        </p:nvPicPr>
        <p:blipFill>
          <a:blip r:embed="rId4"/>
          <a:stretch>
            <a:fillRect/>
          </a:stretch>
        </p:blipFill>
        <p:spPr>
          <a:xfrm>
            <a:off x="6313562" y="1380626"/>
            <a:ext cx="5398766" cy="3752263"/>
          </a:xfrm>
          <a:prstGeom prst="rect">
            <a:avLst/>
          </a:prstGeom>
        </p:spPr>
      </p:pic>
    </p:spTree>
    <p:extLst>
      <p:ext uri="{BB962C8B-B14F-4D97-AF65-F5344CB8AC3E}">
        <p14:creationId xmlns:p14="http://schemas.microsoft.com/office/powerpoint/2010/main" val="2036605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286</Words>
  <Application>Microsoft Office PowerPoint</Application>
  <PresentationFormat>Widescreen</PresentationFormat>
  <Paragraphs>20</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Times New Roman</vt:lpstr>
      <vt:lpstr>Lato Black</vt:lpstr>
      <vt:lpstr>Calibri</vt:lpstr>
      <vt:lpstr>Libre Baskerville</vt:lpstr>
      <vt:lpstr>Office Theme</vt:lpstr>
      <vt:lpstr>PowerPoint Presentation</vt:lpstr>
      <vt:lpstr>PowerPoint Presentation</vt:lpstr>
      <vt:lpstr>Task</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T.Prudhvi</cp:lastModifiedBy>
  <cp:revision>5</cp:revision>
  <dcterms:created xsi:type="dcterms:W3CDTF">2021-02-16T05:19:01Z</dcterms:created>
  <dcterms:modified xsi:type="dcterms:W3CDTF">2024-03-01T06:08:34Z</dcterms:modified>
</cp:coreProperties>
</file>