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60" r:id="rId5"/>
    <p:sldId id="261" r:id="rId6"/>
    <p:sldId id="262" r:id="rId7"/>
    <p:sldId id="263" r:id="rId8"/>
    <p:sldId id="266" r:id="rId9"/>
    <p:sldId id="264" r:id="rId10"/>
    <p:sldId id="267" r:id="rId11"/>
    <p:sldId id="265" r:id="rId12"/>
    <p:sldId id="268" r:id="rId13"/>
    <p:sldId id="270" r:id="rId14"/>
    <p:sldId id="269" r:id="rId15"/>
    <p:sldId id="271" r:id="rId16"/>
    <p:sldId id="272" r:id="rId17"/>
    <p:sldId id="273" r:id="rId18"/>
    <p:sldId id="259" r:id="rId19"/>
  </p:sldIdLst>
  <p:sldSz cx="12192000" cy="6858000"/>
  <p:notesSz cx="6858000" cy="9144000"/>
  <p:embeddedFontLst>
    <p:embeddedFont>
      <p:font typeface="Lato Black" panose="020F0502020204030203" pitchFamily="34" charset="0"/>
      <p:bold r:id="rId21"/>
      <p:boldItalic r:id="rId22"/>
    </p:embeddedFon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Prudhvi" initials="T" lastIdx="1" clrIdx="0">
    <p:extLst>
      <p:ext uri="{19B8F6BF-5375-455C-9EA6-DF929625EA0E}">
        <p15:presenceInfo xmlns:p15="http://schemas.microsoft.com/office/powerpoint/2012/main" userId="S::18103009@student.hindustanuniv.ac.in::a1ebf263-82aa-49f2-b489-25c6e29e28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219813B-FF03-03C2-6B9D-69F7E80D3EC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BD3A731A-06F8-532E-8274-59927E338D1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F20B0C6-DE18-3337-285A-886EBFE869A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2935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242F9B7-3EC4-0780-8F81-A2ED8433E340}"/>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25F4E870-85F5-6830-D519-5D352E7EC80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A22F978-66BE-667F-2763-45308EBF7B8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6275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6A4F28A-EAA0-07C8-618D-7A2E8A686AEF}"/>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D701838-926E-3645-8180-E8ED61A5769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E371081-0A83-450C-8F1E-259DC566B3B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2573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32EA9D7-7033-4CD5-9349-AFE80A039F4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50F7EA9-9B8E-38F7-769D-9A6773A0F46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8EFD2BBD-3DC8-7189-C91A-103B60C14CC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9916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F99B2F4-8EFD-1731-66AD-4551BB135A1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75617171-04F2-0C08-5FDD-92BC0E7A9D2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5727779-CAF8-77AB-3075-6590ED69614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1864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EF1C101-E740-A386-7FCF-D07F5BB387A0}"/>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BA64B5BF-3CFB-3139-4D4B-07C964DB4F9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7596265F-72B0-F0D9-4D66-E460B99D37C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5172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ED64E1E-2559-404C-CFB5-4EF180AA078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7AD3F4AC-798D-39F5-1706-CC2B6A4605E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B6D839B-A7F6-96CE-5EF9-B8ED2F26DD8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3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C2E6F22-5FD6-44F2-00BB-EF23203FD7E8}"/>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BDF5572D-8CC0-181D-AAB9-AAB04C82C4D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6376171-F476-2DA8-8DF8-7D7D43F77A6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721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92350DE-D737-14B4-8813-F799D975F8AE}"/>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5418FB59-1AE4-7380-94E8-0E7E28E2FDA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268F2E1D-1F84-EFBA-0E8B-E2D5488CCEF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796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EF0EAED-A432-AE8D-EEE7-3D0DD6011A1C}"/>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35013BC-B1A5-B568-CFF9-85CC2ECDE23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19AFEE65-996E-A285-85AF-35A4809D058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238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B9DAF13-1471-2847-F6AE-E59BDF8C2B2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CB64BC94-3FC9-3E7A-A3FB-DB98666BE72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C59D81A-D847-8ABB-4B94-1109503F328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2937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3495802-C426-3A88-6B99-C48B7D4A369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25D5958A-8344-1786-6DF8-D567E59F054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97C70547-3D8E-3026-E9AD-BB012D254F0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0144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86A22E5-A107-5190-A674-A95F3FC51581}"/>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1937630C-9C5A-B106-7283-1B289C263D5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BF060F7-E571-8EA4-9EB1-D7FB1F0F77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403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FAC95C0-1D18-CF71-677C-D31DF6BA20A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A7029D20-47F8-7A17-37FE-66C764AE420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BC7F55CC-240E-90E8-B41F-CE9E8425EFC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0578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prudhvinaththota@gmil.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www.linkedin.com/in/prudhvinath-thota-6697b81ab/" TargetMode="External"/><Relationship Id="rId4" Type="http://schemas.openxmlformats.org/officeDocument/2006/relationships/hyperlink" Target="https://github.com/thotaprudhvinath"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5" y="3489250"/>
            <a:ext cx="7246189" cy="8001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800" dirty="0">
                <a:solidFill>
                  <a:schemeClr val="dk1"/>
                </a:solidFill>
                <a:latin typeface="Times New Roman" panose="02020603050405020304" pitchFamily="18" charset="0"/>
                <a:ea typeface="Calibri"/>
                <a:cs typeface="Times New Roman" panose="02020603050405020304" pitchFamily="18" charset="0"/>
                <a:sym typeface="Calibri"/>
              </a:rPr>
              <a:t>EDA – Analysis of AMCAT Data</a:t>
            </a:r>
            <a:endParaRPr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976FA92-363F-D53D-E9D6-33D569AD458A}"/>
              </a:ext>
            </a:extLst>
          </p:cNvPr>
          <p:cNvSpPr txBox="1"/>
          <p:nvPr/>
        </p:nvSpPr>
        <p:spPr>
          <a:xfrm>
            <a:off x="7448332" y="4765992"/>
            <a:ext cx="2594828"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By </a:t>
            </a:r>
          </a:p>
          <a:p>
            <a:r>
              <a:rPr lang="en-IN" sz="2000" dirty="0">
                <a:latin typeface="Times New Roman" panose="02020603050405020304" pitchFamily="18" charset="0"/>
                <a:cs typeface="Times New Roman" panose="02020603050405020304" pitchFamily="18" charset="0"/>
              </a:rPr>
              <a:t>Prudhvi Nath Thota</a:t>
            </a:r>
          </a:p>
          <a:p>
            <a:r>
              <a:rPr lang="en-IN" sz="2000" dirty="0">
                <a:latin typeface="Times New Roman" panose="02020603050405020304" pitchFamily="18" charset="0"/>
                <a:cs typeface="Times New Roman" panose="02020603050405020304" pitchFamily="18" charset="0"/>
              </a:rPr>
              <a:t>Intern Id:- IN1240634</a:t>
            </a:r>
            <a:endParaRPr lang="te-IN" sz="2000"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9162A05-0FC3-5A09-CEF9-718C267AD751}"/>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A2758B1C-4091-20B6-B316-3F6EFD0BA7B1}"/>
              </a:ext>
            </a:extLst>
          </p:cNvPr>
          <p:cNvSpPr txBox="1">
            <a:spLocks noGrp="1"/>
          </p:cNvSpPr>
          <p:nvPr>
            <p:ph type="title"/>
          </p:nvPr>
        </p:nvSpPr>
        <p:spPr>
          <a:xfrm>
            <a:off x="208472" y="18255"/>
            <a:ext cx="11627928" cy="8656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US" sz="3600" b="1" dirty="0">
                <a:solidFill>
                  <a:srgbClr val="FF0000"/>
                </a:solidFill>
              </a:rPr>
              <a:t>Probability and frequency distribution of each numerical column</a:t>
            </a:r>
            <a:endParaRPr sz="3600" b="1" dirty="0">
              <a:solidFill>
                <a:srgbClr val="FF0000"/>
              </a:solidFill>
            </a:endParaRPr>
          </a:p>
        </p:txBody>
      </p:sp>
      <p:sp>
        <p:nvSpPr>
          <p:cNvPr id="111" name="Google Shape;111;p4">
            <a:extLst>
              <a:ext uri="{FF2B5EF4-FFF2-40B4-BE49-F238E27FC236}">
                <a16:creationId xmlns:a16="http://schemas.microsoft.com/office/drawing/2014/main" id="{2B69F0F7-F34D-5DDF-2B1B-22E292663F16}"/>
              </a:ext>
            </a:extLst>
          </p:cNvPr>
          <p:cNvSpPr txBox="1">
            <a:spLocks noGrp="1"/>
          </p:cNvSpPr>
          <p:nvPr>
            <p:ph type="body" idx="1"/>
          </p:nvPr>
        </p:nvSpPr>
        <p:spPr>
          <a:xfrm>
            <a:off x="762000" y="1127760"/>
            <a:ext cx="10312400" cy="4653280"/>
          </a:xfrm>
          <a:prstGeom prst="rect">
            <a:avLst/>
          </a:prstGeom>
          <a:noFill/>
          <a:ln>
            <a:noFill/>
          </a:ln>
        </p:spPr>
        <p:txBody>
          <a:bodyPr spcFirstLastPara="1" wrap="square" lIns="91425" tIns="45700" rIns="91425" bIns="45700" anchor="t" anchorCtr="0">
            <a:normAutofit/>
          </a:bodyPr>
          <a:lstStyle/>
          <a:p>
            <a:pPr marL="97790" indent="0">
              <a:buSzPct val="100000"/>
              <a:buNone/>
            </a:pPr>
            <a:endParaRPr lang="en-US" sz="1800" dirty="0"/>
          </a:p>
        </p:txBody>
      </p:sp>
      <p:sp>
        <p:nvSpPr>
          <p:cNvPr id="8" name="Rectangle 7">
            <a:extLst>
              <a:ext uri="{FF2B5EF4-FFF2-40B4-BE49-F238E27FC236}">
                <a16:creationId xmlns:a16="http://schemas.microsoft.com/office/drawing/2014/main" id="{55C08354-2CB1-7A6C-F661-52E1CC9BA114}"/>
              </a:ext>
            </a:extLst>
          </p:cNvPr>
          <p:cNvSpPr/>
          <p:nvPr/>
        </p:nvSpPr>
        <p:spPr>
          <a:xfrm>
            <a:off x="355600" y="751840"/>
            <a:ext cx="11450320" cy="54762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pic>
        <p:nvPicPr>
          <p:cNvPr id="3" name="Picture 2">
            <a:extLst>
              <a:ext uri="{FF2B5EF4-FFF2-40B4-BE49-F238E27FC236}">
                <a16:creationId xmlns:a16="http://schemas.microsoft.com/office/drawing/2014/main" id="{1FED3287-5E2B-7D06-6D7A-90DB9946EE7C}"/>
              </a:ext>
            </a:extLst>
          </p:cNvPr>
          <p:cNvPicPr>
            <a:picLocks noChangeAspect="1"/>
          </p:cNvPicPr>
          <p:nvPr/>
        </p:nvPicPr>
        <p:blipFill>
          <a:blip r:embed="rId3"/>
          <a:srcRect/>
          <a:stretch/>
        </p:blipFill>
        <p:spPr>
          <a:xfrm>
            <a:off x="477260" y="878840"/>
            <a:ext cx="11207000" cy="5222240"/>
          </a:xfrm>
          <a:prstGeom prst="rect">
            <a:avLst/>
          </a:prstGeom>
        </p:spPr>
      </p:pic>
    </p:spTree>
    <p:extLst>
      <p:ext uri="{BB962C8B-B14F-4D97-AF65-F5344CB8AC3E}">
        <p14:creationId xmlns:p14="http://schemas.microsoft.com/office/powerpoint/2010/main" val="94617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FF6D07D-D678-C1DE-6795-C2FE35C6ECD5}"/>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8442A207-FA7B-EA8C-FBEE-E023BC3B29CB}"/>
              </a:ext>
            </a:extLst>
          </p:cNvPr>
          <p:cNvSpPr txBox="1">
            <a:spLocks noGrp="1"/>
          </p:cNvSpPr>
          <p:nvPr>
            <p:ph type="body" idx="1"/>
          </p:nvPr>
        </p:nvSpPr>
        <p:spPr>
          <a:xfrm>
            <a:off x="812800" y="3968418"/>
            <a:ext cx="10363200" cy="1934542"/>
          </a:xfrm>
          <a:prstGeom prst="rect">
            <a:avLst/>
          </a:prstGeom>
          <a:noFill/>
          <a:ln>
            <a:noFill/>
          </a:ln>
        </p:spPr>
        <p:txBody>
          <a:bodyPr spcFirstLastPara="1" wrap="square" lIns="91425" tIns="45700" rIns="91425" bIns="45700" anchor="t" anchorCtr="0">
            <a:normAutofit fontScale="85000" lnSpcReduction="20000"/>
          </a:bodyPr>
          <a:lstStyle/>
          <a:p>
            <a:pPr marL="228600" lvl="0" indent="-130810" algn="l" rtl="0">
              <a:lnSpc>
                <a:spcPct val="90000"/>
              </a:lnSpc>
              <a:spcBef>
                <a:spcPts val="1000"/>
              </a:spcBef>
              <a:spcAft>
                <a:spcPts val="0"/>
              </a:spcAft>
              <a:buClr>
                <a:schemeClr val="dk1"/>
              </a:buClr>
              <a:buSzPct val="100000"/>
              <a:buNone/>
            </a:pPr>
            <a:r>
              <a:rPr lang="en-US" sz="2000" dirty="0"/>
              <a:t>Observations:- </a:t>
            </a:r>
          </a:p>
          <a:p>
            <a:pPr marL="440690">
              <a:buSzPct val="100000"/>
            </a:pPr>
            <a:r>
              <a:rPr lang="en-US" sz="2000" dirty="0"/>
              <a:t>Maximum Students salary is below one lakhs.</a:t>
            </a:r>
          </a:p>
          <a:p>
            <a:pPr marL="440690">
              <a:buSzPct val="100000"/>
            </a:pPr>
            <a:r>
              <a:rPr lang="en-US" sz="2000" dirty="0"/>
              <a:t>Around 80% of the students performed well in both 10th and 12th as well as in Collage.</a:t>
            </a:r>
          </a:p>
          <a:p>
            <a:pPr marL="440690">
              <a:buSzPct val="100000"/>
            </a:pPr>
            <a:r>
              <a:rPr lang="en-US" sz="2000" dirty="0"/>
              <a:t>Also, knowledgeable in there respective Domain.</a:t>
            </a:r>
          </a:p>
          <a:p>
            <a:pPr marL="440690">
              <a:buSzPct val="100000"/>
            </a:pPr>
            <a:r>
              <a:rPr lang="en-US" sz="2000" dirty="0"/>
              <a:t>There score in English, Logical, Quant is averagely performed as like as there computer programming knowledge.</a:t>
            </a:r>
            <a:endParaRPr sz="2000" dirty="0"/>
          </a:p>
        </p:txBody>
      </p:sp>
      <p:sp>
        <p:nvSpPr>
          <p:cNvPr id="4" name="Rectangle 3">
            <a:extLst>
              <a:ext uri="{FF2B5EF4-FFF2-40B4-BE49-F238E27FC236}">
                <a16:creationId xmlns:a16="http://schemas.microsoft.com/office/drawing/2014/main" id="{BF35AD19-D5FF-2FC8-703E-EF392A308BD6}"/>
              </a:ext>
            </a:extLst>
          </p:cNvPr>
          <p:cNvSpPr/>
          <p:nvPr/>
        </p:nvSpPr>
        <p:spPr>
          <a:xfrm>
            <a:off x="436880" y="233680"/>
            <a:ext cx="11104880" cy="586232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pic>
        <p:nvPicPr>
          <p:cNvPr id="3" name="Picture 2">
            <a:extLst>
              <a:ext uri="{FF2B5EF4-FFF2-40B4-BE49-F238E27FC236}">
                <a16:creationId xmlns:a16="http://schemas.microsoft.com/office/drawing/2014/main" id="{7DABFB67-DDD9-421E-11A5-44E4B77094F3}"/>
              </a:ext>
            </a:extLst>
          </p:cNvPr>
          <p:cNvPicPr>
            <a:picLocks noChangeAspect="1"/>
          </p:cNvPicPr>
          <p:nvPr/>
        </p:nvPicPr>
        <p:blipFill>
          <a:blip r:embed="rId3"/>
          <a:stretch>
            <a:fillRect/>
          </a:stretch>
        </p:blipFill>
        <p:spPr>
          <a:xfrm>
            <a:off x="788257" y="381000"/>
            <a:ext cx="10387743" cy="3587418"/>
          </a:xfrm>
          <a:prstGeom prst="rect">
            <a:avLst/>
          </a:prstGeom>
        </p:spPr>
      </p:pic>
    </p:spTree>
    <p:extLst>
      <p:ext uri="{BB962C8B-B14F-4D97-AF65-F5344CB8AC3E}">
        <p14:creationId xmlns:p14="http://schemas.microsoft.com/office/powerpoint/2010/main" val="3007745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CDAB51D-DCC1-A7E6-9332-D582B465E447}"/>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6BB7B34F-6186-EFE5-B5F5-1A9CFC5638D9}"/>
              </a:ext>
            </a:extLst>
          </p:cNvPr>
          <p:cNvSpPr txBox="1">
            <a:spLocks noGrp="1"/>
          </p:cNvSpPr>
          <p:nvPr>
            <p:ph type="title"/>
          </p:nvPr>
        </p:nvSpPr>
        <p:spPr>
          <a:xfrm>
            <a:off x="208472" y="18255"/>
            <a:ext cx="10865928" cy="8656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2800" b="0" i="0" u="none" strike="noStrike" dirty="0">
                <a:solidFill>
                  <a:srgbClr val="FF0000"/>
                </a:solidFill>
                <a:effectLst/>
                <a:latin typeface="Arial" panose="020B0604020202020204" pitchFamily="34" charset="0"/>
              </a:rPr>
              <a:t>Frequency Distribution Of Each Categorical Variable/Column</a:t>
            </a:r>
            <a:endParaRPr lang="en-US" sz="2800" b="1" dirty="0">
              <a:solidFill>
                <a:srgbClr val="FF0000"/>
              </a:solidFill>
            </a:endParaRPr>
          </a:p>
        </p:txBody>
      </p:sp>
      <p:sp>
        <p:nvSpPr>
          <p:cNvPr id="8" name="Rectangle 7">
            <a:extLst>
              <a:ext uri="{FF2B5EF4-FFF2-40B4-BE49-F238E27FC236}">
                <a16:creationId xmlns:a16="http://schemas.microsoft.com/office/drawing/2014/main" id="{99C9E294-5A95-60D2-330B-595A03609F1D}"/>
              </a:ext>
            </a:extLst>
          </p:cNvPr>
          <p:cNvSpPr/>
          <p:nvPr/>
        </p:nvSpPr>
        <p:spPr>
          <a:xfrm>
            <a:off x="396240" y="721360"/>
            <a:ext cx="11033760" cy="5374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pic>
        <p:nvPicPr>
          <p:cNvPr id="3" name="Picture 2">
            <a:extLst>
              <a:ext uri="{FF2B5EF4-FFF2-40B4-BE49-F238E27FC236}">
                <a16:creationId xmlns:a16="http://schemas.microsoft.com/office/drawing/2014/main" id="{A127A567-901B-A013-2930-2CBFF6630E34}"/>
              </a:ext>
            </a:extLst>
          </p:cNvPr>
          <p:cNvPicPr>
            <a:picLocks noChangeAspect="1"/>
          </p:cNvPicPr>
          <p:nvPr/>
        </p:nvPicPr>
        <p:blipFill>
          <a:blip r:embed="rId3"/>
          <a:srcRect/>
          <a:stretch/>
        </p:blipFill>
        <p:spPr>
          <a:xfrm>
            <a:off x="609600" y="787934"/>
            <a:ext cx="7000240" cy="5241491"/>
          </a:xfrm>
          <a:prstGeom prst="rect">
            <a:avLst/>
          </a:prstGeom>
        </p:spPr>
      </p:pic>
      <p:sp>
        <p:nvSpPr>
          <p:cNvPr id="4" name="TextBox 3">
            <a:extLst>
              <a:ext uri="{FF2B5EF4-FFF2-40B4-BE49-F238E27FC236}">
                <a16:creationId xmlns:a16="http://schemas.microsoft.com/office/drawing/2014/main" id="{F76F0BC3-78E2-F01B-A40E-4962A6DD40B1}"/>
              </a:ext>
            </a:extLst>
          </p:cNvPr>
          <p:cNvSpPr txBox="1"/>
          <p:nvPr/>
        </p:nvSpPr>
        <p:spPr>
          <a:xfrm>
            <a:off x="7609840" y="950494"/>
            <a:ext cx="3550920" cy="3785652"/>
          </a:xfrm>
          <a:prstGeom prst="rect">
            <a:avLst/>
          </a:prstGeom>
          <a:noFill/>
        </p:spPr>
        <p:txBody>
          <a:bodyPr wrap="square">
            <a:spAutoFit/>
          </a:bodyPr>
          <a:lstStyle/>
          <a:p>
            <a:pPr marL="228600" lvl="0" indent="-130810" algn="l" rtl="0">
              <a:spcBef>
                <a:spcPts val="1000"/>
              </a:spcBef>
              <a:spcAft>
                <a:spcPts val="0"/>
              </a:spcAft>
              <a:buClr>
                <a:schemeClr val="dk1"/>
              </a:buClr>
              <a:buSzPct val="100000"/>
              <a:buNone/>
            </a:pPr>
            <a:r>
              <a:rPr lang="en-US" sz="2000" b="1" dirty="0">
                <a:latin typeface="Times New Roman" panose="02020603050405020304" pitchFamily="18" charset="0"/>
                <a:cs typeface="Times New Roman" panose="02020603050405020304" pitchFamily="18" charset="0"/>
              </a:rPr>
              <a:t>Observations</a:t>
            </a:r>
            <a:r>
              <a:rPr lang="en-US" sz="2000" dirty="0">
                <a:latin typeface="Times New Roman" panose="02020603050405020304" pitchFamily="18" charset="0"/>
                <a:cs typeface="Times New Roman" panose="02020603050405020304" pitchFamily="18" charset="0"/>
              </a:rPr>
              <a:t>:- </a:t>
            </a:r>
          </a:p>
          <a:p>
            <a:pPr marL="726440" indent="-285750">
              <a:buSzPct val="10000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Students are mostly Men how and have completed Bachelors of technology or Engineering and most of them are form tire 2 college.</a:t>
            </a:r>
          </a:p>
          <a:p>
            <a:pPr marL="726440" indent="-285750">
              <a:buSzPct val="10000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Most Students belongs to Uttar Pradesh, Karnataka, Tamil </a:t>
            </a:r>
            <a:r>
              <a:rPr lang="en-US" sz="2000" dirty="0" err="1">
                <a:latin typeface="Times New Roman" panose="02020603050405020304" pitchFamily="18" charset="0"/>
                <a:ea typeface="Tahoma" panose="020B0604030504040204" pitchFamily="34" charset="0"/>
                <a:cs typeface="Times New Roman" panose="02020603050405020304" pitchFamily="18" charset="0"/>
              </a:rPr>
              <a:t>Nadau</a:t>
            </a:r>
            <a:r>
              <a:rPr lang="en-US" sz="2000" dirty="0">
                <a:latin typeface="Times New Roman" panose="02020603050405020304" pitchFamily="18" charset="0"/>
                <a:ea typeface="Tahoma" panose="020B0604030504040204" pitchFamily="34" charset="0"/>
                <a:cs typeface="Times New Roman" panose="02020603050405020304" pitchFamily="18" charset="0"/>
              </a:rPr>
              <a:t>, Telangana, Maharashtra and Andhra Pradesh.</a:t>
            </a:r>
          </a:p>
        </p:txBody>
      </p:sp>
    </p:spTree>
    <p:extLst>
      <p:ext uri="{BB962C8B-B14F-4D97-AF65-F5344CB8AC3E}">
        <p14:creationId xmlns:p14="http://schemas.microsoft.com/office/powerpoint/2010/main" val="2078548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9D33BDF-DD87-4870-1C7E-58581482B07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33E3E338-2FA6-61FF-312B-012EB6294442}"/>
              </a:ext>
            </a:extLst>
          </p:cNvPr>
          <p:cNvSpPr txBox="1">
            <a:spLocks noGrp="1"/>
          </p:cNvSpPr>
          <p:nvPr>
            <p:ph type="title"/>
          </p:nvPr>
        </p:nvSpPr>
        <p:spPr>
          <a:xfrm>
            <a:off x="208472" y="18255"/>
            <a:ext cx="10865928" cy="865665"/>
          </a:xfrm>
          <a:prstGeom prst="rect">
            <a:avLst/>
          </a:prstGeom>
          <a:noFill/>
          <a:ln>
            <a:noFill/>
          </a:ln>
        </p:spPr>
        <p:txBody>
          <a:bodyPr spcFirstLastPara="1" wrap="square" lIns="91425" tIns="45700" rIns="91425" bIns="45700" anchor="ctr" anchorCtr="0">
            <a:normAutofit/>
          </a:bodyPr>
          <a:lstStyle/>
          <a:p>
            <a:pPr algn="l"/>
            <a:r>
              <a:rPr lang="en-IN" sz="2800" b="1" i="0" dirty="0">
                <a:solidFill>
                  <a:srgbClr val="FF0000"/>
                </a:solidFill>
                <a:effectLst/>
                <a:latin typeface="Times New Roman" panose="02020603050405020304" pitchFamily="18" charset="0"/>
                <a:cs typeface="Times New Roman" panose="02020603050405020304" pitchFamily="18" charset="0"/>
              </a:rPr>
              <a:t>Bivariate Analysis</a:t>
            </a:r>
          </a:p>
        </p:txBody>
      </p:sp>
      <p:sp>
        <p:nvSpPr>
          <p:cNvPr id="8" name="Rectangle 7">
            <a:extLst>
              <a:ext uri="{FF2B5EF4-FFF2-40B4-BE49-F238E27FC236}">
                <a16:creationId xmlns:a16="http://schemas.microsoft.com/office/drawing/2014/main" id="{5A0C846D-F6B9-E165-B115-6A4C61535002}"/>
              </a:ext>
            </a:extLst>
          </p:cNvPr>
          <p:cNvSpPr/>
          <p:nvPr/>
        </p:nvSpPr>
        <p:spPr>
          <a:xfrm>
            <a:off x="396240" y="721360"/>
            <a:ext cx="11033760" cy="5374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pic>
        <p:nvPicPr>
          <p:cNvPr id="3" name="Picture 2">
            <a:extLst>
              <a:ext uri="{FF2B5EF4-FFF2-40B4-BE49-F238E27FC236}">
                <a16:creationId xmlns:a16="http://schemas.microsoft.com/office/drawing/2014/main" id="{6001D58E-2AD5-C054-F312-D964D3A34C5D}"/>
              </a:ext>
            </a:extLst>
          </p:cNvPr>
          <p:cNvPicPr>
            <a:picLocks noChangeAspect="1"/>
          </p:cNvPicPr>
          <p:nvPr/>
        </p:nvPicPr>
        <p:blipFill>
          <a:blip r:embed="rId3"/>
          <a:srcRect/>
          <a:stretch/>
        </p:blipFill>
        <p:spPr>
          <a:xfrm>
            <a:off x="561916" y="787934"/>
            <a:ext cx="5754487" cy="5241491"/>
          </a:xfrm>
          <a:prstGeom prst="rect">
            <a:avLst/>
          </a:prstGeom>
        </p:spPr>
      </p:pic>
      <p:sp>
        <p:nvSpPr>
          <p:cNvPr id="4" name="TextBox 3">
            <a:extLst>
              <a:ext uri="{FF2B5EF4-FFF2-40B4-BE49-F238E27FC236}">
                <a16:creationId xmlns:a16="http://schemas.microsoft.com/office/drawing/2014/main" id="{1CC6B060-EA4F-E6FA-C418-E7C99B4AC2AF}"/>
              </a:ext>
            </a:extLst>
          </p:cNvPr>
          <p:cNvSpPr txBox="1"/>
          <p:nvPr/>
        </p:nvSpPr>
        <p:spPr>
          <a:xfrm>
            <a:off x="7609840" y="950494"/>
            <a:ext cx="3550920" cy="3477875"/>
          </a:xfrm>
          <a:prstGeom prst="rect">
            <a:avLst/>
          </a:prstGeom>
          <a:noFill/>
        </p:spPr>
        <p:txBody>
          <a:bodyPr wrap="square">
            <a:spAutoFit/>
          </a:bodyPr>
          <a:lstStyle/>
          <a:p>
            <a:pPr marL="228600" lvl="0" indent="-130810" algn="l" rtl="0">
              <a:spcBef>
                <a:spcPts val="1000"/>
              </a:spcBef>
              <a:spcAft>
                <a:spcPts val="0"/>
              </a:spcAft>
              <a:buClr>
                <a:schemeClr val="dk1"/>
              </a:buClr>
              <a:buSzPct val="100000"/>
              <a:buNone/>
            </a:pPr>
            <a:r>
              <a:rPr lang="en-US" sz="2000" b="1" dirty="0">
                <a:latin typeface="Times New Roman" panose="02020603050405020304" pitchFamily="18" charset="0"/>
                <a:cs typeface="Times New Roman" panose="02020603050405020304" pitchFamily="18" charset="0"/>
              </a:rPr>
              <a:t>Observations</a:t>
            </a:r>
            <a:r>
              <a:rPr lang="en-US" sz="2000" dirty="0">
                <a:latin typeface="Times New Roman" panose="02020603050405020304" pitchFamily="18" charset="0"/>
                <a:cs typeface="Times New Roman" panose="02020603050405020304" pitchFamily="18" charset="0"/>
              </a:rPr>
              <a:t>:- </a:t>
            </a:r>
          </a:p>
          <a:p>
            <a:pPr marL="726440" indent="-285750">
              <a:buSzPct val="10000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Students with max CGPA got the maximum Salary.</a:t>
            </a:r>
          </a:p>
          <a:p>
            <a:pPr marL="726440" indent="-285750">
              <a:buSzPct val="10000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And some students having less CGPA got high salary packages too.</a:t>
            </a:r>
          </a:p>
          <a:p>
            <a:pPr marL="726440" indent="-285750">
              <a:buSzPct val="10000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Above Pair plot shows that there is no </a:t>
            </a:r>
            <a:r>
              <a:rPr lang="en-US" sz="2000" dirty="0" err="1">
                <a:latin typeface="Times New Roman" panose="02020603050405020304" pitchFamily="18" charset="0"/>
                <a:ea typeface="Tahoma" panose="020B0604030504040204" pitchFamily="34" charset="0"/>
                <a:cs typeface="Times New Roman" panose="02020603050405020304" pitchFamily="18" charset="0"/>
              </a:rPr>
              <a:t>referece</a:t>
            </a:r>
            <a:r>
              <a:rPr lang="en-US" sz="2000" dirty="0">
                <a:latin typeface="Times New Roman" panose="02020603050405020304" pitchFamily="18" charset="0"/>
                <a:ea typeface="Tahoma" panose="020B0604030504040204" pitchFamily="34" charset="0"/>
                <a:cs typeface="Times New Roman" panose="02020603050405020304" pitchFamily="18" charset="0"/>
              </a:rPr>
              <a:t> to the logical and </a:t>
            </a:r>
            <a:r>
              <a:rPr lang="en-US" sz="2000" dirty="0" err="1">
                <a:latin typeface="Times New Roman" panose="02020603050405020304" pitchFamily="18" charset="0"/>
                <a:ea typeface="Tahoma" panose="020B0604030504040204" pitchFamily="34" charset="0"/>
                <a:cs typeface="Times New Roman" panose="02020603050405020304" pitchFamily="18" charset="0"/>
              </a:rPr>
              <a:t>compurter</a:t>
            </a:r>
            <a:r>
              <a:rPr lang="en-US" sz="2000" dirty="0">
                <a:latin typeface="Times New Roman" panose="02020603050405020304" pitchFamily="18" charset="0"/>
                <a:ea typeface="Tahoma" panose="020B0604030504040204" pitchFamily="34" charset="0"/>
                <a:cs typeface="Times New Roman" panose="02020603050405020304" pitchFamily="18" charset="0"/>
              </a:rPr>
              <a:t> knowledge to get higher salary.</a:t>
            </a:r>
          </a:p>
        </p:txBody>
      </p:sp>
    </p:spTree>
    <p:extLst>
      <p:ext uri="{BB962C8B-B14F-4D97-AF65-F5344CB8AC3E}">
        <p14:creationId xmlns:p14="http://schemas.microsoft.com/office/powerpoint/2010/main" val="938765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8076E4C-D440-F869-930C-9FF542E5FDF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2061E1E8-EACD-1C3F-C11C-1F7BA30B3BC5}"/>
              </a:ext>
            </a:extLst>
          </p:cNvPr>
          <p:cNvSpPr txBox="1">
            <a:spLocks noGrp="1"/>
          </p:cNvSpPr>
          <p:nvPr>
            <p:ph type="body" idx="1"/>
          </p:nvPr>
        </p:nvSpPr>
        <p:spPr>
          <a:xfrm>
            <a:off x="741680" y="508000"/>
            <a:ext cx="10434320" cy="5394960"/>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US" sz="2400" b="1" dirty="0">
                <a:latin typeface="Times New Roman" panose="02020603050405020304" pitchFamily="18" charset="0"/>
                <a:cs typeface="Times New Roman" panose="02020603050405020304" pitchFamily="18" charset="0"/>
              </a:rPr>
              <a:t>Observations</a:t>
            </a:r>
            <a:r>
              <a:rPr lang="en-US" sz="2400" dirty="0">
                <a:latin typeface="Times New Roman" panose="02020603050405020304" pitchFamily="18" charset="0"/>
                <a:cs typeface="Times New Roman" panose="02020603050405020304" pitchFamily="18" charset="0"/>
              </a:rPr>
              <a:t>:- </a:t>
            </a:r>
          </a:p>
          <a:p>
            <a:pPr marL="440690">
              <a:buSzPct val="100000"/>
            </a:pPr>
            <a:r>
              <a:rPr lang="en-US" sz="2400" dirty="0">
                <a:latin typeface="Times New Roman" panose="02020603050405020304" pitchFamily="18" charset="0"/>
                <a:ea typeface="Tahoma" panose="020B0604030504040204" pitchFamily="34" charset="0"/>
                <a:cs typeface="Times New Roman" panose="02020603050405020304" pitchFamily="18" charset="0"/>
              </a:rPr>
              <a:t>Students are mostly Men how and have completed Bachelors of technology or Engineering and most of them are form tire 2 college.</a:t>
            </a:r>
          </a:p>
          <a:p>
            <a:pPr marL="440690">
              <a:buSzPct val="100000"/>
            </a:pPr>
            <a:r>
              <a:rPr lang="en-US" sz="2400" dirty="0">
                <a:latin typeface="Times New Roman" panose="02020603050405020304" pitchFamily="18" charset="0"/>
                <a:ea typeface="Tahoma" panose="020B0604030504040204" pitchFamily="34" charset="0"/>
                <a:cs typeface="Times New Roman" panose="02020603050405020304" pitchFamily="18" charset="0"/>
              </a:rPr>
              <a:t>Most Students belongs to Uttar Pradesh, Karnataka, Tamil </a:t>
            </a:r>
            <a:r>
              <a:rPr lang="en-US" sz="2400" dirty="0" err="1">
                <a:latin typeface="Times New Roman" panose="02020603050405020304" pitchFamily="18" charset="0"/>
                <a:ea typeface="Tahoma" panose="020B0604030504040204" pitchFamily="34" charset="0"/>
                <a:cs typeface="Times New Roman" panose="02020603050405020304" pitchFamily="18" charset="0"/>
              </a:rPr>
              <a:t>Nadau</a:t>
            </a:r>
            <a:r>
              <a:rPr lang="en-US" sz="2400" dirty="0">
                <a:latin typeface="Times New Roman" panose="02020603050405020304" pitchFamily="18" charset="0"/>
                <a:ea typeface="Tahoma" panose="020B0604030504040204" pitchFamily="34" charset="0"/>
                <a:cs typeface="Times New Roman" panose="02020603050405020304" pitchFamily="18" charset="0"/>
              </a:rPr>
              <a:t>, Telangana, Maharashtra and Andhra Pradesh.</a:t>
            </a:r>
            <a:endParaRPr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1DE77609-79C8-E8FD-BE3B-37EADB5E8120}"/>
              </a:ext>
            </a:extLst>
          </p:cNvPr>
          <p:cNvSpPr/>
          <p:nvPr/>
        </p:nvSpPr>
        <p:spPr>
          <a:xfrm>
            <a:off x="436880" y="233680"/>
            <a:ext cx="11104880" cy="586232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spTree>
    <p:extLst>
      <p:ext uri="{BB962C8B-B14F-4D97-AF65-F5344CB8AC3E}">
        <p14:creationId xmlns:p14="http://schemas.microsoft.com/office/powerpoint/2010/main" val="656620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5B39F77-FD0A-0018-DC05-14090504838A}"/>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ED6EE487-576D-D0A2-997B-2FEB577097E0}"/>
              </a:ext>
            </a:extLst>
          </p:cNvPr>
          <p:cNvSpPr txBox="1">
            <a:spLocks noGrp="1"/>
          </p:cNvSpPr>
          <p:nvPr>
            <p:ph type="title"/>
          </p:nvPr>
        </p:nvSpPr>
        <p:spPr>
          <a:xfrm>
            <a:off x="208472" y="18255"/>
            <a:ext cx="10865928" cy="865665"/>
          </a:xfrm>
          <a:prstGeom prst="rect">
            <a:avLst/>
          </a:prstGeom>
          <a:noFill/>
          <a:ln>
            <a:noFill/>
          </a:ln>
        </p:spPr>
        <p:txBody>
          <a:bodyPr spcFirstLastPara="1" wrap="square" lIns="91425" tIns="45700" rIns="91425" bIns="45700" anchor="ctr" anchorCtr="0">
            <a:normAutofit/>
          </a:bodyPr>
          <a:lstStyle/>
          <a:p>
            <a:pPr algn="l"/>
            <a:r>
              <a:rPr lang="en-US" sz="2800" b="1" i="0" dirty="0">
                <a:solidFill>
                  <a:srgbClr val="FF0000"/>
                </a:solidFill>
                <a:effectLst/>
                <a:latin typeface="Times New Roman" panose="02020603050405020304" pitchFamily="18" charset="0"/>
                <a:cs typeface="Times New Roman" panose="02020603050405020304" pitchFamily="18" charset="0"/>
              </a:rPr>
              <a:t>Relationships between categorical and categorical columns</a:t>
            </a:r>
            <a:endParaRPr lang="en-IN" sz="2800" b="1" i="0" dirty="0">
              <a:solidFill>
                <a:srgbClr val="FF0000"/>
              </a:solidFill>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951E977-4C66-F5C9-C2C3-430E0ACCD22A}"/>
              </a:ext>
            </a:extLst>
          </p:cNvPr>
          <p:cNvSpPr/>
          <p:nvPr/>
        </p:nvSpPr>
        <p:spPr>
          <a:xfrm>
            <a:off x="396240" y="721360"/>
            <a:ext cx="11033760" cy="5374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pic>
        <p:nvPicPr>
          <p:cNvPr id="3" name="Picture 2">
            <a:extLst>
              <a:ext uri="{FF2B5EF4-FFF2-40B4-BE49-F238E27FC236}">
                <a16:creationId xmlns:a16="http://schemas.microsoft.com/office/drawing/2014/main" id="{F838F478-ADEC-D5F3-DD62-9C88ED9545ED}"/>
              </a:ext>
            </a:extLst>
          </p:cNvPr>
          <p:cNvPicPr>
            <a:picLocks noChangeAspect="1"/>
          </p:cNvPicPr>
          <p:nvPr/>
        </p:nvPicPr>
        <p:blipFill>
          <a:blip r:embed="rId3"/>
          <a:srcRect/>
          <a:stretch/>
        </p:blipFill>
        <p:spPr>
          <a:xfrm>
            <a:off x="561916" y="789034"/>
            <a:ext cx="5754487" cy="5239290"/>
          </a:xfrm>
          <a:prstGeom prst="rect">
            <a:avLst/>
          </a:prstGeom>
        </p:spPr>
      </p:pic>
      <p:sp>
        <p:nvSpPr>
          <p:cNvPr id="4" name="TextBox 3">
            <a:extLst>
              <a:ext uri="{FF2B5EF4-FFF2-40B4-BE49-F238E27FC236}">
                <a16:creationId xmlns:a16="http://schemas.microsoft.com/office/drawing/2014/main" id="{167A74B6-766A-7EB9-F31D-FB97789C0B33}"/>
              </a:ext>
            </a:extLst>
          </p:cNvPr>
          <p:cNvSpPr txBox="1"/>
          <p:nvPr/>
        </p:nvSpPr>
        <p:spPr>
          <a:xfrm>
            <a:off x="7609840" y="950494"/>
            <a:ext cx="3550920" cy="3170099"/>
          </a:xfrm>
          <a:prstGeom prst="rect">
            <a:avLst/>
          </a:prstGeom>
          <a:noFill/>
        </p:spPr>
        <p:txBody>
          <a:bodyPr wrap="square">
            <a:spAutoFit/>
          </a:bodyPr>
          <a:lstStyle/>
          <a:p>
            <a:pPr marL="228600" lvl="0" indent="-130810" algn="l" rtl="0">
              <a:spcBef>
                <a:spcPts val="1000"/>
              </a:spcBef>
              <a:spcAft>
                <a:spcPts val="0"/>
              </a:spcAft>
              <a:buClr>
                <a:schemeClr val="dk1"/>
              </a:buClr>
              <a:buSzPct val="100000"/>
              <a:buNone/>
            </a:pPr>
            <a:r>
              <a:rPr lang="en-US" sz="2000" b="1" dirty="0">
                <a:latin typeface="Times New Roman" panose="02020603050405020304" pitchFamily="18" charset="0"/>
                <a:cs typeface="Times New Roman" panose="02020603050405020304" pitchFamily="18" charset="0"/>
              </a:rPr>
              <a:t>Observations</a:t>
            </a:r>
            <a:r>
              <a:rPr lang="en-US" sz="2000" dirty="0">
                <a:latin typeface="Times New Roman" panose="02020603050405020304" pitchFamily="18" charset="0"/>
                <a:cs typeface="Times New Roman" panose="02020603050405020304" pitchFamily="18" charset="0"/>
              </a:rPr>
              <a:t>:- </a:t>
            </a:r>
          </a:p>
          <a:p>
            <a:pPr marL="726440" indent="-285750">
              <a:buSzPct val="10000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Students are maximum male compare to the female</a:t>
            </a:r>
          </a:p>
          <a:p>
            <a:pPr marL="726440" indent="-285750">
              <a:buSzPct val="10000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Both male and female students completed there Batchelor's degree such as </a:t>
            </a:r>
            <a:r>
              <a:rPr lang="en-US" sz="2000" dirty="0" err="1">
                <a:latin typeface="Times New Roman" panose="02020603050405020304" pitchFamily="18" charset="0"/>
                <a:ea typeface="Tahoma" panose="020B0604030504040204" pitchFamily="34" charset="0"/>
                <a:cs typeface="Times New Roman" panose="02020603050405020304" pitchFamily="18" charset="0"/>
              </a:rPr>
              <a:t>B.Tech</a:t>
            </a:r>
            <a:r>
              <a:rPr lang="en-US" sz="2000" dirty="0">
                <a:latin typeface="Times New Roman" panose="02020603050405020304" pitchFamily="18" charset="0"/>
                <a:ea typeface="Tahoma" panose="020B0604030504040204" pitchFamily="34" charset="0"/>
                <a:cs typeface="Times New Roman" panose="02020603050405020304" pitchFamily="18" charset="0"/>
              </a:rPr>
              <a:t>, B.E .</a:t>
            </a:r>
          </a:p>
          <a:p>
            <a:pPr marL="726440" indent="-285750">
              <a:buSzPct val="10000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After Batchelor's most completed Masters.</a:t>
            </a:r>
          </a:p>
        </p:txBody>
      </p:sp>
    </p:spTree>
    <p:extLst>
      <p:ext uri="{BB962C8B-B14F-4D97-AF65-F5344CB8AC3E}">
        <p14:creationId xmlns:p14="http://schemas.microsoft.com/office/powerpoint/2010/main" val="2670854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846370-F740-5930-BC7E-45697A1BDB62}"/>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F5EBEB62-9490-0282-19DE-5F1BC8CA57A7}"/>
              </a:ext>
            </a:extLst>
          </p:cNvPr>
          <p:cNvSpPr txBox="1">
            <a:spLocks noGrp="1"/>
          </p:cNvSpPr>
          <p:nvPr>
            <p:ph type="title"/>
          </p:nvPr>
        </p:nvSpPr>
        <p:spPr>
          <a:xfrm>
            <a:off x="208472" y="18255"/>
            <a:ext cx="10865928" cy="865665"/>
          </a:xfrm>
          <a:prstGeom prst="rect">
            <a:avLst/>
          </a:prstGeom>
          <a:noFill/>
          <a:ln>
            <a:noFill/>
          </a:ln>
        </p:spPr>
        <p:txBody>
          <a:bodyPr spcFirstLastPara="1" wrap="square" lIns="91425" tIns="45700" rIns="91425" bIns="45700" anchor="ctr" anchorCtr="0">
            <a:normAutofit/>
          </a:bodyPr>
          <a:lstStyle/>
          <a:p>
            <a:pPr algn="l"/>
            <a:r>
              <a:rPr lang="en-US" sz="2800" b="1" dirty="0">
                <a:solidFill>
                  <a:srgbClr val="FF0000"/>
                </a:solidFill>
                <a:latin typeface="Times New Roman" panose="02020603050405020304" pitchFamily="18" charset="0"/>
                <a:cs typeface="Times New Roman" panose="02020603050405020304" pitchFamily="18" charset="0"/>
              </a:rPr>
              <a:t>Research Questions</a:t>
            </a:r>
            <a:endParaRPr lang="en-IN" sz="2800" b="1" i="0" dirty="0">
              <a:solidFill>
                <a:srgbClr val="FF0000"/>
              </a:solidFill>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FD36774-F774-8C0B-DECE-3C7FE838BFCC}"/>
              </a:ext>
            </a:extLst>
          </p:cNvPr>
          <p:cNvSpPr/>
          <p:nvPr/>
        </p:nvSpPr>
        <p:spPr>
          <a:xfrm>
            <a:off x="396240" y="721360"/>
            <a:ext cx="11033760" cy="5374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sp>
        <p:nvSpPr>
          <p:cNvPr id="4" name="TextBox 3">
            <a:extLst>
              <a:ext uri="{FF2B5EF4-FFF2-40B4-BE49-F238E27FC236}">
                <a16:creationId xmlns:a16="http://schemas.microsoft.com/office/drawing/2014/main" id="{27DFA84C-83A5-4776-E41E-5A287D20567B}"/>
              </a:ext>
            </a:extLst>
          </p:cNvPr>
          <p:cNvSpPr txBox="1"/>
          <p:nvPr/>
        </p:nvSpPr>
        <p:spPr>
          <a:xfrm>
            <a:off x="914400" y="1046480"/>
            <a:ext cx="10246360" cy="923330"/>
          </a:xfrm>
          <a:prstGeom prst="rect">
            <a:avLst/>
          </a:prstGeom>
          <a:noFill/>
        </p:spPr>
        <p:txBody>
          <a:bodyPr wrap="square">
            <a:spAutoFit/>
          </a:bodyPr>
          <a:lstStyle/>
          <a:p>
            <a:pPr marL="228600" lvl="0" indent="-130810" algn="just" rtl="0">
              <a:spcBef>
                <a:spcPts val="1000"/>
              </a:spcBef>
              <a:spcAft>
                <a:spcPts val="0"/>
              </a:spcAft>
              <a:buClr>
                <a:schemeClr val="dk1"/>
              </a:buClr>
              <a:buSzPct val="100000"/>
              <a:buNone/>
            </a:pPr>
            <a:r>
              <a:rPr lang="en-US" sz="1800" dirty="0">
                <a:latin typeface="Times New Roman" panose="02020603050405020304" pitchFamily="18" charset="0"/>
                <a:cs typeface="Times New Roman" panose="02020603050405020304" pitchFamily="18" charset="0"/>
              </a:rPr>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p>
        </p:txBody>
      </p:sp>
      <p:sp>
        <p:nvSpPr>
          <p:cNvPr id="2" name="TextBox 1">
            <a:extLst>
              <a:ext uri="{FF2B5EF4-FFF2-40B4-BE49-F238E27FC236}">
                <a16:creationId xmlns:a16="http://schemas.microsoft.com/office/drawing/2014/main" id="{D94127E1-4BCB-81E2-C8AC-75F39DCB28BE}"/>
              </a:ext>
            </a:extLst>
          </p:cNvPr>
          <p:cNvSpPr txBox="1"/>
          <p:nvPr/>
        </p:nvSpPr>
        <p:spPr>
          <a:xfrm>
            <a:off x="769716" y="3028294"/>
            <a:ext cx="10081164" cy="1200329"/>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Observation:-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is </a:t>
            </a:r>
            <a:r>
              <a:rPr lang="en-US" sz="1800" b="1" dirty="0">
                <a:latin typeface="Times New Roman" panose="02020603050405020304" pitchFamily="18" charset="0"/>
                <a:cs typeface="Times New Roman" panose="02020603050405020304" pitchFamily="18" charset="0"/>
              </a:rPr>
              <a:t>no</a:t>
            </a:r>
            <a:r>
              <a:rPr lang="en-US" sz="1800" dirty="0">
                <a:latin typeface="Times New Roman" panose="02020603050405020304" pitchFamily="18" charset="0"/>
                <a:cs typeface="Times New Roman" panose="02020603050405020304" pitchFamily="18" charset="0"/>
              </a:rPr>
              <a:t> evidence for saying that those who completed Computer Science Engineering if you take up jobs as a Programming Analyst, Software Engineer, Hardware Engineer and Associate Engineer you can earn up to 2.5-3 lakhs as a fresh graduate.</a:t>
            </a:r>
            <a:endParaRPr lang="te-IN" sz="1800" dirty="0">
              <a:latin typeface="Times New Roman" panose="02020603050405020304" pitchFamily="18" charset="0"/>
            </a:endParaRPr>
          </a:p>
        </p:txBody>
      </p:sp>
    </p:spTree>
    <p:extLst>
      <p:ext uri="{BB962C8B-B14F-4D97-AF65-F5344CB8AC3E}">
        <p14:creationId xmlns:p14="http://schemas.microsoft.com/office/powerpoint/2010/main" val="271519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48A2137-5415-AAFD-FC0C-778E36B7442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F458BFC3-B00A-8B13-B5ED-4CA735346557}"/>
              </a:ext>
            </a:extLst>
          </p:cNvPr>
          <p:cNvSpPr txBox="1">
            <a:spLocks noGrp="1"/>
          </p:cNvSpPr>
          <p:nvPr>
            <p:ph type="title"/>
          </p:nvPr>
        </p:nvSpPr>
        <p:spPr>
          <a:xfrm>
            <a:off x="208472" y="18255"/>
            <a:ext cx="10865928" cy="865665"/>
          </a:xfrm>
          <a:prstGeom prst="rect">
            <a:avLst/>
          </a:prstGeom>
          <a:noFill/>
          <a:ln>
            <a:noFill/>
          </a:ln>
        </p:spPr>
        <p:txBody>
          <a:bodyPr spcFirstLastPara="1" wrap="square" lIns="91425" tIns="45700" rIns="91425" bIns="45700" anchor="ctr" anchorCtr="0">
            <a:normAutofit/>
          </a:bodyPr>
          <a:lstStyle/>
          <a:p>
            <a:pPr algn="l"/>
            <a:r>
              <a:rPr lang="en-US" sz="2800" b="1" dirty="0">
                <a:solidFill>
                  <a:srgbClr val="FF0000"/>
                </a:solidFill>
                <a:latin typeface="Times New Roman" panose="02020603050405020304" pitchFamily="18" charset="0"/>
                <a:cs typeface="Times New Roman" panose="02020603050405020304" pitchFamily="18" charset="0"/>
              </a:rPr>
              <a:t>Research Questions</a:t>
            </a:r>
            <a:endParaRPr lang="en-IN" sz="2800" b="1" i="0" dirty="0">
              <a:solidFill>
                <a:srgbClr val="FF0000"/>
              </a:solidFill>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0059820-B699-0873-DB11-48E95B1D18EE}"/>
              </a:ext>
            </a:extLst>
          </p:cNvPr>
          <p:cNvSpPr/>
          <p:nvPr/>
        </p:nvSpPr>
        <p:spPr>
          <a:xfrm>
            <a:off x="396240" y="721360"/>
            <a:ext cx="11033760" cy="5374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sp>
        <p:nvSpPr>
          <p:cNvPr id="4" name="TextBox 3">
            <a:extLst>
              <a:ext uri="{FF2B5EF4-FFF2-40B4-BE49-F238E27FC236}">
                <a16:creationId xmlns:a16="http://schemas.microsoft.com/office/drawing/2014/main" id="{A3CC706F-C9ED-A558-6780-D63CF748C7A6}"/>
              </a:ext>
            </a:extLst>
          </p:cNvPr>
          <p:cNvSpPr txBox="1"/>
          <p:nvPr/>
        </p:nvSpPr>
        <p:spPr>
          <a:xfrm>
            <a:off x="604520" y="848112"/>
            <a:ext cx="10246360" cy="646331"/>
          </a:xfrm>
          <a:prstGeom prst="rect">
            <a:avLst/>
          </a:prstGeom>
          <a:noFill/>
        </p:spPr>
        <p:txBody>
          <a:bodyPr wrap="square">
            <a:spAutoFit/>
          </a:bodyPr>
          <a:lstStyle/>
          <a:p>
            <a:pPr marL="228600" lvl="0" indent="-130810" algn="just" rtl="0">
              <a:spcBef>
                <a:spcPts val="1000"/>
              </a:spcBef>
              <a:spcAft>
                <a:spcPts val="0"/>
              </a:spcAft>
              <a:buClr>
                <a:schemeClr val="dk1"/>
              </a:buClr>
              <a:buSzPct val="100000"/>
              <a:buNone/>
            </a:pPr>
            <a:r>
              <a:rPr lang="en-US" sz="1800" dirty="0">
                <a:latin typeface="Times New Roman" panose="02020603050405020304" pitchFamily="18" charset="0"/>
                <a:cs typeface="Times New Roman" panose="02020603050405020304" pitchFamily="18" charset="0"/>
              </a:rPr>
              <a:t>Is there a relationship between gender and specialization? (i.e. Does the preference of </a:t>
            </a:r>
            <a:r>
              <a:rPr lang="en-US" sz="1800" dirty="0" err="1">
                <a:latin typeface="Times New Roman" panose="02020603050405020304" pitchFamily="18" charset="0"/>
                <a:cs typeface="Times New Roman" panose="02020603050405020304" pitchFamily="18" charset="0"/>
              </a:rPr>
              <a:t>Specialisation</a:t>
            </a:r>
            <a:r>
              <a:rPr lang="en-US" sz="1800" dirty="0">
                <a:latin typeface="Times New Roman" panose="02020603050405020304" pitchFamily="18" charset="0"/>
                <a:cs typeface="Times New Roman" panose="02020603050405020304" pitchFamily="18" charset="0"/>
              </a:rPr>
              <a:t> depend on the Gender?)</a:t>
            </a:r>
          </a:p>
        </p:txBody>
      </p:sp>
      <p:pic>
        <p:nvPicPr>
          <p:cNvPr id="5" name="Picture 4">
            <a:extLst>
              <a:ext uri="{FF2B5EF4-FFF2-40B4-BE49-F238E27FC236}">
                <a16:creationId xmlns:a16="http://schemas.microsoft.com/office/drawing/2014/main" id="{14D99E67-C19B-8811-635D-BE7EC4904D92}"/>
              </a:ext>
            </a:extLst>
          </p:cNvPr>
          <p:cNvPicPr>
            <a:picLocks noChangeAspect="1"/>
          </p:cNvPicPr>
          <p:nvPr/>
        </p:nvPicPr>
        <p:blipFill>
          <a:blip r:embed="rId3"/>
          <a:stretch>
            <a:fillRect/>
          </a:stretch>
        </p:blipFill>
        <p:spPr>
          <a:xfrm>
            <a:off x="5641436" y="1278973"/>
            <a:ext cx="5569495" cy="4817027"/>
          </a:xfrm>
          <a:prstGeom prst="rect">
            <a:avLst/>
          </a:prstGeom>
        </p:spPr>
      </p:pic>
      <p:sp>
        <p:nvSpPr>
          <p:cNvPr id="6" name="TextBox 5">
            <a:extLst>
              <a:ext uri="{FF2B5EF4-FFF2-40B4-BE49-F238E27FC236}">
                <a16:creationId xmlns:a16="http://schemas.microsoft.com/office/drawing/2014/main" id="{EF625407-B7AC-A0ED-5615-B33D0EB7491C}"/>
              </a:ext>
            </a:extLst>
          </p:cNvPr>
          <p:cNvSpPr txBox="1"/>
          <p:nvPr/>
        </p:nvSpPr>
        <p:spPr>
          <a:xfrm>
            <a:off x="762000" y="2170193"/>
            <a:ext cx="5140960" cy="181588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Conclusion</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According to the bar chart there is </a:t>
            </a:r>
            <a:r>
              <a:rPr lang="en-US" sz="2800" b="1" dirty="0">
                <a:latin typeface="Times New Roman" panose="02020603050405020304" pitchFamily="18" charset="0"/>
                <a:cs typeface="Times New Roman" panose="02020603050405020304" pitchFamily="18" charset="0"/>
              </a:rPr>
              <a:t>no </a:t>
            </a:r>
            <a:r>
              <a:rPr lang="en-US" sz="2800" dirty="0">
                <a:latin typeface="Times New Roman" panose="02020603050405020304" pitchFamily="18" charset="0"/>
                <a:cs typeface="Times New Roman" panose="02020603050405020304" pitchFamily="18" charset="0"/>
              </a:rPr>
              <a:t>such relation between gender and Specialization</a:t>
            </a:r>
            <a:endParaRPr lang="te-IN" sz="2800" dirty="0">
              <a:latin typeface="Times New Roman" panose="02020603050405020304" pitchFamily="18" charset="0"/>
            </a:endParaRPr>
          </a:p>
        </p:txBody>
      </p:sp>
    </p:spTree>
    <p:extLst>
      <p:ext uri="{BB962C8B-B14F-4D97-AF65-F5344CB8AC3E}">
        <p14:creationId xmlns:p14="http://schemas.microsoft.com/office/powerpoint/2010/main" val="1257811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9442508" cy="4402255"/>
          </a:xfrm>
          <a:prstGeom prst="rect">
            <a:avLst/>
          </a:prstGeom>
          <a:noFill/>
          <a:ln>
            <a:noFill/>
          </a:ln>
        </p:spPr>
        <p:txBody>
          <a:bodyPr spcFirstLastPara="1" wrap="square" lIns="91425" tIns="45700" rIns="91425" bIns="45700" anchor="t" anchorCtr="0">
            <a:spAutoFit/>
          </a:bodyPr>
          <a:lstStyle/>
          <a:p>
            <a:pPr marL="342900" lvl="0" indent="-342900" fontAlgn="base">
              <a:lnSpc>
                <a:spcPct val="111000"/>
              </a:lnSpc>
              <a:spcAft>
                <a:spcPts val="60"/>
              </a:spcAft>
              <a:buClr>
                <a:srgbClr val="000000"/>
              </a:buClr>
              <a:buSzPts val="1200"/>
              <a:buFont typeface="Arial" panose="020B0604020202020204" pitchFamily="34" charset="0"/>
              <a:buChar char="●"/>
            </a:pPr>
            <a:r>
              <a:rPr lang="en-US" sz="2800" b="1" u="none" strike="noStrike" kern="100" dirty="0" err="1">
                <a:solidFill>
                  <a:srgbClr val="404040"/>
                </a:solidFill>
                <a:effectLst/>
                <a:uFill>
                  <a:solidFill>
                    <a:srgbClr val="000000"/>
                  </a:solidFill>
                </a:uFill>
                <a:latin typeface="Times New Roman" panose="02020603050405020304" pitchFamily="18" charset="0"/>
                <a:ea typeface="Cambria" panose="02040503050406030204" pitchFamily="18" charset="0"/>
                <a:cs typeface="Times New Roman" panose="02020603050405020304" pitchFamily="18" charset="0"/>
              </a:rPr>
              <a:t>B.Tech</a:t>
            </a:r>
            <a:r>
              <a:rPr lang="en-US" sz="2800" b="1" u="none" strike="noStrike" kern="100" dirty="0">
                <a:solidFill>
                  <a:srgbClr val="404040"/>
                </a:solidFill>
                <a:effectLst/>
                <a:uFill>
                  <a:solidFill>
                    <a:srgbClr val="000000"/>
                  </a:solidFill>
                </a:uFill>
                <a:latin typeface="Times New Roman" panose="02020603050405020304" pitchFamily="18" charset="0"/>
                <a:ea typeface="Cambria" panose="02040503050406030204" pitchFamily="18" charset="0"/>
                <a:cs typeface="Times New Roman" panose="02020603050405020304" pitchFamily="18" charset="0"/>
              </a:rPr>
              <a:t>(Hons)(Aerospace Engineering) </a:t>
            </a:r>
            <a:r>
              <a:rPr lang="en-US" sz="2800" u="none" strike="noStrike" kern="100" dirty="0">
                <a:solidFill>
                  <a:srgbClr val="404040"/>
                </a:solidFill>
                <a:effectLst/>
                <a:uFill>
                  <a:solidFill>
                    <a:srgbClr val="000000"/>
                  </a:solidFill>
                </a:uFill>
                <a:latin typeface="Times New Roman" panose="02020603050405020304" pitchFamily="18" charset="0"/>
                <a:ea typeface="Cambria" panose="02040503050406030204" pitchFamily="18" charset="0"/>
                <a:cs typeface="Times New Roman" panose="02020603050405020304" pitchFamily="18" charset="0"/>
              </a:rPr>
              <a:t>from Hindustan Institute of Technology and Science </a:t>
            </a:r>
            <a:r>
              <a:rPr lang="en-US" sz="2800" kern="100" dirty="0">
                <a:solidFill>
                  <a:srgbClr val="404040"/>
                </a:solidFill>
                <a:effectLst/>
                <a:latin typeface="Times New Roman" panose="02020603050405020304" pitchFamily="18" charset="0"/>
                <a:ea typeface="Cambria" panose="02040503050406030204" pitchFamily="18" charset="0"/>
                <a:cs typeface="Times New Roman" panose="02020603050405020304" pitchFamily="18" charset="0"/>
              </a:rPr>
              <a:t>(2018 – 2022)  - 8.46 CGPA</a:t>
            </a:r>
            <a:r>
              <a:rPr lang="en-US" sz="2800" b="1" kern="100" dirty="0">
                <a:latin typeface="Times New Roman" panose="02020603050405020304" pitchFamily="18" charset="0"/>
                <a:ea typeface="Cambria" panose="02040503050406030204" pitchFamily="18" charset="0"/>
                <a:cs typeface="Times New Roman" panose="02020603050405020304" pitchFamily="18" charset="0"/>
              </a:rPr>
              <a:t>.</a:t>
            </a:r>
            <a:endParaRPr lang="en-US" sz="2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Arial"/>
              <a:buChar char="•"/>
            </a:pPr>
            <a:r>
              <a:rPr lang="en-IN" sz="2800" dirty="0">
                <a:solidFill>
                  <a:schemeClr val="dk1"/>
                </a:solidFill>
                <a:latin typeface="Times New Roman" panose="02020603050405020304" pitchFamily="18" charset="0"/>
                <a:ea typeface="Calibri"/>
                <a:cs typeface="Times New Roman" panose="02020603050405020304" pitchFamily="18" charset="0"/>
                <a:sym typeface="Calibri"/>
              </a:rPr>
              <a:t>I want to learn Data Science which includes ML &amp; DL so that, I can do masters in Artificial Intelligence.</a:t>
            </a:r>
          </a:p>
          <a:p>
            <a:pPr marL="285750" indent="-285750">
              <a:buClr>
                <a:schemeClr val="dk1"/>
              </a:buClr>
              <a:buSzPts val="1800"/>
              <a:buFont typeface="Arial"/>
              <a:buChar char="•"/>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Gmail:- </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hlinkClick r:id="rId3"/>
              </a:rPr>
              <a:t>prudhvinaththota@gmil.com</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 </a:t>
            </a:r>
          </a:p>
          <a:p>
            <a:pPr marL="285750" indent="-285750">
              <a:buClr>
                <a:schemeClr val="dk1"/>
              </a:buClr>
              <a:buSzPts val="1800"/>
              <a:buFont typeface="Arial"/>
              <a:buChar char="•"/>
            </a:pPr>
            <a:r>
              <a:rPr lang="en-IN" sz="2800" b="1" dirty="0" err="1">
                <a:solidFill>
                  <a:schemeClr val="dk1"/>
                </a:solidFill>
                <a:latin typeface="Times New Roman" panose="02020603050405020304" pitchFamily="18" charset="0"/>
                <a:ea typeface="Calibri"/>
                <a:cs typeface="Times New Roman" panose="02020603050405020304" pitchFamily="18" charset="0"/>
                <a:sym typeface="Calibri"/>
              </a:rPr>
              <a:t>Github</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hlinkClick r:id="rId4"/>
              </a:rPr>
              <a:t>https://github.com/thotaprudhvinath</a:t>
            </a:r>
            <a:endParaRPr lang="en-IN"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buClr>
                <a:schemeClr val="dk1"/>
              </a:buClr>
              <a:buSzPts val="1800"/>
              <a:buFont typeface="Arial"/>
              <a:buChar char="•"/>
            </a:pPr>
            <a:r>
              <a:rPr lang="en-IN" sz="2800" b="1" dirty="0" err="1">
                <a:solidFill>
                  <a:schemeClr val="dk1"/>
                </a:solidFill>
                <a:latin typeface="Times New Roman" panose="02020603050405020304" pitchFamily="18" charset="0"/>
                <a:ea typeface="Calibri"/>
                <a:cs typeface="Times New Roman" panose="02020603050405020304" pitchFamily="18" charset="0"/>
                <a:sym typeface="Calibri"/>
              </a:rPr>
              <a:t>Linkedin</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hlinkClick r:id="rId5"/>
              </a:rPr>
              <a:t>https://www.linkedin.com/in/prudhvinath-thota-6697b81ab/</a:t>
            </a:r>
            <a:endParaRPr lang="en-IN"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endParaRPr lang="en-IN"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6" name="Rectangle 5">
            <a:extLst>
              <a:ext uri="{FF2B5EF4-FFF2-40B4-BE49-F238E27FC236}">
                <a16:creationId xmlns:a16="http://schemas.microsoft.com/office/drawing/2014/main" id="{6FBCF423-9987-18ED-5448-1C78BB895C02}"/>
              </a:ext>
            </a:extLst>
          </p:cNvPr>
          <p:cNvSpPr/>
          <p:nvPr/>
        </p:nvSpPr>
        <p:spPr>
          <a:xfrm>
            <a:off x="518160" y="1005840"/>
            <a:ext cx="10861040" cy="4846320"/>
          </a:xfrm>
          <a:prstGeom prst="rect">
            <a:avLst/>
          </a:prstGeom>
          <a:noFill/>
          <a:ln>
            <a:solidFill>
              <a:srgbClr val="FF0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e-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Agenda (This should be the PPT flow)  </a:t>
            </a:r>
            <a:endParaRPr b="1">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b="1" dirty="0"/>
              <a:t>Business Problem and Use case domain understanding(If Required) </a:t>
            </a:r>
            <a:endParaRPr dirty="0"/>
          </a:p>
          <a:p>
            <a:pPr marL="228600" lvl="0" indent="-228600" algn="l" rtl="0">
              <a:lnSpc>
                <a:spcPct val="90000"/>
              </a:lnSpc>
              <a:spcBef>
                <a:spcPts val="1000"/>
              </a:spcBef>
              <a:spcAft>
                <a:spcPts val="0"/>
              </a:spcAft>
              <a:buClr>
                <a:schemeClr val="dk1"/>
              </a:buClr>
              <a:buSzPct val="100000"/>
              <a:buChar char="•"/>
            </a:pPr>
            <a:r>
              <a:rPr lang="en-IN" b="1" dirty="0"/>
              <a:t>Objective of the Project</a:t>
            </a:r>
            <a:endParaRPr dirty="0"/>
          </a:p>
          <a:p>
            <a:pPr marL="228600" lvl="0" indent="-228600" algn="l" rtl="0">
              <a:lnSpc>
                <a:spcPct val="90000"/>
              </a:lnSpc>
              <a:spcBef>
                <a:spcPts val="1000"/>
              </a:spcBef>
              <a:spcAft>
                <a:spcPts val="0"/>
              </a:spcAft>
              <a:buClr>
                <a:schemeClr val="dk1"/>
              </a:buClr>
              <a:buSzPct val="100000"/>
              <a:buChar char="•"/>
            </a:pPr>
            <a:r>
              <a:rPr lang="en-IN" b="1" dirty="0"/>
              <a:t>Web Scraping – Details (Websites, Processor you followed) </a:t>
            </a:r>
            <a:endParaRPr dirty="0"/>
          </a:p>
          <a:p>
            <a:pPr marL="228600" lvl="0" indent="-228600" algn="l" rtl="0">
              <a:lnSpc>
                <a:spcPct val="90000"/>
              </a:lnSpc>
              <a:spcBef>
                <a:spcPts val="1000"/>
              </a:spcBef>
              <a:spcAft>
                <a:spcPts val="0"/>
              </a:spcAft>
              <a:buClr>
                <a:schemeClr val="dk1"/>
              </a:buClr>
              <a:buSzPct val="100000"/>
              <a:buChar char="•"/>
            </a:pPr>
            <a:r>
              <a:rPr lang="en-IN" b="1" dirty="0"/>
              <a:t>Summary of the Data </a:t>
            </a:r>
            <a:endParaRPr dirty="0"/>
          </a:p>
          <a:p>
            <a:pPr marL="0" lvl="0" indent="0" algn="l" rtl="0">
              <a:lnSpc>
                <a:spcPct val="90000"/>
              </a:lnSpc>
              <a:spcBef>
                <a:spcPts val="1000"/>
              </a:spcBef>
              <a:spcAft>
                <a:spcPts val="0"/>
              </a:spcAft>
              <a:buClr>
                <a:schemeClr val="dk1"/>
              </a:buClr>
              <a:buSzPct val="100000"/>
              <a:buNone/>
            </a:pPr>
            <a:endParaRPr b="1" dirty="0"/>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rPr>
              <a:t>Exploratory Data Analysis: </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Data Cleaning Steps  </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Data Manipulation Steps</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Univariate Analysis  Steps</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Bivariate Analysis  Steps </a:t>
            </a:r>
            <a:endParaRPr dirty="0"/>
          </a:p>
          <a:p>
            <a:pPr marL="0" lvl="0" indent="0" algn="just" rtl="0">
              <a:lnSpc>
                <a:spcPct val="90000"/>
              </a:lnSpc>
              <a:spcBef>
                <a:spcPts val="1000"/>
              </a:spcBef>
              <a:spcAft>
                <a:spcPts val="0"/>
              </a:spcAft>
              <a:buClr>
                <a:schemeClr val="dk1"/>
              </a:buClr>
              <a:buSzPct val="100000"/>
              <a:buNone/>
            </a:pPr>
            <a:endParaRPr b="1" dirty="0"/>
          </a:p>
          <a:p>
            <a:pPr marL="228600" lvl="0" indent="-228600" algn="l" rtl="0">
              <a:lnSpc>
                <a:spcPct val="90000"/>
              </a:lnSpc>
              <a:spcBef>
                <a:spcPts val="1000"/>
              </a:spcBef>
              <a:spcAft>
                <a:spcPts val="0"/>
              </a:spcAft>
              <a:buClr>
                <a:schemeClr val="dk1"/>
              </a:buClr>
              <a:buSzPct val="100000"/>
              <a:buChar char="•"/>
            </a:pPr>
            <a:r>
              <a:rPr lang="en-IN" b="1" dirty="0"/>
              <a:t>Key Business Question  </a:t>
            </a:r>
            <a:endParaRPr dirty="0"/>
          </a:p>
          <a:p>
            <a:pPr marL="228600" lvl="0" indent="-228600" algn="l" rtl="0">
              <a:lnSpc>
                <a:spcPct val="90000"/>
              </a:lnSpc>
              <a:spcBef>
                <a:spcPts val="1000"/>
              </a:spcBef>
              <a:spcAft>
                <a:spcPts val="0"/>
              </a:spcAft>
              <a:buClr>
                <a:schemeClr val="dk1"/>
              </a:buClr>
              <a:buSzPct val="100000"/>
              <a:buChar char="•"/>
            </a:pPr>
            <a:r>
              <a:rPr lang="en-IN" b="1" dirty="0"/>
              <a:t>Conclusion (Key finding overall) </a:t>
            </a:r>
            <a:endParaRPr dirty="0"/>
          </a:p>
          <a:p>
            <a:pPr marL="228600" lvl="0" indent="-228600" algn="l" rtl="0">
              <a:lnSpc>
                <a:spcPct val="90000"/>
              </a:lnSpc>
              <a:spcBef>
                <a:spcPts val="1000"/>
              </a:spcBef>
              <a:spcAft>
                <a:spcPts val="0"/>
              </a:spcAft>
              <a:buClr>
                <a:schemeClr val="dk1"/>
              </a:buClr>
              <a:buSzPct val="100000"/>
              <a:buChar char="•"/>
            </a:pPr>
            <a:r>
              <a:rPr lang="en-IN" b="1" dirty="0"/>
              <a:t>Q&amp;A Slide </a:t>
            </a:r>
            <a:endParaRPr dirty="0"/>
          </a:p>
          <a:p>
            <a:pPr marL="228600" lvl="0" indent="-228600" algn="l" rtl="0">
              <a:lnSpc>
                <a:spcPct val="90000"/>
              </a:lnSpc>
              <a:spcBef>
                <a:spcPts val="1000"/>
              </a:spcBef>
              <a:spcAft>
                <a:spcPts val="0"/>
              </a:spcAft>
              <a:buClr>
                <a:schemeClr val="dk1"/>
              </a:buClr>
              <a:buSzPct val="100000"/>
              <a:buChar char="•"/>
            </a:pPr>
            <a:r>
              <a:rPr lang="en-IN" b="1" dirty="0"/>
              <a:t>Your Experience/Challenges working on Web Scraping – Data Analysis Project.</a:t>
            </a:r>
            <a:endParaRPr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E502633-FA27-2A73-29BD-3A6EE2C70D25}"/>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C7022CB-D8FA-EEFA-F7CF-B85E3F18976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latin typeface="Times New Roman" panose="02020603050405020304" pitchFamily="18" charset="0"/>
                <a:cs typeface="Times New Roman" panose="02020603050405020304" pitchFamily="18" charset="0"/>
              </a:rPr>
              <a:t>Domain Understanding</a:t>
            </a:r>
          </a:p>
        </p:txBody>
      </p:sp>
      <p:sp>
        <p:nvSpPr>
          <p:cNvPr id="111" name="Google Shape;111;p4">
            <a:extLst>
              <a:ext uri="{FF2B5EF4-FFF2-40B4-BE49-F238E27FC236}">
                <a16:creationId xmlns:a16="http://schemas.microsoft.com/office/drawing/2014/main" id="{A459D4A7-3F09-DE75-EFF2-2F96F050902E}"/>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a:t>
            </a:r>
            <a:endParaRPr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C834308-8D82-8061-0E4A-44EC0988C498}"/>
              </a:ext>
            </a:extLst>
          </p:cNvPr>
          <p:cNvSpPr/>
          <p:nvPr/>
        </p:nvSpPr>
        <p:spPr>
          <a:xfrm>
            <a:off x="548640" y="1219200"/>
            <a:ext cx="11003280" cy="4826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spTree>
    <p:extLst>
      <p:ext uri="{BB962C8B-B14F-4D97-AF65-F5344CB8AC3E}">
        <p14:creationId xmlns:p14="http://schemas.microsoft.com/office/powerpoint/2010/main" val="331975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90DC5CF-D49B-A021-D455-6FAF145D40A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1DE055EC-7BD0-85FB-F6B9-5EA54A3C025F}"/>
              </a:ext>
            </a:extLst>
          </p:cNvPr>
          <p:cNvSpPr txBox="1">
            <a:spLocks noGrp="1"/>
          </p:cNvSpPr>
          <p:nvPr>
            <p:ph type="title"/>
          </p:nvPr>
        </p:nvSpPr>
        <p:spPr>
          <a:xfrm>
            <a:off x="208472" y="18255"/>
            <a:ext cx="4221288" cy="8656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3600" b="1" dirty="0">
                <a:solidFill>
                  <a:srgbClr val="FF0000"/>
                </a:solidFill>
              </a:rPr>
              <a:t>Column Description </a:t>
            </a:r>
            <a:endParaRPr sz="3600" b="1" dirty="0">
              <a:solidFill>
                <a:srgbClr val="FF0000"/>
              </a:solidFill>
            </a:endParaRPr>
          </a:p>
        </p:txBody>
      </p:sp>
      <p:sp>
        <p:nvSpPr>
          <p:cNvPr id="111" name="Google Shape;111;p4">
            <a:extLst>
              <a:ext uri="{FF2B5EF4-FFF2-40B4-BE49-F238E27FC236}">
                <a16:creationId xmlns:a16="http://schemas.microsoft.com/office/drawing/2014/main" id="{2765438A-C511-E550-DF38-6AF67A1CBA54}"/>
              </a:ext>
            </a:extLst>
          </p:cNvPr>
          <p:cNvSpPr txBox="1">
            <a:spLocks noGrp="1"/>
          </p:cNvSpPr>
          <p:nvPr>
            <p:ph type="body" idx="1"/>
          </p:nvPr>
        </p:nvSpPr>
        <p:spPr>
          <a:xfrm>
            <a:off x="762000" y="1127760"/>
            <a:ext cx="10312400" cy="4653280"/>
          </a:xfrm>
          <a:prstGeom prst="rect">
            <a:avLst/>
          </a:prstGeom>
          <a:noFill/>
          <a:ln>
            <a:noFill/>
          </a:ln>
        </p:spPr>
        <p:txBody>
          <a:bodyPr spcFirstLastPara="1" wrap="square" lIns="91425" tIns="45700" rIns="91425" bIns="45700" anchor="t" anchorCtr="0">
            <a:normAutofit fontScale="92500" lnSpcReduction="10000"/>
          </a:bodyPr>
          <a:lstStyle/>
          <a:p>
            <a:pPr marL="97790" indent="0">
              <a:buSzPct val="100000"/>
              <a:buNone/>
            </a:pPr>
            <a:r>
              <a:rPr lang="en-US" sz="1900" b="1" dirty="0"/>
              <a:t>ID</a:t>
            </a:r>
            <a:r>
              <a:rPr lang="en-US" sz="1900" dirty="0"/>
              <a:t>: Unique identifier for each candidate.</a:t>
            </a:r>
          </a:p>
          <a:p>
            <a:pPr marL="97790" indent="0">
              <a:buSzPct val="100000"/>
              <a:buNone/>
            </a:pPr>
            <a:r>
              <a:rPr lang="en-US" sz="1900" b="1" dirty="0"/>
              <a:t>UID</a:t>
            </a:r>
            <a:r>
              <a:rPr lang="en-US" sz="1900" dirty="0"/>
              <a:t>: Another unique identifier for each candidate.</a:t>
            </a:r>
          </a:p>
          <a:p>
            <a:pPr marL="97790" indent="0">
              <a:buSzPct val="100000"/>
              <a:buNone/>
            </a:pPr>
            <a:r>
              <a:rPr lang="en-US" sz="1900" b="1" dirty="0"/>
              <a:t>Salary</a:t>
            </a:r>
            <a:r>
              <a:rPr lang="en-US" sz="1900" dirty="0"/>
              <a:t>: Continuous variable representing the annual CTC offered to the candidate (in INR).</a:t>
            </a:r>
          </a:p>
          <a:p>
            <a:pPr marL="228600" lvl="0" indent="-130810" algn="l" rtl="0">
              <a:lnSpc>
                <a:spcPct val="90000"/>
              </a:lnSpc>
              <a:spcBef>
                <a:spcPts val="1000"/>
              </a:spcBef>
              <a:spcAft>
                <a:spcPts val="0"/>
              </a:spcAft>
              <a:buClr>
                <a:schemeClr val="dk1"/>
              </a:buClr>
              <a:buSzPct val="100000"/>
              <a:buNone/>
            </a:pPr>
            <a:r>
              <a:rPr lang="en-US" sz="1900" b="1" dirty="0"/>
              <a:t>DOJ</a:t>
            </a:r>
            <a:r>
              <a:rPr lang="en-US" sz="1900" dirty="0"/>
              <a:t>: Date variable representing the date of joining the company.</a:t>
            </a:r>
          </a:p>
          <a:p>
            <a:pPr marL="228600" lvl="0" indent="-130810" algn="l" rtl="0">
              <a:lnSpc>
                <a:spcPct val="90000"/>
              </a:lnSpc>
              <a:spcBef>
                <a:spcPts val="1000"/>
              </a:spcBef>
              <a:spcAft>
                <a:spcPts val="0"/>
              </a:spcAft>
              <a:buClr>
                <a:schemeClr val="dk1"/>
              </a:buClr>
              <a:buSzPct val="100000"/>
              <a:buNone/>
            </a:pPr>
            <a:r>
              <a:rPr lang="en-US" sz="1900" b="1" dirty="0"/>
              <a:t>DOL</a:t>
            </a:r>
            <a:r>
              <a:rPr lang="en-US" sz="1900" dirty="0"/>
              <a:t>: Date variable representing the date of leaving the company.</a:t>
            </a:r>
          </a:p>
          <a:p>
            <a:pPr marL="228600" lvl="0" indent="-130810" algn="l" rtl="0">
              <a:lnSpc>
                <a:spcPct val="90000"/>
              </a:lnSpc>
              <a:spcBef>
                <a:spcPts val="1000"/>
              </a:spcBef>
              <a:spcAft>
                <a:spcPts val="0"/>
              </a:spcAft>
              <a:buClr>
                <a:schemeClr val="dk1"/>
              </a:buClr>
              <a:buSzPct val="100000"/>
              <a:buNone/>
            </a:pPr>
            <a:r>
              <a:rPr lang="en-US" sz="1900" b="1" dirty="0"/>
              <a:t>Designation</a:t>
            </a:r>
            <a:r>
              <a:rPr lang="en-US" sz="1900" dirty="0"/>
              <a:t>: Categorical variable representing the job designation offered.</a:t>
            </a:r>
          </a:p>
          <a:p>
            <a:pPr marL="228600" lvl="0" indent="-130810" algn="l" rtl="0">
              <a:lnSpc>
                <a:spcPct val="90000"/>
              </a:lnSpc>
              <a:spcBef>
                <a:spcPts val="1000"/>
              </a:spcBef>
              <a:spcAft>
                <a:spcPts val="0"/>
              </a:spcAft>
              <a:buClr>
                <a:schemeClr val="dk1"/>
              </a:buClr>
              <a:buSzPct val="100000"/>
              <a:buNone/>
            </a:pPr>
            <a:r>
              <a:rPr lang="en-US" sz="1900" b="1" dirty="0"/>
              <a:t>Job City</a:t>
            </a:r>
            <a:r>
              <a:rPr lang="en-US" sz="1900" dirty="0"/>
              <a:t>: Categorical variable representing the location of the job (city).</a:t>
            </a:r>
          </a:p>
          <a:p>
            <a:pPr marL="228600" lvl="0" indent="-130810" algn="l" rtl="0">
              <a:lnSpc>
                <a:spcPct val="90000"/>
              </a:lnSpc>
              <a:spcBef>
                <a:spcPts val="1000"/>
              </a:spcBef>
              <a:spcAft>
                <a:spcPts val="0"/>
              </a:spcAft>
              <a:buClr>
                <a:schemeClr val="dk1"/>
              </a:buClr>
              <a:buSzPct val="100000"/>
              <a:buNone/>
            </a:pPr>
            <a:r>
              <a:rPr lang="en-US" sz="1900" b="1" dirty="0"/>
              <a:t>Gender</a:t>
            </a:r>
            <a:r>
              <a:rPr lang="en-US" sz="1900" dirty="0"/>
              <a:t>: Categorical variable representing the candidate's gender.</a:t>
            </a:r>
          </a:p>
          <a:p>
            <a:pPr marL="228600" lvl="0" indent="-130810" algn="l" rtl="0">
              <a:lnSpc>
                <a:spcPct val="90000"/>
              </a:lnSpc>
              <a:spcBef>
                <a:spcPts val="1000"/>
              </a:spcBef>
              <a:spcAft>
                <a:spcPts val="0"/>
              </a:spcAft>
              <a:buClr>
                <a:schemeClr val="dk1"/>
              </a:buClr>
              <a:buSzPct val="100000"/>
              <a:buNone/>
            </a:pPr>
            <a:r>
              <a:rPr lang="en-US" sz="1900" b="1" dirty="0"/>
              <a:t>DOB</a:t>
            </a:r>
            <a:r>
              <a:rPr lang="en-US" sz="1900" dirty="0"/>
              <a:t>: Date variable representing the candidate's date of birth.</a:t>
            </a:r>
          </a:p>
          <a:p>
            <a:pPr marL="228600" lvl="0" indent="-130810" algn="l" rtl="0">
              <a:lnSpc>
                <a:spcPct val="90000"/>
              </a:lnSpc>
              <a:spcBef>
                <a:spcPts val="1000"/>
              </a:spcBef>
              <a:spcAft>
                <a:spcPts val="0"/>
              </a:spcAft>
              <a:buClr>
                <a:schemeClr val="dk1"/>
              </a:buClr>
              <a:buSzPct val="100000"/>
              <a:buNone/>
            </a:pPr>
            <a:r>
              <a:rPr lang="en-US" sz="1900" b="1" dirty="0"/>
              <a:t>10percentage</a:t>
            </a:r>
            <a:r>
              <a:rPr lang="en-US" sz="1900" dirty="0"/>
              <a:t>: Continuous variable representing the overall marks obtained in grade 10 examinations.</a:t>
            </a:r>
          </a:p>
          <a:p>
            <a:pPr marL="228600" lvl="0" indent="-130810" algn="l" rtl="0">
              <a:lnSpc>
                <a:spcPct val="90000"/>
              </a:lnSpc>
              <a:spcBef>
                <a:spcPts val="1000"/>
              </a:spcBef>
              <a:spcAft>
                <a:spcPts val="0"/>
              </a:spcAft>
              <a:buClr>
                <a:schemeClr val="dk1"/>
              </a:buClr>
              <a:buSzPct val="100000"/>
              <a:buNone/>
            </a:pPr>
            <a:r>
              <a:rPr lang="en-US" sz="1900" b="1" dirty="0"/>
              <a:t>10board</a:t>
            </a:r>
            <a:r>
              <a:rPr lang="en-US" sz="1900" dirty="0"/>
              <a:t>: Categorical variable representing the school board followed in grade 10.</a:t>
            </a:r>
          </a:p>
          <a:p>
            <a:pPr marL="228600" lvl="0" indent="-130810" algn="l" rtl="0">
              <a:lnSpc>
                <a:spcPct val="90000"/>
              </a:lnSpc>
              <a:spcBef>
                <a:spcPts val="1000"/>
              </a:spcBef>
              <a:spcAft>
                <a:spcPts val="0"/>
              </a:spcAft>
              <a:buClr>
                <a:schemeClr val="dk1"/>
              </a:buClr>
              <a:buSzPct val="100000"/>
              <a:buNone/>
            </a:pPr>
            <a:r>
              <a:rPr lang="en-US" sz="1900" b="1" dirty="0"/>
              <a:t>12graduation</a:t>
            </a:r>
            <a:r>
              <a:rPr lang="en-US" sz="1900" dirty="0"/>
              <a:t>: Date variable representing the year of graduation from senior year high school.</a:t>
            </a:r>
          </a:p>
          <a:p>
            <a:pPr marL="228600" lvl="0" indent="-130810" algn="l" rtl="0">
              <a:lnSpc>
                <a:spcPct val="90000"/>
              </a:lnSpc>
              <a:spcBef>
                <a:spcPts val="1000"/>
              </a:spcBef>
              <a:spcAft>
                <a:spcPts val="0"/>
              </a:spcAft>
              <a:buClr>
                <a:schemeClr val="dk1"/>
              </a:buClr>
              <a:buSzPct val="100000"/>
              <a:buNone/>
            </a:pPr>
            <a:r>
              <a:rPr lang="en-US" sz="1900" b="1" dirty="0"/>
              <a:t>12percentage</a:t>
            </a:r>
            <a:r>
              <a:rPr lang="en-US" sz="1900" dirty="0"/>
              <a:t>: Continuous variable representing the overall marks obtained in grade 12 examinations.</a:t>
            </a:r>
          </a:p>
          <a:p>
            <a:pPr marL="228600" lvl="0" indent="-130810" algn="l" rtl="0">
              <a:lnSpc>
                <a:spcPct val="90000"/>
              </a:lnSpc>
              <a:spcBef>
                <a:spcPts val="1000"/>
              </a:spcBef>
              <a:spcAft>
                <a:spcPts val="0"/>
              </a:spcAft>
              <a:buClr>
                <a:schemeClr val="dk1"/>
              </a:buClr>
              <a:buSzPct val="100000"/>
              <a:buNone/>
            </a:pPr>
            <a:endParaRPr lang="en-US" dirty="0"/>
          </a:p>
        </p:txBody>
      </p:sp>
      <p:sp>
        <p:nvSpPr>
          <p:cNvPr id="8" name="Rectangle 7">
            <a:extLst>
              <a:ext uri="{FF2B5EF4-FFF2-40B4-BE49-F238E27FC236}">
                <a16:creationId xmlns:a16="http://schemas.microsoft.com/office/drawing/2014/main" id="{D8CED573-A502-912C-8732-574D94A61EE7}"/>
              </a:ext>
            </a:extLst>
          </p:cNvPr>
          <p:cNvSpPr/>
          <p:nvPr/>
        </p:nvSpPr>
        <p:spPr>
          <a:xfrm>
            <a:off x="365760" y="955040"/>
            <a:ext cx="10972800" cy="51104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spTree>
    <p:extLst>
      <p:ext uri="{BB962C8B-B14F-4D97-AF65-F5344CB8AC3E}">
        <p14:creationId xmlns:p14="http://schemas.microsoft.com/office/powerpoint/2010/main" val="179167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4A89C5-14D1-6255-B03D-BBE6101EE59A}"/>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224A8830-FE1B-CF12-C3D5-20C4026990C5}"/>
              </a:ext>
            </a:extLst>
          </p:cNvPr>
          <p:cNvSpPr txBox="1">
            <a:spLocks noGrp="1"/>
          </p:cNvSpPr>
          <p:nvPr>
            <p:ph type="body" idx="1"/>
          </p:nvPr>
        </p:nvSpPr>
        <p:spPr>
          <a:xfrm>
            <a:off x="1178560" y="538480"/>
            <a:ext cx="9428480" cy="5303520"/>
          </a:xfrm>
          <a:prstGeom prst="rect">
            <a:avLst/>
          </a:prstGeom>
          <a:noFill/>
          <a:ln>
            <a:noFill/>
          </a:ln>
        </p:spPr>
        <p:txBody>
          <a:bodyPr spcFirstLastPara="1" wrap="square" lIns="91425" tIns="45700" rIns="91425" bIns="45700" anchor="t" anchorCtr="0">
            <a:normAutofit lnSpcReduction="10000"/>
          </a:bodyPr>
          <a:lstStyle/>
          <a:p>
            <a:pPr marL="228600" lvl="0" indent="-130810" algn="l" rtl="0">
              <a:lnSpc>
                <a:spcPct val="90000"/>
              </a:lnSpc>
              <a:spcBef>
                <a:spcPts val="1000"/>
              </a:spcBef>
              <a:spcAft>
                <a:spcPts val="0"/>
              </a:spcAft>
              <a:buClr>
                <a:schemeClr val="dk1"/>
              </a:buClr>
              <a:buSzPct val="100000"/>
              <a:buNone/>
            </a:pPr>
            <a:r>
              <a:rPr lang="en-US" sz="2000" b="1" dirty="0"/>
              <a:t>12board</a:t>
            </a:r>
            <a:r>
              <a:rPr lang="en-US" sz="2000" dirty="0"/>
              <a:t>: Categorical variable representing the school board followed in grade 12.</a:t>
            </a:r>
          </a:p>
          <a:p>
            <a:pPr marL="228600" lvl="0" indent="-130810" algn="l" rtl="0">
              <a:lnSpc>
                <a:spcPct val="90000"/>
              </a:lnSpc>
              <a:spcBef>
                <a:spcPts val="1000"/>
              </a:spcBef>
              <a:spcAft>
                <a:spcPts val="0"/>
              </a:spcAft>
              <a:buClr>
                <a:schemeClr val="dk1"/>
              </a:buClr>
              <a:buSzPct val="100000"/>
              <a:buNone/>
            </a:pPr>
            <a:r>
              <a:rPr lang="en-US" sz="2000" b="1" dirty="0" err="1"/>
              <a:t>CollegeID</a:t>
            </a:r>
            <a:r>
              <a:rPr lang="en-US" sz="2000" dirty="0"/>
              <a:t>: Identifier for the college/university attended by the individual.</a:t>
            </a:r>
          </a:p>
          <a:p>
            <a:pPr marL="228600" lvl="0" indent="-130810" algn="l" rtl="0">
              <a:lnSpc>
                <a:spcPct val="90000"/>
              </a:lnSpc>
              <a:spcBef>
                <a:spcPts val="1000"/>
              </a:spcBef>
              <a:spcAft>
                <a:spcPts val="0"/>
              </a:spcAft>
              <a:buClr>
                <a:schemeClr val="dk1"/>
              </a:buClr>
              <a:buSzPct val="100000"/>
              <a:buNone/>
            </a:pPr>
            <a:r>
              <a:rPr lang="en-US" sz="2000" b="1" dirty="0" err="1"/>
              <a:t>CollegeTier</a:t>
            </a:r>
            <a:r>
              <a:rPr lang="en-US" sz="2000" dirty="0"/>
              <a:t>: Tier of the college/university attended.</a:t>
            </a:r>
          </a:p>
          <a:p>
            <a:pPr marL="228600" lvl="0" indent="-130810" algn="l" rtl="0">
              <a:lnSpc>
                <a:spcPct val="90000"/>
              </a:lnSpc>
              <a:spcBef>
                <a:spcPts val="1000"/>
              </a:spcBef>
              <a:spcAft>
                <a:spcPts val="0"/>
              </a:spcAft>
              <a:buClr>
                <a:schemeClr val="dk1"/>
              </a:buClr>
              <a:buSzPct val="100000"/>
              <a:buNone/>
            </a:pPr>
            <a:r>
              <a:rPr lang="en-US" sz="2000" b="1" dirty="0"/>
              <a:t>Degree</a:t>
            </a:r>
            <a:r>
              <a:rPr lang="en-US" sz="2000" dirty="0"/>
              <a:t>: Degree obtained by the individual.</a:t>
            </a:r>
          </a:p>
          <a:p>
            <a:pPr marL="228600" lvl="0" indent="-130810" algn="l" rtl="0">
              <a:lnSpc>
                <a:spcPct val="90000"/>
              </a:lnSpc>
              <a:spcBef>
                <a:spcPts val="1000"/>
              </a:spcBef>
              <a:spcAft>
                <a:spcPts val="0"/>
              </a:spcAft>
              <a:buClr>
                <a:schemeClr val="dk1"/>
              </a:buClr>
              <a:buSzPct val="100000"/>
              <a:buNone/>
            </a:pPr>
            <a:r>
              <a:rPr lang="en-US" sz="2000" b="1" dirty="0"/>
              <a:t>Specialization</a:t>
            </a:r>
            <a:r>
              <a:rPr lang="en-US" sz="2000" dirty="0"/>
              <a:t>: Field of specialization or major.</a:t>
            </a:r>
          </a:p>
          <a:p>
            <a:pPr marL="228600" lvl="0" indent="-130810" algn="l" rtl="0">
              <a:lnSpc>
                <a:spcPct val="90000"/>
              </a:lnSpc>
              <a:spcBef>
                <a:spcPts val="1000"/>
              </a:spcBef>
              <a:spcAft>
                <a:spcPts val="0"/>
              </a:spcAft>
              <a:buClr>
                <a:schemeClr val="dk1"/>
              </a:buClr>
              <a:buSzPct val="100000"/>
              <a:buNone/>
            </a:pPr>
            <a:r>
              <a:rPr lang="en-US" sz="2000" b="1" dirty="0" err="1"/>
              <a:t>CollegeGPA</a:t>
            </a:r>
            <a:r>
              <a:rPr lang="en-US" sz="2000" dirty="0"/>
              <a:t>: Grade Point Average (GPA) obtained during college/university.</a:t>
            </a:r>
          </a:p>
          <a:p>
            <a:pPr marL="228600" lvl="0" indent="-130810" algn="l" rtl="0">
              <a:lnSpc>
                <a:spcPct val="90000"/>
              </a:lnSpc>
              <a:spcBef>
                <a:spcPts val="1000"/>
              </a:spcBef>
              <a:spcAft>
                <a:spcPts val="0"/>
              </a:spcAft>
              <a:buClr>
                <a:schemeClr val="dk1"/>
              </a:buClr>
              <a:buSzPct val="100000"/>
              <a:buNone/>
            </a:pPr>
            <a:r>
              <a:rPr lang="en-US" sz="2000" b="1" dirty="0" err="1"/>
              <a:t>CollegeCityID</a:t>
            </a:r>
            <a:r>
              <a:rPr lang="en-US" sz="2000" dirty="0"/>
              <a:t>: Identifier for the city where the college/university is located.</a:t>
            </a:r>
          </a:p>
          <a:p>
            <a:pPr marL="228600" lvl="0" indent="-130810" algn="l" rtl="0">
              <a:lnSpc>
                <a:spcPct val="90000"/>
              </a:lnSpc>
              <a:spcBef>
                <a:spcPts val="1000"/>
              </a:spcBef>
              <a:spcAft>
                <a:spcPts val="0"/>
              </a:spcAft>
              <a:buClr>
                <a:schemeClr val="dk1"/>
              </a:buClr>
              <a:buSzPct val="100000"/>
              <a:buNone/>
            </a:pPr>
            <a:r>
              <a:rPr lang="en-US" sz="2000" b="1" dirty="0" err="1"/>
              <a:t>CollegeCityTier</a:t>
            </a:r>
            <a:r>
              <a:rPr lang="en-US" sz="2000" dirty="0"/>
              <a:t>: Tier of the city where the college/university is located.</a:t>
            </a:r>
          </a:p>
          <a:p>
            <a:pPr marL="228600" lvl="0" indent="-130810" algn="l" rtl="0">
              <a:lnSpc>
                <a:spcPct val="90000"/>
              </a:lnSpc>
              <a:spcBef>
                <a:spcPts val="1000"/>
              </a:spcBef>
              <a:spcAft>
                <a:spcPts val="0"/>
              </a:spcAft>
              <a:buClr>
                <a:schemeClr val="dk1"/>
              </a:buClr>
              <a:buSzPct val="100000"/>
              <a:buNone/>
            </a:pPr>
            <a:r>
              <a:rPr lang="en-US" sz="2000" b="1" dirty="0" err="1"/>
              <a:t>CollegeState</a:t>
            </a:r>
            <a:r>
              <a:rPr lang="en-US" sz="2000" dirty="0"/>
              <a:t>: State where the college/university is located. </a:t>
            </a:r>
          </a:p>
          <a:p>
            <a:pPr marL="228600" lvl="0" indent="-130810" algn="l" rtl="0">
              <a:lnSpc>
                <a:spcPct val="90000"/>
              </a:lnSpc>
              <a:spcBef>
                <a:spcPts val="1000"/>
              </a:spcBef>
              <a:spcAft>
                <a:spcPts val="0"/>
              </a:spcAft>
              <a:buClr>
                <a:schemeClr val="dk1"/>
              </a:buClr>
              <a:buSzPct val="100000"/>
              <a:buNone/>
            </a:pPr>
            <a:r>
              <a:rPr lang="en-US" sz="2000" b="1" dirty="0" err="1"/>
              <a:t>GraduationYear</a:t>
            </a:r>
            <a:r>
              <a:rPr lang="en-US" sz="2000" dirty="0"/>
              <a:t>: Year of graduation from college/university.</a:t>
            </a:r>
          </a:p>
          <a:p>
            <a:pPr marL="228600" lvl="0" indent="-130810" algn="l" rtl="0">
              <a:lnSpc>
                <a:spcPct val="90000"/>
              </a:lnSpc>
              <a:spcBef>
                <a:spcPts val="1000"/>
              </a:spcBef>
              <a:spcAft>
                <a:spcPts val="0"/>
              </a:spcAft>
              <a:buClr>
                <a:schemeClr val="dk1"/>
              </a:buClr>
              <a:buSzPct val="100000"/>
              <a:buNone/>
            </a:pPr>
            <a:r>
              <a:rPr lang="en-US" sz="2000" b="1" dirty="0"/>
              <a:t>English</a:t>
            </a:r>
            <a:r>
              <a:rPr lang="en-US" sz="2000" dirty="0"/>
              <a:t>: Score in AMCAT's English section.</a:t>
            </a:r>
          </a:p>
          <a:p>
            <a:pPr marL="228600" lvl="0" indent="-130810" algn="l" rtl="0">
              <a:lnSpc>
                <a:spcPct val="90000"/>
              </a:lnSpc>
              <a:spcBef>
                <a:spcPts val="1000"/>
              </a:spcBef>
              <a:spcAft>
                <a:spcPts val="0"/>
              </a:spcAft>
              <a:buClr>
                <a:schemeClr val="dk1"/>
              </a:buClr>
              <a:buSzPct val="100000"/>
              <a:buNone/>
            </a:pPr>
            <a:r>
              <a:rPr lang="en-US" sz="2000" b="1" dirty="0"/>
              <a:t>Logical</a:t>
            </a:r>
            <a:r>
              <a:rPr lang="en-US" sz="2000" dirty="0"/>
              <a:t>: Score in AMCAT's Logical section.</a:t>
            </a:r>
          </a:p>
          <a:p>
            <a:pPr marL="228600" lvl="0" indent="-130810" algn="l" rtl="0">
              <a:lnSpc>
                <a:spcPct val="90000"/>
              </a:lnSpc>
              <a:spcBef>
                <a:spcPts val="1000"/>
              </a:spcBef>
              <a:spcAft>
                <a:spcPts val="0"/>
              </a:spcAft>
              <a:buClr>
                <a:schemeClr val="dk1"/>
              </a:buClr>
              <a:buSzPct val="100000"/>
              <a:buNone/>
            </a:pPr>
            <a:r>
              <a:rPr lang="en-US" sz="2000" b="1" dirty="0"/>
              <a:t>Quant</a:t>
            </a:r>
            <a:r>
              <a:rPr lang="en-US" sz="2000" dirty="0"/>
              <a:t>: Score in AMCAT's Quantitative section.</a:t>
            </a:r>
          </a:p>
          <a:p>
            <a:pPr marL="228600" lvl="0" indent="-130810" algn="l" rtl="0">
              <a:lnSpc>
                <a:spcPct val="90000"/>
              </a:lnSpc>
              <a:spcBef>
                <a:spcPts val="1000"/>
              </a:spcBef>
              <a:spcAft>
                <a:spcPts val="0"/>
              </a:spcAft>
              <a:buClr>
                <a:schemeClr val="dk1"/>
              </a:buClr>
              <a:buSzPct val="100000"/>
              <a:buNone/>
            </a:pPr>
            <a:r>
              <a:rPr lang="en-US" sz="2000" b="1" dirty="0"/>
              <a:t>Domain</a:t>
            </a:r>
            <a:r>
              <a:rPr lang="en-US" sz="2000" dirty="0"/>
              <a:t>: Score in AMCAT's domain module.</a:t>
            </a:r>
          </a:p>
          <a:p>
            <a:pPr marL="228600" lvl="0" indent="-130810" algn="l" rtl="0">
              <a:lnSpc>
                <a:spcPct val="90000"/>
              </a:lnSpc>
              <a:spcBef>
                <a:spcPts val="1000"/>
              </a:spcBef>
              <a:spcAft>
                <a:spcPts val="0"/>
              </a:spcAft>
              <a:buClr>
                <a:schemeClr val="dk1"/>
              </a:buClr>
              <a:buSzPct val="100000"/>
              <a:buNone/>
            </a:pPr>
            <a:endParaRPr lang="en-US" sz="2000" dirty="0"/>
          </a:p>
          <a:p>
            <a:pPr marL="228600" lvl="0" indent="-130810" algn="l" rtl="0">
              <a:lnSpc>
                <a:spcPct val="90000"/>
              </a:lnSpc>
              <a:spcBef>
                <a:spcPts val="1000"/>
              </a:spcBef>
              <a:spcAft>
                <a:spcPts val="0"/>
              </a:spcAft>
              <a:buClr>
                <a:schemeClr val="dk1"/>
              </a:buClr>
              <a:buSzPct val="100000"/>
              <a:buNone/>
            </a:pPr>
            <a:endParaRPr sz="2000" dirty="0"/>
          </a:p>
        </p:txBody>
      </p:sp>
      <p:sp>
        <p:nvSpPr>
          <p:cNvPr id="2" name="Rectangle 1">
            <a:extLst>
              <a:ext uri="{FF2B5EF4-FFF2-40B4-BE49-F238E27FC236}">
                <a16:creationId xmlns:a16="http://schemas.microsoft.com/office/drawing/2014/main" id="{F04FC074-3D83-FD22-F70D-853088C9B24A}"/>
              </a:ext>
            </a:extLst>
          </p:cNvPr>
          <p:cNvSpPr/>
          <p:nvPr/>
        </p:nvSpPr>
        <p:spPr>
          <a:xfrm>
            <a:off x="711200" y="355600"/>
            <a:ext cx="10637520" cy="5770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spTree>
    <p:extLst>
      <p:ext uri="{BB962C8B-B14F-4D97-AF65-F5344CB8AC3E}">
        <p14:creationId xmlns:p14="http://schemas.microsoft.com/office/powerpoint/2010/main" val="149305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927436C-F36D-26C5-7B01-C37BE7FCFC99}"/>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3F8173F4-C7D9-4020-4586-FFFA6977DD59}"/>
              </a:ext>
            </a:extLst>
          </p:cNvPr>
          <p:cNvSpPr txBox="1">
            <a:spLocks noGrp="1"/>
          </p:cNvSpPr>
          <p:nvPr>
            <p:ph type="body" idx="1"/>
          </p:nvPr>
        </p:nvSpPr>
        <p:spPr>
          <a:xfrm>
            <a:off x="1016000" y="447040"/>
            <a:ext cx="10901680" cy="5455920"/>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US" sz="2000" b="1" dirty="0" err="1"/>
              <a:t>ComputerProgramming</a:t>
            </a:r>
            <a:r>
              <a:rPr lang="en-US" sz="2000" dirty="0"/>
              <a:t>: Score in AMCAT's Computer Programming section.</a:t>
            </a:r>
          </a:p>
          <a:p>
            <a:pPr marL="228600" lvl="0" indent="-130810" algn="l" rtl="0">
              <a:lnSpc>
                <a:spcPct val="90000"/>
              </a:lnSpc>
              <a:spcBef>
                <a:spcPts val="1000"/>
              </a:spcBef>
              <a:spcAft>
                <a:spcPts val="0"/>
              </a:spcAft>
              <a:buClr>
                <a:schemeClr val="dk1"/>
              </a:buClr>
              <a:buSzPct val="100000"/>
              <a:buNone/>
            </a:pPr>
            <a:r>
              <a:rPr lang="en-US" sz="2000" b="1" dirty="0"/>
              <a:t>ElectronicsAndSemicon</a:t>
            </a:r>
            <a:r>
              <a:rPr lang="en-US" sz="2000" dirty="0"/>
              <a:t>: Score in AMCAT's Electronics &amp; Semiconductor Engineering section.</a:t>
            </a:r>
          </a:p>
          <a:p>
            <a:pPr marL="228600" lvl="0" indent="-130810" algn="l" rtl="0">
              <a:lnSpc>
                <a:spcPct val="90000"/>
              </a:lnSpc>
              <a:spcBef>
                <a:spcPts val="1000"/>
              </a:spcBef>
              <a:spcAft>
                <a:spcPts val="0"/>
              </a:spcAft>
              <a:buClr>
                <a:schemeClr val="dk1"/>
              </a:buClr>
              <a:buSzPct val="100000"/>
              <a:buNone/>
            </a:pPr>
            <a:r>
              <a:rPr lang="en-US" sz="2000" b="1" dirty="0" err="1"/>
              <a:t>ComputerScience</a:t>
            </a:r>
            <a:r>
              <a:rPr lang="en-US" sz="2000" dirty="0"/>
              <a:t>: Score in AMCAT's Computer Science section.</a:t>
            </a:r>
          </a:p>
          <a:p>
            <a:pPr marL="228600" lvl="0" indent="-130810" algn="l" rtl="0">
              <a:lnSpc>
                <a:spcPct val="90000"/>
              </a:lnSpc>
              <a:spcBef>
                <a:spcPts val="1000"/>
              </a:spcBef>
              <a:spcAft>
                <a:spcPts val="0"/>
              </a:spcAft>
              <a:buClr>
                <a:schemeClr val="dk1"/>
              </a:buClr>
              <a:buSzPct val="100000"/>
              <a:buNone/>
            </a:pPr>
            <a:r>
              <a:rPr lang="en-US" sz="2000" b="1" dirty="0" err="1"/>
              <a:t>MechanicalEngg</a:t>
            </a:r>
            <a:r>
              <a:rPr lang="en-US" sz="2000" dirty="0"/>
              <a:t>: Score in AMCAT's Mechanical Engineering section.</a:t>
            </a:r>
          </a:p>
          <a:p>
            <a:pPr marL="228600" lvl="0" indent="-130810" algn="l" rtl="0">
              <a:lnSpc>
                <a:spcPct val="90000"/>
              </a:lnSpc>
              <a:spcBef>
                <a:spcPts val="1000"/>
              </a:spcBef>
              <a:spcAft>
                <a:spcPts val="0"/>
              </a:spcAft>
              <a:buClr>
                <a:schemeClr val="dk1"/>
              </a:buClr>
              <a:buSzPct val="100000"/>
              <a:buNone/>
            </a:pPr>
            <a:r>
              <a:rPr lang="en-US" sz="2000" b="1" dirty="0" err="1"/>
              <a:t>ElectricalEngg</a:t>
            </a:r>
            <a:r>
              <a:rPr lang="en-US" sz="2000" dirty="0"/>
              <a:t>: Score in AMCAT's Electrical Engineering section.</a:t>
            </a:r>
          </a:p>
          <a:p>
            <a:pPr marL="228600" lvl="0" indent="-130810" algn="l" rtl="0">
              <a:lnSpc>
                <a:spcPct val="90000"/>
              </a:lnSpc>
              <a:spcBef>
                <a:spcPts val="1000"/>
              </a:spcBef>
              <a:spcAft>
                <a:spcPts val="0"/>
              </a:spcAft>
              <a:buClr>
                <a:schemeClr val="dk1"/>
              </a:buClr>
              <a:buSzPct val="100000"/>
              <a:buNone/>
            </a:pPr>
            <a:r>
              <a:rPr lang="en-US" sz="2000" b="1" dirty="0" err="1"/>
              <a:t>TelecomEngg</a:t>
            </a:r>
            <a:r>
              <a:rPr lang="en-US" sz="2000" dirty="0"/>
              <a:t>: Score in AMCAT's Telecommunication Engineering section</a:t>
            </a:r>
          </a:p>
          <a:p>
            <a:pPr marL="228600" lvl="0" indent="-130810" algn="l" rtl="0">
              <a:lnSpc>
                <a:spcPct val="90000"/>
              </a:lnSpc>
              <a:spcBef>
                <a:spcPts val="1000"/>
              </a:spcBef>
              <a:spcAft>
                <a:spcPts val="0"/>
              </a:spcAft>
              <a:buClr>
                <a:schemeClr val="dk1"/>
              </a:buClr>
              <a:buSzPct val="100000"/>
              <a:buNone/>
            </a:pPr>
            <a:r>
              <a:rPr lang="en-US" sz="2000" b="1" dirty="0" err="1"/>
              <a:t>TelecomEngg</a:t>
            </a:r>
            <a:r>
              <a:rPr lang="en-US" sz="2000" dirty="0"/>
              <a:t>: Score in AMCAT's Telecommunication Engineering section.</a:t>
            </a:r>
          </a:p>
          <a:p>
            <a:pPr marL="228600" lvl="0" indent="-130810" algn="l" rtl="0">
              <a:lnSpc>
                <a:spcPct val="90000"/>
              </a:lnSpc>
              <a:spcBef>
                <a:spcPts val="1000"/>
              </a:spcBef>
              <a:spcAft>
                <a:spcPts val="0"/>
              </a:spcAft>
              <a:buClr>
                <a:schemeClr val="dk1"/>
              </a:buClr>
              <a:buSzPct val="100000"/>
              <a:buNone/>
            </a:pPr>
            <a:r>
              <a:rPr lang="en-US" sz="2000" b="1" dirty="0" err="1"/>
              <a:t>CivilEngg</a:t>
            </a:r>
            <a:r>
              <a:rPr lang="en-US" sz="2000" dirty="0"/>
              <a:t>: Score in AMCAT's Civil Engineering section.</a:t>
            </a:r>
          </a:p>
          <a:p>
            <a:pPr marL="228600" lvl="0" indent="-130810" algn="l" rtl="0">
              <a:lnSpc>
                <a:spcPct val="90000"/>
              </a:lnSpc>
              <a:spcBef>
                <a:spcPts val="1000"/>
              </a:spcBef>
              <a:spcAft>
                <a:spcPts val="0"/>
              </a:spcAft>
              <a:buClr>
                <a:schemeClr val="dk1"/>
              </a:buClr>
              <a:buSzPct val="100000"/>
              <a:buNone/>
            </a:pPr>
            <a:r>
              <a:rPr lang="en-US" sz="2000" b="1" dirty="0"/>
              <a:t>Conscientiousness</a:t>
            </a:r>
            <a:r>
              <a:rPr lang="en-US" sz="2000" dirty="0"/>
              <a:t>: Score in AMCAT's conscientiousness trait section.</a:t>
            </a:r>
          </a:p>
          <a:p>
            <a:pPr marL="228600" lvl="0" indent="-130810" algn="l" rtl="0">
              <a:lnSpc>
                <a:spcPct val="90000"/>
              </a:lnSpc>
              <a:spcBef>
                <a:spcPts val="1000"/>
              </a:spcBef>
              <a:spcAft>
                <a:spcPts val="0"/>
              </a:spcAft>
              <a:buClr>
                <a:schemeClr val="dk1"/>
              </a:buClr>
              <a:buSzPct val="100000"/>
              <a:buNone/>
            </a:pPr>
            <a:r>
              <a:rPr lang="en-US" sz="2000" b="1" dirty="0"/>
              <a:t>Agreeableness</a:t>
            </a:r>
            <a:r>
              <a:rPr lang="en-US" sz="2000" dirty="0"/>
              <a:t>: Score in AMCAT's agreeableness trait section.</a:t>
            </a:r>
          </a:p>
          <a:p>
            <a:pPr marL="228600" lvl="0" indent="-130810" algn="l" rtl="0">
              <a:lnSpc>
                <a:spcPct val="90000"/>
              </a:lnSpc>
              <a:spcBef>
                <a:spcPts val="1000"/>
              </a:spcBef>
              <a:spcAft>
                <a:spcPts val="0"/>
              </a:spcAft>
              <a:buClr>
                <a:schemeClr val="dk1"/>
              </a:buClr>
              <a:buSzPct val="100000"/>
              <a:buNone/>
            </a:pPr>
            <a:r>
              <a:rPr lang="en-US" sz="2000" b="1" dirty="0"/>
              <a:t>Extraversion</a:t>
            </a:r>
            <a:r>
              <a:rPr lang="en-US" sz="2000" dirty="0"/>
              <a:t>: Score in AMCAT's extraversion trait section.</a:t>
            </a:r>
          </a:p>
          <a:p>
            <a:pPr marL="228600" lvl="0" indent="-130810" algn="l" rtl="0">
              <a:lnSpc>
                <a:spcPct val="90000"/>
              </a:lnSpc>
              <a:spcBef>
                <a:spcPts val="1000"/>
              </a:spcBef>
              <a:spcAft>
                <a:spcPts val="0"/>
              </a:spcAft>
              <a:buClr>
                <a:schemeClr val="dk1"/>
              </a:buClr>
              <a:buSzPct val="100000"/>
              <a:buNone/>
            </a:pPr>
            <a:r>
              <a:rPr lang="en-US" sz="2000" b="1" dirty="0"/>
              <a:t>Neuroticism</a:t>
            </a:r>
            <a:r>
              <a:rPr lang="en-US" sz="2000" dirty="0"/>
              <a:t>: Score in AMCAT's neuroticism trait section.</a:t>
            </a:r>
          </a:p>
          <a:p>
            <a:pPr marL="228600" lvl="0" indent="-130810" algn="l" rtl="0">
              <a:lnSpc>
                <a:spcPct val="90000"/>
              </a:lnSpc>
              <a:spcBef>
                <a:spcPts val="1000"/>
              </a:spcBef>
              <a:spcAft>
                <a:spcPts val="0"/>
              </a:spcAft>
              <a:buClr>
                <a:schemeClr val="dk1"/>
              </a:buClr>
              <a:buSzPct val="100000"/>
              <a:buNone/>
            </a:pPr>
            <a:r>
              <a:rPr lang="en-US" sz="2000" b="1" dirty="0" err="1"/>
              <a:t>Openness_to_experience</a:t>
            </a:r>
            <a:r>
              <a:rPr lang="en-US" sz="2000" dirty="0"/>
              <a:t>: Score in AMCAT's openness to experience trait section.</a:t>
            </a:r>
          </a:p>
          <a:p>
            <a:pPr marL="228600" lvl="0" indent="-130810" algn="l" rtl="0">
              <a:lnSpc>
                <a:spcPct val="90000"/>
              </a:lnSpc>
              <a:spcBef>
                <a:spcPts val="1000"/>
              </a:spcBef>
              <a:spcAft>
                <a:spcPts val="0"/>
              </a:spcAft>
              <a:buClr>
                <a:schemeClr val="dk1"/>
              </a:buClr>
              <a:buSzPct val="100000"/>
              <a:buNone/>
            </a:pPr>
            <a:endParaRPr sz="2000" dirty="0"/>
          </a:p>
        </p:txBody>
      </p:sp>
      <p:sp>
        <p:nvSpPr>
          <p:cNvPr id="4" name="Rectangle 3">
            <a:extLst>
              <a:ext uri="{FF2B5EF4-FFF2-40B4-BE49-F238E27FC236}">
                <a16:creationId xmlns:a16="http://schemas.microsoft.com/office/drawing/2014/main" id="{D3AC04EC-02D4-91FF-3AE8-310AD58A5143}"/>
              </a:ext>
            </a:extLst>
          </p:cNvPr>
          <p:cNvSpPr/>
          <p:nvPr/>
        </p:nvSpPr>
        <p:spPr>
          <a:xfrm>
            <a:off x="436880" y="233680"/>
            <a:ext cx="11104880" cy="586232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spTree>
    <p:extLst>
      <p:ext uri="{BB962C8B-B14F-4D97-AF65-F5344CB8AC3E}">
        <p14:creationId xmlns:p14="http://schemas.microsoft.com/office/powerpoint/2010/main" val="2836136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5914586-7CE2-4496-FDC6-B5E31A888F84}"/>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A10C7B4-F959-23A0-725F-B997DC11F2AB}"/>
              </a:ext>
            </a:extLst>
          </p:cNvPr>
          <p:cNvSpPr txBox="1">
            <a:spLocks noGrp="1"/>
          </p:cNvSpPr>
          <p:nvPr>
            <p:ph type="title"/>
          </p:nvPr>
        </p:nvSpPr>
        <p:spPr>
          <a:xfrm>
            <a:off x="208472" y="18255"/>
            <a:ext cx="9230168" cy="8656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3600" b="1" dirty="0">
                <a:solidFill>
                  <a:srgbClr val="FF0000"/>
                </a:solidFill>
              </a:rPr>
              <a:t>Finding the outliers in each numerical column</a:t>
            </a:r>
            <a:endParaRPr sz="3600" b="1" dirty="0">
              <a:solidFill>
                <a:srgbClr val="FF0000"/>
              </a:solidFill>
            </a:endParaRPr>
          </a:p>
        </p:txBody>
      </p:sp>
      <p:sp>
        <p:nvSpPr>
          <p:cNvPr id="111" name="Google Shape;111;p4">
            <a:extLst>
              <a:ext uri="{FF2B5EF4-FFF2-40B4-BE49-F238E27FC236}">
                <a16:creationId xmlns:a16="http://schemas.microsoft.com/office/drawing/2014/main" id="{C3ACCE5D-62A9-D46B-815C-D0DF529FD696}"/>
              </a:ext>
            </a:extLst>
          </p:cNvPr>
          <p:cNvSpPr txBox="1">
            <a:spLocks noGrp="1"/>
          </p:cNvSpPr>
          <p:nvPr>
            <p:ph type="body" idx="1"/>
          </p:nvPr>
        </p:nvSpPr>
        <p:spPr>
          <a:xfrm>
            <a:off x="762000" y="1127760"/>
            <a:ext cx="10312400" cy="4653280"/>
          </a:xfrm>
          <a:prstGeom prst="rect">
            <a:avLst/>
          </a:prstGeom>
          <a:noFill/>
          <a:ln>
            <a:noFill/>
          </a:ln>
        </p:spPr>
        <p:txBody>
          <a:bodyPr spcFirstLastPara="1" wrap="square" lIns="91425" tIns="45700" rIns="91425" bIns="45700" anchor="t" anchorCtr="0">
            <a:normAutofit/>
          </a:bodyPr>
          <a:lstStyle/>
          <a:p>
            <a:pPr marL="383540" indent="-285750">
              <a:buSzPct val="100000"/>
            </a:pPr>
            <a:r>
              <a:rPr lang="en-US" sz="1800" dirty="0"/>
              <a:t>Box plot of Salary and 10percentage Columns </a:t>
            </a:r>
          </a:p>
        </p:txBody>
      </p:sp>
      <p:sp>
        <p:nvSpPr>
          <p:cNvPr id="8" name="Rectangle 7">
            <a:extLst>
              <a:ext uri="{FF2B5EF4-FFF2-40B4-BE49-F238E27FC236}">
                <a16:creationId xmlns:a16="http://schemas.microsoft.com/office/drawing/2014/main" id="{2108D90D-43A3-A2C2-72DB-DAE233C94F0F}"/>
              </a:ext>
            </a:extLst>
          </p:cNvPr>
          <p:cNvSpPr/>
          <p:nvPr/>
        </p:nvSpPr>
        <p:spPr>
          <a:xfrm>
            <a:off x="365760" y="955040"/>
            <a:ext cx="10972800" cy="51104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pic>
        <p:nvPicPr>
          <p:cNvPr id="3" name="Picture 2">
            <a:extLst>
              <a:ext uri="{FF2B5EF4-FFF2-40B4-BE49-F238E27FC236}">
                <a16:creationId xmlns:a16="http://schemas.microsoft.com/office/drawing/2014/main" id="{445E26B3-35D7-68F5-2E75-D5D90C8327DD}"/>
              </a:ext>
            </a:extLst>
          </p:cNvPr>
          <p:cNvPicPr>
            <a:picLocks noChangeAspect="1"/>
          </p:cNvPicPr>
          <p:nvPr/>
        </p:nvPicPr>
        <p:blipFill>
          <a:blip r:embed="rId3"/>
          <a:stretch>
            <a:fillRect/>
          </a:stretch>
        </p:blipFill>
        <p:spPr>
          <a:xfrm>
            <a:off x="1092971" y="1590528"/>
            <a:ext cx="9091658" cy="2950992"/>
          </a:xfrm>
          <a:prstGeom prst="rect">
            <a:avLst/>
          </a:prstGeom>
        </p:spPr>
      </p:pic>
      <p:sp>
        <p:nvSpPr>
          <p:cNvPr id="5" name="TextBox 4">
            <a:extLst>
              <a:ext uri="{FF2B5EF4-FFF2-40B4-BE49-F238E27FC236}">
                <a16:creationId xmlns:a16="http://schemas.microsoft.com/office/drawing/2014/main" id="{2BE2120E-4073-A1D4-C15B-801A6F5BA5F3}"/>
              </a:ext>
            </a:extLst>
          </p:cNvPr>
          <p:cNvSpPr txBox="1"/>
          <p:nvPr/>
        </p:nvSpPr>
        <p:spPr>
          <a:xfrm>
            <a:off x="1227820" y="4460240"/>
            <a:ext cx="9409700" cy="107721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Observations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are lot of outliers in the salary column, because 75th percentile is 3,70,000 and the max salary is 40lakhs.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average salary of the employes is 3,07,700.</a:t>
            </a:r>
            <a:endParaRPr lang="te-IN" sz="1600" dirty="0">
              <a:latin typeface="Times New Roman" panose="02020603050405020304" pitchFamily="18" charset="0"/>
            </a:endParaRPr>
          </a:p>
        </p:txBody>
      </p:sp>
    </p:spTree>
    <p:extLst>
      <p:ext uri="{BB962C8B-B14F-4D97-AF65-F5344CB8AC3E}">
        <p14:creationId xmlns:p14="http://schemas.microsoft.com/office/powerpoint/2010/main" val="620600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9CC577F-328C-F8EF-8116-D6066088CF39}"/>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46AB930C-6FF1-7C95-BB3B-908F3F9BF1EE}"/>
              </a:ext>
            </a:extLst>
          </p:cNvPr>
          <p:cNvSpPr txBox="1">
            <a:spLocks noGrp="1"/>
          </p:cNvSpPr>
          <p:nvPr>
            <p:ph type="body" idx="1"/>
          </p:nvPr>
        </p:nvSpPr>
        <p:spPr>
          <a:xfrm>
            <a:off x="914400" y="4643120"/>
            <a:ext cx="11003280" cy="1259840"/>
          </a:xfrm>
          <a:prstGeom prst="rect">
            <a:avLst/>
          </a:prstGeom>
          <a:noFill/>
          <a:ln>
            <a:noFill/>
          </a:ln>
        </p:spPr>
        <p:txBody>
          <a:bodyPr spcFirstLastPara="1" wrap="square" lIns="91425" tIns="45700" rIns="91425" bIns="45700" anchor="t" anchorCtr="0">
            <a:noAutofit/>
          </a:bodyPr>
          <a:lstStyle/>
          <a:p>
            <a:pPr marL="228600" lvl="0" indent="-130810" algn="l" rtl="0">
              <a:lnSpc>
                <a:spcPct val="90000"/>
              </a:lnSpc>
              <a:spcBef>
                <a:spcPts val="1000"/>
              </a:spcBef>
              <a:spcAft>
                <a:spcPts val="0"/>
              </a:spcAft>
              <a:buClr>
                <a:schemeClr val="dk1"/>
              </a:buClr>
              <a:buSzPct val="100000"/>
              <a:buNone/>
            </a:pPr>
            <a:r>
              <a:rPr lang="en-US" sz="1600" b="1" dirty="0">
                <a:latin typeface="Times New Roman" panose="02020603050405020304" pitchFamily="18" charset="0"/>
                <a:cs typeface="Times New Roman" panose="02020603050405020304" pitchFamily="18" charset="0"/>
              </a:rPr>
              <a:t>Observation:- </a:t>
            </a:r>
          </a:p>
          <a:p>
            <a:pPr marL="269240" indent="-171450">
              <a:buSzPct val="100000"/>
            </a:pPr>
            <a:r>
              <a:rPr lang="en-US" sz="1600" dirty="0">
                <a:latin typeface="Times New Roman" panose="02020603050405020304" pitchFamily="18" charset="0"/>
                <a:cs typeface="Times New Roman" panose="02020603050405020304" pitchFamily="18" charset="0"/>
              </a:rPr>
              <a:t>All the columns have outliers </a:t>
            </a:r>
          </a:p>
          <a:p>
            <a:pPr marL="269240" indent="-171450">
              <a:buSzPct val="100000"/>
            </a:pPr>
            <a:r>
              <a:rPr lang="en-US" sz="1600" dirty="0">
                <a:latin typeface="Times New Roman" panose="02020603050405020304" pitchFamily="18" charset="0"/>
                <a:cs typeface="Times New Roman" panose="02020603050405020304" pitchFamily="18" charset="0"/>
              </a:rPr>
              <a:t>Especially, agreeableness, extraversion,openess_to_experience,collegeGPA,English,Logical,Quant have maximum outliers.</a:t>
            </a:r>
          </a:p>
          <a:p>
            <a:pPr marL="269240" indent="-171450">
              <a:buSzPct val="100000"/>
            </a:pPr>
            <a:r>
              <a:rPr lang="en-US" sz="1600" dirty="0">
                <a:latin typeface="Times New Roman" panose="02020603050405020304" pitchFamily="18" charset="0"/>
                <a:cs typeface="Times New Roman" panose="02020603050405020304" pitchFamily="18" charset="0"/>
              </a:rPr>
              <a:t>12Percentage, Domain, Computer Programming, Electronics And </a:t>
            </a:r>
            <a:r>
              <a:rPr lang="en-US" sz="1600" dirty="0" err="1">
                <a:latin typeface="Times New Roman" panose="02020603050405020304" pitchFamily="18" charset="0"/>
                <a:cs typeface="Times New Roman" panose="02020603050405020304" pitchFamily="18" charset="0"/>
              </a:rPr>
              <a:t>Semicon</a:t>
            </a:r>
            <a:r>
              <a:rPr lang="en-US" sz="1600" dirty="0">
                <a:latin typeface="Times New Roman" panose="02020603050405020304" pitchFamily="18" charset="0"/>
                <a:cs typeface="Times New Roman" panose="02020603050405020304" pitchFamily="18" charset="0"/>
              </a:rPr>
              <a:t> have only one or two outliers.</a:t>
            </a:r>
            <a:endParaRPr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C244ABE-1016-B68C-4BAC-3BC82918B0D5}"/>
              </a:ext>
            </a:extLst>
          </p:cNvPr>
          <p:cNvSpPr/>
          <p:nvPr/>
        </p:nvSpPr>
        <p:spPr>
          <a:xfrm>
            <a:off x="274320" y="233680"/>
            <a:ext cx="11562080" cy="59740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pic>
        <p:nvPicPr>
          <p:cNvPr id="10" name="Picture 9">
            <a:extLst>
              <a:ext uri="{FF2B5EF4-FFF2-40B4-BE49-F238E27FC236}">
                <a16:creationId xmlns:a16="http://schemas.microsoft.com/office/drawing/2014/main" id="{6399D1BF-8F9D-322B-304F-8F13B130A99A}"/>
              </a:ext>
            </a:extLst>
          </p:cNvPr>
          <p:cNvPicPr>
            <a:picLocks noChangeAspect="1"/>
          </p:cNvPicPr>
          <p:nvPr/>
        </p:nvPicPr>
        <p:blipFill>
          <a:blip r:embed="rId3"/>
          <a:stretch>
            <a:fillRect/>
          </a:stretch>
        </p:blipFill>
        <p:spPr>
          <a:xfrm>
            <a:off x="914400" y="355600"/>
            <a:ext cx="9774958" cy="4287520"/>
          </a:xfrm>
          <a:prstGeom prst="rect">
            <a:avLst/>
          </a:prstGeom>
        </p:spPr>
      </p:pic>
    </p:spTree>
    <p:extLst>
      <p:ext uri="{BB962C8B-B14F-4D97-AF65-F5344CB8AC3E}">
        <p14:creationId xmlns:p14="http://schemas.microsoft.com/office/powerpoint/2010/main" val="166252527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1185</Words>
  <Application>Microsoft Office PowerPoint</Application>
  <PresentationFormat>Widescreen</PresentationFormat>
  <Paragraphs>110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Times New Roman</vt:lpstr>
      <vt:lpstr>Calibri</vt:lpstr>
      <vt:lpstr>Lato Black</vt:lpstr>
      <vt:lpstr>Libre Baskerville</vt:lpstr>
      <vt:lpstr>Arial</vt:lpstr>
      <vt:lpstr>Office Theme</vt:lpstr>
      <vt:lpstr>PowerPoint Presentation</vt:lpstr>
      <vt:lpstr>PowerPoint Presentation</vt:lpstr>
      <vt:lpstr>Agenda (This should be the PPT flow)  </vt:lpstr>
      <vt:lpstr>Domain Understanding</vt:lpstr>
      <vt:lpstr>Column Description </vt:lpstr>
      <vt:lpstr>PowerPoint Presentation</vt:lpstr>
      <vt:lpstr>PowerPoint Presentation</vt:lpstr>
      <vt:lpstr>Finding the outliers in each numerical column</vt:lpstr>
      <vt:lpstr>PowerPoint Presentation</vt:lpstr>
      <vt:lpstr>Probability and frequency distribution of each numerical column</vt:lpstr>
      <vt:lpstr>PowerPoint Presentation</vt:lpstr>
      <vt:lpstr>Frequency Distribution Of Each Categorical Variable/Column</vt:lpstr>
      <vt:lpstr>Bivariate Analysis</vt:lpstr>
      <vt:lpstr>PowerPoint Presentation</vt:lpstr>
      <vt:lpstr>Relationships between categorical and categorical columns</vt:lpstr>
      <vt:lpstr>Research Questions</vt:lpstr>
      <vt:lpstr>Research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T.Prudhvi</cp:lastModifiedBy>
  <cp:revision>2</cp:revision>
  <dcterms:created xsi:type="dcterms:W3CDTF">2021-02-16T05:19:01Z</dcterms:created>
  <dcterms:modified xsi:type="dcterms:W3CDTF">2024-02-23T09:20:48Z</dcterms:modified>
</cp:coreProperties>
</file>