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66" r:id="rId3"/>
    <p:sldId id="257" r:id="rId4"/>
    <p:sldId id="273" r:id="rId5"/>
    <p:sldId id="270" r:id="rId6"/>
    <p:sldId id="269" r:id="rId7"/>
    <p:sldId id="271" r:id="rId8"/>
    <p:sldId id="272" r:id="rId9"/>
    <p:sldId id="275" r:id="rId10"/>
    <p:sldId id="274" r:id="rId11"/>
    <p:sldId id="276" r:id="rId12"/>
    <p:sldId id="278" r:id="rId13"/>
    <p:sldId id="277" r:id="rId14"/>
    <p:sldId id="279" r:id="rId15"/>
    <p:sldId id="259" r:id="rId16"/>
  </p:sldIdLst>
  <p:sldSz cx="12192000" cy="6858000"/>
  <p:notesSz cx="6858000" cy="9144000"/>
  <p:embeddedFontLst>
    <p:embeddedFont>
      <p:font typeface="Franklin Gothic Book" panose="020B0503020102020204" pitchFamily="34" charset="0"/>
      <p:regular r:id="rId18"/>
      <p:italic r:id="rId19"/>
    </p:embeddedFont>
    <p:embeddedFont>
      <p:font typeface="Lato Black" panose="020F0502020204030203" pitchFamily="34" charset="0"/>
      <p:bold r:id="rId20"/>
      <p:boldItalic r:id="rId21"/>
    </p:embeddedFont>
    <p:embeddedFont>
      <p:font typeface="Libre Baskerville" panose="02000000000000000000" pitchFamily="2" charset="0"/>
      <p:regular r:id="rId22"/>
      <p:bold r:id="rId23"/>
      <p:italic r:id="rId24"/>
    </p:embeddedFont>
    <p:embeddedFont>
      <p:font typeface="Wingdings 2" panose="05020102010507070707" pitchFamily="18" charset="2"/>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BE062A-6B99-4418-B451-BFD5F2BC033B}" v="14" dt="2025-09-02T15:51:50.8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39" name="Google Shape;39;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34000"/>
          </a:schemeClr>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books.toscrape.com/"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www.linkedin.com/in/thotaramya106"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ooks.toscrape.com/"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srcRect b="58717"/>
          <a:stretch>
            <a:fillRect/>
          </a:stretch>
        </p:blipFill>
        <p:spPr>
          <a:xfrm>
            <a:off x="0" y="-314960"/>
            <a:ext cx="12190815" cy="2763520"/>
          </a:xfrm>
          <a:prstGeom prst="rect">
            <a:avLst/>
          </a:prstGeom>
          <a:noFill/>
          <a:ln>
            <a:noFill/>
          </a:ln>
        </p:spPr>
      </p:pic>
      <p:sp>
        <p:nvSpPr>
          <p:cNvPr id="99" name="Google Shape;99;p1"/>
          <p:cNvSpPr txBox="1"/>
          <p:nvPr/>
        </p:nvSpPr>
        <p:spPr>
          <a:xfrm>
            <a:off x="1910080" y="2668905"/>
            <a:ext cx="7747000" cy="2554505"/>
          </a:xfrm>
          <a:prstGeom prst="rect">
            <a:avLst/>
          </a:prstGeom>
          <a:noFill/>
          <a:ln>
            <a:noFill/>
          </a:ln>
        </p:spPr>
        <p:txBody>
          <a:bodyPr spcFirstLastPara="1" wrap="square" lIns="91425" tIns="45700" rIns="91425" bIns="45700" anchor="t" anchorCtr="0">
            <a:spAutoFit/>
          </a:bodyPr>
          <a:lstStyle/>
          <a:p>
            <a:pPr lvl="0" algn="ctr"/>
            <a:r>
              <a:rPr lang="en-US" sz="2800" dirty="0"/>
              <a:t>PROJECT ON</a:t>
            </a:r>
          </a:p>
          <a:p>
            <a:pPr lvl="0" algn="ctr"/>
            <a:r>
              <a:rPr lang="en-US" sz="2800" dirty="0"/>
              <a:t>Web Scraping and Exploratory Data Analysis of Online Book Data</a:t>
            </a:r>
            <a:endParaRPr lang="en-IN" sz="2800" b="1" dirty="0">
              <a:solidFill>
                <a:srgbClr val="FF0000"/>
              </a:solidFill>
            </a:endParaRPr>
          </a:p>
          <a:p>
            <a:pPr marL="0" marR="0" lvl="0" indent="0" algn="ctr" rtl="0">
              <a:spcBef>
                <a:spcPts val="0"/>
              </a:spcBef>
              <a:spcAft>
                <a:spcPts val="0"/>
              </a:spcAft>
              <a:buNone/>
            </a:pPr>
            <a:endParaRPr lang="en-IN" sz="2400" b="1" dirty="0">
              <a:solidFill>
                <a:schemeClr val="tx1"/>
              </a:solidFill>
              <a:sym typeface="+mn-ea"/>
            </a:endParaRPr>
          </a:p>
          <a:p>
            <a:pPr marL="0" marR="0" lvl="0" indent="0" algn="ctr" rtl="0">
              <a:spcBef>
                <a:spcPts val="0"/>
              </a:spcBef>
              <a:spcAft>
                <a:spcPts val="0"/>
              </a:spcAft>
              <a:buNone/>
            </a:pPr>
            <a:r>
              <a:rPr lang="en-IN" sz="2400" b="1" dirty="0">
                <a:solidFill>
                  <a:schemeClr val="tx1"/>
                </a:solidFill>
                <a:sym typeface="+mn-ea"/>
              </a:rPr>
              <a:t>Presented by</a:t>
            </a:r>
            <a:endParaRPr lang="en-IN" sz="2800" b="1" dirty="0">
              <a:solidFill>
                <a:schemeClr val="tx1"/>
              </a:solidFill>
              <a:sym typeface="+mn-ea"/>
            </a:endParaRPr>
          </a:p>
          <a:p>
            <a:pPr marL="0" marR="0" lvl="0" indent="0" algn="ctr" rtl="0">
              <a:spcBef>
                <a:spcPts val="0"/>
              </a:spcBef>
              <a:spcAft>
                <a:spcPts val="0"/>
              </a:spcAft>
              <a:buNone/>
            </a:pPr>
            <a:r>
              <a:rPr lang="en-IN" sz="2800" b="1" dirty="0">
                <a:solidFill>
                  <a:schemeClr val="tx1"/>
                </a:solidFill>
                <a:sym typeface="+mn-ea"/>
              </a:rPr>
              <a:t>                                       - Thota Ramya</a:t>
            </a:r>
            <a:endParaRPr lang="en-IN" sz="2800" b="1" dirty="0">
              <a:solidFill>
                <a:schemeClr val="tx1"/>
              </a:solidFill>
            </a:endParaRPr>
          </a:p>
        </p:txBody>
      </p:sp>
      <p:sp>
        <p:nvSpPr>
          <p:cNvPr id="2" name="Rectangle: Rounded Corners 1">
            <a:extLst>
              <a:ext uri="{FF2B5EF4-FFF2-40B4-BE49-F238E27FC236}">
                <a16:creationId xmlns:a16="http://schemas.microsoft.com/office/drawing/2014/main" id="{930E1614-5FB9-0A1A-6E20-2A059E62E8F8}"/>
              </a:ext>
            </a:extLst>
          </p:cNvPr>
          <p:cNvSpPr/>
          <p:nvPr/>
        </p:nvSpPr>
        <p:spPr>
          <a:xfrm>
            <a:off x="1288026" y="2526890"/>
            <a:ext cx="9606116" cy="3205316"/>
          </a:xfrm>
          <a:prstGeom prst="round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BB060-E646-5C16-9CA0-AAB78BCF1705}"/>
              </a:ext>
            </a:extLst>
          </p:cNvPr>
          <p:cNvSpPr>
            <a:spLocks noGrp="1"/>
          </p:cNvSpPr>
          <p:nvPr>
            <p:ph type="title"/>
          </p:nvPr>
        </p:nvSpPr>
        <p:spPr>
          <a:xfrm>
            <a:off x="838200" y="365125"/>
            <a:ext cx="10515600" cy="1365352"/>
          </a:xfrm>
        </p:spPr>
        <p:txBody>
          <a:bodyPr>
            <a:normAutofit fontScale="90000"/>
          </a:bodyPr>
          <a:lstStyle/>
          <a:p>
            <a:pPr algn="ctr">
              <a:spcBef>
                <a:spcPts val="756"/>
              </a:spcBef>
              <a:spcAft>
                <a:spcPts val="504"/>
              </a:spcAft>
            </a:pPr>
            <a:r>
              <a:rPr lang="en-US" b="1" i="0" dirty="0">
                <a:solidFill>
                  <a:srgbClr val="FF0000"/>
                </a:solidFill>
                <a:effectLst/>
                <a:latin typeface="Times New Roman" panose="02020603050405020304" pitchFamily="18" charset="0"/>
                <a:cs typeface="Times New Roman" panose="02020603050405020304" pitchFamily="18" charset="0"/>
              </a:rPr>
              <a:t>COUNT OF BOOKS PER GENRE</a:t>
            </a:r>
            <a:br>
              <a:rPr lang="en-US" b="0" i="0" dirty="0">
                <a:effectLst/>
                <a:latin typeface="system-ui"/>
              </a:rPr>
            </a:br>
            <a:endParaRPr lang="en-IN" dirty="0"/>
          </a:p>
        </p:txBody>
      </p:sp>
      <p:pic>
        <p:nvPicPr>
          <p:cNvPr id="5" name="Picture 4">
            <a:extLst>
              <a:ext uri="{FF2B5EF4-FFF2-40B4-BE49-F238E27FC236}">
                <a16:creationId xmlns:a16="http://schemas.microsoft.com/office/drawing/2014/main" id="{4A96E24B-9845-7E24-A82F-5B38C28713D8}"/>
              </a:ext>
            </a:extLst>
          </p:cNvPr>
          <p:cNvPicPr>
            <a:picLocks noChangeAspect="1"/>
          </p:cNvPicPr>
          <p:nvPr/>
        </p:nvPicPr>
        <p:blipFill>
          <a:blip r:embed="rId2"/>
          <a:stretch>
            <a:fillRect/>
          </a:stretch>
        </p:blipFill>
        <p:spPr>
          <a:xfrm>
            <a:off x="838200" y="2197512"/>
            <a:ext cx="3460956" cy="2930012"/>
          </a:xfrm>
          <a:prstGeom prst="rect">
            <a:avLst/>
          </a:prstGeom>
        </p:spPr>
      </p:pic>
      <p:pic>
        <p:nvPicPr>
          <p:cNvPr id="7" name="Picture 6">
            <a:extLst>
              <a:ext uri="{FF2B5EF4-FFF2-40B4-BE49-F238E27FC236}">
                <a16:creationId xmlns:a16="http://schemas.microsoft.com/office/drawing/2014/main" id="{1426F60D-2979-EDB7-6DFC-298FC3C2F559}"/>
              </a:ext>
            </a:extLst>
          </p:cNvPr>
          <p:cNvPicPr>
            <a:picLocks noChangeAspect="1"/>
          </p:cNvPicPr>
          <p:nvPr/>
        </p:nvPicPr>
        <p:blipFill>
          <a:blip r:embed="rId3"/>
          <a:stretch>
            <a:fillRect/>
          </a:stretch>
        </p:blipFill>
        <p:spPr>
          <a:xfrm>
            <a:off x="4998491" y="1616253"/>
            <a:ext cx="6717859" cy="4200679"/>
          </a:xfrm>
          <a:prstGeom prst="rect">
            <a:avLst/>
          </a:prstGeom>
        </p:spPr>
      </p:pic>
      <p:sp>
        <p:nvSpPr>
          <p:cNvPr id="8" name="Rectangle: Rounded Corners 7">
            <a:extLst>
              <a:ext uri="{FF2B5EF4-FFF2-40B4-BE49-F238E27FC236}">
                <a16:creationId xmlns:a16="http://schemas.microsoft.com/office/drawing/2014/main" id="{D7D97C4B-04BF-B81A-DE01-3278DDE79956}"/>
              </a:ext>
            </a:extLst>
          </p:cNvPr>
          <p:cNvSpPr/>
          <p:nvPr/>
        </p:nvSpPr>
        <p:spPr>
          <a:xfrm>
            <a:off x="727587" y="1730477"/>
            <a:ext cx="3706761" cy="3834581"/>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17897B73-19BE-AF08-7CCC-95D679A9278B}"/>
              </a:ext>
            </a:extLst>
          </p:cNvPr>
          <p:cNvSpPr/>
          <p:nvPr/>
        </p:nvSpPr>
        <p:spPr>
          <a:xfrm>
            <a:off x="4896465" y="1484671"/>
            <a:ext cx="6990735" cy="4463845"/>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283AE66-54DA-81F3-4721-0E915127E661}"/>
              </a:ext>
            </a:extLst>
          </p:cNvPr>
          <p:cNvSpPr/>
          <p:nvPr/>
        </p:nvSpPr>
        <p:spPr>
          <a:xfrm>
            <a:off x="157316" y="206477"/>
            <a:ext cx="11897032" cy="6558117"/>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86735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7A0E-98D3-DD68-92F3-1CD9866C68AF}"/>
              </a:ext>
            </a:extLst>
          </p:cNvPr>
          <p:cNvSpPr>
            <a:spLocks noGrp="1"/>
          </p:cNvSpPr>
          <p:nvPr>
            <p:ph type="title"/>
          </p:nvPr>
        </p:nvSpPr>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BOOK DISTRIBUTION BY RATING</a:t>
            </a:r>
          </a:p>
        </p:txBody>
      </p:sp>
      <p:sp>
        <p:nvSpPr>
          <p:cNvPr id="3" name="Text Placeholder 2">
            <a:extLst>
              <a:ext uri="{FF2B5EF4-FFF2-40B4-BE49-F238E27FC236}">
                <a16:creationId xmlns:a16="http://schemas.microsoft.com/office/drawing/2014/main" id="{EF861276-DCC1-6BDB-54BF-60F4FFB4FD75}"/>
              </a:ext>
            </a:extLst>
          </p:cNvPr>
          <p:cNvSpPr>
            <a:spLocks noGrp="1"/>
          </p:cNvSpPr>
          <p:nvPr>
            <p:ph type="body" idx="1"/>
          </p:nvPr>
        </p:nvSpPr>
        <p:spPr>
          <a:xfrm>
            <a:off x="838200" y="1993433"/>
            <a:ext cx="10515600" cy="4351338"/>
          </a:xfrm>
        </p:spPr>
        <p:txBody>
          <a:bodyPr/>
          <a:lstStyle/>
          <a:p>
            <a:r>
              <a:rPr lang="en-IN" dirty="0"/>
              <a:t>PIE CHART</a:t>
            </a:r>
          </a:p>
        </p:txBody>
      </p:sp>
      <p:pic>
        <p:nvPicPr>
          <p:cNvPr id="5" name="Picture 4">
            <a:extLst>
              <a:ext uri="{FF2B5EF4-FFF2-40B4-BE49-F238E27FC236}">
                <a16:creationId xmlns:a16="http://schemas.microsoft.com/office/drawing/2014/main" id="{FD20E771-557C-5EC8-F0FE-C448D4BB2503}"/>
              </a:ext>
            </a:extLst>
          </p:cNvPr>
          <p:cNvPicPr>
            <a:picLocks noChangeAspect="1"/>
          </p:cNvPicPr>
          <p:nvPr/>
        </p:nvPicPr>
        <p:blipFill>
          <a:blip r:embed="rId2"/>
          <a:stretch>
            <a:fillRect/>
          </a:stretch>
        </p:blipFill>
        <p:spPr>
          <a:xfrm>
            <a:off x="915378" y="3057041"/>
            <a:ext cx="6203178" cy="2553056"/>
          </a:xfrm>
          <a:prstGeom prst="rect">
            <a:avLst/>
          </a:prstGeom>
        </p:spPr>
      </p:pic>
      <p:pic>
        <p:nvPicPr>
          <p:cNvPr id="7" name="Picture 6">
            <a:extLst>
              <a:ext uri="{FF2B5EF4-FFF2-40B4-BE49-F238E27FC236}">
                <a16:creationId xmlns:a16="http://schemas.microsoft.com/office/drawing/2014/main" id="{458B9C00-5FBF-5513-04B0-8FFF5B1D0BCB}"/>
              </a:ext>
            </a:extLst>
          </p:cNvPr>
          <p:cNvPicPr>
            <a:picLocks noChangeAspect="1"/>
          </p:cNvPicPr>
          <p:nvPr/>
        </p:nvPicPr>
        <p:blipFill>
          <a:blip r:embed="rId3"/>
          <a:stretch>
            <a:fillRect/>
          </a:stretch>
        </p:blipFill>
        <p:spPr>
          <a:xfrm>
            <a:off x="7701117" y="2212258"/>
            <a:ext cx="3961423" cy="3687097"/>
          </a:xfrm>
          <a:prstGeom prst="rect">
            <a:avLst/>
          </a:prstGeom>
        </p:spPr>
      </p:pic>
      <p:sp>
        <p:nvSpPr>
          <p:cNvPr id="8" name="Rectangle 7">
            <a:extLst>
              <a:ext uri="{FF2B5EF4-FFF2-40B4-BE49-F238E27FC236}">
                <a16:creationId xmlns:a16="http://schemas.microsoft.com/office/drawing/2014/main" id="{BE2C59B5-CB84-CB74-E5A6-6E03E0DB3570}"/>
              </a:ext>
            </a:extLst>
          </p:cNvPr>
          <p:cNvSpPr/>
          <p:nvPr/>
        </p:nvSpPr>
        <p:spPr>
          <a:xfrm>
            <a:off x="255639" y="285135"/>
            <a:ext cx="11818374" cy="6459794"/>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9B270767-4A47-0D57-0177-348332EF8E26}"/>
              </a:ext>
            </a:extLst>
          </p:cNvPr>
          <p:cNvSpPr/>
          <p:nvPr/>
        </p:nvSpPr>
        <p:spPr>
          <a:xfrm>
            <a:off x="7197213" y="1868129"/>
            <a:ext cx="4522839" cy="4227871"/>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90C39447-0AB6-7BF8-8C6F-BEB540DF8679}"/>
              </a:ext>
            </a:extLst>
          </p:cNvPr>
          <p:cNvSpPr/>
          <p:nvPr/>
        </p:nvSpPr>
        <p:spPr>
          <a:xfrm>
            <a:off x="838200" y="1868129"/>
            <a:ext cx="6142704" cy="4031226"/>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78024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08E9-14DF-F8B5-3403-9B079498563C}"/>
              </a:ext>
            </a:extLst>
          </p:cNvPr>
          <p:cNvSpPr>
            <a:spLocks noGrp="1"/>
          </p:cNvSpPr>
          <p:nvPr>
            <p:ph type="title"/>
          </p:nvPr>
        </p:nvSpPr>
        <p:spPr/>
        <p:txBody>
          <a:bodyPr/>
          <a:lstStyle/>
          <a:p>
            <a:pPr algn="ctr"/>
            <a:r>
              <a:rPr kumimoji="0" lang="en-IN" sz="4400" b="1"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Calibri" panose="020F0502020204030204"/>
              </a:rPr>
              <a:t>TOP 10 HIGEST-RATED BOOKS</a:t>
            </a:r>
            <a:endParaRPr lang="en-IN" b="1"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64B162D-07C7-E989-5EDF-408C98BDA6B1}"/>
              </a:ext>
            </a:extLst>
          </p:cNvPr>
          <p:cNvPicPr>
            <a:picLocks noChangeAspect="1"/>
          </p:cNvPicPr>
          <p:nvPr/>
        </p:nvPicPr>
        <p:blipFill>
          <a:blip r:embed="rId2"/>
          <a:stretch>
            <a:fillRect/>
          </a:stretch>
        </p:blipFill>
        <p:spPr>
          <a:xfrm>
            <a:off x="838200" y="1969771"/>
            <a:ext cx="9989574" cy="3761419"/>
          </a:xfrm>
          <a:prstGeom prst="rect">
            <a:avLst/>
          </a:prstGeom>
        </p:spPr>
      </p:pic>
      <p:sp>
        <p:nvSpPr>
          <p:cNvPr id="5" name="Rectangle 4">
            <a:extLst>
              <a:ext uri="{FF2B5EF4-FFF2-40B4-BE49-F238E27FC236}">
                <a16:creationId xmlns:a16="http://schemas.microsoft.com/office/drawing/2014/main" id="{1166077B-3F5B-318A-1F18-BD07B5CE4AB4}"/>
              </a:ext>
            </a:extLst>
          </p:cNvPr>
          <p:cNvSpPr/>
          <p:nvPr/>
        </p:nvSpPr>
        <p:spPr>
          <a:xfrm>
            <a:off x="176981" y="147484"/>
            <a:ext cx="11818374" cy="6607277"/>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5DACF87-D636-470A-B751-12118180A982}"/>
              </a:ext>
            </a:extLst>
          </p:cNvPr>
          <p:cNvSpPr/>
          <p:nvPr/>
        </p:nvSpPr>
        <p:spPr>
          <a:xfrm>
            <a:off x="580103" y="1524000"/>
            <a:ext cx="10773697" cy="4652963"/>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7549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7713-466D-8019-00DB-14EC177D8E3E}"/>
              </a:ext>
            </a:extLst>
          </p:cNvPr>
          <p:cNvSpPr>
            <a:spLocks noGrp="1"/>
          </p:cNvSpPr>
          <p:nvPr>
            <p:ph type="title"/>
          </p:nvPr>
        </p:nvSpPr>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TOP 10 HIGEST-RATED BOOKS</a:t>
            </a:r>
            <a:br>
              <a:rPr lang="en-IN" dirty="0"/>
            </a:br>
            <a:endParaRPr lang="en-IN" dirty="0"/>
          </a:p>
        </p:txBody>
      </p:sp>
      <p:sp>
        <p:nvSpPr>
          <p:cNvPr id="3" name="Text Placeholder 2">
            <a:extLst>
              <a:ext uri="{FF2B5EF4-FFF2-40B4-BE49-F238E27FC236}">
                <a16:creationId xmlns:a16="http://schemas.microsoft.com/office/drawing/2014/main" id="{DB120E10-6982-651D-2C3A-5AEE1F5DF6E9}"/>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id="{6E8A9FB4-1BD2-3963-E24A-0485590C564F}"/>
              </a:ext>
            </a:extLst>
          </p:cNvPr>
          <p:cNvPicPr>
            <a:picLocks noChangeAspect="1"/>
          </p:cNvPicPr>
          <p:nvPr/>
        </p:nvPicPr>
        <p:blipFill>
          <a:blip r:embed="rId2"/>
          <a:stretch>
            <a:fillRect/>
          </a:stretch>
        </p:blipFill>
        <p:spPr>
          <a:xfrm>
            <a:off x="838200" y="1852008"/>
            <a:ext cx="10392491" cy="4351338"/>
          </a:xfrm>
          <a:prstGeom prst="rect">
            <a:avLst/>
          </a:prstGeom>
        </p:spPr>
      </p:pic>
      <p:sp>
        <p:nvSpPr>
          <p:cNvPr id="8" name="Rectangle 7">
            <a:extLst>
              <a:ext uri="{FF2B5EF4-FFF2-40B4-BE49-F238E27FC236}">
                <a16:creationId xmlns:a16="http://schemas.microsoft.com/office/drawing/2014/main" id="{293EA849-633D-BFE7-060E-41DF8DEBA8C0}"/>
              </a:ext>
            </a:extLst>
          </p:cNvPr>
          <p:cNvSpPr/>
          <p:nvPr/>
        </p:nvSpPr>
        <p:spPr>
          <a:xfrm>
            <a:off x="196645" y="196645"/>
            <a:ext cx="11779045" cy="6577781"/>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09CDB97C-DFD5-069C-6972-9FB3CB7AAE54}"/>
              </a:ext>
            </a:extLst>
          </p:cNvPr>
          <p:cNvSpPr/>
          <p:nvPr/>
        </p:nvSpPr>
        <p:spPr>
          <a:xfrm>
            <a:off x="707923" y="1455174"/>
            <a:ext cx="10645877" cy="4748172"/>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43167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5141-4E53-002B-C17F-C19B9328DA37}"/>
              </a:ext>
            </a:extLst>
          </p:cNvPr>
          <p:cNvSpPr>
            <a:spLocks noGrp="1"/>
          </p:cNvSpPr>
          <p:nvPr>
            <p:ph type="title"/>
          </p:nvPr>
        </p:nvSpPr>
        <p:spPr>
          <a:xfrm>
            <a:off x="838200" y="162233"/>
            <a:ext cx="10515600" cy="2276168"/>
          </a:xfrm>
        </p:spPr>
        <p:txBody>
          <a:bodyPr>
            <a:normAutofit/>
          </a:bodyPr>
          <a:lstStyle/>
          <a:p>
            <a:pPr algn="ctr"/>
            <a:r>
              <a:rPr lang="en-US" b="1" dirty="0">
                <a:solidFill>
                  <a:srgbClr val="FF0000"/>
                </a:solidFill>
                <a:latin typeface="Times New Roman" panose="02020603050405020304" pitchFamily="18" charset="0"/>
                <a:cs typeface="Times New Roman" panose="02020603050405020304" pitchFamily="18" charset="0"/>
              </a:rPr>
              <a:t>CONCLUSION</a:t>
            </a:r>
            <a:br>
              <a:rPr lang="en-US" b="1" dirty="0"/>
            </a:br>
            <a:endParaRPr lang="en-IN" dirty="0"/>
          </a:p>
        </p:txBody>
      </p:sp>
      <p:sp>
        <p:nvSpPr>
          <p:cNvPr id="3" name="Text Placeholder 2">
            <a:extLst>
              <a:ext uri="{FF2B5EF4-FFF2-40B4-BE49-F238E27FC236}">
                <a16:creationId xmlns:a16="http://schemas.microsoft.com/office/drawing/2014/main" id="{2C3726F5-B7E4-4EC3-82F6-D30D9EB813FF}"/>
              </a:ext>
            </a:extLst>
          </p:cNvPr>
          <p:cNvSpPr>
            <a:spLocks noGrp="1"/>
          </p:cNvSpPr>
          <p:nvPr>
            <p:ph type="body" idx="1"/>
          </p:nvPr>
        </p:nvSpPr>
        <p:spPr/>
        <p:txBody>
          <a:bodyPr>
            <a:normAutofit fontScale="92500"/>
          </a:bodyPr>
          <a:lstStyle/>
          <a:p>
            <a:pPr>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The "Books to Scrape Project" shows a complete process of collecting and understanding book data. </a:t>
            </a:r>
            <a:r>
              <a:rPr lang="en-US" dirty="0">
                <a:latin typeface="Times New Roman" panose="02020603050405020304" pitchFamily="18" charset="0"/>
                <a:cs typeface="Times New Roman" panose="02020603050405020304" pitchFamily="18" charset="0"/>
              </a:rPr>
              <a:t>I</a:t>
            </a:r>
            <a:r>
              <a:rPr lang="en-US" dirty="0">
                <a:effectLst/>
                <a:latin typeface="Times New Roman" panose="02020603050405020304" pitchFamily="18" charset="0"/>
                <a:cs typeface="Times New Roman" panose="02020603050405020304" pitchFamily="18" charset="0"/>
              </a:rPr>
              <a:t> scraped 1,000 book details (like titles, prices, and ratings) from </a:t>
            </a:r>
            <a:r>
              <a:rPr lang="en-US" dirty="0">
                <a:effectLst/>
                <a:latin typeface="Times New Roman" panose="02020603050405020304" pitchFamily="18" charset="0"/>
                <a:cs typeface="Times New Roman" panose="02020603050405020304" pitchFamily="18" charset="0"/>
                <a:hlinkClick r:id="rId2"/>
              </a:rPr>
              <a:t>https://books.toscrape.com</a:t>
            </a:r>
            <a:r>
              <a:rPr lang="en-US" dirty="0">
                <a:effectLst/>
                <a:latin typeface="Times New Roman" panose="02020603050405020304" pitchFamily="18" charset="0"/>
                <a:cs typeface="Times New Roman" panose="02020603050405020304" pitchFamily="18" charset="0"/>
              </a:rPr>
              <a:t> using Python. We cleaned the data by fixing missing parts and duplicates. The analysis found that price doesn’t depend on ratings and that some categories, like "Default" and "Nonfiction," have more books than others. Pie charts and bar plots made these patterns clear, with ratings spread evenly.</a:t>
            </a:r>
          </a:p>
          <a:p>
            <a:pPr>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This suggests focusing on different categories rather than ratings for pricing. The data is from a fake site, so it’s limited, but it’s good for practicing. Next time, we can add better error checks or use real site data. This project is a great start for learning and can grow into bigger analyses.</a:t>
            </a:r>
          </a:p>
          <a:p>
            <a:endParaRPr lang="en-IN" dirty="0"/>
          </a:p>
        </p:txBody>
      </p:sp>
      <p:sp>
        <p:nvSpPr>
          <p:cNvPr id="4" name="Rectangle 3">
            <a:extLst>
              <a:ext uri="{FF2B5EF4-FFF2-40B4-BE49-F238E27FC236}">
                <a16:creationId xmlns:a16="http://schemas.microsoft.com/office/drawing/2014/main" id="{B3E67C1A-DADA-493B-3512-D2431B979402}"/>
              </a:ext>
            </a:extLst>
          </p:cNvPr>
          <p:cNvSpPr/>
          <p:nvPr/>
        </p:nvSpPr>
        <p:spPr>
          <a:xfrm>
            <a:off x="196645" y="393290"/>
            <a:ext cx="11798710" cy="6302478"/>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48134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5"/>
          <p:cNvSpPr txBox="1"/>
          <p:nvPr/>
        </p:nvSpPr>
        <p:spPr>
          <a:xfrm>
            <a:off x="4400754" y="2397432"/>
            <a:ext cx="3661836" cy="16141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C00000"/>
              </a:buClr>
              <a:buSzPts val="4400"/>
              <a:buFont typeface="Libre Baskerville" panose="02000000000000000000"/>
              <a:buNone/>
            </a:pPr>
            <a:r>
              <a:rPr lang="en-IN" sz="5400" b="1" i="0" u="none" strike="noStrike" cap="none" dirty="0">
                <a:solidFill>
                  <a:srgbClr val="C00000"/>
                </a:solidFill>
                <a:latin typeface="Times New Roman" panose="02020603050405020304" pitchFamily="18" charset="0"/>
                <a:ea typeface="Libre Baskerville" panose="02000000000000000000"/>
                <a:cs typeface="Times New Roman" panose="02020603050405020304" pitchFamily="18" charset="0"/>
                <a:sym typeface="Libre Baskerville" panose="02000000000000000000"/>
              </a:rPr>
              <a:t>THANK YOU</a:t>
            </a:r>
            <a:endParaRPr sz="54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6" name="Rectangle 5">
            <a:extLst>
              <a:ext uri="{FF2B5EF4-FFF2-40B4-BE49-F238E27FC236}">
                <a16:creationId xmlns:a16="http://schemas.microsoft.com/office/drawing/2014/main" id="{3ACB3C3F-2E40-DC94-54E5-5CFF0B699C52}"/>
              </a:ext>
            </a:extLst>
          </p:cNvPr>
          <p:cNvSpPr/>
          <p:nvPr/>
        </p:nvSpPr>
        <p:spPr>
          <a:xfrm>
            <a:off x="226142" y="334297"/>
            <a:ext cx="11779045" cy="6440129"/>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33AD43-2BB1-A5E7-E43E-236481A9C211}"/>
              </a:ext>
            </a:extLst>
          </p:cNvPr>
          <p:cNvSpPr>
            <a:spLocks noGrp="1"/>
          </p:cNvSpPr>
          <p:nvPr>
            <p:ph type="title"/>
          </p:nvPr>
        </p:nvSpPr>
        <p:spPr/>
        <p:txBody>
          <a:bodyPr/>
          <a:lstStyle/>
          <a:p>
            <a:pPr algn="ctr"/>
            <a:r>
              <a:rPr lang="en-IN" b="1" dirty="0">
                <a:solidFill>
                  <a:srgbClr val="C00000"/>
                </a:solidFill>
                <a:latin typeface="Times New Roman" panose="02020603050405020304" pitchFamily="18" charset="0"/>
                <a:cs typeface="Times New Roman" panose="02020603050405020304" pitchFamily="18" charset="0"/>
              </a:rPr>
              <a:t>ABOUT ME</a:t>
            </a:r>
          </a:p>
        </p:txBody>
      </p:sp>
      <p:sp>
        <p:nvSpPr>
          <p:cNvPr id="5" name="Text Placeholder 4">
            <a:extLst>
              <a:ext uri="{FF2B5EF4-FFF2-40B4-BE49-F238E27FC236}">
                <a16:creationId xmlns:a16="http://schemas.microsoft.com/office/drawing/2014/main" id="{5A82428D-FD98-9B92-62E4-7E70CDC7D6D7}"/>
              </a:ext>
            </a:extLst>
          </p:cNvPr>
          <p:cNvSpPr>
            <a:spLocks noGrp="1"/>
          </p:cNvSpPr>
          <p:nvPr>
            <p:ph type="body" idx="1"/>
          </p:nvPr>
        </p:nvSpPr>
        <p:spPr>
          <a:xfrm>
            <a:off x="838200" y="1825625"/>
            <a:ext cx="10515600" cy="2874712"/>
          </a:xfrm>
        </p:spPr>
        <p:txBody>
          <a:bodyPr/>
          <a:lstStyle/>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IN" sz="20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Name : Thota Ramya</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IN" sz="20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Batch no : 386</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IN" sz="20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LinkedIn : </a:t>
            </a:r>
            <a:r>
              <a:rPr kumimoji="0" lang="en-IN" sz="20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hlinkClick r:id="rId2"/>
              </a:rPr>
              <a:t>www.linkedin.com/in/thotaramya106</a:t>
            </a:r>
            <a:endParaRPr kumimoji="0" lang="en-IN" sz="20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endParaRP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IN" sz="20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Git Hub : </a:t>
            </a:r>
            <a:r>
              <a:rPr kumimoji="0" lang="en-IN" sz="20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hlinkClick r:id="rId3"/>
              </a:rPr>
              <a:t>https://github.com/</a:t>
            </a:r>
            <a:endParaRPr kumimoji="0" lang="en-IN" sz="20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endParaRP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IN" sz="20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Email : thotaramya106@gmail.com</a:t>
            </a:r>
          </a:p>
          <a:p>
            <a:endParaRPr lang="en-IN" dirty="0"/>
          </a:p>
        </p:txBody>
      </p:sp>
      <p:sp>
        <p:nvSpPr>
          <p:cNvPr id="6" name="Rectangle 5">
            <a:extLst>
              <a:ext uri="{FF2B5EF4-FFF2-40B4-BE49-F238E27FC236}">
                <a16:creationId xmlns:a16="http://schemas.microsoft.com/office/drawing/2014/main" id="{6715CD18-87E4-48C5-5C53-0F7765DE5A0B}"/>
              </a:ext>
            </a:extLst>
          </p:cNvPr>
          <p:cNvSpPr/>
          <p:nvPr/>
        </p:nvSpPr>
        <p:spPr>
          <a:xfrm>
            <a:off x="147484" y="127819"/>
            <a:ext cx="11897032" cy="6649066"/>
          </a:xfrm>
          <a:prstGeom prst="rect">
            <a:avLst/>
          </a:prstGeom>
          <a:noFill/>
          <a:ln w="6350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0363B58-3D54-0B22-CD18-0FA9407A6040}"/>
              </a:ext>
            </a:extLst>
          </p:cNvPr>
          <p:cNvSpPr/>
          <p:nvPr/>
        </p:nvSpPr>
        <p:spPr>
          <a:xfrm>
            <a:off x="658761" y="1553497"/>
            <a:ext cx="10515600" cy="3962400"/>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79999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08316" y="1309004"/>
            <a:ext cx="7007400" cy="3970277"/>
          </a:xfrm>
          <a:prstGeom prst="rect">
            <a:avLst/>
          </a:prstGeom>
          <a:noFill/>
          <a:ln>
            <a:noFill/>
          </a:ln>
        </p:spPr>
        <p:txBody>
          <a:bodyPr spcFirstLastPara="1" wrap="square" lIns="91425" tIns="45700" rIns="91425" bIns="45700" anchor="t" anchorCtr="0">
            <a:spAutoFit/>
          </a:bodyPr>
          <a:lstStyle/>
          <a:p>
            <a:pPr marL="285750" lvl="0" indent="-285750">
              <a:buClr>
                <a:schemeClr val="dk1"/>
              </a:buClr>
              <a:buSzPts val="1800"/>
              <a:buFont typeface="Arial" panose="020B0604020202020204"/>
              <a:buChar char="•"/>
            </a:pPr>
            <a:r>
              <a:rPr lang="en-US" sz="2800" dirty="0">
                <a:sym typeface="+mn-ea"/>
              </a:rPr>
              <a:t>Project Introduction</a:t>
            </a:r>
          </a:p>
          <a:p>
            <a:pPr marL="285750" lvl="0" indent="-285750">
              <a:buClr>
                <a:schemeClr val="dk1"/>
              </a:buClr>
              <a:buSzPts val="1800"/>
              <a:buFont typeface="Arial" panose="020B0604020202020204"/>
              <a:buChar char="•"/>
            </a:pPr>
            <a:r>
              <a:rPr lang="en-US" sz="2800" dirty="0">
                <a:sym typeface="+mn-ea"/>
              </a:rPr>
              <a:t>Problem Statement</a:t>
            </a:r>
            <a:endParaRPr lang="en-US" sz="2800" dirty="0"/>
          </a:p>
          <a:p>
            <a:pPr marL="285750" lvl="0" indent="-285750">
              <a:buClr>
                <a:schemeClr val="dk1"/>
              </a:buClr>
              <a:buSzPts val="1800"/>
              <a:buFont typeface="Arial" panose="020B0604020202020204"/>
              <a:buChar char="•"/>
            </a:pPr>
            <a:r>
              <a:rPr lang="en-US" sz="2800" dirty="0">
                <a:sym typeface="+mn-ea"/>
              </a:rPr>
              <a:t>Dataset Overview</a:t>
            </a:r>
          </a:p>
          <a:p>
            <a:pPr marL="285750" indent="-285750">
              <a:buClr>
                <a:schemeClr val="dk1"/>
              </a:buClr>
              <a:buSzPts val="1800"/>
              <a:buFont typeface="Arial" panose="020B0604020202020204"/>
              <a:buChar char="•"/>
            </a:pPr>
            <a:r>
              <a:rPr lang="en-US" sz="2800" dirty="0">
                <a:sym typeface="+mn-ea"/>
              </a:rPr>
              <a:t>Methodology</a:t>
            </a:r>
          </a:p>
          <a:p>
            <a:pPr marL="285750" indent="-285750">
              <a:buClr>
                <a:schemeClr val="dk1"/>
              </a:buClr>
              <a:buSzPts val="1800"/>
              <a:buFont typeface="Arial" panose="020B0604020202020204"/>
              <a:buChar char="•"/>
            </a:pPr>
            <a:r>
              <a:rPr lang="en-US" sz="2800" dirty="0">
                <a:sym typeface="+mn-ea"/>
              </a:rPr>
              <a:t>Data Preprocessing</a:t>
            </a:r>
          </a:p>
          <a:p>
            <a:pPr marL="285750" indent="-285750">
              <a:buClr>
                <a:schemeClr val="dk1"/>
              </a:buClr>
              <a:buSzPts val="1800"/>
              <a:buFont typeface="Arial" panose="020B0604020202020204"/>
              <a:buChar char="•"/>
            </a:pPr>
            <a:r>
              <a:rPr lang="en-US" sz="2800" dirty="0">
                <a:sym typeface="+mn-ea"/>
              </a:rPr>
              <a:t>Exploraratory Data Analysis</a:t>
            </a:r>
          </a:p>
          <a:p>
            <a:pPr marL="285750" indent="-285750">
              <a:buClr>
                <a:schemeClr val="dk1"/>
              </a:buClr>
              <a:buSzPts val="1800"/>
              <a:buFont typeface="Arial" panose="020B0604020202020204"/>
              <a:buChar char="•"/>
            </a:pPr>
            <a:endParaRPr lang="en-US" sz="2800" dirty="0"/>
          </a:p>
          <a:p>
            <a:pPr marL="285750" lvl="0" indent="-285750">
              <a:buClr>
                <a:schemeClr val="dk1"/>
              </a:buClr>
              <a:buSzPts val="1800"/>
              <a:buFont typeface="Arial" panose="020B0604020202020204"/>
              <a:buChar char="•"/>
            </a:pPr>
            <a:endParaRPr lang="en-US" sz="2800" dirty="0"/>
          </a:p>
          <a:p>
            <a:pPr marL="285750" lvl="0" indent="-285750">
              <a:buClr>
                <a:schemeClr val="dk1"/>
              </a:buClr>
              <a:buSzPts val="1800"/>
              <a:buFont typeface="Arial" panose="020B0604020202020204"/>
              <a:buChar char="•"/>
            </a:pPr>
            <a:endParaRPr lang="en-US" sz="2800" dirty="0"/>
          </a:p>
        </p:txBody>
      </p:sp>
      <p:sp>
        <p:nvSpPr>
          <p:cNvPr id="105" name="Google Shape;105;p3"/>
          <p:cNvSpPr txBox="1"/>
          <p:nvPr/>
        </p:nvSpPr>
        <p:spPr>
          <a:xfrm>
            <a:off x="2851355" y="441034"/>
            <a:ext cx="5633884" cy="483870"/>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panose="020F0802020204030203"/>
              <a:buNone/>
            </a:pPr>
            <a:r>
              <a:rPr lang="en-IN" sz="3200" b="1" i="0" u="none" strike="noStrike" cap="none" dirty="0">
                <a:solidFill>
                  <a:srgbClr val="FF0000"/>
                </a:solidFill>
                <a:latin typeface="Calibri" panose="020F0502020204030204"/>
                <a:ea typeface="Calibri" panose="020F0502020204030204"/>
                <a:cs typeface="Calibri" panose="020F0502020204030204"/>
                <a:sym typeface="Calibri" panose="020F0502020204030204"/>
              </a:rPr>
              <a:t>CONTENTS</a:t>
            </a:r>
          </a:p>
        </p:txBody>
      </p:sp>
      <p:sp>
        <p:nvSpPr>
          <p:cNvPr id="4" name="Rectangle 3">
            <a:extLst>
              <a:ext uri="{FF2B5EF4-FFF2-40B4-BE49-F238E27FC236}">
                <a16:creationId xmlns:a16="http://schemas.microsoft.com/office/drawing/2014/main" id="{F34500F8-4897-9697-B96B-4599499C88E7}"/>
              </a:ext>
            </a:extLst>
          </p:cNvPr>
          <p:cNvSpPr/>
          <p:nvPr/>
        </p:nvSpPr>
        <p:spPr>
          <a:xfrm>
            <a:off x="196645" y="176981"/>
            <a:ext cx="11906865" cy="6577780"/>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A2A143C0-09DA-6FCB-4D51-D5401F77CAD2}"/>
              </a:ext>
            </a:extLst>
          </p:cNvPr>
          <p:cNvSpPr/>
          <p:nvPr/>
        </p:nvSpPr>
        <p:spPr>
          <a:xfrm>
            <a:off x="427656" y="1150374"/>
            <a:ext cx="10682796" cy="4513007"/>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77370-68EF-181D-3835-F49942E05ABF}"/>
              </a:ext>
            </a:extLst>
          </p:cNvPr>
          <p:cNvSpPr>
            <a:spLocks noGrp="1"/>
          </p:cNvSpPr>
          <p:nvPr>
            <p:ph type="title"/>
          </p:nvPr>
        </p:nvSpPr>
        <p:spPr/>
        <p:txBody>
          <a:bodyPr>
            <a:normAutofit fontScale="90000"/>
          </a:bodyPr>
          <a:lstStyle/>
          <a:p>
            <a:pPr algn="ctr"/>
            <a:br>
              <a:rPr lang="en-US" b="1" dirty="0">
                <a:solidFill>
                  <a:srgbClr val="0A0A0A"/>
                </a:solidFill>
                <a:latin typeface="universalSans"/>
              </a:rPr>
            </a:br>
            <a:r>
              <a:rPr lang="en-US" b="1" dirty="0">
                <a:solidFill>
                  <a:srgbClr val="FF0000"/>
                </a:solidFill>
                <a:latin typeface="Times New Roman" panose="02020603050405020304" pitchFamily="18" charset="0"/>
                <a:cs typeface="Times New Roman" panose="02020603050405020304" pitchFamily="18" charset="0"/>
              </a:rPr>
              <a:t>PROJECT INTRODUCTION</a:t>
            </a:r>
            <a:br>
              <a:rPr lang="en-US" b="1" dirty="0">
                <a:solidFill>
                  <a:srgbClr val="0A0A0A"/>
                </a:solidFill>
                <a:latin typeface="universalSans"/>
              </a:rPr>
            </a:br>
            <a:endParaRPr lang="en-IN" dirty="0"/>
          </a:p>
        </p:txBody>
      </p:sp>
      <p:sp>
        <p:nvSpPr>
          <p:cNvPr id="3" name="Text Placeholder 2">
            <a:extLst>
              <a:ext uri="{FF2B5EF4-FFF2-40B4-BE49-F238E27FC236}">
                <a16:creationId xmlns:a16="http://schemas.microsoft.com/office/drawing/2014/main" id="{216CC468-5954-55B9-DB5C-0020EFBC99B3}"/>
              </a:ext>
            </a:extLst>
          </p:cNvPr>
          <p:cNvSpPr>
            <a:spLocks noGrp="1"/>
          </p:cNvSpPr>
          <p:nvPr>
            <p:ph type="body" idx="1"/>
          </p:nvPr>
        </p:nvSpPr>
        <p:spPr/>
        <p:txBody>
          <a:bodyPr>
            <a:normAutofit fontScale="92500" lnSpcReduction="20000"/>
          </a:bodyPr>
          <a:lstStyle/>
          <a:p>
            <a:pPr>
              <a:spcAft>
                <a:spcPts val="600"/>
              </a:spcAft>
              <a:buFont typeface="Wingdings" panose="05000000000000000000" pitchFamily="2" charset="2"/>
              <a:buChar char="Ø"/>
            </a:pPr>
            <a:r>
              <a:rPr lang="en-US" sz="2600" b="0" i="0" dirty="0">
                <a:solidFill>
                  <a:srgbClr val="0A0A0A"/>
                </a:solidFill>
                <a:effectLst/>
                <a:latin typeface="Times New Roman" panose="02020603050405020304" pitchFamily="18" charset="0"/>
                <a:cs typeface="Times New Roman" panose="02020603050405020304" pitchFamily="18" charset="0"/>
              </a:rPr>
              <a:t> The "Books to Scrape Project" is a data-driven initiative designed to extract, process, and analyze book-related information from the fictional online bookstore at </a:t>
            </a:r>
            <a:r>
              <a:rPr lang="en-US" sz="2600" b="0" i="0" dirty="0">
                <a:solidFill>
                  <a:srgbClr val="0A0A0A"/>
                </a:solidFill>
                <a:effectLst/>
                <a:latin typeface="Times New Roman" panose="02020603050405020304" pitchFamily="18" charset="0"/>
                <a:cs typeface="Times New Roman" panose="02020603050405020304" pitchFamily="18" charset="0"/>
                <a:hlinkClick r:id="rId2"/>
              </a:rPr>
              <a:t>https://books.toscrape.com</a:t>
            </a:r>
            <a:r>
              <a:rPr lang="en-US" sz="2600" b="0" i="0" dirty="0">
                <a:solidFill>
                  <a:srgbClr val="0A0A0A"/>
                </a:solidFill>
                <a:effectLst/>
                <a:latin typeface="Times New Roman" panose="02020603050405020304" pitchFamily="18" charset="0"/>
                <a:cs typeface="Times New Roman" panose="02020603050405020304" pitchFamily="18" charset="0"/>
              </a:rPr>
              <a:t>.</a:t>
            </a:r>
          </a:p>
          <a:p>
            <a:pPr>
              <a:spcAft>
                <a:spcPts val="600"/>
              </a:spcAft>
              <a:buFont typeface="Wingdings" panose="05000000000000000000" pitchFamily="2" charset="2"/>
              <a:buChar char="Ø"/>
            </a:pPr>
            <a:r>
              <a:rPr lang="en-US" sz="2600" b="0" i="0" dirty="0">
                <a:solidFill>
                  <a:srgbClr val="0A0A0A"/>
                </a:solidFill>
                <a:effectLst/>
                <a:latin typeface="Times New Roman" panose="02020603050405020304" pitchFamily="18" charset="0"/>
                <a:cs typeface="Times New Roman" panose="02020603050405020304" pitchFamily="18" charset="0"/>
              </a:rPr>
              <a:t> The project aims to demonstrate a complete data workflow, starting with web scraping to collect book details such as titles, prices, ratings, and categories, followed by data preprocessing and cleaning to ensure quality.</a:t>
            </a:r>
          </a:p>
          <a:p>
            <a:pPr>
              <a:spcAft>
                <a:spcPts val="600"/>
              </a:spcAft>
              <a:buFont typeface="Wingdings" panose="05000000000000000000" pitchFamily="2" charset="2"/>
              <a:buChar char="Ø"/>
            </a:pPr>
            <a:r>
              <a:rPr lang="en-US" sz="2600" b="0" i="0" dirty="0">
                <a:solidFill>
                  <a:srgbClr val="0A0A0A"/>
                </a:solidFill>
                <a:effectLst/>
                <a:latin typeface="Times New Roman" panose="02020603050405020304" pitchFamily="18" charset="0"/>
                <a:cs typeface="Times New Roman" panose="02020603050405020304" pitchFamily="18" charset="0"/>
              </a:rPr>
              <a:t> Subsequent steps include exploratory data analysis (EDA) to uncover trends and patterns, data visualization to present findings effectively, and finally, deriving insights and conclusions to inform potential business or research applications.</a:t>
            </a:r>
          </a:p>
          <a:p>
            <a:pPr>
              <a:spcAft>
                <a:spcPts val="600"/>
              </a:spcAft>
              <a:buFont typeface="Wingdings" panose="05000000000000000000" pitchFamily="2" charset="2"/>
              <a:buChar char="Ø"/>
            </a:pPr>
            <a:r>
              <a:rPr lang="en-US" sz="2600" b="0" i="0" dirty="0">
                <a:solidFill>
                  <a:srgbClr val="0A0A0A"/>
                </a:solidFill>
                <a:effectLst/>
                <a:latin typeface="Times New Roman" panose="02020603050405020304" pitchFamily="18" charset="0"/>
                <a:cs typeface="Times New Roman" panose="02020603050405020304" pitchFamily="18" charset="0"/>
              </a:rPr>
              <a:t> Leveraging Python tools like Requests, BeautifulSoup, and pandas, this project serves as a practical example of web scraping and data analysis, adaptable for educational purposes or as a foundation for real-world e-commerce data projects</a:t>
            </a:r>
          </a:p>
          <a:p>
            <a:endParaRPr lang="en-IN" dirty="0"/>
          </a:p>
        </p:txBody>
      </p:sp>
      <p:sp>
        <p:nvSpPr>
          <p:cNvPr id="4" name="Rectangle 3">
            <a:extLst>
              <a:ext uri="{FF2B5EF4-FFF2-40B4-BE49-F238E27FC236}">
                <a16:creationId xmlns:a16="http://schemas.microsoft.com/office/drawing/2014/main" id="{77954FC4-CBB0-40B1-343B-26280BCEDEC3}"/>
              </a:ext>
            </a:extLst>
          </p:cNvPr>
          <p:cNvSpPr/>
          <p:nvPr/>
        </p:nvSpPr>
        <p:spPr>
          <a:xfrm>
            <a:off x="265471" y="294968"/>
            <a:ext cx="11729884" cy="6449961"/>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32796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EC7A-184C-99BA-6733-747757A1E418}"/>
              </a:ext>
            </a:extLst>
          </p:cNvPr>
          <p:cNvSpPr>
            <a:spLocks noGrp="1"/>
          </p:cNvSpPr>
          <p:nvPr>
            <p:ph type="title"/>
          </p:nvPr>
        </p:nvSpPr>
        <p:spPr/>
        <p:txBody>
          <a:bodyPr/>
          <a:lstStyle/>
          <a:p>
            <a:pPr algn="ctr"/>
            <a:r>
              <a:rPr lang="en-IN" b="1" dirty="0">
                <a:solidFill>
                  <a:srgbClr val="FF0000"/>
                </a:solidFill>
              </a:rPr>
              <a:t>PROBLEM STATEMENT</a:t>
            </a:r>
          </a:p>
        </p:txBody>
      </p:sp>
      <p:sp>
        <p:nvSpPr>
          <p:cNvPr id="3" name="Text Placeholder 2">
            <a:extLst>
              <a:ext uri="{FF2B5EF4-FFF2-40B4-BE49-F238E27FC236}">
                <a16:creationId xmlns:a16="http://schemas.microsoft.com/office/drawing/2014/main" id="{9FFA9702-17C9-6533-F51E-1E24825D3673}"/>
              </a:ext>
            </a:extLst>
          </p:cNvPr>
          <p:cNvSpPr>
            <a:spLocks noGrp="1"/>
          </p:cNvSpPr>
          <p:nvPr>
            <p:ph type="body"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today’s digital era, online book marketplaces provide a wide range of information such as </a:t>
            </a:r>
            <a:r>
              <a:rPr lang="en-US" sz="2000" b="1" dirty="0">
                <a:latin typeface="Times New Roman" panose="02020603050405020304" pitchFamily="18" charset="0"/>
                <a:cs typeface="Times New Roman" panose="02020603050405020304" pitchFamily="18" charset="0"/>
              </a:rPr>
              <a:t>titles, prices, availability, ratings, genres, and descriptions</a:t>
            </a:r>
            <a:r>
              <a:rPr lang="en-US" sz="2000" dirty="0">
                <a:latin typeface="Times New Roman" panose="02020603050405020304" pitchFamily="18" charset="0"/>
                <a:cs typeface="Times New Roman" panose="02020603050405020304" pitchFamily="18" charset="0"/>
              </a:rPr>
              <a:t>. However, this data is often presented in an unstructured format on websites, making it difficult for researchers, businesses, and readers to analyze trends and make informed decisions.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project aims to </a:t>
            </a:r>
            <a:r>
              <a:rPr lang="en-US" sz="2000" b="1" dirty="0">
                <a:latin typeface="Times New Roman" panose="02020603050405020304" pitchFamily="18" charset="0"/>
                <a:cs typeface="Times New Roman" panose="02020603050405020304" pitchFamily="18" charset="0"/>
              </a:rPr>
              <a:t>develop a web scraping solution</a:t>
            </a:r>
            <a:r>
              <a:rPr lang="en-US" sz="2000" dirty="0">
                <a:latin typeface="Times New Roman" panose="02020603050405020304" pitchFamily="18" charset="0"/>
                <a:cs typeface="Times New Roman" panose="02020603050405020304" pitchFamily="18" charset="0"/>
              </a:rPr>
              <a:t> that extracts structured book-related data from </a:t>
            </a:r>
            <a:r>
              <a:rPr lang="en-US" sz="2000" i="1" dirty="0">
                <a:latin typeface="Times New Roman" panose="02020603050405020304" pitchFamily="18" charset="0"/>
                <a:cs typeface="Times New Roman" panose="02020603050405020304" pitchFamily="18" charset="0"/>
              </a:rPr>
              <a:t>Books to Scrape (books.toscrape.com)</a:t>
            </a:r>
            <a:r>
              <a:rPr lang="en-US" sz="2000" dirty="0">
                <a:latin typeface="Times New Roman" panose="02020603050405020304" pitchFamily="18" charset="0"/>
                <a:cs typeface="Times New Roman" panose="02020603050405020304" pitchFamily="18" charset="0"/>
              </a:rPr>
              <a:t>. The collected dataset is then used for </a:t>
            </a:r>
            <a:r>
              <a:rPr lang="en-US" sz="2000" b="1" dirty="0">
                <a:latin typeface="Times New Roman" panose="02020603050405020304" pitchFamily="18" charset="0"/>
                <a:cs typeface="Times New Roman" panose="02020603050405020304" pitchFamily="18" charset="0"/>
              </a:rPr>
              <a:t>Exploratory Data Analysis (EDA)</a:t>
            </a:r>
            <a:r>
              <a:rPr lang="en-US" sz="2000" dirty="0">
                <a:latin typeface="Times New Roman" panose="02020603050405020304" pitchFamily="18" charset="0"/>
                <a:cs typeface="Times New Roman" panose="02020603050405020304" pitchFamily="18" charset="0"/>
              </a:rPr>
              <a:t> to uncover insights such as price distribution, availability patterns, popular genres, and rating trends.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By automating data collection and analysis, the project addresses the challenge of </a:t>
            </a:r>
            <a:r>
              <a:rPr lang="en-US" sz="2000" b="1" dirty="0">
                <a:latin typeface="Times New Roman" panose="02020603050405020304" pitchFamily="18" charset="0"/>
                <a:cs typeface="Times New Roman" panose="02020603050405020304" pitchFamily="18" charset="0"/>
              </a:rPr>
              <a:t>transforming unstructured online information into valuable insights</a:t>
            </a:r>
            <a:r>
              <a:rPr lang="en-US" sz="2000" dirty="0">
                <a:latin typeface="Times New Roman" panose="02020603050405020304" pitchFamily="18" charset="0"/>
                <a:cs typeface="Times New Roman" panose="02020603050405020304" pitchFamily="18" charset="0"/>
              </a:rPr>
              <a:t>, enabling better decision-making for publishers, retailers, and readers.</a:t>
            </a:r>
          </a:p>
          <a:p>
            <a:endParaRPr lang="en-IN" dirty="0"/>
          </a:p>
        </p:txBody>
      </p:sp>
      <p:sp>
        <p:nvSpPr>
          <p:cNvPr id="4" name="Rectangle 3">
            <a:extLst>
              <a:ext uri="{FF2B5EF4-FFF2-40B4-BE49-F238E27FC236}">
                <a16:creationId xmlns:a16="http://schemas.microsoft.com/office/drawing/2014/main" id="{60A11AEC-E92B-E8BF-DE71-679B8AE3BB25}"/>
              </a:ext>
            </a:extLst>
          </p:cNvPr>
          <p:cNvSpPr/>
          <p:nvPr/>
        </p:nvSpPr>
        <p:spPr>
          <a:xfrm>
            <a:off x="137652" y="98323"/>
            <a:ext cx="11936361" cy="6646606"/>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61432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76CDB-9E80-B5C0-385C-84CF2F29A7B2}"/>
              </a:ext>
            </a:extLst>
          </p:cNvPr>
          <p:cNvSpPr>
            <a:spLocks noGrp="1"/>
          </p:cNvSpPr>
          <p:nvPr>
            <p:ph type="title"/>
          </p:nvPr>
        </p:nvSpPr>
        <p:spPr>
          <a:xfrm>
            <a:off x="838200" y="365125"/>
            <a:ext cx="10515600" cy="2166040"/>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DATASET OVERVIEW</a:t>
            </a:r>
            <a:br>
              <a:rPr lang="en-US" b="1" dirty="0"/>
            </a:br>
            <a:endParaRPr lang="en-IN" dirty="0"/>
          </a:p>
        </p:txBody>
      </p:sp>
      <p:sp>
        <p:nvSpPr>
          <p:cNvPr id="3" name="Text Placeholder 2">
            <a:extLst>
              <a:ext uri="{FF2B5EF4-FFF2-40B4-BE49-F238E27FC236}">
                <a16:creationId xmlns:a16="http://schemas.microsoft.com/office/drawing/2014/main" id="{50DE16E8-AD2C-5294-CA1E-DBA15344E225}"/>
              </a:ext>
            </a:extLst>
          </p:cNvPr>
          <p:cNvSpPr>
            <a:spLocks noGrp="1"/>
          </p:cNvSpPr>
          <p:nvPr>
            <p:ph type="body" idx="1"/>
          </p:nvPr>
        </p:nvSpPr>
        <p:spPr/>
        <p:txBody>
          <a:bodyPr>
            <a:normAutofit fontScale="62500" lnSpcReduction="20000"/>
          </a:bodyPr>
          <a:lstStyle/>
          <a:p>
            <a:pPr>
              <a:buFont typeface="Wingdings" panose="05000000000000000000" pitchFamily="2" charset="2"/>
              <a:buChar char="Ø"/>
            </a:pPr>
            <a:r>
              <a:rPr lang="en-US" dirty="0"/>
              <a:t>The dataset is collected from </a:t>
            </a:r>
            <a:r>
              <a:rPr lang="en-US" b="1" dirty="0"/>
              <a:t>Books to Scrape (books.toscrape.com)</a:t>
            </a:r>
            <a:r>
              <a:rPr lang="en-US" dirty="0"/>
              <a:t> using </a:t>
            </a:r>
            <a:r>
              <a:rPr lang="en-US" b="1" dirty="0"/>
              <a:t>web scraping techniques</a:t>
            </a:r>
            <a:r>
              <a:rPr lang="en-US" dirty="0"/>
              <a:t>.</a:t>
            </a:r>
          </a:p>
          <a:p>
            <a:pPr>
              <a:buFont typeface="Wingdings" panose="05000000000000000000" pitchFamily="2" charset="2"/>
              <a:buChar char="Ø"/>
            </a:pPr>
            <a:r>
              <a:rPr lang="en-US" dirty="0"/>
              <a:t>It contains </a:t>
            </a:r>
            <a:r>
              <a:rPr lang="en-US" b="1" dirty="0"/>
              <a:t>1000 books</a:t>
            </a:r>
            <a:r>
              <a:rPr lang="en-US" dirty="0"/>
              <a:t> across </a:t>
            </a:r>
            <a:r>
              <a:rPr lang="en-US" b="1" dirty="0"/>
              <a:t>50 pages</a:t>
            </a:r>
            <a:r>
              <a:rPr lang="en-US" dirty="0"/>
              <a:t>.</a:t>
            </a:r>
          </a:p>
          <a:p>
            <a:pPr>
              <a:buFont typeface="Wingdings" panose="05000000000000000000" pitchFamily="2" charset="2"/>
              <a:buChar char="Ø"/>
            </a:pPr>
            <a:r>
              <a:rPr lang="en-US" dirty="0"/>
              <a:t>Each book entry includes both </a:t>
            </a:r>
            <a:r>
              <a:rPr lang="en-US" b="1" dirty="0"/>
              <a:t>categorical</a:t>
            </a:r>
            <a:r>
              <a:rPr lang="en-US" dirty="0"/>
              <a:t> and </a:t>
            </a:r>
            <a:r>
              <a:rPr lang="en-US" b="1" dirty="0"/>
              <a:t>numerical</a:t>
            </a:r>
            <a:r>
              <a:rPr lang="en-US" dirty="0"/>
              <a:t> features.</a:t>
            </a:r>
          </a:p>
          <a:p>
            <a:pPr>
              <a:buFont typeface="Wingdings" panose="05000000000000000000" pitchFamily="2" charset="2"/>
              <a:buChar char="Ø"/>
            </a:pPr>
            <a:r>
              <a:rPr lang="en-US" dirty="0"/>
              <a:t>Information covers aspects like </a:t>
            </a:r>
            <a:r>
              <a:rPr lang="en-US" b="1" dirty="0"/>
              <a:t>title, price, availability, rating, description, and genre</a:t>
            </a:r>
            <a:r>
              <a:rPr lang="en-US" dirty="0"/>
              <a:t>.</a:t>
            </a:r>
          </a:p>
          <a:p>
            <a:pPr marL="114300" indent="0">
              <a:buNone/>
            </a:pPr>
            <a:r>
              <a:rPr lang="en-US" sz="3200" b="1" dirty="0"/>
              <a:t>Key Features</a:t>
            </a:r>
          </a:p>
          <a:p>
            <a:pPr>
              <a:buFont typeface="Wingdings" panose="05000000000000000000" pitchFamily="2" charset="2"/>
              <a:buChar char="Ø"/>
            </a:pPr>
            <a:r>
              <a:rPr lang="en-US" b="1" dirty="0"/>
              <a:t>Title</a:t>
            </a:r>
            <a:r>
              <a:rPr lang="en-US" dirty="0"/>
              <a:t> – Name of the book</a:t>
            </a:r>
          </a:p>
          <a:p>
            <a:pPr>
              <a:buFont typeface="Wingdings" panose="05000000000000000000" pitchFamily="2" charset="2"/>
              <a:buChar char="Ø"/>
            </a:pPr>
            <a:r>
              <a:rPr lang="en-US" b="1" dirty="0"/>
              <a:t>Price</a:t>
            </a:r>
            <a:r>
              <a:rPr lang="en-US" dirty="0"/>
              <a:t> – Price of the book in GBP (£)</a:t>
            </a:r>
          </a:p>
          <a:p>
            <a:pPr>
              <a:buFont typeface="Wingdings" panose="05000000000000000000" pitchFamily="2" charset="2"/>
              <a:buChar char="Ø"/>
            </a:pPr>
            <a:r>
              <a:rPr lang="en-US" b="1" dirty="0"/>
              <a:t>Rating</a:t>
            </a:r>
            <a:r>
              <a:rPr lang="en-US" dirty="0"/>
              <a:t> – Customer rating (One to Five stars)</a:t>
            </a:r>
          </a:p>
          <a:p>
            <a:pPr>
              <a:buFont typeface="Wingdings" panose="05000000000000000000" pitchFamily="2" charset="2"/>
              <a:buChar char="Ø"/>
            </a:pPr>
            <a:r>
              <a:rPr lang="en-US" b="1" dirty="0"/>
              <a:t>Availability</a:t>
            </a:r>
            <a:r>
              <a:rPr lang="en-US" dirty="0"/>
              <a:t> – Stock status of the book</a:t>
            </a:r>
          </a:p>
          <a:p>
            <a:pPr>
              <a:buFont typeface="Wingdings" panose="05000000000000000000" pitchFamily="2" charset="2"/>
              <a:buChar char="Ø"/>
            </a:pPr>
            <a:r>
              <a:rPr lang="en-US" b="1" dirty="0"/>
              <a:t>Genre</a:t>
            </a:r>
            <a:r>
              <a:rPr lang="en-US" dirty="0"/>
              <a:t> – Category of the book</a:t>
            </a:r>
          </a:p>
          <a:p>
            <a:pPr>
              <a:buFont typeface="Wingdings" panose="05000000000000000000" pitchFamily="2" charset="2"/>
              <a:buChar char="Ø"/>
            </a:pPr>
            <a:r>
              <a:rPr lang="en-US" b="1" dirty="0"/>
              <a:t>Description</a:t>
            </a:r>
            <a:r>
              <a:rPr lang="en-US" dirty="0"/>
              <a:t> – Short description of the book</a:t>
            </a:r>
          </a:p>
          <a:p>
            <a:pPr>
              <a:buFont typeface="Wingdings" panose="05000000000000000000" pitchFamily="2" charset="2"/>
              <a:buChar char="Ø"/>
            </a:pPr>
            <a:r>
              <a:rPr lang="en-US" b="1" dirty="0"/>
              <a:t>UPC, Product Type, Tax, Number of Reviews</a:t>
            </a:r>
            <a:r>
              <a:rPr lang="en-US" dirty="0"/>
              <a:t> – Extracted from product details page</a:t>
            </a:r>
          </a:p>
          <a:p>
            <a:pPr>
              <a:buFont typeface="Wingdings" panose="05000000000000000000" pitchFamily="2" charset="2"/>
              <a:buChar char="Ø"/>
            </a:pPr>
            <a:r>
              <a:rPr lang="en-US" b="1" dirty="0"/>
              <a:t>Book URL</a:t>
            </a:r>
            <a:r>
              <a:rPr lang="en-US" dirty="0"/>
              <a:t> – Direct link to the book’s detail page</a:t>
            </a:r>
          </a:p>
          <a:p>
            <a:endParaRPr lang="en-IN" dirty="0"/>
          </a:p>
        </p:txBody>
      </p:sp>
      <p:sp>
        <p:nvSpPr>
          <p:cNvPr id="4" name="Rectangle 3">
            <a:extLst>
              <a:ext uri="{FF2B5EF4-FFF2-40B4-BE49-F238E27FC236}">
                <a16:creationId xmlns:a16="http://schemas.microsoft.com/office/drawing/2014/main" id="{5708C707-B48C-6BFF-8FF5-3F356552AD6B}"/>
              </a:ext>
            </a:extLst>
          </p:cNvPr>
          <p:cNvSpPr/>
          <p:nvPr/>
        </p:nvSpPr>
        <p:spPr>
          <a:xfrm>
            <a:off x="117987" y="127819"/>
            <a:ext cx="11926529" cy="6656439"/>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04657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B3390-27CA-0841-15EA-97D6AC8E1A9B}"/>
              </a:ext>
            </a:extLst>
          </p:cNvPr>
          <p:cNvSpPr>
            <a:spLocks noGrp="1"/>
          </p:cNvSpPr>
          <p:nvPr>
            <p:ph type="title"/>
          </p:nvPr>
        </p:nvSpPr>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METHODOLOGY</a:t>
            </a:r>
          </a:p>
        </p:txBody>
      </p:sp>
      <p:pic>
        <p:nvPicPr>
          <p:cNvPr id="4" name="Picture 3">
            <a:extLst>
              <a:ext uri="{FF2B5EF4-FFF2-40B4-BE49-F238E27FC236}">
                <a16:creationId xmlns:a16="http://schemas.microsoft.com/office/drawing/2014/main" id="{12362247-2A8F-4108-5E20-68F701B6F587}"/>
              </a:ext>
            </a:extLst>
          </p:cNvPr>
          <p:cNvPicPr>
            <a:picLocks noChangeAspect="1"/>
          </p:cNvPicPr>
          <p:nvPr/>
        </p:nvPicPr>
        <p:blipFill>
          <a:blip r:embed="rId2"/>
          <a:stretch>
            <a:fillRect/>
          </a:stretch>
        </p:blipFill>
        <p:spPr>
          <a:xfrm>
            <a:off x="838200" y="1825626"/>
            <a:ext cx="10624930" cy="3926246"/>
          </a:xfrm>
          <a:prstGeom prst="rect">
            <a:avLst/>
          </a:prstGeom>
        </p:spPr>
      </p:pic>
      <p:sp>
        <p:nvSpPr>
          <p:cNvPr id="5" name="Rectangle 4">
            <a:extLst>
              <a:ext uri="{FF2B5EF4-FFF2-40B4-BE49-F238E27FC236}">
                <a16:creationId xmlns:a16="http://schemas.microsoft.com/office/drawing/2014/main" id="{9E01B559-ABDC-E6B5-B4D6-9CF48F049894}"/>
              </a:ext>
            </a:extLst>
          </p:cNvPr>
          <p:cNvSpPr/>
          <p:nvPr/>
        </p:nvSpPr>
        <p:spPr>
          <a:xfrm>
            <a:off x="167148" y="108155"/>
            <a:ext cx="11926529" cy="6656439"/>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52B57805-6D65-D437-1E84-5F505947E77B}"/>
              </a:ext>
            </a:extLst>
          </p:cNvPr>
          <p:cNvSpPr/>
          <p:nvPr/>
        </p:nvSpPr>
        <p:spPr>
          <a:xfrm>
            <a:off x="838200" y="1825625"/>
            <a:ext cx="10515600" cy="3257652"/>
          </a:xfrm>
          <a:prstGeom prst="round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20062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35DF0-AF20-9DF6-32C9-C23B30C2F221}"/>
              </a:ext>
            </a:extLst>
          </p:cNvPr>
          <p:cNvSpPr>
            <a:spLocks noGrp="1"/>
          </p:cNvSpPr>
          <p:nvPr>
            <p:ph type="title"/>
          </p:nvPr>
        </p:nvSpPr>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DATA PREPROCESSING</a:t>
            </a:r>
          </a:p>
        </p:txBody>
      </p:sp>
      <p:sp>
        <p:nvSpPr>
          <p:cNvPr id="3" name="Text Placeholder 2">
            <a:extLst>
              <a:ext uri="{FF2B5EF4-FFF2-40B4-BE49-F238E27FC236}">
                <a16:creationId xmlns:a16="http://schemas.microsoft.com/office/drawing/2014/main" id="{634BC4D0-AC99-3DF7-F171-52F18F79683D}"/>
              </a:ext>
            </a:extLst>
          </p:cNvPr>
          <p:cNvSpPr>
            <a:spLocks noGrp="1"/>
          </p:cNvSpPr>
          <p:nvPr>
            <p:ph type="body" idx="1"/>
          </p:nvPr>
        </p:nvSpPr>
        <p:spPr/>
        <p:txBody>
          <a:bodyPr>
            <a:normAutofit fontScale="92500" lnSpcReduction="10000"/>
          </a:bodyPr>
          <a:lstStyle/>
          <a:p>
            <a:pPr marL="114300" indent="0" rtl="0">
              <a:buNone/>
            </a:pPr>
            <a:r>
              <a:rPr lang="en-US" sz="2400" b="1" dirty="0"/>
              <a:t>Missing Values</a:t>
            </a:r>
          </a:p>
          <a:p>
            <a:pPr rtl="0">
              <a:buFont typeface="Wingdings" panose="05000000000000000000" pitchFamily="2" charset="2"/>
              <a:buChar char="Ø"/>
            </a:pPr>
            <a:r>
              <a:rPr lang="en-US" sz="2400" b="1" dirty="0"/>
              <a:t>Item Weight</a:t>
            </a:r>
            <a:r>
              <a:rPr lang="en-US" sz="2400" dirty="0"/>
              <a:t>: Only 2 missing values observed, which is negligible (0.2% of 1,000 records). Consider imputing with median or mode based on Item Type.</a:t>
            </a:r>
          </a:p>
          <a:p>
            <a:pPr marL="114300" indent="0">
              <a:buNone/>
            </a:pPr>
            <a:r>
              <a:rPr lang="en-US" sz="2400" b="1" dirty="0"/>
              <a:t>Duplicate Records</a:t>
            </a:r>
          </a:p>
          <a:p>
            <a:pPr>
              <a:buFont typeface="Wingdings" panose="05000000000000000000" pitchFamily="2" charset="2"/>
              <a:buChar char="Ø"/>
            </a:pPr>
            <a:r>
              <a:rPr lang="en-US" sz="2400" b="1" dirty="0"/>
              <a:t>Observation</a:t>
            </a:r>
            <a:r>
              <a:rPr lang="en-US" sz="2400" dirty="0"/>
              <a:t>: 2 duplicate rows identified out of 1,000 books (0.2%). These likely result from pagination overlap or repeated page fetches.</a:t>
            </a:r>
          </a:p>
          <a:p>
            <a:pPr>
              <a:buFont typeface="Wingdings" panose="05000000000000000000" pitchFamily="2" charset="2"/>
              <a:buChar char="Ø"/>
            </a:pPr>
            <a:r>
              <a:rPr lang="en-US" sz="2400" b="1" dirty="0"/>
              <a:t>Action</a:t>
            </a:r>
            <a:r>
              <a:rPr lang="en-US" sz="2400" dirty="0"/>
              <a:t>: Remove duplicates using df.drop_duplicates() to ensure unique entries.</a:t>
            </a:r>
          </a:p>
          <a:p>
            <a:pPr marL="114300" indent="0">
              <a:buNone/>
            </a:pPr>
            <a:r>
              <a:rPr lang="en-US" sz="2400" b="1" dirty="0"/>
              <a:t>Outliers</a:t>
            </a:r>
          </a:p>
          <a:p>
            <a:pPr>
              <a:buFont typeface="Wingdings" panose="05000000000000000000" pitchFamily="2" charset="2"/>
              <a:buChar char="Ø"/>
            </a:pPr>
            <a:r>
              <a:rPr lang="en-US" sz="2400" b="1" dirty="0"/>
              <a:t>Price</a:t>
            </a:r>
            <a:r>
              <a:rPr lang="en-US" sz="2400" dirty="0"/>
              <a:t>: Values exceeding 22,270 (e.g., potential typos or currency conversion errors) are extreme outliers compared to the typical range of £10-£60. Use IQR method:</a:t>
            </a:r>
          </a:p>
          <a:p>
            <a:pPr lvl="1">
              <a:buFont typeface="Wingdings" panose="05000000000000000000" pitchFamily="2" charset="2"/>
              <a:buChar char="Ø"/>
            </a:pPr>
            <a:r>
              <a:rPr lang="en-US" dirty="0"/>
              <a:t>Calculate Q1 and Q3, then set outlier threshold as Q3 + 1.5 * IQR.</a:t>
            </a:r>
          </a:p>
          <a:p>
            <a:pPr lvl="1">
              <a:buFont typeface="Wingdings" panose="05000000000000000000" pitchFamily="2" charset="2"/>
              <a:buChar char="Ø"/>
            </a:pPr>
            <a:r>
              <a:rPr lang="en-US" dirty="0"/>
              <a:t>Replace or cap outliers with the 99th percentile (~£60).</a:t>
            </a:r>
          </a:p>
          <a:p>
            <a:endParaRPr lang="en-US" dirty="0"/>
          </a:p>
          <a:p>
            <a:endParaRPr lang="en-IN" dirty="0"/>
          </a:p>
        </p:txBody>
      </p:sp>
      <p:sp>
        <p:nvSpPr>
          <p:cNvPr id="4" name="Rectangle 3">
            <a:extLst>
              <a:ext uri="{FF2B5EF4-FFF2-40B4-BE49-F238E27FC236}">
                <a16:creationId xmlns:a16="http://schemas.microsoft.com/office/drawing/2014/main" id="{A5337BD5-F224-AF9B-C715-DDEC185181FB}"/>
              </a:ext>
            </a:extLst>
          </p:cNvPr>
          <p:cNvSpPr/>
          <p:nvPr/>
        </p:nvSpPr>
        <p:spPr>
          <a:xfrm>
            <a:off x="147484" y="167148"/>
            <a:ext cx="11867535" cy="6607278"/>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85301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D26EE-6020-85A9-7E95-12084E2A2BAA}"/>
              </a:ext>
            </a:extLst>
          </p:cNvPr>
          <p:cNvSpPr>
            <a:spLocks noGrp="1"/>
          </p:cNvSpPr>
          <p:nvPr>
            <p:ph type="title"/>
          </p:nvPr>
        </p:nvSpPr>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EXPLORATORY DATA ANALYSIS</a:t>
            </a:r>
          </a:p>
        </p:txBody>
      </p:sp>
      <p:sp>
        <p:nvSpPr>
          <p:cNvPr id="3" name="Text Placeholder 2">
            <a:extLst>
              <a:ext uri="{FF2B5EF4-FFF2-40B4-BE49-F238E27FC236}">
                <a16:creationId xmlns:a16="http://schemas.microsoft.com/office/drawing/2014/main" id="{79E1FF47-DC26-9EDC-CC5A-13AD4789EF46}"/>
              </a:ext>
            </a:extLst>
          </p:cNvPr>
          <p:cNvSpPr>
            <a:spLocks noGrp="1"/>
          </p:cNvSpPr>
          <p:nvPr>
            <p:ph type="body" idx="1"/>
          </p:nvPr>
        </p:nvSpPr>
        <p:spPr/>
        <p:txBody>
          <a:bodyPr/>
          <a:lstStyle/>
          <a:p>
            <a:pPr marL="114300" indent="0">
              <a:buNone/>
            </a:pPr>
            <a:r>
              <a:rPr lang="en-IN" dirty="0"/>
              <a:t>Price distribution Histogram</a:t>
            </a:r>
          </a:p>
        </p:txBody>
      </p:sp>
      <p:pic>
        <p:nvPicPr>
          <p:cNvPr id="5" name="Picture 4">
            <a:extLst>
              <a:ext uri="{FF2B5EF4-FFF2-40B4-BE49-F238E27FC236}">
                <a16:creationId xmlns:a16="http://schemas.microsoft.com/office/drawing/2014/main" id="{847DDD2D-3331-8363-997D-8E43F21DDF08}"/>
              </a:ext>
            </a:extLst>
          </p:cNvPr>
          <p:cNvPicPr>
            <a:picLocks noChangeAspect="1"/>
          </p:cNvPicPr>
          <p:nvPr/>
        </p:nvPicPr>
        <p:blipFill>
          <a:blip r:embed="rId2"/>
          <a:stretch>
            <a:fillRect/>
          </a:stretch>
        </p:blipFill>
        <p:spPr>
          <a:xfrm>
            <a:off x="1054415" y="2703435"/>
            <a:ext cx="4105157" cy="1927123"/>
          </a:xfrm>
          <a:prstGeom prst="rect">
            <a:avLst/>
          </a:prstGeom>
        </p:spPr>
      </p:pic>
      <p:pic>
        <p:nvPicPr>
          <p:cNvPr id="7" name="Picture 6">
            <a:extLst>
              <a:ext uri="{FF2B5EF4-FFF2-40B4-BE49-F238E27FC236}">
                <a16:creationId xmlns:a16="http://schemas.microsoft.com/office/drawing/2014/main" id="{1FD9C31C-83B6-AB64-CD61-38F633FCDB55}"/>
              </a:ext>
            </a:extLst>
          </p:cNvPr>
          <p:cNvPicPr>
            <a:picLocks noChangeAspect="1"/>
          </p:cNvPicPr>
          <p:nvPr/>
        </p:nvPicPr>
        <p:blipFill>
          <a:blip r:embed="rId3"/>
          <a:stretch>
            <a:fillRect/>
          </a:stretch>
        </p:blipFill>
        <p:spPr>
          <a:xfrm>
            <a:off x="5847736" y="2094270"/>
            <a:ext cx="5978013" cy="3571416"/>
          </a:xfrm>
          <a:prstGeom prst="rect">
            <a:avLst/>
          </a:prstGeom>
        </p:spPr>
      </p:pic>
      <p:sp>
        <p:nvSpPr>
          <p:cNvPr id="8" name="Rectangle 7">
            <a:extLst>
              <a:ext uri="{FF2B5EF4-FFF2-40B4-BE49-F238E27FC236}">
                <a16:creationId xmlns:a16="http://schemas.microsoft.com/office/drawing/2014/main" id="{BCE229F8-570C-D508-2961-E7A8587BF313}"/>
              </a:ext>
            </a:extLst>
          </p:cNvPr>
          <p:cNvSpPr/>
          <p:nvPr/>
        </p:nvSpPr>
        <p:spPr>
          <a:xfrm>
            <a:off x="167148" y="147484"/>
            <a:ext cx="11857704" cy="6607277"/>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3FCA368-CC13-702D-5DFA-651A09B1285E}"/>
              </a:ext>
            </a:extLst>
          </p:cNvPr>
          <p:cNvSpPr/>
          <p:nvPr/>
        </p:nvSpPr>
        <p:spPr>
          <a:xfrm>
            <a:off x="5751871" y="1690688"/>
            <a:ext cx="5978013" cy="38252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87607398-6262-160E-85BC-A31EA0209271}"/>
              </a:ext>
            </a:extLst>
          </p:cNvPr>
          <p:cNvSpPr/>
          <p:nvPr/>
        </p:nvSpPr>
        <p:spPr>
          <a:xfrm>
            <a:off x="629265" y="1825625"/>
            <a:ext cx="4746522" cy="317899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285679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835</Words>
  <Application>Microsoft Office PowerPoint</Application>
  <PresentationFormat>Widescreen</PresentationFormat>
  <Paragraphs>64</Paragraphs>
  <Slides>15</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universalSans</vt:lpstr>
      <vt:lpstr>Franklin Gothic Book</vt:lpstr>
      <vt:lpstr>Wingdings</vt:lpstr>
      <vt:lpstr>Wingdings 2</vt:lpstr>
      <vt:lpstr>Times New Roman</vt:lpstr>
      <vt:lpstr>Calibri</vt:lpstr>
      <vt:lpstr>Arial</vt:lpstr>
      <vt:lpstr>Libre Baskerville</vt:lpstr>
      <vt:lpstr>system-ui</vt:lpstr>
      <vt:lpstr>Lato Black</vt:lpstr>
      <vt:lpstr>Office Theme</vt:lpstr>
      <vt:lpstr>PowerPoint Presentation</vt:lpstr>
      <vt:lpstr>ABOUT ME</vt:lpstr>
      <vt:lpstr>PowerPoint Presentation</vt:lpstr>
      <vt:lpstr> PROJECT INTRODUCTION </vt:lpstr>
      <vt:lpstr>PROBLEM STATEMENT</vt:lpstr>
      <vt:lpstr>DATASET OVERVIEW </vt:lpstr>
      <vt:lpstr>METHODOLOGY</vt:lpstr>
      <vt:lpstr>DATA PREPROCESSING</vt:lpstr>
      <vt:lpstr>EXPLORATORY DATA ANALYSIS</vt:lpstr>
      <vt:lpstr>COUNT OF BOOKS PER GENRE </vt:lpstr>
      <vt:lpstr>BOOK DISTRIBUTION BY RATING</vt:lpstr>
      <vt:lpstr>TOP 10 HIGEST-RATED BOOKS</vt:lpstr>
      <vt:lpstr>TOP 10 HIGEST-RATED BOOKS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THOTA RAMYA</cp:lastModifiedBy>
  <cp:revision>27</cp:revision>
  <dcterms:created xsi:type="dcterms:W3CDTF">2021-02-16T05:19:00Z</dcterms:created>
  <dcterms:modified xsi:type="dcterms:W3CDTF">2025-09-04T05:36:51Z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8E155731E6AD4D7AA329BDDBADA69FE9_13</vt:lpwstr>
  </property>
  <property fmtid="{D5CDD505-2E9C-101B-9397-08002B2CF9AE}" pid="3" name="KSOProductBuildVer">
    <vt:lpwstr>1033-12.2.0.21931</vt:lpwstr>
  </property>
</Properties>
</file>