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16140622" r:id="rId4"/>
    <p:sldId id="262" r:id="rId5"/>
    <p:sldId id="263" r:id="rId6"/>
    <p:sldId id="265" r:id="rId7"/>
    <p:sldId id="266" r:id="rId8"/>
    <p:sldId id="267" r:id="rId10"/>
    <p:sldId id="16140633" r:id="rId11"/>
    <p:sldId id="16140632" r:id="rId12"/>
    <p:sldId id="16140634" r:id="rId13"/>
    <p:sldId id="268" r:id="rId14"/>
    <p:sldId id="16140623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89" y="67"/>
      </p:cViewPr>
      <p:guideLst>
        <p:guide orient="horz" pos="213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Click to add title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Sentimental Analysis</a:t>
            </a:r>
            <a:endParaRPr 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17" y="972726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5524" y="3843415"/>
            <a:ext cx="7980183" cy="178371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Thota Sravya Vardhani</a:t>
            </a:r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- Vignan Nirula Institue Of Technology  and Science for Women</a:t>
            </a:r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-  Information Technology</a:t>
            </a:r>
            <a:r>
              <a:rPr lang="en-I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- IT</a:t>
            </a:r>
            <a:endParaRPr lang="en-I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36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FINAL Result</a:t>
            </a:r>
            <a:endParaRPr lang="en-US" sz="3600" b="1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1025" y="1569720"/>
            <a:ext cx="4785360" cy="4568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Content Placeholder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00370" y="1528445"/>
            <a:ext cx="6209665" cy="5329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800" b="1" dirty="0">
                <a:ea typeface="+mn-lt"/>
                <a:cs typeface="+mn-lt"/>
              </a:rPr>
              <a:t> Naive Bayes ML model OUTPUT: </a:t>
            </a:r>
            <a:endParaRPr lang="en-US" altLang="en-IN" sz="2800" b="1" dirty="0">
              <a:ea typeface="+mn-lt"/>
              <a:cs typeface="+mn-lt"/>
            </a:endParaRPr>
          </a:p>
          <a:p>
            <a:r>
              <a:rPr lang="en-US" altLang="en-IN" sz="2800" b="1" dirty="0"/>
              <a:t>L</a:t>
            </a:r>
            <a:r>
              <a:rPr lang="en-US" altLang="en-IN" sz="1800" b="1" dirty="0"/>
              <a:t>ibrary - sklearn.model_selection, metrics, naive_bayes</a:t>
            </a:r>
            <a:endParaRPr lang="en-US" altLang="en-IN" sz="1800" b="1" dirty="0"/>
          </a:p>
          <a:p>
            <a:pPr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en-IN" sz="1800" b="1" dirty="0"/>
              <a:t> After Performing : some data processing like   Lemmatization, removing symbols, numbers, stopwords, stemming, emojis, links and TF- IDF Vectorization </a:t>
            </a:r>
            <a:endParaRPr lang="en-US" altLang="en-IN" sz="1800" b="1" dirty="0"/>
          </a:p>
          <a:p>
            <a:pPr>
              <a:lnSpc>
                <a:spcPct val="130000"/>
              </a:lnSpc>
            </a:pPr>
            <a:r>
              <a:rPr lang="en-US" altLang="en-IN" sz="1800" b="1" dirty="0"/>
              <a:t>That Processed data is given to Naive Bayes ML model that by taking </a:t>
            </a:r>
            <a:r>
              <a:rPr lang="en-US" altLang="en-IN" sz="2400" b="1" dirty="0"/>
              <a:t>Splitting,Analysing, Predict(Testing)</a:t>
            </a:r>
            <a:r>
              <a:rPr lang="en-US" altLang="en-IN" sz="1800" b="1" dirty="0"/>
              <a:t> and give final Accuracy score including Reviews and Liked data.</a:t>
            </a:r>
            <a:endParaRPr lang="en-US" altLang="en-IN" sz="1800" b="1" dirty="0"/>
          </a:p>
          <a:p>
            <a:r>
              <a:rPr lang="en-US" altLang="en-IN" sz="2400" b="1" dirty="0"/>
              <a:t>0.8 - 80 % Accuracy</a:t>
            </a:r>
            <a:r>
              <a:rPr lang="en-US" altLang="en-IN" sz="1800" b="1" dirty="0"/>
              <a:t> and the clasification report as side given</a:t>
            </a:r>
            <a:endParaRPr lang="en-IN" sz="2800" b="1" dirty="0"/>
          </a:p>
          <a:p>
            <a:pPr marL="305435" indent="-305435"/>
            <a:endParaRPr lang="en-I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827" y="77137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190" y="1378585"/>
            <a:ext cx="11029315" cy="5850255"/>
          </a:xfrm>
        </p:spPr>
        <p:txBody>
          <a:bodyPr>
            <a:normAutofit/>
          </a:bodyPr>
          <a:lstStyle/>
          <a:p>
            <a:r>
              <a:rPr lang="en-IN" sz="1600" dirty="0">
                <a:sym typeface="+mn-ea"/>
              </a:rPr>
              <a:t> This suggests that the</a:t>
            </a:r>
            <a:r>
              <a:rPr lang="en-IN" sz="1800" b="1" dirty="0">
                <a:sym typeface="+mn-ea"/>
              </a:rPr>
              <a:t> </a:t>
            </a:r>
            <a:r>
              <a:rPr lang="en-US" altLang="en-IN" sz="2000" b="1" dirty="0">
                <a:sym typeface="+mn-ea"/>
              </a:rPr>
              <a:t>R</a:t>
            </a:r>
            <a:r>
              <a:rPr lang="en-IN" sz="2000" b="1" dirty="0">
                <a:sym typeface="+mn-ea"/>
              </a:rPr>
              <a:t>estaurant reviews are generally positive</a:t>
            </a:r>
            <a:endParaRPr lang="en-IN" sz="2000" b="1" dirty="0"/>
          </a:p>
          <a:p>
            <a:pPr marL="305435" indent="-305435"/>
            <a:r>
              <a:rPr lang="en-IN" sz="1600" dirty="0"/>
              <a:t>The model achieved an accuracy of 80%, indicating it is fairly reliable in classifying reviews as positive or negative. The precision, recall, and f1-scores for both classes (positive and negative reviews) are also quite balanced, </a:t>
            </a:r>
            <a:endParaRPr lang="en-IN" sz="1600" dirty="0"/>
          </a:p>
          <a:p>
            <a:pPr marL="305435" indent="-305435"/>
            <a:r>
              <a:rPr lang="en-US" altLang="en-IN" sz="1600" dirty="0"/>
              <a:t>W</a:t>
            </a:r>
            <a:r>
              <a:rPr lang="en-IN" sz="1600" dirty="0"/>
              <a:t>ith f1-scores of 0.80 for both classes. This suggests that the restaurant reviews are generally positive, given that the model performs well in identifying positive reviews (class 1) with a precision of 0.85 and recall of 0.75. </a:t>
            </a:r>
            <a:endParaRPr lang="en-IN" sz="1600" dirty="0"/>
          </a:p>
          <a:p>
            <a:pPr marL="305435" indent="-305435"/>
            <a:r>
              <a:rPr lang="en-IN" sz="2400" dirty="0"/>
              <a:t>Challenges Encountered</a:t>
            </a:r>
            <a:endParaRPr lang="en-IN" sz="2400" dirty="0"/>
          </a:p>
          <a:p>
            <a:pPr marL="342900" indent="-342900">
              <a:buAutoNum type="arabicPeriod"/>
            </a:pPr>
            <a:r>
              <a:rPr lang="en-IN" sz="1600" b="1" dirty="0"/>
              <a:t>Data Quality</a:t>
            </a:r>
            <a:r>
              <a:rPr lang="en-IN" sz="1600" dirty="0"/>
              <a:t>:</a:t>
            </a:r>
            <a:r>
              <a:rPr lang="en-US" altLang="en-IN" sz="1600" dirty="0"/>
              <a:t> </a:t>
            </a:r>
            <a:r>
              <a:rPr lang="en-IN" sz="1600" dirty="0"/>
              <a:t>The dataset might have had duplicated reviews,</a:t>
            </a:r>
            <a:r>
              <a:rPr lang="en-US" altLang="en-IN" sz="1600" dirty="0"/>
              <a:t> numeric , symbolised </a:t>
            </a:r>
            <a:r>
              <a:rPr lang="en-IN" sz="1600" dirty="0"/>
              <a:t> which could affect the training process.</a:t>
            </a: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b="1" dirty="0"/>
              <a:t>Feature Extraction</a:t>
            </a:r>
            <a:r>
              <a:rPr lang="en-IN" sz="1600" dirty="0"/>
              <a:t>:</a:t>
            </a:r>
            <a:r>
              <a:rPr lang="en-US" altLang="en-IN" sz="1600" dirty="0"/>
              <a:t> </a:t>
            </a:r>
            <a:r>
              <a:rPr lang="en-IN" sz="1600" dirty="0"/>
              <a:t>Converting textual data to numerical format while retaining semantic meaning is challenging. TF-IDF work</a:t>
            </a:r>
            <a:r>
              <a:rPr lang="en-US" altLang="en-IN" sz="1600" dirty="0"/>
              <a:t>ed here (but some times not be).</a:t>
            </a:r>
            <a:endParaRPr lang="en-US" altLang="en-IN" sz="1600" dirty="0"/>
          </a:p>
          <a:p>
            <a:r>
              <a:rPr lang="en-US" altLang="en-IN" sz="2400" dirty="0"/>
              <a:t>Potential Improvements</a:t>
            </a:r>
            <a:endParaRPr lang="en-US" altLang="en-IN" sz="2400" dirty="0"/>
          </a:p>
          <a:p>
            <a:pPr marL="342900" indent="-342900">
              <a:buAutoNum type="arabicPeriod"/>
            </a:pPr>
            <a:r>
              <a:rPr lang="en-US" altLang="en-IN" sz="1600" b="1" dirty="0"/>
              <a:t>Data Preprocessing</a:t>
            </a:r>
            <a:r>
              <a:rPr lang="en-US" altLang="en-IN" sz="1600" dirty="0"/>
              <a:t>: Implement more sophisticated text preprocessing techniques, such as stemming, lemmatization, and handling negations.</a:t>
            </a:r>
            <a:endParaRPr lang="en-US" altLang="en-IN" sz="1600" dirty="0"/>
          </a:p>
          <a:p>
            <a:pPr marL="342900" indent="-342900">
              <a:buAutoNum type="arabicPeriod"/>
            </a:pPr>
            <a:r>
              <a:rPr lang="en-US" altLang="en-IN" sz="1600" dirty="0"/>
              <a:t>Using TF-IDF vectorizer, Naive Bayes model.</a:t>
            </a:r>
            <a:endParaRPr lang="en-US" altLang="en-IN" sz="1600" dirty="0"/>
          </a:p>
          <a:p>
            <a:pPr marL="342900" indent="-342900">
              <a:buAutoNum type="arabicPeriod"/>
            </a:pPr>
            <a:endParaRPr lang="en-US" altLang="en-IN" sz="1600" dirty="0"/>
          </a:p>
          <a:p>
            <a:endParaRPr lang="en-US" altLang="en-IN" sz="1600" dirty="0"/>
          </a:p>
          <a:p>
            <a:pPr marL="342900" indent="-342900">
              <a:buAutoNum type="arabicPeriod"/>
            </a:pPr>
            <a:endParaRPr lang="en-US" alt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By incorporating additional data sources, optimizing algorithms, and expanding the system to multiple regions, the sentiment analysis for restaurant reviews can be significantly enhanced.</a:t>
            </a:r>
            <a:endParaRPr lang="en-US" sz="2000" dirty="0">
              <a:ea typeface="+mn-lt"/>
              <a:cs typeface="+mn-lt"/>
            </a:endParaRP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 Integrating emerging technologies such as edge computing and advanced machine learning techniques will further improve the system's accuracy, scalability, and real-time processing capabilities. </a:t>
            </a:r>
            <a:endParaRPr lang="en-US" sz="2000" dirty="0">
              <a:ea typeface="+mn-lt"/>
              <a:cs typeface="+mn-lt"/>
            </a:endParaRP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This comprehensive approach will provide restaurant owners with deeper insights into customer sentiment, enabling them to make data-driven decisions to improve their services and customer satisfaction..</a:t>
            </a:r>
            <a:endParaRPr lang="en-US" sz="2000" dirty="0"/>
          </a:p>
          <a:p>
            <a:pPr marL="305435" indent="-305435"/>
            <a:endParaRPr lang="en-US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815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IN" sz="2800" b="1" dirty="0">
                <a:solidFill>
                  <a:srgbClr val="0F0F0F"/>
                </a:solidFill>
                <a:ea typeface="+mn-lt"/>
                <a:cs typeface="+mn-lt"/>
              </a:rPr>
              <a:t>Dataset</a:t>
            </a:r>
            <a:r>
              <a:rPr lang="en-US" altLang="en-IN" sz="2400" dirty="0">
                <a:solidFill>
                  <a:srgbClr val="0F0F0F"/>
                </a:solidFill>
                <a:ea typeface="+mn-lt"/>
                <a:cs typeface="+mn-lt"/>
              </a:rPr>
              <a:t> link : 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https://www.kaggle.com/datasets/vigneshwarsofficial/reviews</a:t>
            </a:r>
            <a:r>
              <a:rPr lang="en-US" altLang="en-IN" sz="24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https://scikit-learn.org/stable/</a:t>
            </a:r>
            <a:r>
              <a:rPr lang="en-US" altLang="en-IN" sz="2400" dirty="0">
                <a:solidFill>
                  <a:srgbClr val="0F0F0F"/>
                </a:solidFill>
                <a:ea typeface="+mn-lt"/>
                <a:cs typeface="+mn-lt"/>
              </a:rPr>
              <a:t> - Scikit Learn / SKlearn Library (Naive_Bayes ML model)</a:t>
            </a:r>
            <a:endParaRPr lang="en-US" alt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altLang="en-IN" sz="2400" dirty="0">
                <a:solidFill>
                  <a:srgbClr val="0F0F0F"/>
                </a:solidFill>
                <a:ea typeface="+mn-lt"/>
                <a:cs typeface="+mn-lt"/>
              </a:rPr>
              <a:t>https://matplotlib.org/ - Matplotlib </a:t>
            </a:r>
            <a:endParaRPr lang="en-US" alt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altLang="en-IN" sz="2400" dirty="0">
                <a:solidFill>
                  <a:srgbClr val="0F0F0F"/>
                </a:solidFill>
                <a:ea typeface="+mn-lt"/>
                <a:cs typeface="+mn-lt"/>
              </a:rPr>
              <a:t>https://pandas.pydata.org/ -Pandas</a:t>
            </a:r>
            <a:endParaRPr lang="en-US" alt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altLang="en-IN" sz="2400" dirty="0">
                <a:solidFill>
                  <a:srgbClr val="0F0F0F"/>
                </a:solidFill>
                <a:ea typeface="+mn-lt"/>
                <a:cs typeface="+mn-lt"/>
              </a:rPr>
              <a:t>https://pypi.org/project/beautifulsoup4/ - beautifulSoup4 -bs4</a:t>
            </a:r>
            <a:endParaRPr lang="en-US" alt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US" altLang="en-IN" sz="24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>
                <a:latin typeface="Arial" panose="020B0604020202020204"/>
                <a:ea typeface="+mn-lt"/>
                <a:cs typeface="+mn-lt"/>
              </a:rPr>
              <a:t>Development Approach </a:t>
            </a:r>
            <a:r>
              <a:rPr lang="en-US" sz="2000">
                <a:latin typeface="Arial" panose="020B0604020202020204"/>
                <a:ea typeface="+mn-lt"/>
                <a:cs typeface="+mn-lt"/>
              </a:rPr>
              <a:t>(Technology Used) </a:t>
            </a:r>
            <a:endParaRPr lang="en-US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>
              <a:latin typeface="Arial" panose="020B0604020202020204"/>
              <a:cs typeface="Calibri" panose="020F050202020403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120" y="930910"/>
            <a:ext cx="11059160" cy="530225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540" y="1536700"/>
            <a:ext cx="11424920" cy="4354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endParaRPr lang="en-IN" sz="3200">
              <a:solidFill>
                <a:srgbClr val="0F0F0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80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altLang="en-IN" sz="2400"/>
              <a:t>D</a:t>
            </a:r>
            <a:r>
              <a:rPr lang="en-IN" sz="2400"/>
              <a:t>evelop </a:t>
            </a:r>
            <a:r>
              <a:rPr lang="en-IN" sz="2400" b="1"/>
              <a:t>a  </a:t>
            </a:r>
            <a:r>
              <a:rPr lang="en-IN" sz="2400" b="1">
                <a:ln>
                  <a:solidFill>
                    <a:schemeClr val="tx1"/>
                  </a:solidFill>
                </a:ln>
              </a:rPr>
              <a:t>Sentimental Analysis </a:t>
            </a:r>
            <a:r>
              <a:rPr lang="en-IN" sz="2400">
                <a:ln>
                  <a:solidFill>
                    <a:schemeClr val="tx1"/>
                  </a:solidFill>
                </a:ln>
              </a:rPr>
              <a:t>Model </a:t>
            </a:r>
            <a:r>
              <a:rPr lang="en-IN" sz="2400"/>
              <a:t>to </a:t>
            </a:r>
            <a:r>
              <a:rPr lang="en-IN" sz="2400" b="1"/>
              <a:t>classify </a:t>
            </a:r>
            <a:r>
              <a:rPr lang="en-IN" sz="2400" b="1">
                <a:ln>
                  <a:solidFill>
                    <a:schemeClr val="tx1"/>
                  </a:solidFill>
                </a:ln>
              </a:rPr>
              <a:t>Restaurant </a:t>
            </a:r>
            <a:r>
              <a:rPr lang="en-IN" sz="2400" b="1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Reviews </a:t>
            </a:r>
            <a:r>
              <a:rPr lang="en-IN" sz="2400"/>
              <a:t>as positve or negative</a:t>
            </a:r>
            <a:r>
              <a:rPr lang="en-US" altLang="en-IN" sz="2400"/>
              <a:t> </a:t>
            </a:r>
            <a:r>
              <a:rPr lang="en-IN" altLang="en-US" sz="2400"/>
              <a:t>.</a:t>
            </a:r>
            <a:endParaRPr lang="en-IN" altLang="en-US" sz="2400"/>
          </a:p>
          <a:p>
            <a:pPr>
              <a:lnSpc>
                <a:spcPct val="150000"/>
              </a:lnSpc>
            </a:pPr>
            <a:r>
              <a:rPr lang="en-IN" altLang="en-US" sz="2400"/>
              <a:t>This model will provide businesses with vauable insights into customer satisfaction</a:t>
            </a:r>
            <a:br>
              <a:rPr lang="en-IN" altLang="en-US" sz="2400"/>
            </a:br>
            <a:r>
              <a:rPr lang="en-IN" altLang="en-US" sz="2400"/>
              <a:t>and helpthem make data - driven decisions to improve their services.</a:t>
            </a:r>
            <a:endParaRPr lang="en-I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150000"/>
              </a:lnSpc>
            </a:pPr>
            <a:r>
              <a:rPr lang="en-IN" sz="1200" b="1">
                <a:latin typeface="Calibri" panose="020F0502020204030204"/>
                <a:ea typeface="+mn-lt"/>
                <a:cs typeface="+mn-lt"/>
              </a:rPr>
              <a:t>The proposed system aims </a:t>
            </a:r>
            <a:r>
              <a:rPr lang="en-IN" sz="1200" b="1">
                <a:ln>
                  <a:solidFill>
                    <a:schemeClr val="tx1"/>
                  </a:solidFill>
                </a:ln>
                <a:sym typeface="+mn-ea"/>
              </a:rPr>
              <a:t> </a:t>
            </a:r>
            <a:r>
              <a:rPr lang="en-IN" sz="1200" b="1">
                <a:sym typeface="+mn-ea"/>
              </a:rPr>
              <a:t>to classify restaurant reviews</a:t>
            </a:r>
            <a:r>
              <a:rPr lang="en-IN" sz="1200" b="1">
                <a:ln>
                  <a:solidFill>
                    <a:schemeClr val="tx1"/>
                  </a:solidFill>
                </a:ln>
                <a:sym typeface="+mn-ea"/>
              </a:rPr>
              <a:t> </a:t>
            </a:r>
            <a:r>
              <a:rPr lang="en-IN" sz="1200" b="1">
                <a:sym typeface="+mn-ea"/>
              </a:rPr>
              <a:t>as positve or negative</a:t>
            </a:r>
            <a:r>
              <a:rPr lang="en-US" altLang="en-IN" sz="1200">
                <a:sym typeface="+mn-ea"/>
              </a:rPr>
              <a:t> </a:t>
            </a:r>
            <a:r>
              <a:rPr lang="en-IN" altLang="en-US" sz="1200">
                <a:sym typeface="+mn-ea"/>
              </a:rPr>
              <a:t> </a:t>
            </a:r>
            <a:r>
              <a:rPr lang="en-IN" altLang="en-US" sz="1200" b="1">
                <a:sym typeface="+mn-ea"/>
              </a:rPr>
              <a:t>and also addresses the analysis of customer reviews,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w</a:t>
            </a:r>
            <a:r>
              <a:rPr lang="en-US" altLang="en-IN" sz="1200" b="1">
                <a:sym typeface="+mn-ea"/>
              </a:rPr>
              <a:t>i</a:t>
            </a:r>
            <a:r>
              <a:rPr lang="en-IN" sz="1200" b="1">
                <a:sym typeface="+mn-ea"/>
              </a:rPr>
              <a:t>th the rapid growth of online platforms for sharing opinions and reviews,resta</a:t>
            </a:r>
            <a:r>
              <a:rPr lang="en-US" altLang="en-IN" sz="1200" b="1">
                <a:sym typeface="+mn-ea"/>
              </a:rPr>
              <a:t>u</a:t>
            </a:r>
            <a:r>
              <a:rPr lang="en-IN" sz="1200" b="1">
                <a:sym typeface="+mn-ea"/>
              </a:rPr>
              <a:t>r</a:t>
            </a:r>
            <a:r>
              <a:rPr lang="en-US" altLang="en-IN" sz="1200" b="1">
                <a:sym typeface="+mn-ea"/>
              </a:rPr>
              <a:t>e</a:t>
            </a:r>
            <a:r>
              <a:rPr lang="en-IN" sz="1200" b="1">
                <a:sym typeface="+mn-ea"/>
              </a:rPr>
              <a:t>nts often rely</a:t>
            </a:r>
            <a:r>
              <a:rPr lang="en-US" altLang="en-IN" sz="1200" b="1">
                <a:sym typeface="+mn-ea"/>
              </a:rPr>
              <a:t> </a:t>
            </a:r>
            <a:r>
              <a:rPr lang="en-IN" sz="1200" b="1">
                <a:sym typeface="+mn-ea"/>
              </a:rPr>
              <a:t>on the customer feedback to imporve their services and attract  a new customers.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+mn-lt"/>
                <a:cs typeface="+mn-lt"/>
              </a:rPr>
              <a:t>Data Collection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 Gathers all the </a:t>
            </a:r>
            <a:r>
              <a:rPr lang="en-IN" sz="1200" b="1">
                <a:latin typeface="Calibri" panose="020F0502020204030204"/>
                <a:ea typeface="+mn-lt"/>
                <a:cs typeface="+mn-lt"/>
                <a:sym typeface="+mn-ea"/>
              </a:rPr>
              <a:t>REVIEWS and LIKES given to that review in Social media for that restaurant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>
              <a:lnSpc>
                <a:spcPct val="150000"/>
              </a:lnSpc>
            </a:pPr>
            <a:r>
              <a:rPr lang="en-IN" sz="1200" b="1">
                <a:latin typeface="Calibri" panose="020F0502020204030204"/>
                <a:ea typeface="+mn-lt"/>
                <a:cs typeface="+mn-lt"/>
              </a:rPr>
              <a:t>Utilized </a:t>
            </a:r>
            <a:r>
              <a:rPr lang="en-IN" sz="1200" b="1">
                <a:latin typeface="Calibri" panose="020F0502020204030204"/>
                <a:ea typeface="+mn-lt"/>
                <a:cs typeface="+mn-lt"/>
                <a:sym typeface="+mn-ea"/>
              </a:rPr>
              <a:t>these reviews can be taken from social media platforms like Google, Zomato, Swiggy.... and they are collectively </a:t>
            </a:r>
            <a:br>
              <a:rPr lang="en-IN" sz="1200" b="1">
                <a:latin typeface="Calibri" panose="020F0502020204030204"/>
                <a:ea typeface="+mn-lt"/>
                <a:cs typeface="+mn-lt"/>
                <a:sym typeface="+mn-ea"/>
              </a:rPr>
            </a:br>
            <a:r>
              <a:rPr lang="en-IN" sz="1200" b="1">
                <a:latin typeface="Calibri" panose="020F0502020204030204"/>
                <a:ea typeface="+mn-lt"/>
                <a:cs typeface="+mn-lt"/>
                <a:sym typeface="+mn-ea"/>
              </a:rPr>
              <a:t>gathered into a .CSV file named as ‘Reviews.csv’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.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+mn-lt"/>
                <a:cs typeface="+mn-lt"/>
              </a:rPr>
              <a:t>Data Preprocessing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Clean and preprocess the collected </a:t>
            </a:r>
            <a:r>
              <a:rPr lang="en-IN" sz="1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+mn-lt"/>
                <a:cs typeface="+mn-lt"/>
              </a:rPr>
              <a:t>data 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to handle missing values, outliers, and inconsistencies.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+mn-lt"/>
                <a:cs typeface="+mn-lt"/>
              </a:rPr>
              <a:t>Machine Learning Algorithm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Implemented a machine learning algorithm - Naive Bayes Algorithm to analyse restaurant reviews.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+mn-lt"/>
                <a:cs typeface="+mn-lt"/>
              </a:rPr>
              <a:t>Deployment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Develop a user-friendly Machine Learning training model, that provides real-time predictions for any kind of restaurant reviews.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Deploy the solution, by the accuracy score and classification report .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+mn-lt"/>
                <a:cs typeface="+mn-lt"/>
              </a:rPr>
              <a:t>Evaluation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Assess the model's performance using appropriate metrics such as Accuracy Score, Classification report, or other relative plots representations like Bargraph....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>
              <a:latin typeface="Calibri" panose="020F0502020204030204"/>
            </a:endParaRPr>
          </a:p>
          <a:p>
            <a:pPr marL="629920" lvl="1" indent="-305435"/>
            <a:r>
              <a:rPr lang="en-I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Result</a:t>
            </a:r>
            <a:r>
              <a:rPr lang="en-IN" sz="1200" b="1">
                <a:ea typeface="+mn-lt"/>
                <a:cs typeface="+mn-lt"/>
              </a:rPr>
              <a:t>: Analyzed reviews either positive or Negative . </a:t>
            </a:r>
            <a:endParaRPr lang="en-IN" sz="1200"/>
          </a:p>
          <a:p>
            <a:pPr marL="0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0847" y="71654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8170" y="1247140"/>
            <a:ext cx="11012170" cy="5069205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 T</a:t>
            </a:r>
            <a:r>
              <a:rPr lang="en-IN" sz="1500" b="1">
                <a:solidFill>
                  <a:srgbClr val="0F0F0F"/>
                </a:solidFill>
                <a:ea typeface="+mn-lt"/>
                <a:cs typeface="+mn-lt"/>
              </a:rPr>
              <a:t>he "System Approach" section outlines the overall strategy and methodology for developing and implementing the </a:t>
            </a:r>
            <a:r>
              <a:rPr lang="en-IN" sz="1500" b="1">
                <a:solidFill>
                  <a:schemeClr val="tx1"/>
                </a:solidFill>
                <a:effectLst/>
                <a:ea typeface="+mn-lt"/>
                <a:cs typeface="+mn-lt"/>
              </a:rPr>
              <a:t>Restaurant </a:t>
            </a:r>
            <a:r>
              <a:rPr lang="en-IN" sz="1500" b="1">
                <a:solidFill>
                  <a:srgbClr val="0F0F0F"/>
                </a:solidFill>
                <a:ea typeface="+mn-lt"/>
                <a:cs typeface="+mn-lt"/>
              </a:rPr>
              <a:t>Reviews Sentimental Analysis prediction system. Here's a suggested structure for this section:</a:t>
            </a:r>
            <a:endParaRPr lang="en-US" sz="1500"/>
          </a:p>
          <a:p>
            <a:pPr marL="305435" indent="-305435"/>
            <a:r>
              <a:rPr lang="en-I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requirements</a:t>
            </a:r>
            <a:r>
              <a:rPr lang="en-IN" sz="2000" b="1">
                <a:solidFill>
                  <a:srgbClr val="0F0F0F"/>
                </a:solidFill>
              </a:rPr>
              <a:t> </a:t>
            </a:r>
            <a:r>
              <a:rPr lang="en-IN" sz="1800" b="1">
                <a:solidFill>
                  <a:srgbClr val="0F0F0F"/>
                </a:solidFill>
              </a:rPr>
              <a:t>: </a:t>
            </a:r>
            <a:endParaRPr lang="en-IN" sz="1800" b="1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</a:rPr>
              <a:t>Windows OS or IOS - PC(Personal Computer) ,</a:t>
            </a:r>
            <a:endParaRPr lang="en-IN" sz="1480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75">
                <a:solidFill>
                  <a:srgbClr val="0F0F0F"/>
                </a:solidFill>
              </a:rPr>
              <a:t> </a:t>
            </a:r>
            <a:r>
              <a:rPr lang="en-IN" sz="1475">
                <a:solidFill>
                  <a:srgbClr val="0F0F0F"/>
                </a:solidFill>
                <a:sym typeface="+mn-ea"/>
              </a:rPr>
              <a:t>Anaconda - Jupyter or Google Colab with all below libraries or pip install them.</a:t>
            </a:r>
            <a:endParaRPr lang="en-IN" sz="1475">
              <a:solidFill>
                <a:srgbClr val="0F0F0F"/>
              </a:solidFill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  <a:sym typeface="+mn-ea"/>
              </a:rPr>
              <a:t>Data set of Restaurant Reviews - in .csv format (columns : Reviews and Likes) .</a:t>
            </a:r>
            <a:endParaRPr lang="en-IN" sz="1480">
              <a:solidFill>
                <a:srgbClr val="0F0F0F"/>
              </a:solidFill>
            </a:endParaRPr>
          </a:p>
          <a:p>
            <a:pPr marL="305435" indent="-305435"/>
            <a:r>
              <a:rPr lang="en-I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 required to build the model:</a:t>
            </a:r>
            <a:endParaRPr lang="en-I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</a:rPr>
              <a:t>pandas</a:t>
            </a:r>
            <a:endParaRPr lang="en-IN" sz="1480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</a:rPr>
              <a:t>matplotlib</a:t>
            </a:r>
            <a:endParaRPr lang="en-IN" sz="1480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  <a:sym typeface="+mn-ea"/>
              </a:rPr>
              <a:t>sklearn(Scikit Learn)(feature_extraction,model_selection,naive_buyes,metrics)</a:t>
            </a:r>
            <a:endParaRPr lang="en-IN" sz="1480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</a:rPr>
              <a:t>seaborn</a:t>
            </a:r>
            <a:endParaRPr lang="en-IN" sz="1480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75">
                <a:solidFill>
                  <a:srgbClr val="0F0F0F"/>
                </a:solidFill>
              </a:rPr>
              <a:t>WordCloud</a:t>
            </a:r>
            <a:endParaRPr lang="en-IN" sz="1475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</a:rPr>
              <a:t>collections</a:t>
            </a:r>
            <a:endParaRPr lang="en-IN" sz="1480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</a:rPr>
              <a:t>nltk (stem,corpus,tokenize)</a:t>
            </a:r>
            <a:endParaRPr lang="en-IN" sz="1480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</a:rPr>
              <a:t>contractions</a:t>
            </a:r>
            <a:endParaRPr lang="en-IN" sz="1480">
              <a:solidFill>
                <a:srgbClr val="0F0F0F"/>
              </a:solidFill>
            </a:endParaRPr>
          </a:p>
          <a:p>
            <a:pPr marL="800100" lvl="1" indent="-342900">
              <a:buAutoNum type="arabicPeriod"/>
            </a:pPr>
            <a:r>
              <a:rPr lang="en-IN" sz="1480">
                <a:solidFill>
                  <a:srgbClr val="0F0F0F"/>
                </a:solidFill>
              </a:rPr>
              <a:t>beautifulsoup4 (bs4)</a:t>
            </a:r>
            <a:endParaRPr lang="en-IN" sz="148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5147" y="77137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4980" y="1427480"/>
            <a:ext cx="11303000" cy="4993640"/>
          </a:xfrm>
        </p:spPr>
        <p:txBody>
          <a:bodyPr>
            <a:no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IN" sz="1000" b="1" dirty="0">
                <a:ea typeface="+mn-lt"/>
                <a:cs typeface="+mn-lt"/>
              </a:rPr>
              <a:t>In the Algorithm section, describe the machine learning algorithm chosen for Analysing Restaurant Reviews. </a:t>
            </a:r>
            <a:br>
              <a:rPr lang="en-IN" sz="1000" b="1" dirty="0">
                <a:ea typeface="+mn-lt"/>
                <a:cs typeface="+mn-lt"/>
              </a:rPr>
            </a:br>
            <a:r>
              <a:rPr lang="en-IN" sz="1000" b="1" dirty="0">
                <a:ea typeface="+mn-lt"/>
                <a:cs typeface="+mn-lt"/>
              </a:rPr>
              <a:t>Here's an example structure for this section:</a:t>
            </a:r>
            <a:endParaRPr lang="en-IN" sz="1000" b="1" dirty="0"/>
          </a:p>
          <a:p>
            <a:pPr marL="305435" indent="-305435"/>
            <a:r>
              <a:rPr lang="en-IN" sz="1400" b="1" dirty="0">
                <a:solidFill>
                  <a:schemeClr val="tx1"/>
                </a:solidFill>
                <a:effectLst/>
                <a:ea typeface="+mn-lt"/>
                <a:cs typeface="+mn-lt"/>
              </a:rPr>
              <a:t>Algorithm </a:t>
            </a:r>
            <a:r>
              <a:rPr lang="en-IN" sz="1400" b="1" dirty="0">
                <a:ea typeface="+mn-lt"/>
                <a:cs typeface="+mn-lt"/>
              </a:rPr>
              <a:t>Selection </a:t>
            </a:r>
            <a:r>
              <a:rPr lang="en-IN" sz="1200" b="1" dirty="0">
                <a:ea typeface="+mn-lt"/>
                <a:cs typeface="+mn-lt"/>
              </a:rPr>
              <a:t>:</a:t>
            </a:r>
            <a:endParaRPr lang="en-IN" sz="1200" b="1" dirty="0"/>
          </a:p>
          <a:p>
            <a:pPr marL="324485" lvl="1" indent="0">
              <a:buNone/>
            </a:pPr>
            <a:r>
              <a:rPr lang="en-IN" sz="1000" b="1" u="sng" dirty="0">
                <a:ea typeface="+mn-lt"/>
                <a:cs typeface="+mn-lt"/>
              </a:rPr>
              <a:t>Naive bayes(MultinomialNB) </a:t>
            </a:r>
            <a:r>
              <a:rPr lang="en-IN" sz="1000" b="1" dirty="0">
                <a:ea typeface="+mn-lt"/>
                <a:cs typeface="+mn-lt"/>
              </a:rPr>
              <a:t>:  </a:t>
            </a:r>
            <a:endParaRPr lang="en-IN" sz="1000" b="1" dirty="0">
              <a:ea typeface="+mn-lt"/>
              <a:cs typeface="+mn-lt"/>
            </a:endParaRPr>
          </a:p>
          <a:p>
            <a:pPr marL="610235" lvl="1" indent="-285750">
              <a:buFont typeface="Arial" panose="020B0604020202020204" pitchFamily="34" charset="0"/>
              <a:buChar char="•"/>
            </a:pPr>
            <a:r>
              <a:rPr lang="en-IN" sz="1000" b="1" dirty="0">
                <a:ea typeface="+mn-lt"/>
                <a:cs typeface="+mn-lt"/>
              </a:rPr>
              <a:t>This algorithm chosen  due to its simplicity, efficiency, and strong performance with text data.</a:t>
            </a:r>
            <a:endParaRPr lang="en-IN" sz="1000" b="1" dirty="0">
              <a:ea typeface="+mn-lt"/>
              <a:cs typeface="+mn-lt"/>
            </a:endParaRPr>
          </a:p>
          <a:p>
            <a:pPr marL="610235" lvl="1" indent="-285750">
              <a:buFont typeface="Arial" panose="020B0604020202020204" pitchFamily="34" charset="0"/>
              <a:buChar char="•"/>
            </a:pPr>
            <a:r>
              <a:rPr lang="en-IN" sz="1000" b="1" dirty="0">
                <a:ea typeface="+mn-lt"/>
                <a:cs typeface="+mn-lt"/>
              </a:rPr>
              <a:t>Here the Text data is seperated into a Matrix - Scenario of Naive Bayes excels</a:t>
            </a:r>
            <a:endParaRPr lang="en-IN" sz="1000" b="1" dirty="0">
              <a:ea typeface="+mn-lt"/>
              <a:cs typeface="+mn-lt"/>
            </a:endParaRPr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 </a:t>
            </a:r>
            <a:r>
              <a:rPr lang="en-IN" sz="1200" b="1" dirty="0">
                <a:ea typeface="+mn-lt"/>
                <a:cs typeface="+mn-lt"/>
              </a:rPr>
              <a:t>:</a:t>
            </a:r>
            <a:endParaRPr lang="en-IN" sz="1200" b="1" dirty="0"/>
          </a:p>
          <a:p>
            <a:pPr marL="629920" lvl="1" indent="-305435">
              <a:lnSpc>
                <a:spcPct val="150000"/>
              </a:lnSpc>
            </a:pPr>
            <a:r>
              <a:rPr lang="en-IN" sz="1000" b="1" dirty="0">
                <a:ea typeface="+mn-lt"/>
                <a:cs typeface="+mn-lt"/>
              </a:rPr>
              <a:t>This Algorithm took  TF-IDF vectorized (Term Frequency-Inverse Document Frequency : </a:t>
            </a:r>
            <a:r>
              <a:rPr lang="en-IN" sz="1000" b="1" dirty="0">
                <a:ea typeface="+mn-lt"/>
                <a:cs typeface="+mn-lt"/>
                <a:sym typeface="+mn-ea"/>
              </a:rPr>
              <a:t>can be used to give more weight to important words and less to common words</a:t>
            </a:r>
            <a:r>
              <a:rPr lang="en-IN" sz="1000" b="1" dirty="0">
                <a:ea typeface="+mn-lt"/>
                <a:cs typeface="+mn-lt"/>
              </a:rPr>
              <a:t>), Emojis Removed, lemmatized,Stemmed(Original form of word), Special Characters(@,!...) removed, Numbers (1,2,3,0,....) removed  Restaurant Reviews column from data set .</a:t>
            </a:r>
            <a:endParaRPr lang="en-IN" sz="1000" b="1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</a:t>
            </a:r>
            <a:r>
              <a:rPr lang="en-IN" sz="1200" b="1" dirty="0">
                <a:ea typeface="+mn-lt"/>
                <a:cs typeface="+mn-lt"/>
              </a:rPr>
              <a:t>:</a:t>
            </a:r>
            <a:endParaRPr lang="en-IN" sz="1200" b="1" dirty="0"/>
          </a:p>
          <a:p>
            <a:pPr marL="629920" lvl="1" indent="-305435">
              <a:lnSpc>
                <a:spcPct val="150000"/>
              </a:lnSpc>
            </a:pPr>
            <a:r>
              <a:rPr lang="en-IN" sz="1000" b="1" dirty="0">
                <a:ea typeface="+mn-lt"/>
                <a:cs typeface="+mn-lt"/>
              </a:rPr>
              <a:t>Historical Data: The dataset of text reviews and their sentiment labels is cleaned and prepared.</a:t>
            </a:r>
            <a:endParaRPr lang="en-IN" sz="1000" b="1" dirty="0">
              <a:ea typeface="+mn-lt"/>
              <a:cs typeface="+mn-lt"/>
            </a:endParaRPr>
          </a:p>
          <a:p>
            <a:pPr marL="629920" lvl="1" indent="-305435">
              <a:lnSpc>
                <a:spcPct val="150000"/>
              </a:lnSpc>
            </a:pPr>
            <a:r>
              <a:rPr lang="en-IN" sz="1000" b="1" dirty="0">
                <a:ea typeface="+mn-lt"/>
                <a:cs typeface="+mn-lt"/>
              </a:rPr>
              <a:t>Feature Extraction: Text data is converted into numerical features using vectorizers.</a:t>
            </a:r>
            <a:endParaRPr lang="en-IN" sz="1000" b="1" dirty="0">
              <a:ea typeface="+mn-lt"/>
              <a:cs typeface="+mn-lt"/>
            </a:endParaRPr>
          </a:p>
          <a:p>
            <a:pPr marL="629920" lvl="1" indent="-305435">
              <a:lnSpc>
                <a:spcPct val="150000"/>
              </a:lnSpc>
            </a:pPr>
            <a:r>
              <a:rPr lang="en-IN" sz="1000" b="1" dirty="0">
                <a:ea typeface="+mn-lt"/>
                <a:cs typeface="+mn-lt"/>
              </a:rPr>
              <a:t>Train-Test Split: The data is split into training and testing sets.</a:t>
            </a:r>
            <a:endParaRPr lang="en-IN" sz="1000" b="1" dirty="0">
              <a:ea typeface="+mn-lt"/>
              <a:cs typeface="+mn-lt"/>
            </a:endParaRPr>
          </a:p>
          <a:p>
            <a:pPr marL="629920" lvl="1" indent="-305435">
              <a:lnSpc>
                <a:spcPct val="150000"/>
              </a:lnSpc>
            </a:pPr>
            <a:r>
              <a:rPr lang="en-IN" sz="1000" b="1" dirty="0">
                <a:ea typeface="+mn-lt"/>
                <a:cs typeface="+mn-lt"/>
              </a:rPr>
              <a:t>Model Training: The </a:t>
            </a:r>
            <a:r>
              <a:rPr lang="en-IN" sz="1200" b="1" u="sng" dirty="0">
                <a:ea typeface="+mn-lt"/>
                <a:cs typeface="+mn-lt"/>
              </a:rPr>
              <a:t>Naive Bayes</a:t>
            </a:r>
            <a:r>
              <a:rPr lang="en-IN" sz="1000" b="1" dirty="0">
                <a:ea typeface="+mn-lt"/>
                <a:cs typeface="+mn-lt"/>
              </a:rPr>
              <a:t> model is trained on the training set.</a:t>
            </a:r>
            <a:endParaRPr lang="en-IN" sz="1000" b="1" dirty="0">
              <a:ea typeface="+mn-lt"/>
              <a:cs typeface="+mn-lt"/>
            </a:endParaRPr>
          </a:p>
          <a:p>
            <a:pPr marL="629920" lvl="1" indent="-305435">
              <a:lnSpc>
                <a:spcPct val="150000"/>
              </a:lnSpc>
            </a:pPr>
            <a:r>
              <a:rPr lang="en-IN" sz="1000" b="1" dirty="0">
                <a:ea typeface="+mn-lt"/>
                <a:cs typeface="+mn-lt"/>
              </a:rPr>
              <a:t>Model Evaluation: The model is evaluated using various </a:t>
            </a:r>
            <a:r>
              <a:rPr lang="en-IN" sz="1200" b="1" u="sng" dirty="0">
                <a:ea typeface="+mn-lt"/>
                <a:cs typeface="+mn-lt"/>
              </a:rPr>
              <a:t>metrics -accuracy score</a:t>
            </a:r>
            <a:r>
              <a:rPr lang="en-IN" sz="1000" b="1" dirty="0">
                <a:ea typeface="+mn-lt"/>
                <a:cs typeface="+mn-lt"/>
              </a:rPr>
              <a:t> </a:t>
            </a:r>
            <a:r>
              <a:rPr lang="en-US" altLang="en-IN" sz="1000" b="1" dirty="0">
                <a:ea typeface="+mn-lt"/>
                <a:cs typeface="+mn-lt"/>
              </a:rPr>
              <a:t>..........</a:t>
            </a:r>
            <a:endParaRPr lang="en-IN" sz="1000" b="1" dirty="0">
              <a:ea typeface="+mn-lt"/>
              <a:cs typeface="+mn-lt"/>
            </a:endParaRPr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</a:t>
            </a:r>
            <a:r>
              <a:rPr lang="en-IN" sz="1200" b="1" dirty="0">
                <a:ea typeface="+mn-lt"/>
                <a:cs typeface="+mn-lt"/>
              </a:rPr>
              <a:t>:</a:t>
            </a:r>
            <a:endParaRPr lang="en-IN" sz="1200" b="1" dirty="0"/>
          </a:p>
          <a:p>
            <a:pPr marL="629920" lvl="1" indent="-305435"/>
            <a:r>
              <a:rPr lang="en-IN" sz="1000" b="1" dirty="0">
                <a:ea typeface="+mn-lt"/>
                <a:cs typeface="+mn-lt"/>
              </a:rPr>
              <a:t>In this the moodel will do prediction process, by using test (x_test &amp; y_test) data by .predict(x_list) . if the o/p of this matched with the y_train data the data accuracy is tested and predicted .</a:t>
            </a:r>
            <a:endParaRPr lang="en-IN" sz="1000" b="1" dirty="0"/>
          </a:p>
          <a:p>
            <a:pPr marL="305435" indent="-305435"/>
            <a:endParaRPr lang="en-IN" sz="1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7137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3" name="Content Placeholder 2" descr="Result 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825" y="1251585"/>
            <a:ext cx="5316855" cy="5371465"/>
          </a:xfrm>
          <a:prstGeom prst="rect">
            <a:avLst/>
          </a:prstGeom>
        </p:spPr>
      </p:pic>
      <p:sp>
        <p:nvSpPr>
          <p:cNvPr id="4" name="Content Placeholder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84850" y="1247140"/>
            <a:ext cx="5923915" cy="5069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IN" sz="2400" b="1">
                <a:solidFill>
                  <a:srgbClr val="0F0F0F"/>
                </a:solidFill>
                <a:effectLst/>
                <a:ea typeface="+mn-lt"/>
                <a:cs typeface="+mn-lt"/>
              </a:rPr>
              <a:t>Bargraph for  ‘ Liked ‘ Value Counts:</a:t>
            </a:r>
            <a:endParaRPr lang="en-IN" sz="2400" b="1">
              <a:solidFill>
                <a:srgbClr val="0F0F0F"/>
              </a:solidFill>
              <a:effectLst/>
              <a:ea typeface="+mn-lt"/>
              <a:cs typeface="+mn-lt"/>
            </a:endParaRPr>
          </a:p>
          <a:p>
            <a:pPr marL="305435" indent="-305435"/>
            <a:r>
              <a:rPr lang="en-US" altLang="en-IN" sz="1800" b="1">
                <a:solidFill>
                  <a:schemeClr val="tx1"/>
                </a:solidFill>
                <a:effectLst/>
              </a:rPr>
              <a:t>In this barplot we identify two X- plots they are Positive and Negative :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pPr marL="305435" indent="-305435"/>
            <a:r>
              <a:rPr lang="en-US" altLang="en-IN" sz="1800" b="1">
                <a:solidFill>
                  <a:schemeClr val="tx1"/>
                </a:solidFill>
                <a:effectLst/>
              </a:rPr>
              <a:t>In the Data set, if ‘Liked’ - 0 - Negative 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en-IN" sz="1800" b="1">
                <a:solidFill>
                  <a:schemeClr val="tx1"/>
                </a:solidFill>
                <a:effectLst/>
              </a:rPr>
              <a:t>                                                  1 - Positive 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r>
              <a:rPr lang="en-US" altLang="en-IN" sz="1800" b="1">
                <a:solidFill>
                  <a:schemeClr val="tx1"/>
                </a:solidFill>
                <a:effectLst/>
              </a:rPr>
              <a:t>checking the value counts of ‘Liked’.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r>
              <a:rPr lang="en-US" altLang="en-IN" sz="1800" b="1">
                <a:solidFill>
                  <a:schemeClr val="tx1"/>
                </a:solidFill>
                <a:effectLst/>
              </a:rPr>
              <a:t>For our data set that we had given the result is 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en-IN" sz="1800" b="1">
                <a:solidFill>
                  <a:schemeClr val="tx1"/>
                </a:solidFill>
                <a:effectLst/>
              </a:rPr>
              <a:t>                                 Liked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en-IN" sz="1800" b="1">
                <a:solidFill>
                  <a:schemeClr val="tx1"/>
                </a:solidFill>
                <a:effectLst/>
              </a:rPr>
              <a:t>                              1    500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en-IN" sz="1800" b="1">
                <a:solidFill>
                  <a:schemeClr val="tx1"/>
                </a:solidFill>
                <a:effectLst/>
              </a:rPr>
              <a:t>                              0    500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r>
              <a:rPr lang="en-US" altLang="en-IN" sz="1800" b="1">
                <a:solidFill>
                  <a:schemeClr val="tx1"/>
                </a:solidFill>
                <a:effectLst/>
              </a:rPr>
              <a:t>So the plotting shows equal for both positive and negative.</a:t>
            </a:r>
            <a:endParaRPr lang="en-US" altLang="en-IN" sz="1800" b="1">
              <a:solidFill>
                <a:schemeClr val="tx1"/>
              </a:solidFill>
              <a:effectLst/>
            </a:endParaRPr>
          </a:p>
          <a:p>
            <a:r>
              <a:rPr lang="en-US" altLang="en-IN" sz="1800" b="1">
                <a:solidFill>
                  <a:schemeClr val="tx1"/>
                </a:solidFill>
                <a:effectLst/>
              </a:rPr>
              <a:t>Library :  matplotlib.pyplot</a:t>
            </a:r>
            <a:endParaRPr lang="en-US" altLang="en-IN" sz="1800" b="1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97" y="771371"/>
            <a:ext cx="11029616" cy="530296"/>
          </a:xfrm>
        </p:spPr>
        <p:txBody>
          <a:bodyPr>
            <a:noAutofit/>
          </a:bodyPr>
          <a:p>
            <a:r>
              <a:rPr lang="en-US" sz="36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US" sz="3600" b="1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  <a:sym typeface="+mn-ea"/>
            </a:endParaRPr>
          </a:p>
        </p:txBody>
      </p:sp>
      <p:pic>
        <p:nvPicPr>
          <p:cNvPr id="4" name="Content Placeholder 3" descr="result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360" y="1446530"/>
            <a:ext cx="5861050" cy="4959350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70625" y="1337945"/>
            <a:ext cx="5275580" cy="487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800" b="1" dirty="0">
                <a:ea typeface="+mn-lt"/>
                <a:cs typeface="+mn-lt"/>
              </a:rPr>
              <a:t>Frequency of specific words : </a:t>
            </a:r>
            <a:endParaRPr lang="en-US" altLang="en-IN" sz="2800" b="1" dirty="0">
              <a:ea typeface="+mn-lt"/>
              <a:cs typeface="+mn-lt"/>
            </a:endParaRPr>
          </a:p>
          <a:p>
            <a:r>
              <a:rPr lang="en-US" altLang="en-IN" sz="2800" b="1" dirty="0"/>
              <a:t>L</a:t>
            </a:r>
            <a:r>
              <a:rPr lang="en-US" altLang="en-IN" sz="1800" b="1" dirty="0"/>
              <a:t>ibrary - matplotlib.pyplot(To plot)</a:t>
            </a:r>
            <a:endParaRPr lang="en-US" altLang="en-IN" sz="1800" b="1" dirty="0"/>
          </a:p>
          <a:p>
            <a:pPr>
              <a:lnSpc>
                <a:spcPct val="150000"/>
              </a:lnSpc>
            </a:pPr>
            <a:r>
              <a:rPr lang="en-US" altLang="en-IN" sz="1800" b="1" dirty="0"/>
              <a:t> By dictionary usage with keys: word </a:t>
            </a:r>
            <a:endParaRPr lang="en-US" altLang="en-IN" sz="1800" b="1" dirty="0"/>
          </a:p>
          <a:p>
            <a:pPr marL="0" indent="0">
              <a:buNone/>
            </a:pPr>
            <a:r>
              <a:rPr lang="en-US" altLang="en-IN" sz="1800" b="1" dirty="0"/>
              <a:t>                                                values: word count </a:t>
            </a:r>
            <a:endParaRPr lang="en-US" altLang="en-IN" sz="1800" b="1" dirty="0"/>
          </a:p>
          <a:p>
            <a:pPr marL="0" indent="0">
              <a:buNone/>
            </a:pPr>
            <a:r>
              <a:rPr lang="en-US" altLang="en-IN" sz="1800" b="1" dirty="0"/>
              <a:t>    {food: 90, place: 75 ,restaurant: 10}</a:t>
            </a:r>
            <a:endParaRPr lang="en-US" altLang="en-IN" sz="1800" b="1" dirty="0"/>
          </a:p>
          <a:p>
            <a:pPr>
              <a:lnSpc>
                <a:spcPct val="150000"/>
              </a:lnSpc>
            </a:pPr>
            <a:r>
              <a:rPr lang="en-US" altLang="en-IN" sz="1800" b="1" dirty="0"/>
              <a:t> By giving the dictionary ‘ keys to x - axis ‘ and ‘values to y-axis’ of plot() -The graph will be plotted.</a:t>
            </a:r>
            <a:endParaRPr lang="en-US" altLang="en-IN" sz="1800" b="1" dirty="0"/>
          </a:p>
          <a:p>
            <a:r>
              <a:rPr lang="en-US" altLang="en-IN" sz="1800" b="1" dirty="0"/>
              <a:t>OUTPUT : Bar plot with -</a:t>
            </a:r>
            <a:r>
              <a:rPr lang="en-US" altLang="en-IN" sz="1200" b="1" dirty="0"/>
              <a:t> </a:t>
            </a:r>
            <a:r>
              <a:rPr lang="en-US" altLang="en-IN" sz="1800" b="1" dirty="0">
                <a:sym typeface="+mn-ea"/>
              </a:rPr>
              <a:t>food: 90(Blue), place: 75(green) ,restaurant: 10(yellow)</a:t>
            </a:r>
            <a:r>
              <a:rPr lang="en-US" altLang="en-IN" sz="1800" b="1" dirty="0"/>
              <a:t> </a:t>
            </a:r>
            <a:endParaRPr lang="en-US" altLang="en-IN"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97" y="702156"/>
            <a:ext cx="11052000" cy="530296"/>
          </a:xfrm>
        </p:spPr>
        <p:txBody>
          <a:bodyPr>
            <a:noAutofit/>
          </a:bodyPr>
          <a:p>
            <a:r>
              <a:rPr lang="en-US" sz="40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 </a:t>
            </a:r>
            <a:endParaRPr 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resul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8485" y="1310640"/>
            <a:ext cx="5359400" cy="51409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ontent Placeholder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70625" y="1467485"/>
            <a:ext cx="5487670" cy="48723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800" b="1" dirty="0">
                <a:ea typeface="+mn-lt"/>
                <a:cs typeface="+mn-lt"/>
              </a:rPr>
              <a:t>Word Cloud </a:t>
            </a:r>
            <a:endParaRPr lang="en-US" altLang="en-IN" sz="2800" b="1" dirty="0">
              <a:ea typeface="+mn-lt"/>
              <a:cs typeface="+mn-lt"/>
            </a:endParaRPr>
          </a:p>
          <a:p>
            <a:r>
              <a:rPr lang="en-US" altLang="en-IN" sz="1800" b="1" dirty="0"/>
              <a:t>Library - wordcloud</a:t>
            </a:r>
            <a:endParaRPr lang="en-US" altLang="en-IN" sz="1800" b="1" dirty="0"/>
          </a:p>
          <a:p>
            <a:r>
              <a:rPr lang="en-US" altLang="en-IN" sz="1800" b="1" dirty="0"/>
              <a:t> This gives us the CLOUD that contains the words that are mentioned in Dataset . </a:t>
            </a:r>
            <a:endParaRPr lang="en-US" altLang="en-IN" sz="1800" b="1" dirty="0"/>
          </a:p>
          <a:p>
            <a:r>
              <a:rPr lang="en-US" altLang="en-IN" sz="2400" b="1" dirty="0"/>
              <a:t>The size of the word in cloud will be based on how many times it is spelled or used in dataset </a:t>
            </a:r>
            <a:endParaRPr lang="en-US" altLang="en-IN" sz="1800" b="1" dirty="0"/>
          </a:p>
          <a:p>
            <a:r>
              <a:rPr lang="en-US" altLang="en-IN" sz="1800" b="1" dirty="0"/>
              <a:t>In our data set - Reviews , The majority spelled or used word is ‘</a:t>
            </a:r>
            <a:r>
              <a:rPr lang="en-US" altLang="en-IN" sz="2800" b="1" dirty="0"/>
              <a:t>food’ </a:t>
            </a:r>
            <a:r>
              <a:rPr lang="en-US" altLang="en-IN" sz="1800" b="1" dirty="0"/>
              <a:t>and next </a:t>
            </a:r>
            <a:r>
              <a:rPr lang="en-US" altLang="en-IN" sz="2800" b="1" dirty="0"/>
              <a:t>‘place’ , ‘good’</a:t>
            </a:r>
            <a:r>
              <a:rPr lang="en-US" altLang="en-IN" sz="1800" b="1" dirty="0"/>
              <a:t> based on no of times the word mentioned in the reviews the size is defined in the word cloud</a:t>
            </a:r>
            <a:endParaRPr lang="en-IN" sz="2800" b="1" dirty="0"/>
          </a:p>
          <a:p>
            <a:pPr marL="305435" indent="-305435"/>
            <a:endParaRPr lang="en-IN" sz="28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7 "   m a : c o n t e n t T y p e D e s c r i p t i o n = " C r e a t e   a   n e w   d o c u m e n t . "   m a : c o n t e n t T y p e S c o p e = " "   m a : v e r s i o n I D = " 5 5 a 1 5 8 6 7 5 e 0 8 9 c 6 a 8 5 a b 0 f 8 3 b 8 9 e 1 a 1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3 5 f 0 8 2 3 0 8 8 6 4 f a 1 6 1 c 4 a 0 a 9 e c a 3 5 e f f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3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4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9 1 6 2 b d 5 b - 4 e d 9 - 4 d a 3 - b 3 7 6 - 0 5 2 0 4 5 8 0 b a 3 f "   x s i : n i l = " t r u e " / > < _ a c t i v i t y   x m l n s = " 9 1 6 2 b d 5 b - 4 e d 9 - 4 d a 3 - b 3 7 6 - 0 5 2 0 4 5 8 0 b a 3 f "   x s i : n i l = " t r u e " / > < / d o c u m e n t M a n a g e m e n t > < / p : p r o p e r t i e s > 
</file>

<file path=customXml/itemProps10.xml><?xml version="1.0" encoding="utf-8"?>
<ds:datastoreItem xmlns:ds="http://schemas.openxmlformats.org/officeDocument/2006/customXml" ds:itemID="{927BD4C1-B6B1-4715-ABF9-E660A51A4EA0}">
  <ds:schemaRefs/>
</ds:datastoreItem>
</file>

<file path=customXml/itemProps11.xml><?xml version="1.0" encoding="utf-8"?>
<ds:datastoreItem xmlns:ds="http://schemas.openxmlformats.org/officeDocument/2006/customXml" ds:itemID="{6E816721-11E4-4989-8472-AB5A7EC20404}">
  <ds:schemaRefs/>
</ds:datastoreItem>
</file>

<file path=customXml/itemProps12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7799</Words>
  <Application>WPS Presentation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华文中宋</vt:lpstr>
      <vt:lpstr>monospace</vt:lpstr>
      <vt:lpstr>Segoe Print</vt:lpstr>
      <vt:lpstr>Wingdings</vt:lpstr>
      <vt:lpstr>1_DividendVTI</vt:lpstr>
      <vt:lpstr>       Sentimental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演示文稿</vt:lpstr>
      <vt:lpstr>PowerPoint 演示文稿</vt:lpstr>
      <vt:lpstr>PowerPoint 演示文稿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sravy</cp:lastModifiedBy>
  <cp:revision>32</cp:revision>
  <dcterms:created xsi:type="dcterms:W3CDTF">2021-05-26T16:50:00Z</dcterms:created>
  <dcterms:modified xsi:type="dcterms:W3CDTF">2024-06-24T06:44:16Z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AA328DD9BD4742B0802D9BAFC6E09678_13</vt:lpwstr>
  </property>
  <property fmtid="{D5CDD505-2E9C-101B-9397-08002B2CF9AE}" pid="4" name="KSOProductBuildVer">
    <vt:lpwstr>1033-12.2.0.17119</vt:lpwstr>
  </property>
</Properties>
</file>