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57" r:id="rId5"/>
  </p:sldIdLst>
  <p:sldSz cx="26208038" cy="37079238"/>
  <p:notesSz cx="6797675" cy="9926638"/>
  <p:defaultTextStyle>
    <a:defPPr>
      <a:defRPr lang="ja-JP"/>
    </a:defPPr>
    <a:lvl1pPr marL="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1pPr>
    <a:lvl2pPr marL="172597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2pPr>
    <a:lvl3pPr marL="3451951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3pPr>
    <a:lvl4pPr marL="5177927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4pPr>
    <a:lvl5pPr marL="6903903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5pPr>
    <a:lvl6pPr marL="8629879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67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679" userDrawn="1">
          <p15:clr>
            <a:srgbClr val="A4A3A4"/>
          </p15:clr>
        </p15:guide>
        <p15:guide id="2" pos="825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8724E"/>
    <a:srgbClr val="E4B224"/>
    <a:srgbClr val="EF9943"/>
    <a:srgbClr val="E6E6E6"/>
    <a:srgbClr val="24A697"/>
    <a:srgbClr val="3298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BD8C53-D922-4C52-84AC-68AA812A5273}" v="5" dt="2021-10-15T06:26:20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71" autoAdjust="0"/>
    <p:restoredTop sz="99664" autoAdjust="0"/>
  </p:normalViewPr>
  <p:slideViewPr>
    <p:cSldViewPr>
      <p:cViewPr>
        <p:scale>
          <a:sx n="33" d="100"/>
          <a:sy n="33" d="100"/>
        </p:scale>
        <p:origin x="4056" y="-32"/>
      </p:cViewPr>
      <p:guideLst>
        <p:guide orient="horz" pos="11679"/>
        <p:guide pos="825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948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7C590469-25E2-42EB-B82B-972FE68B85D1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084388" y="744538"/>
            <a:ext cx="26289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游ゴシック" panose="020B0400000000000000" pitchFamily="50" charset="-128"/>
              </a:defRPr>
            </a:lvl1pPr>
          </a:lstStyle>
          <a:p>
            <a:fld id="{E2632557-63F2-48F8-8C17-2602DD280D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440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1pPr>
    <a:lvl2pPr marL="1725976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2pPr>
    <a:lvl3pPr marL="3451951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3pPr>
    <a:lvl4pPr marL="5177927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4pPr>
    <a:lvl5pPr marL="6903903" algn="l" defTabSz="3451951" rtl="0" eaLnBrk="1" latinLnBrk="0" hangingPunct="1">
      <a:defRPr kumimoji="1" sz="4530" kern="1200">
        <a:solidFill>
          <a:schemeClr val="tx1"/>
        </a:solidFill>
        <a:latin typeface="+mn-lt"/>
        <a:ea typeface="游ゴシック" panose="020B0400000000000000" pitchFamily="50" charset="-128"/>
        <a:cs typeface="+mn-cs"/>
      </a:defRPr>
    </a:lvl5pPr>
    <a:lvl6pPr marL="8629879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6pPr>
    <a:lvl7pPr marL="10355854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7pPr>
    <a:lvl8pPr marL="12081830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8pPr>
    <a:lvl9pPr marL="13807806" algn="l" defTabSz="3451951" rtl="0" eaLnBrk="1" latinLnBrk="0" hangingPunct="1">
      <a:defRPr kumimoji="1" sz="45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965603" y="11518607"/>
            <a:ext cx="22276832" cy="7948002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931206" y="21011570"/>
            <a:ext cx="18345627" cy="94758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4226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513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845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8556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dirty="0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45490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6156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4250619" y="1982716"/>
            <a:ext cx="4422608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982807" y="1982716"/>
            <a:ext cx="12831021" cy="42177633"/>
          </a:xfrm>
        </p:spPr>
        <p:txBody>
          <a:bodyPr vert="eaVert"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328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  <a:lvl2pPr>
              <a:defRPr>
                <a:ea typeface="游ゴシック" panose="020B0400000000000000" pitchFamily="50" charset="-128"/>
              </a:defRPr>
            </a:lvl2pPr>
            <a:lvl3pPr>
              <a:defRPr>
                <a:ea typeface="游ゴシック" panose="020B0400000000000000" pitchFamily="50" charset="-128"/>
              </a:defRPr>
            </a:lvl3pPr>
            <a:lvl4pPr>
              <a:defRPr>
                <a:ea typeface="游ゴシック" panose="020B0400000000000000" pitchFamily="50" charset="-128"/>
              </a:defRPr>
            </a:lvl4pPr>
            <a:lvl5pPr>
              <a:defRPr>
                <a:ea typeface="游ゴシック" panose="020B0400000000000000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562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070256" y="23826843"/>
            <a:ext cx="22276832" cy="7364350"/>
          </a:xfrm>
        </p:spPr>
        <p:txBody>
          <a:bodyPr anchor="t"/>
          <a:lstStyle>
            <a:lvl1pPr algn="l">
              <a:defRPr sz="14972" b="1" cap="all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070256" y="15715769"/>
            <a:ext cx="22276832" cy="8111078"/>
          </a:xfrm>
        </p:spPr>
        <p:txBody>
          <a:bodyPr anchor="b"/>
          <a:lstStyle>
            <a:lvl1pPr marL="0" indent="0">
              <a:buNone/>
              <a:defRPr sz="7486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  <a:lvl2pPr marL="1711345" indent="0">
              <a:buNone/>
              <a:defRPr sz="6738">
                <a:solidFill>
                  <a:schemeClr val="tx1">
                    <a:tint val="75000"/>
                  </a:schemeClr>
                </a:solidFill>
              </a:defRPr>
            </a:lvl2pPr>
            <a:lvl3pPr marL="3422691" indent="0">
              <a:buNone/>
              <a:defRPr sz="5989">
                <a:solidFill>
                  <a:schemeClr val="tx1">
                    <a:tint val="75000"/>
                  </a:schemeClr>
                </a:solidFill>
              </a:defRPr>
            </a:lvl3pPr>
            <a:lvl4pPr marL="5134036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4pPr>
            <a:lvl5pPr marL="6845381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5pPr>
            <a:lvl6pPr marL="855672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6pPr>
            <a:lvl7pPr marL="10268072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7pPr>
            <a:lvl8pPr marL="11979417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8pPr>
            <a:lvl9pPr marL="13690763" indent="0">
              <a:buNone/>
              <a:defRPr sz="5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76653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982807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0046420" y="11535766"/>
            <a:ext cx="8626813" cy="32624583"/>
          </a:xfrm>
        </p:spPr>
        <p:txBody>
          <a:bodyPr/>
          <a:lstStyle>
            <a:lvl1pPr>
              <a:defRPr sz="10481">
                <a:ea typeface="游ゴシック" panose="020B0400000000000000" pitchFamily="50" charset="-128"/>
              </a:defRPr>
            </a:lvl1pPr>
            <a:lvl2pPr>
              <a:defRPr sz="8983">
                <a:ea typeface="游ゴシック" panose="020B0400000000000000" pitchFamily="50" charset="-128"/>
              </a:defRPr>
            </a:lvl2pPr>
            <a:lvl3pPr>
              <a:defRPr sz="7486">
                <a:ea typeface="游ゴシック" panose="020B0400000000000000" pitchFamily="50" charset="-128"/>
              </a:defRPr>
            </a:lvl3pPr>
            <a:lvl4pPr>
              <a:defRPr sz="6738">
                <a:ea typeface="游ゴシック" panose="020B0400000000000000" pitchFamily="50" charset="-128"/>
              </a:defRPr>
            </a:lvl4pPr>
            <a:lvl5pPr>
              <a:defRPr sz="6738">
                <a:ea typeface="游ゴシック" panose="020B0400000000000000" pitchFamily="50" charset="-128"/>
              </a:defRPr>
            </a:lvl5pPr>
            <a:lvl6pPr>
              <a:defRPr sz="6738"/>
            </a:lvl6pPr>
            <a:lvl7pPr>
              <a:defRPr sz="6738"/>
            </a:lvl7pPr>
            <a:lvl8pPr>
              <a:defRPr sz="6738"/>
            </a:lvl8pPr>
            <a:lvl9pPr>
              <a:defRPr sz="6738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24900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</p:spPr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4" y="8299916"/>
            <a:ext cx="11579768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310404" y="11758925"/>
            <a:ext cx="11579768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3313326" y="8299916"/>
            <a:ext cx="11584316" cy="3459011"/>
          </a:xfrm>
        </p:spPr>
        <p:txBody>
          <a:bodyPr anchor="b"/>
          <a:lstStyle>
            <a:lvl1pPr marL="0" indent="0">
              <a:buNone/>
              <a:defRPr sz="8983" b="1">
                <a:ea typeface="游ゴシック" panose="020B0400000000000000" pitchFamily="50" charset="-128"/>
              </a:defRPr>
            </a:lvl1pPr>
            <a:lvl2pPr marL="1711345" indent="0">
              <a:buNone/>
              <a:defRPr sz="7486" b="1"/>
            </a:lvl2pPr>
            <a:lvl3pPr marL="3422691" indent="0">
              <a:buNone/>
              <a:defRPr sz="6738" b="1"/>
            </a:lvl3pPr>
            <a:lvl4pPr marL="5134036" indent="0">
              <a:buNone/>
              <a:defRPr sz="5989" b="1"/>
            </a:lvl4pPr>
            <a:lvl5pPr marL="6845381" indent="0">
              <a:buNone/>
              <a:defRPr sz="5989" b="1"/>
            </a:lvl5pPr>
            <a:lvl6pPr marL="8556727" indent="0">
              <a:buNone/>
              <a:defRPr sz="5989" b="1"/>
            </a:lvl6pPr>
            <a:lvl7pPr marL="10268072" indent="0">
              <a:buNone/>
              <a:defRPr sz="5989" b="1"/>
            </a:lvl7pPr>
            <a:lvl8pPr marL="11979417" indent="0">
              <a:buNone/>
              <a:defRPr sz="5989" b="1"/>
            </a:lvl8pPr>
            <a:lvl9pPr marL="13690763" indent="0">
              <a:buNone/>
              <a:defRPr sz="5989" b="1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13313326" y="11758925"/>
            <a:ext cx="11584316" cy="21363480"/>
          </a:xfrm>
        </p:spPr>
        <p:txBody>
          <a:bodyPr/>
          <a:lstStyle>
            <a:lvl1pPr>
              <a:defRPr sz="8983">
                <a:ea typeface="游ゴシック" panose="020B0400000000000000" pitchFamily="50" charset="-128"/>
              </a:defRPr>
            </a:lvl1pPr>
            <a:lvl2pPr>
              <a:defRPr sz="7486">
                <a:ea typeface="游ゴシック" panose="020B0400000000000000" pitchFamily="50" charset="-128"/>
              </a:defRPr>
            </a:lvl2pPr>
            <a:lvl3pPr>
              <a:defRPr sz="6738">
                <a:ea typeface="游ゴシック" panose="020B0400000000000000" pitchFamily="50" charset="-128"/>
              </a:defRPr>
            </a:lvl3pPr>
            <a:lvl4pPr>
              <a:defRPr sz="5989">
                <a:ea typeface="游ゴシック" panose="020B0400000000000000" pitchFamily="50" charset="-128"/>
              </a:defRPr>
            </a:lvl4pPr>
            <a:lvl5pPr>
              <a:defRPr sz="5989">
                <a:ea typeface="游ゴシック" panose="020B0400000000000000" pitchFamily="50" charset="-128"/>
              </a:defRPr>
            </a:lvl5pPr>
            <a:lvl6pPr>
              <a:defRPr sz="5989"/>
            </a:lvl6pPr>
            <a:lvl7pPr>
              <a:defRPr sz="5989"/>
            </a:lvl7pPr>
            <a:lvl8pPr>
              <a:defRPr sz="5989"/>
            </a:lvl8pPr>
            <a:lvl9pPr>
              <a:defRPr sz="598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407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6938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75731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10408" y="1476307"/>
            <a:ext cx="8622265" cy="6282872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0246619" y="1476307"/>
            <a:ext cx="14651023" cy="31646104"/>
          </a:xfrm>
        </p:spPr>
        <p:txBody>
          <a:bodyPr/>
          <a:lstStyle>
            <a:lvl1pPr>
              <a:defRPr sz="11978">
                <a:ea typeface="游ゴシック" panose="020B0400000000000000" pitchFamily="50" charset="-128"/>
              </a:defRPr>
            </a:lvl1pPr>
            <a:lvl2pPr>
              <a:defRPr sz="10481">
                <a:ea typeface="游ゴシック" panose="020B0400000000000000" pitchFamily="50" charset="-128"/>
              </a:defRPr>
            </a:lvl2pPr>
            <a:lvl3pPr>
              <a:defRPr sz="8983">
                <a:ea typeface="游ゴシック" panose="020B0400000000000000" pitchFamily="50" charset="-128"/>
              </a:defRPr>
            </a:lvl3pPr>
            <a:lvl4pPr>
              <a:defRPr sz="7486">
                <a:ea typeface="游ゴシック" panose="020B0400000000000000" pitchFamily="50" charset="-128"/>
              </a:defRPr>
            </a:lvl4pPr>
            <a:lvl5pPr>
              <a:defRPr sz="7486">
                <a:ea typeface="游ゴシック" panose="020B0400000000000000" pitchFamily="50" charset="-128"/>
              </a:defRPr>
            </a:lvl5pPr>
            <a:lvl6pPr>
              <a:defRPr sz="7486"/>
            </a:lvl6pPr>
            <a:lvl7pPr>
              <a:defRPr sz="7486"/>
            </a:lvl7pPr>
            <a:lvl8pPr>
              <a:defRPr sz="7486"/>
            </a:lvl8pPr>
            <a:lvl9pPr>
              <a:defRPr sz="7486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310408" y="7759177"/>
            <a:ext cx="8622265" cy="25363232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347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136959" y="25955471"/>
            <a:ext cx="15724823" cy="3064191"/>
          </a:xfrm>
        </p:spPr>
        <p:txBody>
          <a:bodyPr anchor="b"/>
          <a:lstStyle>
            <a:lvl1pPr algn="l">
              <a:defRPr sz="7486" b="1">
                <a:ea typeface="游ゴシック" panose="020B0400000000000000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36959" y="3313097"/>
            <a:ext cx="15724823" cy="22247543"/>
          </a:xfrm>
        </p:spPr>
        <p:txBody>
          <a:bodyPr/>
          <a:lstStyle>
            <a:lvl1pPr marL="0" indent="0">
              <a:buNone/>
              <a:defRPr sz="11978">
                <a:ea typeface="游ゴシック" panose="020B0400000000000000" pitchFamily="50" charset="-128"/>
              </a:defRPr>
            </a:lvl1pPr>
            <a:lvl2pPr marL="1711345" indent="0">
              <a:buNone/>
              <a:defRPr sz="10481"/>
            </a:lvl2pPr>
            <a:lvl3pPr marL="3422691" indent="0">
              <a:buNone/>
              <a:defRPr sz="8983"/>
            </a:lvl3pPr>
            <a:lvl4pPr marL="5134036" indent="0">
              <a:buNone/>
              <a:defRPr sz="7486"/>
            </a:lvl4pPr>
            <a:lvl5pPr marL="6845381" indent="0">
              <a:buNone/>
              <a:defRPr sz="7486"/>
            </a:lvl5pPr>
            <a:lvl6pPr marL="8556727" indent="0">
              <a:buNone/>
              <a:defRPr sz="7486"/>
            </a:lvl6pPr>
            <a:lvl7pPr marL="10268072" indent="0">
              <a:buNone/>
              <a:defRPr sz="7486"/>
            </a:lvl7pPr>
            <a:lvl8pPr marL="11979417" indent="0">
              <a:buNone/>
              <a:defRPr sz="7486"/>
            </a:lvl8pPr>
            <a:lvl9pPr marL="13690763" indent="0">
              <a:buNone/>
              <a:defRPr sz="7486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5136959" y="29019662"/>
            <a:ext cx="15724823" cy="4351656"/>
          </a:xfrm>
        </p:spPr>
        <p:txBody>
          <a:bodyPr/>
          <a:lstStyle>
            <a:lvl1pPr marL="0" indent="0">
              <a:buNone/>
              <a:defRPr sz="5240">
                <a:ea typeface="游ゴシック" panose="020B0400000000000000" pitchFamily="50" charset="-128"/>
              </a:defRPr>
            </a:lvl1pPr>
            <a:lvl2pPr marL="1711345" indent="0">
              <a:buNone/>
              <a:defRPr sz="4492"/>
            </a:lvl2pPr>
            <a:lvl3pPr marL="3422691" indent="0">
              <a:buNone/>
              <a:defRPr sz="3743"/>
            </a:lvl3pPr>
            <a:lvl4pPr marL="5134036" indent="0">
              <a:buNone/>
              <a:defRPr sz="3369"/>
            </a:lvl4pPr>
            <a:lvl5pPr marL="6845381" indent="0">
              <a:buNone/>
              <a:defRPr sz="3369"/>
            </a:lvl5pPr>
            <a:lvl6pPr marL="8556727" indent="0">
              <a:buNone/>
              <a:defRPr sz="3369"/>
            </a:lvl6pPr>
            <a:lvl7pPr marL="10268072" indent="0">
              <a:buNone/>
              <a:defRPr sz="3369"/>
            </a:lvl7pPr>
            <a:lvl8pPr marL="11979417" indent="0">
              <a:buNone/>
              <a:defRPr sz="3369"/>
            </a:lvl8pPr>
            <a:lvl9pPr marL="13690763" indent="0">
              <a:buNone/>
              <a:defRPr sz="3369"/>
            </a:lvl9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6779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10402" y="1484888"/>
            <a:ext cx="23587234" cy="61798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10402" y="8651830"/>
            <a:ext cx="23587234" cy="24470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310402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409B9CA5-81D2-46C0-A35B-AB23A863D5F9}" type="datetimeFigureOut">
              <a:rPr lang="ja-JP" altLang="en-US" smtClean="0"/>
              <a:pPr/>
              <a:t>2022/9/30</a:t>
            </a:fld>
            <a:endParaRPr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8954413" y="34366966"/>
            <a:ext cx="8299212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8782427" y="34366966"/>
            <a:ext cx="6115209" cy="19741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92">
                <a:solidFill>
                  <a:schemeClr val="tx1">
                    <a:tint val="75000"/>
                  </a:schemeClr>
                </a:solidFill>
                <a:ea typeface="游ゴシック" panose="020B0400000000000000" pitchFamily="50" charset="-128"/>
              </a:defRPr>
            </a:lvl1pPr>
          </a:lstStyle>
          <a:p>
            <a:fld id="{EE383F4E-746C-4701-8633-BA6163373D03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8571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2691" rtl="0" eaLnBrk="1" latinLnBrk="0" hangingPunct="1">
        <a:spcBef>
          <a:spcPct val="0"/>
        </a:spcBef>
        <a:buNone/>
        <a:defRPr kumimoji="1" sz="16470" kern="1200">
          <a:solidFill>
            <a:schemeClr val="tx1"/>
          </a:solidFill>
          <a:latin typeface="+mj-lt"/>
          <a:ea typeface="游ゴシック" panose="020B0400000000000000" pitchFamily="50" charset="-128"/>
          <a:cs typeface="+mj-cs"/>
        </a:defRPr>
      </a:lvl1pPr>
    </p:titleStyle>
    <p:bodyStyle>
      <a:lvl1pPr marL="1283509" indent="-1283509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1978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1pPr>
      <a:lvl2pPr marL="2780936" indent="-1069591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481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2pPr>
      <a:lvl3pPr marL="4278363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8983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3pPr>
      <a:lvl4pPr marL="598970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4pPr>
      <a:lvl5pPr marL="7701054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7486" kern="1200">
          <a:solidFill>
            <a:schemeClr val="tx1"/>
          </a:solidFill>
          <a:latin typeface="+mn-lt"/>
          <a:ea typeface="游ゴシック" panose="020B0400000000000000" pitchFamily="50" charset="-128"/>
          <a:cs typeface="+mn-cs"/>
        </a:defRPr>
      </a:lvl5pPr>
      <a:lvl6pPr marL="9412399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6pPr>
      <a:lvl7pPr marL="1112374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7pPr>
      <a:lvl8pPr marL="12835090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8pPr>
      <a:lvl9pPr marL="14546435" indent="-855673" algn="l" defTabSz="342269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74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1pPr>
      <a:lvl2pPr marL="1711345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2pPr>
      <a:lvl3pPr marL="342269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3pPr>
      <a:lvl4pPr marL="5134036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4pPr>
      <a:lvl5pPr marL="6845381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5pPr>
      <a:lvl6pPr marL="855672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6pPr>
      <a:lvl7pPr marL="10268072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7pPr>
      <a:lvl8pPr marL="11979417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8pPr>
      <a:lvl9pPr marL="13690763" algn="l" defTabSz="3422691" rtl="0" eaLnBrk="1" latinLnBrk="0" hangingPunct="1">
        <a:defRPr kumimoji="1" sz="67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9F23032-7BE1-8DB3-3F87-E117C4FEF255}"/>
              </a:ext>
            </a:extLst>
          </p:cNvPr>
          <p:cNvSpPr/>
          <p:nvPr/>
        </p:nvSpPr>
        <p:spPr>
          <a:xfrm>
            <a:off x="448613" y="393603"/>
            <a:ext cx="25310812" cy="2304256"/>
          </a:xfrm>
          <a:prstGeom prst="roundRect">
            <a:avLst>
              <a:gd name="adj" fmla="val 12431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C-3 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kumimoji="1" lang="en-US" altLang="ja-JP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kumimoji="1"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次元位置を追跡するバレーボール分析支援システム</a:t>
            </a:r>
            <a:endParaRPr kumimoji="1" lang="en-US" altLang="ja-JP" sz="72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r"/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19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番 佐野 裕馬（制御工学研究室</a:t>
            </a:r>
            <a:r>
              <a:rPr kumimoji="1" lang="en-US" altLang="ja-JP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/</a:t>
            </a:r>
            <a:r>
              <a:rPr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外山</a:t>
            </a:r>
            <a:r>
              <a:rPr kumimoji="1" lang="ja-JP" altLang="en-US" sz="65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）</a:t>
            </a: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5223A20-042D-3FC9-BD7F-035E82CE3D08}"/>
              </a:ext>
            </a:extLst>
          </p:cNvPr>
          <p:cNvSpPr/>
          <p:nvPr/>
        </p:nvSpPr>
        <p:spPr>
          <a:xfrm>
            <a:off x="448613" y="3201915"/>
            <a:ext cx="25310812" cy="633670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研究背景・目的：</a:t>
            </a:r>
            <a:r>
              <a:rPr lang="ja-JP" altLang="en-US" sz="66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実用的なバレーボール分析支援システムの普及</a:t>
            </a:r>
            <a:endParaRPr lang="en-US" altLang="ja-JP" sz="66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 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3B6674A-ABC2-DEA3-DE14-53F82C295CB4}"/>
              </a:ext>
            </a:extLst>
          </p:cNvPr>
          <p:cNvSpPr txBox="1"/>
          <p:nvPr/>
        </p:nvSpPr>
        <p:spPr>
          <a:xfrm>
            <a:off x="758326" y="4714083"/>
            <a:ext cx="7981350" cy="444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バレーボール分析ソフト</a:t>
            </a:r>
            <a:endParaRPr kumimoji="1"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 algn="ctr"/>
            <a:r>
              <a:rPr kumimoji="1" lang="ja-JP" altLang="en-US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「データバレー」</a:t>
            </a:r>
            <a:endParaRPr lang="en-US" altLang="ja-JP" sz="5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・選手の動きを定量的に扱える</a:t>
            </a:r>
            <a:endParaRPr kumimoji="1"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・アナリストの主観でデータ入力</a:t>
            </a:r>
            <a:endParaRPr lang="en-US" altLang="ja-JP" sz="40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・ソフト使用難易度が高い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B1C6512-9DE3-16D4-5891-3E05EFD3FCF8}"/>
              </a:ext>
            </a:extLst>
          </p:cNvPr>
          <p:cNvSpPr txBox="1"/>
          <p:nvPr/>
        </p:nvSpPr>
        <p:spPr>
          <a:xfrm>
            <a:off x="10072726" y="4714083"/>
            <a:ext cx="7347843" cy="4625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ja-JP" altLang="en-US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先行研究</a:t>
            </a:r>
            <a:endParaRPr lang="en-US" altLang="ja-JP" sz="6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台のカメラを用いて選手の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0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・選手の跳躍時には追跡不可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4759C1C-6AE9-9385-4FCA-69B12CC41669}"/>
              </a:ext>
            </a:extLst>
          </p:cNvPr>
          <p:cNvSpPr txBox="1"/>
          <p:nvPr/>
        </p:nvSpPr>
        <p:spPr>
          <a:xfrm>
            <a:off x="18753619" y="4916141"/>
            <a:ext cx="7005806" cy="4440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ja-JP" altLang="en-US" sz="72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本研究</a:t>
            </a:r>
            <a:endParaRPr lang="en-US" altLang="ja-JP" sz="72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・複数台のカメラを用いて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</a:t>
            </a:r>
            <a:b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いつでも自動で追跡可能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2D5D5E3-338F-CA19-1BA3-8483EFBC5101}"/>
              </a:ext>
            </a:extLst>
          </p:cNvPr>
          <p:cNvSpPr/>
          <p:nvPr/>
        </p:nvSpPr>
        <p:spPr>
          <a:xfrm>
            <a:off x="8895310" y="6521490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3" name="矢印: 右 12">
            <a:extLst>
              <a:ext uri="{FF2B5EF4-FFF2-40B4-BE49-F238E27FC236}">
                <a16:creationId xmlns:a16="http://schemas.microsoft.com/office/drawing/2014/main" id="{1C620B8A-F185-32B2-5874-ABEF5BA0CBE1}"/>
              </a:ext>
            </a:extLst>
          </p:cNvPr>
          <p:cNvSpPr/>
          <p:nvPr/>
        </p:nvSpPr>
        <p:spPr>
          <a:xfrm>
            <a:off x="17576203" y="6521490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A88AECE-6072-2918-546F-41D2F79E13AD}"/>
              </a:ext>
            </a:extLst>
          </p:cNvPr>
          <p:cNvSpPr/>
          <p:nvPr/>
        </p:nvSpPr>
        <p:spPr>
          <a:xfrm>
            <a:off x="448613" y="10114682"/>
            <a:ext cx="25310812" cy="15967096"/>
          </a:xfrm>
          <a:prstGeom prst="roundRect">
            <a:avLst>
              <a:gd name="adj" fmla="val 177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研究内容：</a:t>
            </a:r>
            <a:r>
              <a:rPr lang="ja-JP" altLang="en-US" sz="660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撮影画像からカメラの位置を推定する</a:t>
            </a:r>
            <a:endParaRPr lang="en-US" altLang="ja-JP" sz="540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80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</a:t>
            </a:r>
            <a:endParaRPr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0A01DA-0377-C318-BEBA-A9E4872C2EAC}"/>
              </a:ext>
            </a:extLst>
          </p:cNvPr>
          <p:cNvSpPr txBox="1"/>
          <p:nvPr/>
        </p:nvSpPr>
        <p:spPr>
          <a:xfrm>
            <a:off x="758326" y="11283572"/>
            <a:ext cx="15226013" cy="1855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選手の</a:t>
            </a:r>
            <a:r>
              <a:rPr lang="en-US" altLang="ja-JP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次元位置を追跡するためにカメラの位置を知る必要がある。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→撮影画像からカメラ位置を推定する手法を新たに提案する。</a:t>
            </a:r>
            <a:endParaRPr lang="en-US" altLang="ja-JP" sz="40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0C78ED6-4632-E79D-97D7-B10940DE86DF}"/>
              </a:ext>
            </a:extLst>
          </p:cNvPr>
          <p:cNvSpPr txBox="1"/>
          <p:nvPr/>
        </p:nvSpPr>
        <p:spPr>
          <a:xfrm>
            <a:off x="758325" y="14174469"/>
            <a:ext cx="8568951" cy="443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実世界</a:t>
            </a:r>
            <a:endParaRPr lang="en-US" altLang="ja-JP" sz="5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・光源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　一直線上に存在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・物体の影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6" name="右中かっこ 25">
            <a:extLst>
              <a:ext uri="{FF2B5EF4-FFF2-40B4-BE49-F238E27FC236}">
                <a16:creationId xmlns:a16="http://schemas.microsoft.com/office/drawing/2014/main" id="{578972B7-A1F2-353E-C9A2-D9C27881A1CE}"/>
              </a:ext>
            </a:extLst>
          </p:cNvPr>
          <p:cNvSpPr/>
          <p:nvPr/>
        </p:nvSpPr>
        <p:spPr>
          <a:xfrm>
            <a:off x="4239032" y="15621232"/>
            <a:ext cx="576064" cy="2776309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C1AC12D-0AF3-4987-C297-3463F0BFEC88}"/>
              </a:ext>
            </a:extLst>
          </p:cNvPr>
          <p:cNvSpPr txBox="1"/>
          <p:nvPr/>
        </p:nvSpPr>
        <p:spPr>
          <a:xfrm>
            <a:off x="16880764" y="14256885"/>
            <a:ext cx="8568952" cy="443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54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撮影画像</a:t>
            </a:r>
            <a:endParaRPr lang="en-US" altLang="ja-JP" sz="5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・物体自体　　　一直線上に存在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・物体の射影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7" name="右中かっこ 26">
            <a:extLst>
              <a:ext uri="{FF2B5EF4-FFF2-40B4-BE49-F238E27FC236}">
                <a16:creationId xmlns:a16="http://schemas.microsoft.com/office/drawing/2014/main" id="{C65223FD-4125-7926-5995-79BABBC9A77F}"/>
              </a:ext>
            </a:extLst>
          </p:cNvPr>
          <p:cNvSpPr/>
          <p:nvPr/>
        </p:nvSpPr>
        <p:spPr>
          <a:xfrm>
            <a:off x="20448835" y="15691302"/>
            <a:ext cx="576064" cy="2776309"/>
          </a:xfrm>
          <a:prstGeom prst="rightBrac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C6E83B4B-67BA-3DBC-DBE8-3F3597118CC3}"/>
              </a:ext>
            </a:extLst>
          </p:cNvPr>
          <p:cNvSpPr/>
          <p:nvPr/>
        </p:nvSpPr>
        <p:spPr>
          <a:xfrm>
            <a:off x="15473448" y="16402003"/>
            <a:ext cx="1021782" cy="1224136"/>
          </a:xfrm>
          <a:prstGeom prst="rightArrow">
            <a:avLst>
              <a:gd name="adj1" fmla="val 50000"/>
              <a:gd name="adj2" fmla="val 57458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13FFF4E-1865-3610-710C-844ACC0D04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2810" y="15329458"/>
            <a:ext cx="5170823" cy="3359859"/>
          </a:xfrm>
          <a:prstGeom prst="roundRect">
            <a:avLst>
              <a:gd name="adj" fmla="val 10045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EBE5FE2-FCE8-9DC5-9262-2721F747FB91}"/>
              </a:ext>
            </a:extLst>
          </p:cNvPr>
          <p:cNvSpPr txBox="1"/>
          <p:nvPr/>
        </p:nvSpPr>
        <p:spPr>
          <a:xfrm>
            <a:off x="758325" y="13220980"/>
            <a:ext cx="8568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 </a:t>
            </a:r>
            <a:r>
              <a:rPr lang="ja-JP" altLang="en-US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手法概要</a:t>
            </a:r>
            <a:endParaRPr lang="en-US" altLang="ja-JP" sz="60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A4BA403-A0E9-5981-AD1D-D0CDD5EF7760}"/>
              </a:ext>
            </a:extLst>
          </p:cNvPr>
          <p:cNvSpPr txBox="1"/>
          <p:nvPr/>
        </p:nvSpPr>
        <p:spPr>
          <a:xfrm>
            <a:off x="758325" y="18899481"/>
            <a:ext cx="13988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本の直線を考えれば光源（カメラ）の位置で交わる。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0963E0-7D48-09F5-A0D3-C7DAF1ECC6AB}"/>
              </a:ext>
            </a:extLst>
          </p:cNvPr>
          <p:cNvSpPr txBox="1"/>
          <p:nvPr/>
        </p:nvSpPr>
        <p:spPr>
          <a:xfrm>
            <a:off x="758325" y="19825586"/>
            <a:ext cx="85689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2. </a:t>
            </a:r>
            <a:r>
              <a:rPr lang="ja-JP" altLang="en-US" sz="6000" dirty="0">
                <a:solidFill>
                  <a:schemeClr val="accent1">
                    <a:lumMod val="7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手法検証</a:t>
            </a:r>
            <a:endParaRPr lang="en-US" altLang="ja-JP" sz="6000" dirty="0">
              <a:solidFill>
                <a:schemeClr val="accent1">
                  <a:lumMod val="7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3EBB66D-3BD6-0108-FBF5-537EA31CFE45}"/>
              </a:ext>
            </a:extLst>
          </p:cNvPr>
          <p:cNvSpPr txBox="1"/>
          <p:nvPr/>
        </p:nvSpPr>
        <p:spPr>
          <a:xfrm>
            <a:off x="763980" y="20778161"/>
            <a:ext cx="5216903" cy="10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①模擬コートを作成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34294F63-A8E5-1827-E01D-2E734FCA4D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68" y="21970361"/>
            <a:ext cx="4589303" cy="3243107"/>
          </a:xfrm>
          <a:prstGeom prst="roundRect">
            <a:avLst>
              <a:gd name="adj" fmla="val 7412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C52A97F-1190-4F52-8B9F-529518303726}"/>
              </a:ext>
            </a:extLst>
          </p:cNvPr>
          <p:cNvSpPr txBox="1"/>
          <p:nvPr/>
        </p:nvSpPr>
        <p:spPr>
          <a:xfrm>
            <a:off x="7019986" y="20778161"/>
            <a:ext cx="7452185" cy="10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②ペンを立てて射影を求める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31" name="図 30" descr="テキスト が含まれている画像&#10;&#10;自動的に生成された説明">
            <a:extLst>
              <a:ext uri="{FF2B5EF4-FFF2-40B4-BE49-F238E27FC236}">
                <a16:creationId xmlns:a16="http://schemas.microsoft.com/office/drawing/2014/main" id="{F0096EF0-6EA8-1A6F-A25F-094D0A52D7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2065" y="21970360"/>
            <a:ext cx="6488025" cy="3243108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8F1DC91-67E8-3B42-AAC6-7BFB10AA2A1D}"/>
              </a:ext>
            </a:extLst>
          </p:cNvPr>
          <p:cNvSpPr txBox="1"/>
          <p:nvPr/>
        </p:nvSpPr>
        <p:spPr>
          <a:xfrm>
            <a:off x="16119334" y="20778161"/>
            <a:ext cx="9159694" cy="1016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③ペンの位置を変えて推定精度確認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ABD821A1-9486-CCA6-1DBD-CD859C6A4FA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4015" y="21970362"/>
            <a:ext cx="4324143" cy="3243108"/>
          </a:xfrm>
          <a:prstGeom prst="roundRect">
            <a:avLst>
              <a:gd name="adj" fmla="val 9775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pic>
        <p:nvPicPr>
          <p:cNvPr id="37" name="図 36" descr="床, 建物, スポーツゲーム, 再生 が含まれている画像&#10;&#10;自動的に生成された説明">
            <a:extLst>
              <a:ext uri="{FF2B5EF4-FFF2-40B4-BE49-F238E27FC236}">
                <a16:creationId xmlns:a16="http://schemas.microsoft.com/office/drawing/2014/main" id="{4BCCE57C-AA74-B492-4181-14BF455A0B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4885" y="21970362"/>
            <a:ext cx="4324143" cy="3243107"/>
          </a:xfrm>
          <a:prstGeom prst="roundRect">
            <a:avLst>
              <a:gd name="adj" fmla="val 8313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B98A338-0159-0F9C-E7C9-F9CC5FE357A0}"/>
              </a:ext>
            </a:extLst>
          </p:cNvPr>
          <p:cNvSpPr txBox="1"/>
          <p:nvPr/>
        </p:nvSpPr>
        <p:spPr>
          <a:xfrm>
            <a:off x="16883610" y="25312337"/>
            <a:ext cx="2750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</a:t>
            </a:r>
            <a:r>
              <a:rPr kumimoji="1"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</a:t>
            </a:r>
            <a:endParaRPr kumimoji="1" lang="ja-JP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EFE04A2-0CE7-B32A-EA33-D8F3B56BFD77}"/>
              </a:ext>
            </a:extLst>
          </p:cNvPr>
          <p:cNvSpPr txBox="1"/>
          <p:nvPr/>
        </p:nvSpPr>
        <p:spPr>
          <a:xfrm>
            <a:off x="21741618" y="25312338"/>
            <a:ext cx="27506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2</a:t>
            </a:r>
            <a:endParaRPr kumimoji="1" lang="ja-JP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2AB70553-AD1A-21F5-0871-0B17419AD692}"/>
              </a:ext>
            </a:extLst>
          </p:cNvPr>
          <p:cNvSpPr/>
          <p:nvPr/>
        </p:nvSpPr>
        <p:spPr>
          <a:xfrm>
            <a:off x="498421" y="26657841"/>
            <a:ext cx="16241336" cy="10027794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研究結果</a:t>
            </a:r>
            <a:endParaRPr lang="en-US" altLang="ja-JP" sz="66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accent2"/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ペンの位置の違いでカメラ位置推定精度に大きな差が生じた。</a:t>
            </a:r>
            <a:endParaRPr lang="en-US" altLang="ja-JP" sz="48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endParaRPr lang="en-US" altLang="ja-JP" sz="4400" dirty="0">
              <a:solidFill>
                <a:schemeClr val="accent2"/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graphicFrame>
        <p:nvGraphicFramePr>
          <p:cNvPr id="69" name="表 68">
            <a:extLst>
              <a:ext uri="{FF2B5EF4-FFF2-40B4-BE49-F238E27FC236}">
                <a16:creationId xmlns:a16="http://schemas.microsoft.com/office/drawing/2014/main" id="{96B60608-5EFF-5C0E-F51F-F6649BA03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445335"/>
              </p:ext>
            </p:extLst>
          </p:nvPr>
        </p:nvGraphicFramePr>
        <p:xfrm>
          <a:off x="1798763" y="29988891"/>
          <a:ext cx="13537978" cy="4104456"/>
        </p:xfrm>
        <a:graphic>
          <a:graphicData uri="http://schemas.openxmlformats.org/drawingml/2006/table">
            <a:tbl>
              <a:tblPr/>
              <a:tblGrid>
                <a:gridCol w="2631206">
                  <a:extLst>
                    <a:ext uri="{9D8B030D-6E8A-4147-A177-3AD203B41FA5}">
                      <a16:colId xmlns:a16="http://schemas.microsoft.com/office/drawing/2014/main" val="1645237914"/>
                    </a:ext>
                  </a:extLst>
                </a:gridCol>
                <a:gridCol w="3649737">
                  <a:extLst>
                    <a:ext uri="{9D8B030D-6E8A-4147-A177-3AD203B41FA5}">
                      <a16:colId xmlns:a16="http://schemas.microsoft.com/office/drawing/2014/main" val="3113733918"/>
                    </a:ext>
                  </a:extLst>
                </a:gridCol>
                <a:gridCol w="3669534">
                  <a:extLst>
                    <a:ext uri="{9D8B030D-6E8A-4147-A177-3AD203B41FA5}">
                      <a16:colId xmlns:a16="http://schemas.microsoft.com/office/drawing/2014/main" val="3948176161"/>
                    </a:ext>
                  </a:extLst>
                </a:gridCol>
                <a:gridCol w="3587501">
                  <a:extLst>
                    <a:ext uri="{9D8B030D-6E8A-4147-A177-3AD203B41FA5}">
                      <a16:colId xmlns:a16="http://schemas.microsoft.com/office/drawing/2014/main" val="511495944"/>
                    </a:ext>
                  </a:extLst>
                </a:gridCol>
              </a:tblGrid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　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X</a:t>
                      </a:r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Y</a:t>
                      </a:r>
                      <a:r>
                        <a:rPr lang="ja-JP" alt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Z</a:t>
                      </a:r>
                      <a:r>
                        <a:rPr lang="ja-JP" alt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平均誤差</a:t>
                      </a:r>
                      <a:r>
                        <a:rPr lang="en-US" altLang="ja-JP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[</a:t>
                      </a:r>
                      <a:r>
                        <a:rPr 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mm]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980686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パターン</a:t>
                      </a:r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1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21.4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7.8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5.4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595308"/>
                  </a:ext>
                </a:extLst>
              </a:tr>
              <a:tr h="1368152">
                <a:tc>
                  <a:txBody>
                    <a:bodyPr/>
                    <a:lstStyle/>
                    <a:p>
                      <a:pPr algn="ctr" fontAlgn="b"/>
                      <a:r>
                        <a:rPr lang="ja-JP" altLang="en-US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パターン</a:t>
                      </a:r>
                      <a:r>
                        <a:rPr lang="en-US" altLang="ja-JP" sz="4000" b="0" i="0" u="none" strike="noStrike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146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20.8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ja-JP" sz="4000" b="0" i="0" u="none" strike="noStrik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UD デジタル 教科書体 N-B" panose="02020700000000000000" pitchFamily="17" charset="-128"/>
                          <a:ea typeface="UD デジタル 教科書体 N-B" panose="02020700000000000000" pitchFamily="17" charset="-128"/>
                        </a:rPr>
                        <a:t>48</a:t>
                      </a:r>
                    </a:p>
                  </a:txBody>
                  <a:tcPr marL="6350" marR="6350" marT="6350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8484924"/>
                  </a:ext>
                </a:extLst>
              </a:tr>
            </a:tbl>
          </a:graphicData>
        </a:graphic>
      </p:graphicFrame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EB1E300-7B5C-FFFD-7E6A-D808840B5B50}"/>
              </a:ext>
            </a:extLst>
          </p:cNvPr>
          <p:cNvSpPr txBox="1"/>
          <p:nvPr/>
        </p:nvSpPr>
        <p:spPr>
          <a:xfrm>
            <a:off x="2835500" y="29219450"/>
            <a:ext cx="11464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表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1.</a:t>
            </a: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パターンごとのカメラ位置推定平均誤差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 </a:t>
            </a:r>
            <a:endParaRPr kumimoji="1" lang="ja-JP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347A3B7D-6BE9-A24A-C89B-CAFB82F6F782}"/>
              </a:ext>
            </a:extLst>
          </p:cNvPr>
          <p:cNvSpPr txBox="1"/>
          <p:nvPr/>
        </p:nvSpPr>
        <p:spPr>
          <a:xfrm>
            <a:off x="498421" y="34470542"/>
            <a:ext cx="15996809" cy="2031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ペンがカメラから遠いほど推定精度が低下することが分かった。</a:t>
            </a:r>
            <a:endParaRPr kumimoji="1"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kumimoji="1"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→本手法の有効性を低いと判断した。</a:t>
            </a:r>
            <a:endParaRPr kumimoji="1"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  <p:sp>
        <p:nvSpPr>
          <p:cNvPr id="73" name="四角形: 角を丸くする 72">
            <a:extLst>
              <a:ext uri="{FF2B5EF4-FFF2-40B4-BE49-F238E27FC236}">
                <a16:creationId xmlns:a16="http://schemas.microsoft.com/office/drawing/2014/main" id="{06499878-94BF-5F76-99B6-8991B07701FF}"/>
              </a:ext>
            </a:extLst>
          </p:cNvPr>
          <p:cNvSpPr/>
          <p:nvPr/>
        </p:nvSpPr>
        <p:spPr>
          <a:xfrm>
            <a:off x="17420570" y="26657841"/>
            <a:ext cx="8289048" cy="10027794"/>
          </a:xfrm>
          <a:prstGeom prst="roundRect">
            <a:avLst>
              <a:gd name="adj" fmla="val 2906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ja-JP" altLang="en-US" sz="66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今後の予定</a:t>
            </a:r>
            <a:endParaRPr lang="en-US" altLang="ja-JP" sz="66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・高解像度の画像を用いた</a:t>
            </a:r>
            <a:b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本手法の再検証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・カメラ位置を推定できる</a:t>
            </a:r>
            <a:b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既存手法の検証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・実際のバレーボールコートで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撮影を行う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・本手法を応用した選手の</a:t>
            </a:r>
            <a:b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</a:b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　</a:t>
            </a:r>
            <a:r>
              <a:rPr lang="en-US" altLang="ja-JP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3</a:t>
            </a:r>
            <a:r>
              <a:rPr lang="ja-JP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UD デジタル 教科書体 N-B" panose="02020700000000000000" pitchFamily="17" charset="-128"/>
                <a:ea typeface="UD デジタル 教科書体 N-B" panose="02020700000000000000" pitchFamily="17" charset="-128"/>
              </a:rPr>
              <a:t>次元位置推定法の検証</a:t>
            </a:r>
            <a:endParaRPr lang="en-US" altLang="ja-JP" sz="4400" dirty="0">
              <a:solidFill>
                <a:schemeClr val="tx1">
                  <a:lumMod val="75000"/>
                  <a:lumOff val="25000"/>
                </a:schemeClr>
              </a:solidFill>
              <a:latin typeface="UD デジタル 教科書体 N-B" panose="02020700000000000000" pitchFamily="17" charset="-128"/>
              <a:ea typeface="UD デジタル 教科書体 N-B" panose="02020700000000000000" pitchFamily="1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056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/>
        </a:solidFill>
        <a:ln>
          <a:solidFill>
            <a:srgbClr val="00B0F0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6899de3-1125-4d4b-b534-4822d3c0297b">
      <Terms xmlns="http://schemas.microsoft.com/office/infopath/2007/PartnerControls"/>
    </lcf76f155ced4ddcb4097134ff3c332f>
    <TaxCatchAll xmlns="d105cd02-f242-4b57-b36a-2b84b88f610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DA3AE0181D46CC48B1A6C7D49B05DC0E" ma:contentTypeVersion="10" ma:contentTypeDescription="新しいドキュメントを作成します。" ma:contentTypeScope="" ma:versionID="6891c78b8800e17b2974d5a387b7c6d4">
  <xsd:schema xmlns:xsd="http://www.w3.org/2001/XMLSchema" xmlns:xs="http://www.w3.org/2001/XMLSchema" xmlns:p="http://schemas.microsoft.com/office/2006/metadata/properties" xmlns:ns2="d6899de3-1125-4d4b-b534-4822d3c0297b" xmlns:ns3="d105cd02-f242-4b57-b36a-2b84b88f6108" targetNamespace="http://schemas.microsoft.com/office/2006/metadata/properties" ma:root="true" ma:fieldsID="5dff3b6462acfd23d6a98baa8449f01e" ns2:_="" ns3:_="">
    <xsd:import namespace="d6899de3-1125-4d4b-b534-4822d3c0297b"/>
    <xsd:import namespace="d105cd02-f242-4b57-b36a-2b84b88f61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99de3-1125-4d4b-b534-4822d3c029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c1ec0f05-8db9-4cb4-a53b-b8806002f2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05cd02-f242-4b57-b36a-2b84b88f6108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a79d4422-50aa-4316-831d-1348fbe53086}" ma:internalName="TaxCatchAll" ma:showField="CatchAllData" ma:web="d105cd02-f242-4b57-b36a-2b84b88f61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8676A2F-3173-45D1-83A8-D056D89C5CF4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d6899de3-1125-4d4b-b534-4822d3c0297b"/>
    <ds:schemaRef ds:uri="http://schemas.microsoft.com/office/infopath/2007/PartnerControls"/>
    <ds:schemaRef ds:uri="http://schemas.openxmlformats.org/package/2006/metadata/core-properties"/>
    <ds:schemaRef ds:uri="d105cd02-f242-4b57-b36a-2b84b88f6108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D2ECA147-2494-4F76-8E6D-6CE2BA0DF9A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BE7F689-3E48-441B-95DA-179F2A5FFC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99de3-1125-4d4b-b534-4822d3c0297b"/>
    <ds:schemaRef ds:uri="d105cd02-f242-4b57-b36a-2b84b88f61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5126</TotalTime>
  <Words>378</Words>
  <Application>Microsoft Office PowerPoint</Application>
  <PresentationFormat>ユーザー設定</PresentationFormat>
  <Paragraphs>58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UD デジタル 教科書体 N-B</vt:lpstr>
      <vt:lpstr>Arial</vt:lpstr>
      <vt:lpstr>Calibri</vt:lpstr>
      <vt:lpstr>Segoe UI</vt:lpstr>
      <vt:lpstr>Office ​​テーマ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Toyama Laboratory</dc:creator>
  <cp:lastModifiedBy>Ec5-19 ec30103v(長岡高専)</cp:lastModifiedBy>
  <cp:revision>244</cp:revision>
  <cp:lastPrinted>2018-10-15T00:28:11Z</cp:lastPrinted>
  <dcterms:created xsi:type="dcterms:W3CDTF">2016-09-29T08:19:55Z</dcterms:created>
  <dcterms:modified xsi:type="dcterms:W3CDTF">2022-09-30T05:11:01Z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0x010100DA3AE0181D46CC48B1A6C7D49B05DC0E</vt:lpwstr>
  </property>
</Properties>
</file>