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>
        <p:scale>
          <a:sx n="25" d="100"/>
          <a:sy n="25" d="100"/>
        </p:scale>
        <p:origin x="3030" y="-366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佐野 裕馬（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長岡高専電子制御工学科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106955"/>
            <a:ext cx="25310812" cy="56879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65922" y="9271754"/>
            <a:ext cx="25310812" cy="19355777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0086" y="28968420"/>
            <a:ext cx="14824176" cy="764505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5887807" y="28968419"/>
            <a:ext cx="9821812" cy="7717215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今後の展望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241EF-1EA1-9E6D-505F-64896C924E09}"/>
              </a:ext>
            </a:extLst>
          </p:cNvPr>
          <p:cNvSpPr txBox="1"/>
          <p:nvPr/>
        </p:nvSpPr>
        <p:spPr>
          <a:xfrm>
            <a:off x="1222699" y="14194221"/>
            <a:ext cx="990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内部カメラパラメータ推定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3E6A96C-565E-A0CF-4960-38878A71B7FE}"/>
              </a:ext>
            </a:extLst>
          </p:cNvPr>
          <p:cNvSpPr txBox="1"/>
          <p:nvPr/>
        </p:nvSpPr>
        <p:spPr>
          <a:xfrm>
            <a:off x="1620923" y="11528743"/>
            <a:ext cx="8164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・撮影中カメラを動かさない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・複数台のカメラで撮影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（本研究では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</a:t>
            </a:r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88BC9D9-C3BB-9121-0C9E-DB638966D2A5}"/>
              </a:ext>
            </a:extLst>
          </p:cNvPr>
          <p:cNvSpPr txBox="1"/>
          <p:nvPr/>
        </p:nvSpPr>
        <p:spPr>
          <a:xfrm>
            <a:off x="1222700" y="10479560"/>
            <a:ext cx="1098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コートの撮影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E8B7BB0-EB42-5B06-5834-26272942F272}"/>
              </a:ext>
            </a:extLst>
          </p:cNvPr>
          <p:cNvSpPr txBox="1"/>
          <p:nvPr/>
        </p:nvSpPr>
        <p:spPr>
          <a:xfrm>
            <a:off x="1627525" y="15296750"/>
            <a:ext cx="92794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・カメラの焦点距離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・カメラの光学的中心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→キャリブレーションパターンを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様々な画角から撮影して推定する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8C15BA1-3425-0EAC-90EA-6F44142A8621}"/>
              </a:ext>
            </a:extLst>
          </p:cNvPr>
          <p:cNvSpPr txBox="1"/>
          <p:nvPr/>
        </p:nvSpPr>
        <p:spPr>
          <a:xfrm>
            <a:off x="1222699" y="18846724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3. </a:t>
            </a:r>
            <a:r>
              <a:rPr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外部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カメラパラメータ推定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47" name="図 46" descr="グラフ, 折れ線グラフ&#10;&#10;自動的に生成された説明">
            <a:extLst>
              <a:ext uri="{FF2B5EF4-FFF2-40B4-BE49-F238E27FC236}">
                <a16:creationId xmlns:a16="http://schemas.microsoft.com/office/drawing/2014/main" id="{582D45D9-DF65-5BAA-BFEF-454BA03D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49" y="22599632"/>
            <a:ext cx="7708186" cy="4869353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24EF1A-9477-EABE-CA90-30D874EA08F9}"/>
              </a:ext>
            </a:extLst>
          </p:cNvPr>
          <p:cNvSpPr txBox="1"/>
          <p:nvPr/>
        </p:nvSpPr>
        <p:spPr>
          <a:xfrm>
            <a:off x="1627525" y="19949253"/>
            <a:ext cx="103595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・カメラ姿勢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→コートの既知点と映像での位置を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対応付けることによって推定する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AA7BD7-5257-E4C2-9009-27B29115ED7E}"/>
              </a:ext>
            </a:extLst>
          </p:cNvPr>
          <p:cNvSpPr txBox="1"/>
          <p:nvPr/>
        </p:nvSpPr>
        <p:spPr>
          <a:xfrm>
            <a:off x="9212258" y="27563265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バレーボールコートの既知点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57F47-60CA-E364-1029-8CFE4223662C}"/>
              </a:ext>
            </a:extLst>
          </p:cNvPr>
          <p:cNvSpPr txBox="1"/>
          <p:nvPr/>
        </p:nvSpPr>
        <p:spPr>
          <a:xfrm>
            <a:off x="14462439" y="10479560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4. AlphaPose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による姿勢推定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F77626-5DA0-6719-72E8-953E3BD43EBE}"/>
              </a:ext>
            </a:extLst>
          </p:cNvPr>
          <p:cNvSpPr txBox="1"/>
          <p:nvPr/>
        </p:nvSpPr>
        <p:spPr>
          <a:xfrm>
            <a:off x="15005756" y="11528743"/>
            <a:ext cx="8164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・選手の姿勢推定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ID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を振り分けて選手の追跡</a:t>
            </a:r>
            <a:endParaRPr kumimoji="1" lang="ja-JP" altLang="en-US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2" name="図 51" descr="背景パターン&#10;&#10;自動的に生成された説明">
            <a:extLst>
              <a:ext uri="{FF2B5EF4-FFF2-40B4-BE49-F238E27FC236}">
                <a16:creationId xmlns:a16="http://schemas.microsoft.com/office/drawing/2014/main" id="{53603B9A-E2A0-53A8-B81C-F039FD6C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8034" b="5951"/>
          <a:stretch/>
        </p:blipFill>
        <p:spPr>
          <a:xfrm>
            <a:off x="1759288" y="23062601"/>
            <a:ext cx="6376179" cy="4321466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CEC3C97-32F8-B9ED-2C0D-0317367D9877}"/>
              </a:ext>
            </a:extLst>
          </p:cNvPr>
          <p:cNvSpPr txBox="1"/>
          <p:nvPr/>
        </p:nvSpPr>
        <p:spPr>
          <a:xfrm>
            <a:off x="1147362" y="27563266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キャリブレーションパターン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3A77DE-7212-C6C4-A56A-1299F37FDBF1}"/>
              </a:ext>
            </a:extLst>
          </p:cNvPr>
          <p:cNvSpPr txBox="1"/>
          <p:nvPr/>
        </p:nvSpPr>
        <p:spPr>
          <a:xfrm>
            <a:off x="14455519" y="18755643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5. AlphaPose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による姿勢推定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FA0D038-F06B-8E75-AE88-F5E33870C729}"/>
              </a:ext>
            </a:extLst>
          </p:cNvPr>
          <p:cNvSpPr txBox="1"/>
          <p:nvPr/>
        </p:nvSpPr>
        <p:spPr>
          <a:xfrm>
            <a:off x="14999043" y="19802765"/>
            <a:ext cx="10052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各映像で選手を通る直線を定義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・同じ選手を通る直線の最近点を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その選手の位置として推定</a:t>
            </a:r>
            <a:endParaRPr kumimoji="1" lang="ja-JP" altLang="en-US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77D522A1-13B2-8124-4960-5F2ECB7CC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477" y="22323974"/>
            <a:ext cx="8731142" cy="5257608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27CB039-9DEA-05B0-F94C-AF5CA7F05308}"/>
              </a:ext>
            </a:extLst>
          </p:cNvPr>
          <p:cNvSpPr txBox="1"/>
          <p:nvPr/>
        </p:nvSpPr>
        <p:spPr>
          <a:xfrm>
            <a:off x="17489955" y="27505683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選手位置の推定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78" name="図 77" descr="グラフ&#10;&#10;自動的に生成された説明">
            <a:extLst>
              <a:ext uri="{FF2B5EF4-FFF2-40B4-BE49-F238E27FC236}">
                <a16:creationId xmlns:a16="http://schemas.microsoft.com/office/drawing/2014/main" id="{861B66A9-16AA-C0F5-3D54-C9C64BC0ED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10041" r="7385" b="4835"/>
          <a:stretch/>
        </p:blipFill>
        <p:spPr>
          <a:xfrm>
            <a:off x="6479283" y="29844875"/>
            <a:ext cx="8834979" cy="4854516"/>
          </a:xfrm>
          <a:prstGeom prst="rect">
            <a:avLst/>
          </a:prstGeom>
        </p:spPr>
      </p:pic>
      <p:pic>
        <p:nvPicPr>
          <p:cNvPr id="80" name="図 79" descr="ダイアグラム&#10;&#10;自動的に生成された説明">
            <a:extLst>
              <a:ext uri="{FF2B5EF4-FFF2-40B4-BE49-F238E27FC236}">
                <a16:creationId xmlns:a16="http://schemas.microsoft.com/office/drawing/2014/main" id="{1422D0B3-C4DA-F442-26A6-EC13839D2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11" y="13213421"/>
            <a:ext cx="7862835" cy="5418430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CFDA29-F460-7B1D-2C8E-EE911F10460A}"/>
              </a:ext>
            </a:extLst>
          </p:cNvPr>
          <p:cNvSpPr txBox="1"/>
          <p:nvPr/>
        </p:nvSpPr>
        <p:spPr>
          <a:xfrm>
            <a:off x="1147362" y="30321756"/>
            <a:ext cx="5394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おおむね推定できた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→選手の跳躍時でも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問題なく推定可能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C7E272B-E9D8-8A59-C68F-3690C05A6380}"/>
              </a:ext>
            </a:extLst>
          </p:cNvPr>
          <p:cNvSpPr txBox="1"/>
          <p:nvPr/>
        </p:nvSpPr>
        <p:spPr>
          <a:xfrm>
            <a:off x="1147362" y="33933481"/>
            <a:ext cx="14166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課題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選手の交差によって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AlphaPose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の選手追跡が途切れる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→選手の対応が取れず、それ以降の追跡が不可能</a:t>
            </a:r>
            <a:endParaRPr kumimoji="1" lang="en-US" altLang="ja-JP" sz="48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3308AC0-8E7F-9204-904E-77B9F4765BE2}"/>
              </a:ext>
            </a:extLst>
          </p:cNvPr>
          <p:cNvSpPr txBox="1"/>
          <p:nvPr/>
        </p:nvSpPr>
        <p:spPr>
          <a:xfrm>
            <a:off x="16535202" y="30216826"/>
            <a:ext cx="866293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選手の交差に対応することで</a:t>
            </a:r>
            <a:br>
              <a:rPr lang="en-US" altLang="ja-JP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実用的な推定が可能になる</a:t>
            </a:r>
            <a:endParaRPr lang="en-US" altLang="ja-JP" sz="48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・選手の移動量から、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再度検知できた選手を判別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・選手の交差が起きていない</a:t>
            </a:r>
            <a:b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映像を用いて補完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4" name="矢印: 右 83">
            <a:extLst>
              <a:ext uri="{FF2B5EF4-FFF2-40B4-BE49-F238E27FC236}">
                <a16:creationId xmlns:a16="http://schemas.microsoft.com/office/drawing/2014/main" id="{72B521E2-8FCC-A51F-4D39-F4042DB5518A}"/>
              </a:ext>
            </a:extLst>
          </p:cNvPr>
          <p:cNvSpPr/>
          <p:nvPr/>
        </p:nvSpPr>
        <p:spPr>
          <a:xfrm rot="5400000">
            <a:off x="20287822" y="32151223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349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Sano Yuma</cp:lastModifiedBy>
  <cp:revision>293</cp:revision>
  <cp:lastPrinted>2018-10-15T00:28:11Z</cp:lastPrinted>
  <dcterms:created xsi:type="dcterms:W3CDTF">2016-09-29T08:19:55Z</dcterms:created>
  <dcterms:modified xsi:type="dcterms:W3CDTF">2023-01-23T14:59:25Z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