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17"/>
  </p:notesMasterIdLst>
  <p:sldIdLst>
    <p:sldId id="269" r:id="rId2"/>
    <p:sldId id="282" r:id="rId3"/>
    <p:sldId id="294" r:id="rId4"/>
    <p:sldId id="283" r:id="rId5"/>
    <p:sldId id="272" r:id="rId6"/>
    <p:sldId id="289" r:id="rId7"/>
    <p:sldId id="288" r:id="rId8"/>
    <p:sldId id="290" r:id="rId9"/>
    <p:sldId id="291" r:id="rId10"/>
    <p:sldId id="276" r:id="rId11"/>
    <p:sldId id="292" r:id="rId12"/>
    <p:sldId id="293" r:id="rId13"/>
    <p:sldId id="278" r:id="rId14"/>
    <p:sldId id="287" r:id="rId15"/>
    <p:sldId id="273" r:id="rId16"/>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中田 亘" initials="中田" lastIdx="4" clrIdx="0">
    <p:extLst>
      <p:ext uri="{19B8F6BF-5375-455C-9EA6-DF929625EA0E}">
        <p15:presenceInfo xmlns:p15="http://schemas.microsoft.com/office/powerpoint/2012/main" userId="afd29a766a71ed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0000"/>
    <a:srgbClr val="FF6600"/>
    <a:srgbClr val="D2ECB6"/>
    <a:srgbClr val="DCF0C6"/>
    <a:srgbClr val="FFFFFF"/>
    <a:srgbClr val="D9D9D9"/>
    <a:srgbClr val="A6A6A6"/>
    <a:srgbClr val="FF9933"/>
    <a:srgbClr val="F2A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7" autoAdjust="0"/>
    <p:restoredTop sz="94648"/>
  </p:normalViewPr>
  <p:slideViewPr>
    <p:cSldViewPr snapToGrid="0">
      <p:cViewPr varScale="1">
        <p:scale>
          <a:sx n="149" d="100"/>
          <a:sy n="149" d="100"/>
        </p:scale>
        <p:origin x="1960" y="11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E69E4E6D-CA91-433C-8D56-03622934BE5C}" type="datetimeFigureOut">
              <a:rPr kumimoji="1" lang="ja-JP" altLang="en-US" smtClean="0"/>
              <a:t>2023/1/17</a:t>
            </a:fld>
            <a:endParaRPr kumimoji="1"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C36DA81-8193-4980-9565-726340B2A604}" type="slidenum">
              <a:rPr kumimoji="1" lang="ja-JP" altLang="en-US" smtClean="0"/>
              <a:t>‹#›</a:t>
            </a:fld>
            <a:endParaRPr kumimoji="1" lang="ja-JP" altLang="en-US"/>
          </a:p>
        </p:txBody>
      </p:sp>
    </p:spTree>
    <p:extLst>
      <p:ext uri="{BB962C8B-B14F-4D97-AF65-F5344CB8AC3E}">
        <p14:creationId xmlns:p14="http://schemas.microsoft.com/office/powerpoint/2010/main" val="359196326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5225" y="1241425"/>
            <a:ext cx="4467225" cy="3349625"/>
          </a:xfrm>
          <a:prstGeom prst="rect">
            <a:avLst/>
          </a:prstGeom>
          <a:noFill/>
          <a:ln w="12700">
            <a:solidFill>
              <a:prstClr val="black"/>
            </a:solidFill>
          </a:ln>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C36DA81-8193-4980-9565-726340B2A604}" type="slidenum">
              <a:rPr kumimoji="1" lang="ja-JP" altLang="en-US" smtClean="0"/>
              <a:t>2</a:t>
            </a:fld>
            <a:endParaRPr kumimoji="1" lang="ja-JP" altLang="en-US"/>
          </a:p>
        </p:txBody>
      </p:sp>
    </p:spTree>
    <p:extLst>
      <p:ext uri="{BB962C8B-B14F-4D97-AF65-F5344CB8AC3E}">
        <p14:creationId xmlns:p14="http://schemas.microsoft.com/office/powerpoint/2010/main" val="149790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5225" y="1241425"/>
            <a:ext cx="4467225" cy="3349625"/>
          </a:xfrm>
          <a:prstGeom prst="rect">
            <a:avLst/>
          </a:prstGeom>
          <a:noFill/>
          <a:ln w="12700">
            <a:solidFill>
              <a:prstClr val="black"/>
            </a:solidFill>
          </a:ln>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C36DA81-8193-4980-9565-726340B2A604}" type="slidenum">
              <a:rPr kumimoji="1" lang="ja-JP" altLang="en-US" smtClean="0"/>
              <a:t>4</a:t>
            </a:fld>
            <a:endParaRPr kumimoji="1" lang="ja-JP" altLang="en-US"/>
          </a:p>
        </p:txBody>
      </p:sp>
    </p:spTree>
    <p:extLst>
      <p:ext uri="{BB962C8B-B14F-4D97-AF65-F5344CB8AC3E}">
        <p14:creationId xmlns:p14="http://schemas.microsoft.com/office/powerpoint/2010/main" val="2158850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65225" y="1241425"/>
            <a:ext cx="4467225" cy="3349625"/>
          </a:xfrm>
          <a:prstGeom prst="rect">
            <a:avLst/>
          </a:prstGeom>
          <a:noFill/>
          <a:ln w="12700">
            <a:solidFill>
              <a:prstClr val="black"/>
            </a:solidFill>
          </a:ln>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C36DA81-8193-4980-9565-726340B2A604}" type="slidenum">
              <a:rPr kumimoji="1" lang="ja-JP" altLang="en-US" smtClean="0"/>
              <a:t>5</a:t>
            </a:fld>
            <a:endParaRPr kumimoji="1" lang="ja-JP" altLang="en-US"/>
          </a:p>
        </p:txBody>
      </p:sp>
    </p:spTree>
    <p:extLst>
      <p:ext uri="{BB962C8B-B14F-4D97-AF65-F5344CB8AC3E}">
        <p14:creationId xmlns:p14="http://schemas.microsoft.com/office/powerpoint/2010/main" val="871387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4400" spc="-50" baseline="0">
                <a:solidFill>
                  <a:schemeClr val="tx1">
                    <a:lumMod val="85000"/>
                    <a:lumOff val="15000"/>
                  </a:schemeClr>
                </a:solidFill>
              </a:defRPr>
            </a:lvl1pPr>
          </a:lstStyle>
          <a:p>
            <a:r>
              <a:rPr lang="ja-JP" altLang="en-US"/>
              <a:t>マスター タイトルの書式設定</a:t>
            </a:r>
            <a:endParaRPr lang="en-US"/>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CFCEAFFB-16E4-4FFE-B2C5-A5F96E944BB4}" type="datetime1">
              <a:rPr kumimoji="1" lang="ja-JP" altLang="en-US" smtClean="0"/>
              <a:t>2023/1/17</a:t>
            </a:fld>
            <a:endParaRPr kumimoji="1" lang="ja-JP" altLang="en-US"/>
          </a:p>
        </p:txBody>
      </p:sp>
      <p:sp>
        <p:nvSpPr>
          <p:cNvPr id="6" name="Slide Number Placeholder 5"/>
          <p:cNvSpPr>
            <a:spLocks noGrp="1"/>
          </p:cNvSpPr>
          <p:nvPr>
            <p:ph type="sldNum" sz="quarter" idx="12"/>
          </p:nvPr>
        </p:nvSpPr>
        <p:spPr/>
        <p:txBody>
          <a:bodyPr/>
          <a:lstStyle/>
          <a:p>
            <a:fld id="{E2856846-1EF8-4374-B523-FE9A680A5F89}"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グループ化 9">
            <a:extLst>
              <a:ext uri="{FF2B5EF4-FFF2-40B4-BE49-F238E27FC236}">
                <a16:creationId xmlns:a16="http://schemas.microsoft.com/office/drawing/2014/main" id="{45F40922-5495-466F-8C75-8B5A7A510380}"/>
              </a:ext>
            </a:extLst>
          </p:cNvPr>
          <p:cNvGrpSpPr/>
          <p:nvPr userDrawn="1"/>
        </p:nvGrpSpPr>
        <p:grpSpPr>
          <a:xfrm>
            <a:off x="6119344" y="5639159"/>
            <a:ext cx="2925343" cy="654618"/>
            <a:chOff x="6160907" y="4927256"/>
            <a:chExt cx="2925343" cy="654618"/>
          </a:xfrm>
        </p:grpSpPr>
        <p:pic>
          <p:nvPicPr>
            <p:cNvPr id="11" name="図 10">
              <a:extLst>
                <a:ext uri="{FF2B5EF4-FFF2-40B4-BE49-F238E27FC236}">
                  <a16:creationId xmlns:a16="http://schemas.microsoft.com/office/drawing/2014/main" id="{41413F20-1B21-4D3B-B608-467F316452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03980" y="4927256"/>
              <a:ext cx="482270" cy="632309"/>
            </a:xfrm>
            <a:prstGeom prst="rect">
              <a:avLst/>
            </a:prstGeom>
          </p:spPr>
        </p:pic>
        <p:sp>
          <p:nvSpPr>
            <p:cNvPr id="12" name="テキスト ボックス 11">
              <a:extLst>
                <a:ext uri="{FF2B5EF4-FFF2-40B4-BE49-F238E27FC236}">
                  <a16:creationId xmlns:a16="http://schemas.microsoft.com/office/drawing/2014/main" id="{027BC8A3-A851-40D4-8AFF-066C3E4F62C4}"/>
                </a:ext>
              </a:extLst>
            </p:cNvPr>
            <p:cNvSpPr txBox="1"/>
            <p:nvPr/>
          </p:nvSpPr>
          <p:spPr>
            <a:xfrm>
              <a:off x="6160907" y="5074043"/>
              <a:ext cx="2443073" cy="507831"/>
            </a:xfrm>
            <a:prstGeom prst="rect">
              <a:avLst/>
            </a:prstGeom>
            <a:noFill/>
          </p:spPr>
          <p:txBody>
            <a:bodyPr wrap="square" rtlCol="0">
              <a:spAutoFit/>
            </a:bodyPr>
            <a:lstStyle/>
            <a:p>
              <a:pPr algn="l"/>
              <a:r>
                <a:rPr kumimoji="1" lang="en-US" altLang="ja-JP" sz="1350" dirty="0">
                  <a:solidFill>
                    <a:srgbClr val="FF0000"/>
                  </a:solidFill>
                  <a:latin typeface="Bodoni MT Black" panose="02070A03080606020203" pitchFamily="18" charset="0"/>
                </a:rPr>
                <a:t>T</a:t>
              </a:r>
              <a:r>
                <a:rPr kumimoji="1" lang="en-US" altLang="ja-JP" sz="1350" dirty="0">
                  <a:latin typeface="Bodoni MT Black" panose="02070A03080606020203" pitchFamily="18" charset="0"/>
                </a:rPr>
                <a:t>oyama</a:t>
              </a:r>
              <a:r>
                <a:rPr kumimoji="1" lang="en-US" altLang="ja-JP" sz="1350" dirty="0">
                  <a:solidFill>
                    <a:schemeClr val="bg1"/>
                  </a:solidFill>
                  <a:latin typeface="Bodoni MT Black" panose="02070A03080606020203" pitchFamily="18" charset="0"/>
                </a:rPr>
                <a:t> </a:t>
              </a:r>
              <a:r>
                <a:rPr kumimoji="1" lang="en-US" altLang="ja-JP" sz="1350" dirty="0">
                  <a:solidFill>
                    <a:srgbClr val="FF0000"/>
                  </a:solidFill>
                  <a:latin typeface="Bodoni MT Black" panose="02070A03080606020203" pitchFamily="18" charset="0"/>
                </a:rPr>
                <a:t>S</a:t>
              </a:r>
              <a:r>
                <a:rPr kumimoji="1" lang="en-US" altLang="ja-JP" sz="1350" dirty="0">
                  <a:latin typeface="Bodoni MT Black" panose="02070A03080606020203" pitchFamily="18" charset="0"/>
                </a:rPr>
                <a:t>ystem </a:t>
              </a:r>
            </a:p>
            <a:p>
              <a:pPr algn="r"/>
              <a:r>
                <a:rPr kumimoji="1" lang="en-US" altLang="ja-JP" sz="1350" dirty="0">
                  <a:solidFill>
                    <a:srgbClr val="FF0000"/>
                  </a:solidFill>
                  <a:latin typeface="Bodoni MT Black" panose="02070A03080606020203" pitchFamily="18" charset="0"/>
                </a:rPr>
                <a:t>D</a:t>
              </a:r>
              <a:r>
                <a:rPr kumimoji="1" lang="en-US" altLang="ja-JP" sz="1350" dirty="0">
                  <a:latin typeface="Bodoni MT Black" panose="02070A03080606020203" pitchFamily="18" charset="0"/>
                </a:rPr>
                <a:t>esign </a:t>
              </a:r>
              <a:r>
                <a:rPr kumimoji="1" lang="en-US" altLang="ja-JP" sz="1350" dirty="0">
                  <a:solidFill>
                    <a:srgbClr val="FF0000"/>
                  </a:solidFill>
                  <a:latin typeface="Bodoni MT Black" panose="02070A03080606020203" pitchFamily="18" charset="0"/>
                </a:rPr>
                <a:t>L</a:t>
              </a:r>
              <a:r>
                <a:rPr kumimoji="1" lang="en-US" altLang="ja-JP" sz="1350" dirty="0">
                  <a:latin typeface="Bodoni MT Black" panose="02070A03080606020203" pitchFamily="18" charset="0"/>
                </a:rPr>
                <a:t>aboratory</a:t>
              </a:r>
              <a:endParaRPr kumimoji="1" lang="ja-JP" altLang="en-US" sz="1350">
                <a:latin typeface="Bodoni MT Black" panose="02070A03080606020203" pitchFamily="18" charset="0"/>
              </a:endParaRPr>
            </a:p>
          </p:txBody>
        </p:sp>
      </p:grpSp>
    </p:spTree>
    <p:extLst>
      <p:ext uri="{BB962C8B-B14F-4D97-AF65-F5344CB8AC3E}">
        <p14:creationId xmlns:p14="http://schemas.microsoft.com/office/powerpoint/2010/main" val="142997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6D3C9CF4-CE6B-4C9D-88F9-673EE74768DD}" type="datetime1">
              <a:rPr kumimoji="1" lang="ja-JP" altLang="en-US" smtClean="0"/>
              <a:t>2023/1/17</a:t>
            </a:fld>
            <a:endParaRPr kumimoji="1" lang="ja-JP" altLang="en-US"/>
          </a:p>
        </p:txBody>
      </p:sp>
      <p:sp>
        <p:nvSpPr>
          <p:cNvPr id="5" name="Footer Placeholder 4"/>
          <p:cNvSpPr>
            <a:spLocks noGrp="1"/>
          </p:cNvSpPr>
          <p:nvPr>
            <p:ph type="ftr" sz="quarter" idx="11"/>
          </p:nvPr>
        </p:nvSpPr>
        <p:spPr>
          <a:xfrm>
            <a:off x="2764639" y="6459786"/>
            <a:ext cx="3617103" cy="365125"/>
          </a:xfrm>
          <a:prstGeom prst="rect">
            <a:avLst/>
          </a:prstGeom>
        </p:spPr>
        <p:txBody>
          <a:bodyPr/>
          <a:lstStyle/>
          <a:p>
            <a:r>
              <a:rPr kumimoji="1" lang="zh-TW" altLang="en-US"/>
              <a:t>長岡高専　電子制御工学科　制御工学研究室</a:t>
            </a:r>
            <a:endParaRPr kumimoji="1" lang="ja-JP" altLang="en-US"/>
          </a:p>
        </p:txBody>
      </p:sp>
      <p:sp>
        <p:nvSpPr>
          <p:cNvPr id="6" name="Slide Number Placeholder 5"/>
          <p:cNvSpPr>
            <a:spLocks noGrp="1"/>
          </p:cNvSpPr>
          <p:nvPr>
            <p:ph type="sldNum" sz="quarter" idx="12"/>
          </p:nvPr>
        </p:nvSpPr>
        <p:spPr/>
        <p:txBody>
          <a:bodyPr/>
          <a:lstStyle/>
          <a:p>
            <a:fld id="{E2856846-1EF8-4374-B523-FE9A680A5F89}" type="slidenum">
              <a:rPr kumimoji="1" lang="ja-JP" altLang="en-US" smtClean="0"/>
              <a:t>‹#›</a:t>
            </a:fld>
            <a:endParaRPr kumimoji="1" lang="ja-JP" altLang="en-US"/>
          </a:p>
        </p:txBody>
      </p:sp>
    </p:spTree>
    <p:extLst>
      <p:ext uri="{BB962C8B-B14F-4D97-AF65-F5344CB8AC3E}">
        <p14:creationId xmlns:p14="http://schemas.microsoft.com/office/powerpoint/2010/main" val="1580451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E14AADA-ADA7-4C17-985B-D4A44CF755AC}" type="datetime1">
              <a:rPr kumimoji="1" lang="ja-JP" altLang="en-US" smtClean="0"/>
              <a:t>2023/1/17</a:t>
            </a:fld>
            <a:endParaRPr kumimoji="1" lang="ja-JP" altLang="en-US"/>
          </a:p>
        </p:txBody>
      </p:sp>
      <p:sp>
        <p:nvSpPr>
          <p:cNvPr id="5" name="Footer Placeholder 4"/>
          <p:cNvSpPr>
            <a:spLocks noGrp="1"/>
          </p:cNvSpPr>
          <p:nvPr>
            <p:ph type="ftr" sz="quarter" idx="11"/>
          </p:nvPr>
        </p:nvSpPr>
        <p:spPr>
          <a:xfrm>
            <a:off x="2764639" y="6459786"/>
            <a:ext cx="3617103" cy="365125"/>
          </a:xfrm>
          <a:prstGeom prst="rect">
            <a:avLst/>
          </a:prstGeom>
        </p:spPr>
        <p:txBody>
          <a:bodyPr/>
          <a:lstStyle/>
          <a:p>
            <a:r>
              <a:rPr kumimoji="1" lang="zh-TW" altLang="en-US"/>
              <a:t>長岡高専　電子制御工学科　制御工学研究室</a:t>
            </a:r>
            <a:endParaRPr kumimoji="1" lang="ja-JP" altLang="en-US"/>
          </a:p>
        </p:txBody>
      </p:sp>
      <p:sp>
        <p:nvSpPr>
          <p:cNvPr id="6" name="Slide Number Placeholder 5"/>
          <p:cNvSpPr>
            <a:spLocks noGrp="1"/>
          </p:cNvSpPr>
          <p:nvPr>
            <p:ph type="sldNum" sz="quarter" idx="12"/>
          </p:nvPr>
        </p:nvSpPr>
        <p:spPr/>
        <p:txBody>
          <a:bodyPr/>
          <a:lstStyle/>
          <a:p>
            <a:fld id="{E2856846-1EF8-4374-B523-FE9A680A5F89}" type="slidenum">
              <a:rPr kumimoji="1" lang="ja-JP" altLang="en-US" smtClean="0"/>
              <a:t>‹#›</a:t>
            </a:fld>
            <a:endParaRPr kumimoji="1" lang="ja-JP" altLang="en-US"/>
          </a:p>
        </p:txBody>
      </p:sp>
    </p:spTree>
    <p:extLst>
      <p:ext uri="{BB962C8B-B14F-4D97-AF65-F5344CB8AC3E}">
        <p14:creationId xmlns:p14="http://schemas.microsoft.com/office/powerpoint/2010/main" val="307414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a:xfrm>
            <a:off x="241591" y="6459784"/>
            <a:ext cx="1854203" cy="365125"/>
          </a:xfrm>
        </p:spPr>
        <p:txBody>
          <a:bodyPr/>
          <a:lstStyle>
            <a:lvl1pPr>
              <a:defRPr sz="1800"/>
            </a:lvl1pPr>
          </a:lstStyle>
          <a:p>
            <a:fld id="{0151172D-7DA2-4A96-B0BD-2B45E6470C11}" type="datetime1">
              <a:rPr kumimoji="1" lang="ja-JP" altLang="en-US" smtClean="0"/>
              <a:pPr/>
              <a:t>2023/1/17</a:t>
            </a:fld>
            <a:endParaRPr kumimoji="1" lang="ja-JP" altLang="en-US"/>
          </a:p>
        </p:txBody>
      </p:sp>
      <p:sp>
        <p:nvSpPr>
          <p:cNvPr id="6" name="Slide Number Placeholder 5"/>
          <p:cNvSpPr>
            <a:spLocks noGrp="1"/>
          </p:cNvSpPr>
          <p:nvPr>
            <p:ph type="sldNum" sz="quarter" idx="12"/>
          </p:nvPr>
        </p:nvSpPr>
        <p:spPr/>
        <p:txBody>
          <a:bodyPr/>
          <a:lstStyle>
            <a:lvl1pPr>
              <a:defRPr sz="1800"/>
            </a:lvl1pPr>
          </a:lstStyle>
          <a:p>
            <a:fld id="{E2856846-1EF8-4374-B523-FE9A680A5F89}" type="slidenum">
              <a:rPr kumimoji="1" lang="ja-JP" altLang="en-US" smtClean="0"/>
              <a:pPr/>
              <a:t>‹#›</a:t>
            </a:fld>
            <a:endParaRPr kumimoji="1" lang="ja-JP" altLang="en-US"/>
          </a:p>
        </p:txBody>
      </p:sp>
    </p:spTree>
    <p:extLst>
      <p:ext uri="{BB962C8B-B14F-4D97-AF65-F5344CB8AC3E}">
        <p14:creationId xmlns:p14="http://schemas.microsoft.com/office/powerpoint/2010/main" val="1249750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F222AC3-3E4E-4AD4-84F5-98520CA0E6EA}" type="datetime1">
              <a:rPr kumimoji="1" lang="ja-JP" altLang="en-US" smtClean="0"/>
              <a:t>2023/1/17</a:t>
            </a:fld>
            <a:endParaRPr kumimoji="1" lang="ja-JP" altLang="en-US"/>
          </a:p>
        </p:txBody>
      </p:sp>
      <p:sp>
        <p:nvSpPr>
          <p:cNvPr id="6" name="Slide Number Placeholder 5"/>
          <p:cNvSpPr>
            <a:spLocks noGrp="1"/>
          </p:cNvSpPr>
          <p:nvPr>
            <p:ph type="sldNum" sz="quarter" idx="12"/>
          </p:nvPr>
        </p:nvSpPr>
        <p:spPr/>
        <p:txBody>
          <a:bodyPr/>
          <a:lstStyle/>
          <a:p>
            <a:fld id="{E2856846-1EF8-4374-B523-FE9A680A5F89}"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1566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822960" y="1845734"/>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4663440" y="1845736"/>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1577F813-079C-4449-A913-7FC367B3719B}" type="datetime1">
              <a:rPr kumimoji="1" lang="ja-JP" altLang="en-US" smtClean="0"/>
              <a:t>2023/1/17</a:t>
            </a:fld>
            <a:endParaRPr kumimoji="1" lang="ja-JP" altLang="en-US"/>
          </a:p>
        </p:txBody>
      </p:sp>
      <p:sp>
        <p:nvSpPr>
          <p:cNvPr id="7" name="Slide Number Placeholder 6"/>
          <p:cNvSpPr>
            <a:spLocks noGrp="1"/>
          </p:cNvSpPr>
          <p:nvPr>
            <p:ph type="sldNum" sz="quarter" idx="12"/>
          </p:nvPr>
        </p:nvSpPr>
        <p:spPr/>
        <p:txBody>
          <a:bodyPr/>
          <a:lstStyle/>
          <a:p>
            <a:fld id="{E2856846-1EF8-4374-B523-FE9A680A5F89}" type="slidenum">
              <a:rPr kumimoji="1" lang="ja-JP" altLang="en-US" smtClean="0"/>
              <a:t>‹#›</a:t>
            </a:fld>
            <a:endParaRPr kumimoji="1" lang="ja-JP" altLang="en-US"/>
          </a:p>
        </p:txBody>
      </p:sp>
    </p:spTree>
    <p:extLst>
      <p:ext uri="{BB962C8B-B14F-4D97-AF65-F5344CB8AC3E}">
        <p14:creationId xmlns:p14="http://schemas.microsoft.com/office/powerpoint/2010/main" val="374771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0E9DE11E-121B-4DF1-A7C7-F22F79D5863C}" type="datetime1">
              <a:rPr kumimoji="1" lang="ja-JP" altLang="en-US" smtClean="0"/>
              <a:t>2023/1/17</a:t>
            </a:fld>
            <a:endParaRPr kumimoji="1" lang="ja-JP" altLang="en-US"/>
          </a:p>
        </p:txBody>
      </p:sp>
      <p:sp>
        <p:nvSpPr>
          <p:cNvPr id="9" name="Slide Number Placeholder 8"/>
          <p:cNvSpPr>
            <a:spLocks noGrp="1"/>
          </p:cNvSpPr>
          <p:nvPr>
            <p:ph type="sldNum" sz="quarter" idx="12"/>
          </p:nvPr>
        </p:nvSpPr>
        <p:spPr/>
        <p:txBody>
          <a:bodyPr/>
          <a:lstStyle/>
          <a:p>
            <a:fld id="{E2856846-1EF8-4374-B523-FE9A680A5F89}" type="slidenum">
              <a:rPr kumimoji="1" lang="ja-JP" altLang="en-US" smtClean="0"/>
              <a:t>‹#›</a:t>
            </a:fld>
            <a:endParaRPr kumimoji="1" lang="ja-JP" altLang="en-US"/>
          </a:p>
        </p:txBody>
      </p:sp>
    </p:spTree>
    <p:extLst>
      <p:ext uri="{BB962C8B-B14F-4D97-AF65-F5344CB8AC3E}">
        <p14:creationId xmlns:p14="http://schemas.microsoft.com/office/powerpoint/2010/main" val="2982045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896984"/>
          </a:xfrm>
          <a:solidFill>
            <a:schemeClr val="accent2"/>
          </a:solidFill>
        </p:spPr>
        <p:txBody>
          <a:bodyPr anchor="ctr">
            <a:normAutofit/>
          </a:bodyPr>
          <a:lstStyle>
            <a:lvl1pPr>
              <a:defRPr sz="3600" b="1">
                <a:solidFill>
                  <a:schemeClr val="bg1"/>
                </a:solidFill>
              </a:defRPr>
            </a:lvl1p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0EBD75F6-044E-491D-986A-5218474C3849}" type="datetime1">
              <a:rPr kumimoji="1" lang="ja-JP" altLang="en-US" smtClean="0"/>
              <a:t>2023/1/17</a:t>
            </a:fld>
            <a:endParaRPr kumimoji="1" lang="ja-JP" altLang="en-US"/>
          </a:p>
        </p:txBody>
      </p:sp>
      <p:sp>
        <p:nvSpPr>
          <p:cNvPr id="5" name="Slide Number Placeholder 4"/>
          <p:cNvSpPr>
            <a:spLocks noGrp="1"/>
          </p:cNvSpPr>
          <p:nvPr>
            <p:ph type="sldNum" sz="quarter" idx="12"/>
          </p:nvPr>
        </p:nvSpPr>
        <p:spPr/>
        <p:txBody>
          <a:bodyPr/>
          <a:lstStyle/>
          <a:p>
            <a:fld id="{E2856846-1EF8-4374-B523-FE9A680A5F89}" type="slidenum">
              <a:rPr kumimoji="1" lang="ja-JP" altLang="en-US" smtClean="0"/>
              <a:t>‹#›</a:t>
            </a:fld>
            <a:endParaRPr kumimoji="1" lang="ja-JP" altLang="en-US"/>
          </a:p>
        </p:txBody>
      </p:sp>
    </p:spTree>
    <p:extLst>
      <p:ext uri="{BB962C8B-B14F-4D97-AF65-F5344CB8AC3E}">
        <p14:creationId xmlns:p14="http://schemas.microsoft.com/office/powerpoint/2010/main" val="81598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userDrawn="1"/>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DB65AAA-4C39-4533-9757-B6DE8CE5EC87}" type="datetime1">
              <a:rPr kumimoji="1" lang="ja-JP" altLang="en-US" smtClean="0"/>
              <a:t>2023/1/17</a:t>
            </a:fld>
            <a:endParaRPr kumimoji="1" lang="ja-JP" altLang="en-US"/>
          </a:p>
        </p:txBody>
      </p:sp>
      <p:sp>
        <p:nvSpPr>
          <p:cNvPr id="9" name="Slide Number Placeholder 8"/>
          <p:cNvSpPr>
            <a:spLocks noGrp="1"/>
          </p:cNvSpPr>
          <p:nvPr>
            <p:ph type="sldNum" sz="quarter" idx="12"/>
          </p:nvPr>
        </p:nvSpPr>
        <p:spPr/>
        <p:txBody>
          <a:bodyPr/>
          <a:lstStyle/>
          <a:p>
            <a:fld id="{E2856846-1EF8-4374-B523-FE9A680A5F89}" type="slidenum">
              <a:rPr kumimoji="1" lang="ja-JP" altLang="en-US" smtClean="0"/>
              <a:t>‹#›</a:t>
            </a:fld>
            <a:endParaRPr kumimoji="1" lang="ja-JP" altLang="en-US"/>
          </a:p>
        </p:txBody>
      </p:sp>
      <p:sp>
        <p:nvSpPr>
          <p:cNvPr id="10" name="テキスト ボックス 9">
            <a:extLst>
              <a:ext uri="{FF2B5EF4-FFF2-40B4-BE49-F238E27FC236}">
                <a16:creationId xmlns:a16="http://schemas.microsoft.com/office/drawing/2014/main" id="{7897FAB4-C10F-F941-9FD8-4E7751AAC440}"/>
              </a:ext>
            </a:extLst>
          </p:cNvPr>
          <p:cNvSpPr txBox="1"/>
          <p:nvPr userDrawn="1"/>
        </p:nvSpPr>
        <p:spPr>
          <a:xfrm>
            <a:off x="2998879" y="6479359"/>
            <a:ext cx="3220370" cy="300082"/>
          </a:xfrm>
          <a:prstGeom prst="rect">
            <a:avLst/>
          </a:prstGeom>
          <a:noFill/>
        </p:spPr>
        <p:txBody>
          <a:bodyPr wrap="square" rtlCol="0">
            <a:spAutoFit/>
          </a:bodyPr>
          <a:lstStyle/>
          <a:p>
            <a:pPr algn="l"/>
            <a:r>
              <a:rPr kumimoji="1" lang="en-US" altLang="ja-JP" sz="1350" dirty="0">
                <a:solidFill>
                  <a:schemeClr val="bg1"/>
                </a:solidFill>
                <a:latin typeface="Bodoni MT Black" panose="02070A03080606020203" pitchFamily="18" charset="0"/>
              </a:rPr>
              <a:t>T</a:t>
            </a:r>
            <a:r>
              <a:rPr kumimoji="1" lang="en-US" altLang="ja-JP" sz="1350" dirty="0">
                <a:latin typeface="Bodoni MT Black" panose="02070A03080606020203" pitchFamily="18" charset="0"/>
              </a:rPr>
              <a:t>oyama</a:t>
            </a:r>
            <a:r>
              <a:rPr kumimoji="1" lang="en-US" altLang="ja-JP" sz="1350" dirty="0">
                <a:solidFill>
                  <a:schemeClr val="bg1"/>
                </a:solidFill>
                <a:latin typeface="Bodoni MT Black" panose="02070A03080606020203" pitchFamily="18" charset="0"/>
              </a:rPr>
              <a:t> S</a:t>
            </a:r>
            <a:r>
              <a:rPr kumimoji="1" lang="en-US" altLang="ja-JP" sz="1350" dirty="0">
                <a:latin typeface="Bodoni MT Black" panose="02070A03080606020203" pitchFamily="18" charset="0"/>
              </a:rPr>
              <a:t>ystem </a:t>
            </a:r>
            <a:r>
              <a:rPr kumimoji="1" lang="en-US" altLang="ja-JP" sz="1350" dirty="0">
                <a:solidFill>
                  <a:schemeClr val="bg1"/>
                </a:solidFill>
                <a:latin typeface="Bodoni MT Black" panose="02070A03080606020203" pitchFamily="18" charset="0"/>
              </a:rPr>
              <a:t>D</a:t>
            </a:r>
            <a:r>
              <a:rPr kumimoji="1" lang="en-US" altLang="ja-JP" sz="1350" dirty="0">
                <a:latin typeface="Bodoni MT Black" panose="02070A03080606020203" pitchFamily="18" charset="0"/>
              </a:rPr>
              <a:t>esign </a:t>
            </a:r>
            <a:r>
              <a:rPr kumimoji="1" lang="en-US" altLang="ja-JP" sz="1350" dirty="0">
                <a:solidFill>
                  <a:schemeClr val="bg1"/>
                </a:solidFill>
                <a:latin typeface="Bodoni MT Black" panose="02070A03080606020203" pitchFamily="18" charset="0"/>
              </a:rPr>
              <a:t>L</a:t>
            </a:r>
            <a:r>
              <a:rPr kumimoji="1" lang="en-US" altLang="ja-JP" sz="1350" dirty="0">
                <a:latin typeface="Bodoni MT Black" panose="02070A03080606020203" pitchFamily="18" charset="0"/>
              </a:rPr>
              <a:t>aboratory</a:t>
            </a:r>
            <a:endParaRPr kumimoji="1" lang="ja-JP" altLang="en-US" sz="1350">
              <a:latin typeface="Bodoni MT Black" panose="02070A03080606020203" pitchFamily="18" charset="0"/>
            </a:endParaRPr>
          </a:p>
        </p:txBody>
      </p:sp>
    </p:spTree>
    <p:extLst>
      <p:ext uri="{BB962C8B-B14F-4D97-AF65-F5344CB8AC3E}">
        <p14:creationId xmlns:p14="http://schemas.microsoft.com/office/powerpoint/2010/main" val="152051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a:p>
        </p:txBody>
      </p:sp>
      <p:sp>
        <p:nvSpPr>
          <p:cNvPr id="3" name="Content Placeholder 2"/>
          <p:cNvSpPr>
            <a:spLocks noGrp="1"/>
          </p:cNvSpPr>
          <p:nvPr>
            <p:ph idx="1"/>
          </p:nvPr>
        </p:nvSpPr>
        <p:spPr>
          <a:xfrm>
            <a:off x="3460237" y="731520"/>
            <a:ext cx="5009393"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9E10A35-18E7-4C34-A608-8F9C6570FF17}" type="datetime1">
              <a:rPr kumimoji="1" lang="ja-JP" altLang="en-US" smtClean="0"/>
              <a:t>2023/1/17</a:t>
            </a:fld>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856846-1EF8-4374-B523-FE9A680A5F89}" type="slidenum">
              <a:rPr kumimoji="1" lang="ja-JP" altLang="en-US" smtClean="0"/>
              <a:t>‹#›</a:t>
            </a:fld>
            <a:endParaRPr kumimoji="1" lang="ja-JP" altLang="en-US"/>
          </a:p>
        </p:txBody>
      </p:sp>
    </p:spTree>
    <p:extLst>
      <p:ext uri="{BB962C8B-B14F-4D97-AF65-F5344CB8AC3E}">
        <p14:creationId xmlns:p14="http://schemas.microsoft.com/office/powerpoint/2010/main" val="309135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EE510F7-DF63-4592-B9AC-44F49C49724F}" type="datetime1">
              <a:rPr kumimoji="1" lang="ja-JP" altLang="en-US" smtClean="0"/>
              <a:t>2023/1/17</a:t>
            </a:fld>
            <a:endParaRPr kumimoji="1" lang="ja-JP" altLang="en-US"/>
          </a:p>
        </p:txBody>
      </p:sp>
      <p:sp>
        <p:nvSpPr>
          <p:cNvPr id="6" name="Footer Placeholder 5"/>
          <p:cNvSpPr>
            <a:spLocks noGrp="1"/>
          </p:cNvSpPr>
          <p:nvPr>
            <p:ph type="ftr" sz="quarter" idx="11"/>
          </p:nvPr>
        </p:nvSpPr>
        <p:spPr>
          <a:xfrm>
            <a:off x="2764639" y="6459786"/>
            <a:ext cx="3617103" cy="365125"/>
          </a:xfrm>
          <a:prstGeom prst="rect">
            <a:avLst/>
          </a:prstGeom>
        </p:spPr>
        <p:txBody>
          <a:bodyPr/>
          <a:lstStyle/>
          <a:p>
            <a:r>
              <a:rPr kumimoji="1" lang="zh-TW" altLang="en-US" dirty="0"/>
              <a:t>長岡高専　電子制御工学科　制御工学研究室</a:t>
            </a:r>
            <a:endParaRPr kumimoji="1" lang="ja-JP" altLang="en-US"/>
          </a:p>
        </p:txBody>
      </p:sp>
      <p:sp>
        <p:nvSpPr>
          <p:cNvPr id="7" name="Slide Number Placeholder 6"/>
          <p:cNvSpPr>
            <a:spLocks noGrp="1"/>
          </p:cNvSpPr>
          <p:nvPr>
            <p:ph type="sldNum" sz="quarter" idx="12"/>
          </p:nvPr>
        </p:nvSpPr>
        <p:spPr/>
        <p:txBody>
          <a:bodyPr/>
          <a:lstStyle/>
          <a:p>
            <a:fld id="{E2856846-1EF8-4374-B523-FE9A680A5F89}" type="slidenum">
              <a:rPr kumimoji="1" lang="ja-JP" altLang="en-US" smtClean="0"/>
              <a:t>‹#›</a:t>
            </a:fld>
            <a:endParaRPr kumimoji="1" lang="ja-JP" altLang="en-US"/>
          </a:p>
        </p:txBody>
      </p:sp>
    </p:spTree>
    <p:extLst>
      <p:ext uri="{BB962C8B-B14F-4D97-AF65-F5344CB8AC3E}">
        <p14:creationId xmlns:p14="http://schemas.microsoft.com/office/powerpoint/2010/main" val="2802087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1200">
                <a:solidFill>
                  <a:srgbClr val="FFFFFF"/>
                </a:solidFill>
                <a:latin typeface="+mn-lt"/>
              </a:defRPr>
            </a:lvl1pPr>
          </a:lstStyle>
          <a:p>
            <a:fld id="{8209CCA8-EEE3-4970-ACF8-17990B1D87EC}" type="datetime1">
              <a:rPr kumimoji="1" lang="ja-JP" altLang="en-US" smtClean="0"/>
              <a:pPr/>
              <a:t>2023/1/17</a:t>
            </a:fld>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200">
                <a:solidFill>
                  <a:srgbClr val="FFFFFF"/>
                </a:solidFill>
                <a:latin typeface="+mn-ea"/>
                <a:ea typeface="+mn-ea"/>
              </a:defRPr>
            </a:lvl1pPr>
          </a:lstStyle>
          <a:p>
            <a:fld id="{E2856846-1EF8-4374-B523-FE9A680A5F89}" type="slidenum">
              <a:rPr kumimoji="1" lang="ja-JP" altLang="en-US" smtClean="0"/>
              <a:pPr/>
              <a:t>‹#›</a:t>
            </a:fld>
            <a:endParaRPr kumimoji="1" lang="ja-JP" altLang="en-US"/>
          </a:p>
        </p:txBody>
      </p:sp>
      <p:sp>
        <p:nvSpPr>
          <p:cNvPr id="10" name="テキスト ボックス 9">
            <a:extLst>
              <a:ext uri="{FF2B5EF4-FFF2-40B4-BE49-F238E27FC236}">
                <a16:creationId xmlns:a16="http://schemas.microsoft.com/office/drawing/2014/main" id="{BB72CAFF-937D-424D-B844-CD44820B1698}"/>
              </a:ext>
            </a:extLst>
          </p:cNvPr>
          <p:cNvSpPr txBox="1"/>
          <p:nvPr userDrawn="1"/>
        </p:nvSpPr>
        <p:spPr>
          <a:xfrm>
            <a:off x="2984674" y="6479359"/>
            <a:ext cx="3220370" cy="300082"/>
          </a:xfrm>
          <a:prstGeom prst="rect">
            <a:avLst/>
          </a:prstGeom>
          <a:noFill/>
        </p:spPr>
        <p:txBody>
          <a:bodyPr wrap="square" rtlCol="0">
            <a:spAutoFit/>
          </a:bodyPr>
          <a:lstStyle/>
          <a:p>
            <a:pPr algn="l"/>
            <a:r>
              <a:rPr kumimoji="1" lang="en-US" altLang="ja-JP" sz="1350" dirty="0">
                <a:solidFill>
                  <a:schemeClr val="bg1"/>
                </a:solidFill>
                <a:latin typeface="Bodoni MT Black" panose="02070A03080606020203" pitchFamily="18" charset="0"/>
              </a:rPr>
              <a:t>T</a:t>
            </a:r>
            <a:r>
              <a:rPr kumimoji="1" lang="en-US" altLang="ja-JP" sz="1350" dirty="0">
                <a:latin typeface="Bodoni MT Black" panose="02070A03080606020203" pitchFamily="18" charset="0"/>
              </a:rPr>
              <a:t>oyama</a:t>
            </a:r>
            <a:r>
              <a:rPr kumimoji="1" lang="en-US" altLang="ja-JP" sz="1350" dirty="0">
                <a:solidFill>
                  <a:schemeClr val="bg1"/>
                </a:solidFill>
                <a:latin typeface="Bodoni MT Black" panose="02070A03080606020203" pitchFamily="18" charset="0"/>
              </a:rPr>
              <a:t> S</a:t>
            </a:r>
            <a:r>
              <a:rPr kumimoji="1" lang="en-US" altLang="ja-JP" sz="1350" dirty="0">
                <a:latin typeface="Bodoni MT Black" panose="02070A03080606020203" pitchFamily="18" charset="0"/>
              </a:rPr>
              <a:t>ystem </a:t>
            </a:r>
            <a:r>
              <a:rPr kumimoji="1" lang="en-US" altLang="ja-JP" sz="1350" dirty="0">
                <a:solidFill>
                  <a:schemeClr val="bg1"/>
                </a:solidFill>
                <a:latin typeface="Bodoni MT Black" panose="02070A03080606020203" pitchFamily="18" charset="0"/>
              </a:rPr>
              <a:t>D</a:t>
            </a:r>
            <a:r>
              <a:rPr kumimoji="1" lang="en-US" altLang="ja-JP" sz="1350" dirty="0">
                <a:latin typeface="Bodoni MT Black" panose="02070A03080606020203" pitchFamily="18" charset="0"/>
              </a:rPr>
              <a:t>esign </a:t>
            </a:r>
            <a:r>
              <a:rPr kumimoji="1" lang="en-US" altLang="ja-JP" sz="1350" dirty="0">
                <a:solidFill>
                  <a:schemeClr val="bg1"/>
                </a:solidFill>
                <a:latin typeface="Bodoni MT Black" panose="02070A03080606020203" pitchFamily="18" charset="0"/>
              </a:rPr>
              <a:t>L</a:t>
            </a:r>
            <a:r>
              <a:rPr kumimoji="1" lang="en-US" altLang="ja-JP" sz="1350" dirty="0">
                <a:latin typeface="Bodoni MT Black" panose="02070A03080606020203" pitchFamily="18" charset="0"/>
              </a:rPr>
              <a:t>aboratory</a:t>
            </a:r>
            <a:endParaRPr kumimoji="1" lang="ja-JP" altLang="en-US" sz="1350">
              <a:latin typeface="Bodoni MT Black" panose="02070A03080606020203" pitchFamily="18" charset="0"/>
            </a:endParaRPr>
          </a:p>
        </p:txBody>
      </p:sp>
    </p:spTree>
    <p:extLst>
      <p:ext uri="{BB962C8B-B14F-4D97-AF65-F5344CB8AC3E}">
        <p14:creationId xmlns:p14="http://schemas.microsoft.com/office/powerpoint/2010/main" val="8162286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ea"/>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ea"/>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ea"/>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ea"/>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ea"/>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ea"/>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iff"/><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50DA14-926E-46C8-8BE0-8B94A4EDB6A3}"/>
              </a:ext>
            </a:extLst>
          </p:cNvPr>
          <p:cNvSpPr>
            <a:spLocks noGrp="1"/>
          </p:cNvSpPr>
          <p:nvPr>
            <p:ph type="ctrTitle"/>
          </p:nvPr>
        </p:nvSpPr>
        <p:spPr>
          <a:xfrm>
            <a:off x="822960" y="758952"/>
            <a:ext cx="7543800" cy="3566160"/>
          </a:xfrm>
        </p:spPr>
        <p:txBody>
          <a:bodyPr/>
          <a:lstStyle/>
          <a:p>
            <a:r>
              <a:rPr kumimoji="1" lang="en-US" altLang="ja-JP" dirty="0"/>
              <a:t>C-3</a:t>
            </a:r>
            <a:br>
              <a:rPr kumimoji="1" lang="en-US" altLang="ja-JP" dirty="0"/>
            </a:br>
            <a:r>
              <a:rPr lang="ja-JP" altLang="en-US" sz="3600" dirty="0"/>
              <a:t>選手の</a:t>
            </a:r>
            <a:r>
              <a:rPr lang="en-US" altLang="ja-JP" sz="3600" dirty="0"/>
              <a:t>3</a:t>
            </a:r>
            <a:r>
              <a:rPr lang="ja-JP" altLang="en-US" sz="3600" dirty="0"/>
              <a:t>次元位置を追跡する</a:t>
            </a:r>
            <a:br>
              <a:rPr lang="en-US" altLang="ja-JP" sz="3600" dirty="0"/>
            </a:br>
            <a:r>
              <a:rPr lang="ja-JP" altLang="en-US" sz="3600" dirty="0"/>
              <a:t>バレーボール分析支援システム</a:t>
            </a:r>
            <a:endParaRPr kumimoji="1" lang="ja-JP" altLang="en-US" sz="3600" dirty="0"/>
          </a:p>
        </p:txBody>
      </p:sp>
      <p:sp>
        <p:nvSpPr>
          <p:cNvPr id="3" name="字幕 2">
            <a:extLst>
              <a:ext uri="{FF2B5EF4-FFF2-40B4-BE49-F238E27FC236}">
                <a16:creationId xmlns:a16="http://schemas.microsoft.com/office/drawing/2014/main" id="{168C4CC4-33A3-4E9A-B3B5-8B7E782A0C06}"/>
              </a:ext>
            </a:extLst>
          </p:cNvPr>
          <p:cNvSpPr>
            <a:spLocks noGrp="1"/>
          </p:cNvSpPr>
          <p:nvPr>
            <p:ph type="subTitle" idx="1"/>
          </p:nvPr>
        </p:nvSpPr>
        <p:spPr/>
        <p:txBody>
          <a:bodyPr/>
          <a:lstStyle/>
          <a:p>
            <a:pPr algn="r"/>
            <a:r>
              <a:rPr lang="ja-JP" altLang="en-US" dirty="0"/>
              <a:t>制御工学研究室</a:t>
            </a:r>
            <a:r>
              <a:rPr lang="en-US" altLang="ja-JP" dirty="0"/>
              <a:t>  </a:t>
            </a:r>
            <a:r>
              <a:rPr lang="ja-JP" altLang="en-US" dirty="0"/>
              <a:t>佐野裕馬　</a:t>
            </a:r>
            <a:endParaRPr lang="en-US" altLang="ja-JP" dirty="0"/>
          </a:p>
          <a:p>
            <a:pPr algn="r"/>
            <a:r>
              <a:rPr lang="ja-JP" altLang="en-US" dirty="0"/>
              <a:t>指導教員　外山茂浩</a:t>
            </a:r>
            <a:endParaRPr lang="ja-JP" altLang="en-US" b="1" cap="none" dirty="0">
              <a:solidFill>
                <a:schemeClr val="tx1"/>
              </a:solidFill>
            </a:endParaRPr>
          </a:p>
          <a:p>
            <a:pPr algn="r"/>
            <a:endParaRPr kumimoji="1" lang="ja-JP" altLang="en-US" dirty="0"/>
          </a:p>
        </p:txBody>
      </p:sp>
    </p:spTree>
    <p:extLst>
      <p:ext uri="{BB962C8B-B14F-4D97-AF65-F5344CB8AC3E}">
        <p14:creationId xmlns:p14="http://schemas.microsoft.com/office/powerpoint/2010/main" val="1795960797"/>
      </p:ext>
    </p:extLst>
  </p:cSld>
  <p:clrMapOvr>
    <a:masterClrMapping/>
  </p:clrMapOvr>
  <mc:AlternateContent xmlns:mc="http://schemas.openxmlformats.org/markup-compatibility/2006" xmlns:p14="http://schemas.microsoft.com/office/powerpoint/2010/main">
    <mc:Choice Requires="p14">
      <p:transition spd="slow" p14:dur="2000" advTm="17677"/>
    </mc:Choice>
    <mc:Fallback xmlns="">
      <p:transition spd="slow" advTm="1767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F836C9-5C1A-4D78-8527-FD7032544A36}"/>
              </a:ext>
            </a:extLst>
          </p:cNvPr>
          <p:cNvSpPr>
            <a:spLocks noGrp="1"/>
          </p:cNvSpPr>
          <p:nvPr>
            <p:ph type="title"/>
          </p:nvPr>
        </p:nvSpPr>
        <p:spPr/>
        <p:txBody>
          <a:bodyPr/>
          <a:lstStyle/>
          <a:p>
            <a:r>
              <a:rPr kumimoji="1" lang="ja-JP" altLang="en-US" dirty="0"/>
              <a:t>　</a:t>
            </a:r>
            <a:r>
              <a:rPr kumimoji="1" lang="ja-JP" altLang="en-US" b="1" dirty="0"/>
              <a:t>実験結果</a:t>
            </a:r>
          </a:p>
        </p:txBody>
      </p:sp>
      <p:sp>
        <p:nvSpPr>
          <p:cNvPr id="3" name="日付プレースホルダー 2">
            <a:extLst>
              <a:ext uri="{FF2B5EF4-FFF2-40B4-BE49-F238E27FC236}">
                <a16:creationId xmlns:a16="http://schemas.microsoft.com/office/drawing/2014/main" id="{EBCCB489-66F2-4E9A-97E9-9C1C77610D37}"/>
              </a:ext>
            </a:extLst>
          </p:cNvPr>
          <p:cNvSpPr>
            <a:spLocks noGrp="1"/>
          </p:cNvSpPr>
          <p:nvPr>
            <p:ph type="dt" sz="half" idx="10"/>
          </p:nvPr>
        </p:nvSpPr>
        <p:spPr/>
        <p:txBody>
          <a:bodyPr/>
          <a:lstStyle/>
          <a:p>
            <a:fld id="{0EBD75F6-044E-491D-986A-5218474C3849}" type="datetime1">
              <a:rPr kumimoji="1" lang="ja-JP" altLang="en-US" smtClean="0"/>
              <a:t>2023/1/17</a:t>
            </a:fld>
            <a:endParaRPr kumimoji="1" lang="ja-JP" altLang="en-US"/>
          </a:p>
        </p:txBody>
      </p:sp>
      <p:sp>
        <p:nvSpPr>
          <p:cNvPr id="5" name="スライド番号プレースホルダー 4">
            <a:extLst>
              <a:ext uri="{FF2B5EF4-FFF2-40B4-BE49-F238E27FC236}">
                <a16:creationId xmlns:a16="http://schemas.microsoft.com/office/drawing/2014/main" id="{744570A2-7D96-48AE-8820-5109F57D0475}"/>
              </a:ext>
            </a:extLst>
          </p:cNvPr>
          <p:cNvSpPr>
            <a:spLocks noGrp="1"/>
          </p:cNvSpPr>
          <p:nvPr>
            <p:ph type="sldNum" sz="quarter" idx="12"/>
          </p:nvPr>
        </p:nvSpPr>
        <p:spPr/>
        <p:txBody>
          <a:bodyPr/>
          <a:lstStyle/>
          <a:p>
            <a:fld id="{E2856846-1EF8-4374-B523-FE9A680A5F89}" type="slidenum">
              <a:rPr kumimoji="1" lang="ja-JP" altLang="en-US" smtClean="0"/>
              <a:t>10</a:t>
            </a:fld>
            <a:endParaRPr kumimoji="1" lang="ja-JP" altLang="en-US"/>
          </a:p>
        </p:txBody>
      </p:sp>
      <p:pic>
        <p:nvPicPr>
          <p:cNvPr id="7" name="図 6">
            <a:extLst>
              <a:ext uri="{FF2B5EF4-FFF2-40B4-BE49-F238E27FC236}">
                <a16:creationId xmlns:a16="http://schemas.microsoft.com/office/drawing/2014/main" id="{9433D05A-4BE5-4165-B66E-17430BAA731C}"/>
              </a:ext>
            </a:extLst>
          </p:cNvPr>
          <p:cNvPicPr>
            <a:picLocks noChangeAspect="1"/>
          </p:cNvPicPr>
          <p:nvPr/>
        </p:nvPicPr>
        <p:blipFill>
          <a:blip r:embed="rId2"/>
          <a:stretch>
            <a:fillRect/>
          </a:stretch>
        </p:blipFill>
        <p:spPr>
          <a:xfrm>
            <a:off x="1034433" y="1309443"/>
            <a:ext cx="6751284" cy="4514344"/>
          </a:xfrm>
          <a:prstGeom prst="rect">
            <a:avLst/>
          </a:prstGeom>
        </p:spPr>
      </p:pic>
      <p:sp>
        <p:nvSpPr>
          <p:cNvPr id="8" name="楕円 7">
            <a:extLst>
              <a:ext uri="{FF2B5EF4-FFF2-40B4-BE49-F238E27FC236}">
                <a16:creationId xmlns:a16="http://schemas.microsoft.com/office/drawing/2014/main" id="{2B358E08-EE5C-40E7-A52F-B3914B3A06BC}"/>
              </a:ext>
            </a:extLst>
          </p:cNvPr>
          <p:cNvSpPr/>
          <p:nvPr/>
        </p:nvSpPr>
        <p:spPr>
          <a:xfrm>
            <a:off x="3418139" y="4391130"/>
            <a:ext cx="4208560" cy="753627"/>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35336382"/>
      </p:ext>
    </p:extLst>
  </p:cSld>
  <p:clrMapOvr>
    <a:masterClrMapping/>
  </p:clrMapOvr>
  <mc:AlternateContent xmlns:mc="http://schemas.openxmlformats.org/markup-compatibility/2006" xmlns:p14="http://schemas.microsoft.com/office/powerpoint/2010/main">
    <mc:Choice Requires="p14">
      <p:transition spd="slow" p14:dur="2000" advTm="7726"/>
    </mc:Choice>
    <mc:Fallback xmlns="">
      <p:transition spd="slow" advTm="772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F836C9-5C1A-4D78-8527-FD7032544A36}"/>
              </a:ext>
            </a:extLst>
          </p:cNvPr>
          <p:cNvSpPr>
            <a:spLocks noGrp="1"/>
          </p:cNvSpPr>
          <p:nvPr>
            <p:ph type="title"/>
          </p:nvPr>
        </p:nvSpPr>
        <p:spPr/>
        <p:txBody>
          <a:bodyPr/>
          <a:lstStyle/>
          <a:p>
            <a:r>
              <a:rPr kumimoji="1" lang="ja-JP" altLang="en-US" dirty="0"/>
              <a:t>　</a:t>
            </a:r>
            <a:r>
              <a:rPr kumimoji="1" lang="ja-JP" altLang="en-US" b="1" dirty="0"/>
              <a:t>実験結果</a:t>
            </a:r>
          </a:p>
        </p:txBody>
      </p:sp>
      <p:sp>
        <p:nvSpPr>
          <p:cNvPr id="3" name="日付プレースホルダー 2">
            <a:extLst>
              <a:ext uri="{FF2B5EF4-FFF2-40B4-BE49-F238E27FC236}">
                <a16:creationId xmlns:a16="http://schemas.microsoft.com/office/drawing/2014/main" id="{EBCCB489-66F2-4E9A-97E9-9C1C77610D37}"/>
              </a:ext>
            </a:extLst>
          </p:cNvPr>
          <p:cNvSpPr>
            <a:spLocks noGrp="1"/>
          </p:cNvSpPr>
          <p:nvPr>
            <p:ph type="dt" sz="half" idx="10"/>
          </p:nvPr>
        </p:nvSpPr>
        <p:spPr/>
        <p:txBody>
          <a:bodyPr/>
          <a:lstStyle/>
          <a:p>
            <a:fld id="{0EBD75F6-044E-491D-986A-5218474C3849}" type="datetime1">
              <a:rPr kumimoji="1" lang="ja-JP" altLang="en-US" smtClean="0"/>
              <a:t>2023/1/17</a:t>
            </a:fld>
            <a:endParaRPr kumimoji="1" lang="ja-JP" altLang="en-US"/>
          </a:p>
        </p:txBody>
      </p:sp>
      <p:sp>
        <p:nvSpPr>
          <p:cNvPr id="5" name="スライド番号プレースホルダー 4">
            <a:extLst>
              <a:ext uri="{FF2B5EF4-FFF2-40B4-BE49-F238E27FC236}">
                <a16:creationId xmlns:a16="http://schemas.microsoft.com/office/drawing/2014/main" id="{744570A2-7D96-48AE-8820-5109F57D0475}"/>
              </a:ext>
            </a:extLst>
          </p:cNvPr>
          <p:cNvSpPr>
            <a:spLocks noGrp="1"/>
          </p:cNvSpPr>
          <p:nvPr>
            <p:ph type="sldNum" sz="quarter" idx="12"/>
          </p:nvPr>
        </p:nvSpPr>
        <p:spPr/>
        <p:txBody>
          <a:bodyPr/>
          <a:lstStyle/>
          <a:p>
            <a:fld id="{E2856846-1EF8-4374-B523-FE9A680A5F89}" type="slidenum">
              <a:rPr kumimoji="1" lang="ja-JP" altLang="en-US" smtClean="0"/>
              <a:t>11</a:t>
            </a:fld>
            <a:endParaRPr kumimoji="1" lang="ja-JP" altLang="en-US"/>
          </a:p>
        </p:txBody>
      </p:sp>
      <p:pic>
        <p:nvPicPr>
          <p:cNvPr id="6" name="図 5">
            <a:extLst>
              <a:ext uri="{FF2B5EF4-FFF2-40B4-BE49-F238E27FC236}">
                <a16:creationId xmlns:a16="http://schemas.microsoft.com/office/drawing/2014/main" id="{16C5B215-3F88-0444-9439-3152F0D862DF}"/>
              </a:ext>
            </a:extLst>
          </p:cNvPr>
          <p:cNvPicPr>
            <a:picLocks noChangeAspect="1"/>
          </p:cNvPicPr>
          <p:nvPr/>
        </p:nvPicPr>
        <p:blipFill>
          <a:blip r:embed="rId2"/>
          <a:stretch>
            <a:fillRect/>
          </a:stretch>
        </p:blipFill>
        <p:spPr>
          <a:xfrm>
            <a:off x="872511" y="1256899"/>
            <a:ext cx="6552833" cy="4344201"/>
          </a:xfrm>
          <a:prstGeom prst="rect">
            <a:avLst/>
          </a:prstGeom>
        </p:spPr>
      </p:pic>
      <p:sp>
        <p:nvSpPr>
          <p:cNvPr id="7" name="楕円 6">
            <a:extLst>
              <a:ext uri="{FF2B5EF4-FFF2-40B4-BE49-F238E27FC236}">
                <a16:creationId xmlns:a16="http://schemas.microsoft.com/office/drawing/2014/main" id="{C37E3F87-8A0B-4072-ADBF-40E5847BB42D}"/>
              </a:ext>
            </a:extLst>
          </p:cNvPr>
          <p:cNvSpPr/>
          <p:nvPr/>
        </p:nvSpPr>
        <p:spPr>
          <a:xfrm>
            <a:off x="5772976" y="2166768"/>
            <a:ext cx="390618" cy="346229"/>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5FDD44D3-9D5C-428D-ABB8-FFF49D7492CF}"/>
              </a:ext>
            </a:extLst>
          </p:cNvPr>
          <p:cNvSpPr/>
          <p:nvPr/>
        </p:nvSpPr>
        <p:spPr>
          <a:xfrm>
            <a:off x="6761084" y="2512997"/>
            <a:ext cx="390618" cy="346229"/>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B4C448B9-A983-4B14-8F0A-5A268609545B}"/>
              </a:ext>
            </a:extLst>
          </p:cNvPr>
          <p:cNvSpPr/>
          <p:nvPr/>
        </p:nvSpPr>
        <p:spPr>
          <a:xfrm>
            <a:off x="5512428" y="2864370"/>
            <a:ext cx="390618" cy="346229"/>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70CD875A-40B2-4BA7-81EC-6B99D27102B3}"/>
              </a:ext>
            </a:extLst>
          </p:cNvPr>
          <p:cNvSpPr/>
          <p:nvPr/>
        </p:nvSpPr>
        <p:spPr>
          <a:xfrm>
            <a:off x="6050871" y="3210599"/>
            <a:ext cx="390618" cy="346229"/>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26917032-8363-4CDE-83D7-4A925D068DF1}"/>
              </a:ext>
            </a:extLst>
          </p:cNvPr>
          <p:cNvCxnSpPr>
            <a:cxnSpLocks/>
            <a:stCxn id="7" idx="5"/>
            <a:endCxn id="8" idx="2"/>
          </p:cNvCxnSpPr>
          <p:nvPr/>
        </p:nvCxnSpPr>
        <p:spPr>
          <a:xfrm>
            <a:off x="6106389" y="2462293"/>
            <a:ext cx="654695" cy="223819"/>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C0ADB860-489C-48FF-AFD7-FE0C80955259}"/>
              </a:ext>
            </a:extLst>
          </p:cNvPr>
          <p:cNvCxnSpPr>
            <a:cxnSpLocks/>
            <a:stCxn id="9" idx="5"/>
            <a:endCxn id="10" idx="1"/>
          </p:cNvCxnSpPr>
          <p:nvPr/>
        </p:nvCxnSpPr>
        <p:spPr>
          <a:xfrm>
            <a:off x="5845841" y="3159895"/>
            <a:ext cx="262235" cy="101408"/>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831371"/>
      </p:ext>
    </p:extLst>
  </p:cSld>
  <p:clrMapOvr>
    <a:masterClrMapping/>
  </p:clrMapOvr>
  <mc:AlternateContent xmlns:mc="http://schemas.openxmlformats.org/markup-compatibility/2006" xmlns:p14="http://schemas.microsoft.com/office/powerpoint/2010/main">
    <mc:Choice Requires="p14">
      <p:transition spd="slow" p14:dur="2000" advTm="32631"/>
    </mc:Choice>
    <mc:Fallback xmlns="">
      <p:transition spd="slow" advTm="3263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F836C9-5C1A-4D78-8527-FD7032544A36}"/>
              </a:ext>
            </a:extLst>
          </p:cNvPr>
          <p:cNvSpPr>
            <a:spLocks noGrp="1"/>
          </p:cNvSpPr>
          <p:nvPr>
            <p:ph type="title"/>
          </p:nvPr>
        </p:nvSpPr>
        <p:spPr/>
        <p:txBody>
          <a:bodyPr/>
          <a:lstStyle/>
          <a:p>
            <a:r>
              <a:rPr kumimoji="1" lang="ja-JP" altLang="en-US" dirty="0"/>
              <a:t>　</a:t>
            </a:r>
            <a:r>
              <a:rPr kumimoji="1" lang="ja-JP" altLang="en-US" b="1" dirty="0"/>
              <a:t>実験結果</a:t>
            </a:r>
          </a:p>
        </p:txBody>
      </p:sp>
      <p:sp>
        <p:nvSpPr>
          <p:cNvPr id="3" name="日付プレースホルダー 2">
            <a:extLst>
              <a:ext uri="{FF2B5EF4-FFF2-40B4-BE49-F238E27FC236}">
                <a16:creationId xmlns:a16="http://schemas.microsoft.com/office/drawing/2014/main" id="{EBCCB489-66F2-4E9A-97E9-9C1C77610D37}"/>
              </a:ext>
            </a:extLst>
          </p:cNvPr>
          <p:cNvSpPr>
            <a:spLocks noGrp="1"/>
          </p:cNvSpPr>
          <p:nvPr>
            <p:ph type="dt" sz="half" idx="10"/>
          </p:nvPr>
        </p:nvSpPr>
        <p:spPr/>
        <p:txBody>
          <a:bodyPr/>
          <a:lstStyle/>
          <a:p>
            <a:fld id="{0EBD75F6-044E-491D-986A-5218474C3849}" type="datetime1">
              <a:rPr kumimoji="1" lang="ja-JP" altLang="en-US" smtClean="0"/>
              <a:t>2023/1/17</a:t>
            </a:fld>
            <a:endParaRPr kumimoji="1" lang="ja-JP" altLang="en-US"/>
          </a:p>
        </p:txBody>
      </p:sp>
      <p:sp>
        <p:nvSpPr>
          <p:cNvPr id="5" name="スライド番号プレースホルダー 4">
            <a:extLst>
              <a:ext uri="{FF2B5EF4-FFF2-40B4-BE49-F238E27FC236}">
                <a16:creationId xmlns:a16="http://schemas.microsoft.com/office/drawing/2014/main" id="{744570A2-7D96-48AE-8820-5109F57D0475}"/>
              </a:ext>
            </a:extLst>
          </p:cNvPr>
          <p:cNvSpPr>
            <a:spLocks noGrp="1"/>
          </p:cNvSpPr>
          <p:nvPr>
            <p:ph type="sldNum" sz="quarter" idx="12"/>
          </p:nvPr>
        </p:nvSpPr>
        <p:spPr/>
        <p:txBody>
          <a:bodyPr/>
          <a:lstStyle/>
          <a:p>
            <a:fld id="{E2856846-1EF8-4374-B523-FE9A680A5F89}" type="slidenum">
              <a:rPr kumimoji="1" lang="ja-JP" altLang="en-US" smtClean="0"/>
              <a:t>12</a:t>
            </a:fld>
            <a:endParaRPr kumimoji="1" lang="ja-JP" altLang="en-US"/>
          </a:p>
        </p:txBody>
      </p:sp>
      <p:pic>
        <p:nvPicPr>
          <p:cNvPr id="6" name="図 5">
            <a:extLst>
              <a:ext uri="{FF2B5EF4-FFF2-40B4-BE49-F238E27FC236}">
                <a16:creationId xmlns:a16="http://schemas.microsoft.com/office/drawing/2014/main" id="{16C5B215-3F88-0444-9439-3152F0D862DF}"/>
              </a:ext>
            </a:extLst>
          </p:cNvPr>
          <p:cNvPicPr>
            <a:picLocks noChangeAspect="1"/>
          </p:cNvPicPr>
          <p:nvPr/>
        </p:nvPicPr>
        <p:blipFill>
          <a:blip r:embed="rId2"/>
          <a:stretch>
            <a:fillRect/>
          </a:stretch>
        </p:blipFill>
        <p:spPr>
          <a:xfrm>
            <a:off x="872511" y="1256899"/>
            <a:ext cx="6552833" cy="4344201"/>
          </a:xfrm>
          <a:prstGeom prst="rect">
            <a:avLst/>
          </a:prstGeom>
        </p:spPr>
      </p:pic>
      <p:sp>
        <p:nvSpPr>
          <p:cNvPr id="13" name="楕円 12">
            <a:extLst>
              <a:ext uri="{FF2B5EF4-FFF2-40B4-BE49-F238E27FC236}">
                <a16:creationId xmlns:a16="http://schemas.microsoft.com/office/drawing/2014/main" id="{19665239-8652-424D-9B0E-B14A8A67D15D}"/>
              </a:ext>
            </a:extLst>
          </p:cNvPr>
          <p:cNvSpPr/>
          <p:nvPr/>
        </p:nvSpPr>
        <p:spPr>
          <a:xfrm>
            <a:off x="3136785" y="3422866"/>
            <a:ext cx="2636191" cy="1520934"/>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0446007"/>
      </p:ext>
    </p:extLst>
  </p:cSld>
  <p:clrMapOvr>
    <a:masterClrMapping/>
  </p:clrMapOvr>
  <mc:AlternateContent xmlns:mc="http://schemas.openxmlformats.org/markup-compatibility/2006" xmlns:p14="http://schemas.microsoft.com/office/powerpoint/2010/main">
    <mc:Choice Requires="p14">
      <p:transition spd="slow" p14:dur="2000" advTm="32631"/>
    </mc:Choice>
    <mc:Fallback xmlns="">
      <p:transition spd="slow" advTm="3263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567C9C-7C0B-4643-9340-4C1FCC534AEB}"/>
              </a:ext>
            </a:extLst>
          </p:cNvPr>
          <p:cNvSpPr>
            <a:spLocks noGrp="1"/>
          </p:cNvSpPr>
          <p:nvPr>
            <p:ph type="title"/>
          </p:nvPr>
        </p:nvSpPr>
        <p:spPr/>
        <p:txBody>
          <a:bodyPr/>
          <a:lstStyle/>
          <a:p>
            <a:r>
              <a:rPr lang="ja-JP" altLang="en-US" dirty="0"/>
              <a:t>　</a:t>
            </a:r>
            <a:r>
              <a:rPr kumimoji="1" lang="ja-JP" altLang="en-US" b="1" dirty="0"/>
              <a:t>まとめ</a:t>
            </a:r>
          </a:p>
        </p:txBody>
      </p:sp>
      <p:sp>
        <p:nvSpPr>
          <p:cNvPr id="3" name="日付プレースホルダー 2">
            <a:extLst>
              <a:ext uri="{FF2B5EF4-FFF2-40B4-BE49-F238E27FC236}">
                <a16:creationId xmlns:a16="http://schemas.microsoft.com/office/drawing/2014/main" id="{33A6C71B-39C9-4091-9016-C027DB475ECD}"/>
              </a:ext>
            </a:extLst>
          </p:cNvPr>
          <p:cNvSpPr>
            <a:spLocks noGrp="1"/>
          </p:cNvSpPr>
          <p:nvPr>
            <p:ph type="dt" sz="half" idx="10"/>
          </p:nvPr>
        </p:nvSpPr>
        <p:spPr/>
        <p:txBody>
          <a:bodyPr/>
          <a:lstStyle/>
          <a:p>
            <a:fld id="{0EBD75F6-044E-491D-986A-5218474C3849}" type="datetime1">
              <a:rPr kumimoji="1" lang="ja-JP" altLang="en-US" smtClean="0"/>
              <a:t>2023/1/17</a:t>
            </a:fld>
            <a:endParaRPr kumimoji="1" lang="ja-JP" altLang="en-US"/>
          </a:p>
        </p:txBody>
      </p:sp>
      <p:sp>
        <p:nvSpPr>
          <p:cNvPr id="5" name="スライド番号プレースホルダー 4">
            <a:extLst>
              <a:ext uri="{FF2B5EF4-FFF2-40B4-BE49-F238E27FC236}">
                <a16:creationId xmlns:a16="http://schemas.microsoft.com/office/drawing/2014/main" id="{822F622B-DFA9-4CE5-A178-13CCE81008FC}"/>
              </a:ext>
            </a:extLst>
          </p:cNvPr>
          <p:cNvSpPr>
            <a:spLocks noGrp="1"/>
          </p:cNvSpPr>
          <p:nvPr>
            <p:ph type="sldNum" sz="quarter" idx="12"/>
          </p:nvPr>
        </p:nvSpPr>
        <p:spPr/>
        <p:txBody>
          <a:bodyPr/>
          <a:lstStyle/>
          <a:p>
            <a:fld id="{E2856846-1EF8-4374-B523-FE9A680A5F89}" type="slidenum">
              <a:rPr kumimoji="1" lang="ja-JP" altLang="en-US" smtClean="0"/>
              <a:t>13</a:t>
            </a:fld>
            <a:endParaRPr kumimoji="1" lang="ja-JP" altLang="en-US"/>
          </a:p>
        </p:txBody>
      </p:sp>
      <p:sp>
        <p:nvSpPr>
          <p:cNvPr id="6" name="テキスト ボックス 5">
            <a:extLst>
              <a:ext uri="{FF2B5EF4-FFF2-40B4-BE49-F238E27FC236}">
                <a16:creationId xmlns:a16="http://schemas.microsoft.com/office/drawing/2014/main" id="{2F4C0607-0586-FA4F-9E81-33FEA289B486}"/>
              </a:ext>
            </a:extLst>
          </p:cNvPr>
          <p:cNvSpPr txBox="1"/>
          <p:nvPr/>
        </p:nvSpPr>
        <p:spPr>
          <a:xfrm>
            <a:off x="507696" y="1248325"/>
            <a:ext cx="8261835" cy="830997"/>
          </a:xfrm>
          <a:prstGeom prst="rect">
            <a:avLst/>
          </a:prstGeom>
          <a:noFill/>
        </p:spPr>
        <p:txBody>
          <a:bodyPr wrap="square" rtlCol="0">
            <a:spAutoFit/>
          </a:bodyPr>
          <a:lstStyle/>
          <a:p>
            <a:r>
              <a:rPr kumimoji="1" lang="ja-JP" altLang="en-US" sz="2400" dirty="0"/>
              <a:t>前庭電気刺激と視覚刺激を組み合わせ，提示加速度の増強の</a:t>
            </a:r>
            <a:endParaRPr kumimoji="1" lang="en-US" altLang="ja-JP" sz="2400" dirty="0"/>
          </a:p>
          <a:p>
            <a:r>
              <a:rPr kumimoji="1" lang="ja-JP" altLang="en-US" sz="2400" dirty="0"/>
              <a:t>検証を行った．</a:t>
            </a:r>
          </a:p>
        </p:txBody>
      </p:sp>
      <p:sp>
        <p:nvSpPr>
          <p:cNvPr id="8" name="テキスト ボックス 7">
            <a:extLst>
              <a:ext uri="{FF2B5EF4-FFF2-40B4-BE49-F238E27FC236}">
                <a16:creationId xmlns:a16="http://schemas.microsoft.com/office/drawing/2014/main" id="{597AAA85-BE38-E548-9298-08B69C965768}"/>
              </a:ext>
            </a:extLst>
          </p:cNvPr>
          <p:cNvSpPr txBox="1"/>
          <p:nvPr/>
        </p:nvSpPr>
        <p:spPr>
          <a:xfrm>
            <a:off x="507696" y="4007666"/>
            <a:ext cx="2164734" cy="461665"/>
          </a:xfrm>
          <a:prstGeom prst="rect">
            <a:avLst/>
          </a:prstGeom>
          <a:noFill/>
        </p:spPr>
        <p:txBody>
          <a:bodyPr wrap="square" rtlCol="0">
            <a:spAutoFit/>
          </a:bodyPr>
          <a:lstStyle/>
          <a:p>
            <a:r>
              <a:rPr lang="ja-JP" altLang="en-US" sz="2400" dirty="0">
                <a:solidFill>
                  <a:srgbClr val="00B050"/>
                </a:solidFill>
              </a:rPr>
              <a:t>今後の予定</a:t>
            </a:r>
            <a:endParaRPr kumimoji="1" lang="ja-JP" altLang="en-US" sz="2400" dirty="0">
              <a:solidFill>
                <a:srgbClr val="00B050"/>
              </a:solidFill>
            </a:endParaRPr>
          </a:p>
        </p:txBody>
      </p:sp>
      <p:sp>
        <p:nvSpPr>
          <p:cNvPr id="9" name="テキスト ボックス 8">
            <a:extLst>
              <a:ext uri="{FF2B5EF4-FFF2-40B4-BE49-F238E27FC236}">
                <a16:creationId xmlns:a16="http://schemas.microsoft.com/office/drawing/2014/main" id="{1F31739D-076E-5540-B95B-CE79AD5ECF39}"/>
              </a:ext>
            </a:extLst>
          </p:cNvPr>
          <p:cNvSpPr txBox="1"/>
          <p:nvPr/>
        </p:nvSpPr>
        <p:spPr>
          <a:xfrm>
            <a:off x="636065" y="4558115"/>
            <a:ext cx="7822975" cy="830997"/>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被験者数を増やして，被験者間の特性差を調査とそれ</a:t>
            </a:r>
            <a:r>
              <a:rPr kumimoji="1" lang="ja-JP" altLang="en-US" sz="2400" dirty="0" err="1"/>
              <a:t>ぞ</a:t>
            </a:r>
            <a:endParaRPr kumimoji="1" lang="en-US" altLang="ja-JP" sz="2400" dirty="0"/>
          </a:p>
          <a:p>
            <a:r>
              <a:rPr kumimoji="1" lang="en-US" altLang="ja-JP" sz="2400" dirty="0"/>
              <a:t>     </a:t>
            </a:r>
            <a:r>
              <a:rPr kumimoji="1" lang="ja-JP" altLang="en-US" sz="2400" dirty="0" err="1"/>
              <a:t>れの</a:t>
            </a:r>
            <a:r>
              <a:rPr kumimoji="1" lang="ja-JP" altLang="en-US" sz="2400" dirty="0"/>
              <a:t>被験者に対する最適な組み合わせの推定を行う</a:t>
            </a:r>
          </a:p>
        </p:txBody>
      </p:sp>
      <p:sp>
        <p:nvSpPr>
          <p:cNvPr id="10" name="テキスト ボックス 9">
            <a:extLst>
              <a:ext uri="{FF2B5EF4-FFF2-40B4-BE49-F238E27FC236}">
                <a16:creationId xmlns:a16="http://schemas.microsoft.com/office/drawing/2014/main" id="{B17FB5D5-C898-FC44-A2ED-7DF23B7FFEA5}"/>
              </a:ext>
            </a:extLst>
          </p:cNvPr>
          <p:cNvSpPr txBox="1"/>
          <p:nvPr/>
        </p:nvSpPr>
        <p:spPr>
          <a:xfrm>
            <a:off x="636065" y="5592115"/>
            <a:ext cx="6845144" cy="461665"/>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t>操船支援システムへの導入へ向けての検証実験</a:t>
            </a:r>
          </a:p>
        </p:txBody>
      </p:sp>
      <p:sp>
        <p:nvSpPr>
          <p:cNvPr id="11" name="テキスト ボックス 10">
            <a:extLst>
              <a:ext uri="{FF2B5EF4-FFF2-40B4-BE49-F238E27FC236}">
                <a16:creationId xmlns:a16="http://schemas.microsoft.com/office/drawing/2014/main" id="{91ECC676-97C0-E84C-9392-7C28091BD99A}"/>
              </a:ext>
            </a:extLst>
          </p:cNvPr>
          <p:cNvSpPr txBox="1"/>
          <p:nvPr/>
        </p:nvSpPr>
        <p:spPr>
          <a:xfrm>
            <a:off x="507696" y="2321716"/>
            <a:ext cx="2164734" cy="461665"/>
          </a:xfrm>
          <a:prstGeom prst="rect">
            <a:avLst/>
          </a:prstGeom>
          <a:noFill/>
        </p:spPr>
        <p:txBody>
          <a:bodyPr wrap="square" rtlCol="0">
            <a:spAutoFit/>
          </a:bodyPr>
          <a:lstStyle/>
          <a:p>
            <a:r>
              <a:rPr kumimoji="1" lang="ja-JP" altLang="en-US" sz="2400" dirty="0">
                <a:solidFill>
                  <a:srgbClr val="00B050"/>
                </a:solidFill>
              </a:rPr>
              <a:t>結果</a:t>
            </a:r>
          </a:p>
        </p:txBody>
      </p:sp>
      <p:sp>
        <p:nvSpPr>
          <p:cNvPr id="7" name="正方形/長方形 6">
            <a:extLst>
              <a:ext uri="{FF2B5EF4-FFF2-40B4-BE49-F238E27FC236}">
                <a16:creationId xmlns:a16="http://schemas.microsoft.com/office/drawing/2014/main" id="{CF43AB51-D58C-4E52-B453-0DC7F74068B6}"/>
              </a:ext>
            </a:extLst>
          </p:cNvPr>
          <p:cNvSpPr/>
          <p:nvPr/>
        </p:nvSpPr>
        <p:spPr>
          <a:xfrm>
            <a:off x="636065" y="2718554"/>
            <a:ext cx="7901666" cy="1200329"/>
          </a:xfrm>
          <a:prstGeom prst="rect">
            <a:avLst/>
          </a:prstGeom>
        </p:spPr>
        <p:txBody>
          <a:bodyPr wrap="square">
            <a:spAutoFit/>
          </a:bodyPr>
          <a:lstStyle/>
          <a:p>
            <a:r>
              <a:rPr kumimoji="1" lang="ja-JP" altLang="en-US" sz="2400" dirty="0"/>
              <a:t>前庭電気刺激と視覚刺激を</a:t>
            </a:r>
            <a:r>
              <a:rPr lang="ja-JP" altLang="en-US" sz="2400" dirty="0"/>
              <a:t>組み合わせたときの提示加速度の特性は被験者ごとで大きく変化し，増強された被験者とそうでない被験者がいた</a:t>
            </a:r>
          </a:p>
        </p:txBody>
      </p:sp>
    </p:spTree>
    <p:extLst>
      <p:ext uri="{BB962C8B-B14F-4D97-AF65-F5344CB8AC3E}">
        <p14:creationId xmlns:p14="http://schemas.microsoft.com/office/powerpoint/2010/main" val="1863368555"/>
      </p:ext>
    </p:extLst>
  </p:cSld>
  <p:clrMapOvr>
    <a:masterClrMapping/>
  </p:clrMapOvr>
  <mc:AlternateContent xmlns:mc="http://schemas.openxmlformats.org/markup-compatibility/2006" xmlns:p14="http://schemas.microsoft.com/office/powerpoint/2010/main">
    <mc:Choice Requires="p14">
      <p:transition spd="slow" p14:dur="2000" advTm="42234"/>
    </mc:Choice>
    <mc:Fallback xmlns="">
      <p:transition spd="slow" advTm="42234"/>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38BB62-E489-481C-B454-BE0635B776E6}"/>
              </a:ext>
            </a:extLst>
          </p:cNvPr>
          <p:cNvSpPr>
            <a:spLocks noGrp="1"/>
          </p:cNvSpPr>
          <p:nvPr>
            <p:ph type="title"/>
          </p:nvPr>
        </p:nvSpPr>
        <p:spPr/>
        <p:txBody>
          <a:bodyPr/>
          <a:lstStyle/>
          <a:p>
            <a:r>
              <a:rPr kumimoji="1" lang="ja-JP" altLang="en-US"/>
              <a:t>　</a:t>
            </a:r>
            <a:r>
              <a:rPr kumimoji="1" lang="ja-JP" altLang="en-US" b="1"/>
              <a:t>評価方法</a:t>
            </a:r>
            <a:endParaRPr kumimoji="1" lang="ja-JP" altLang="en-US" b="1" dirty="0"/>
          </a:p>
        </p:txBody>
      </p:sp>
      <p:sp>
        <p:nvSpPr>
          <p:cNvPr id="3" name="日付プレースホルダー 2">
            <a:extLst>
              <a:ext uri="{FF2B5EF4-FFF2-40B4-BE49-F238E27FC236}">
                <a16:creationId xmlns:a16="http://schemas.microsoft.com/office/drawing/2014/main" id="{215BF3E4-82B3-4F96-B500-A777FD6284A1}"/>
              </a:ext>
            </a:extLst>
          </p:cNvPr>
          <p:cNvSpPr>
            <a:spLocks noGrp="1"/>
          </p:cNvSpPr>
          <p:nvPr>
            <p:ph type="dt" sz="half" idx="10"/>
          </p:nvPr>
        </p:nvSpPr>
        <p:spPr/>
        <p:txBody>
          <a:bodyPr/>
          <a:lstStyle/>
          <a:p>
            <a:fld id="{0EBD75F6-044E-491D-986A-5218474C3849}" type="datetime1">
              <a:rPr kumimoji="1" lang="ja-JP" altLang="en-US" smtClean="0"/>
              <a:t>2023/1/17</a:t>
            </a:fld>
            <a:endParaRPr kumimoji="1" lang="ja-JP" altLang="en-US"/>
          </a:p>
        </p:txBody>
      </p:sp>
      <p:sp>
        <p:nvSpPr>
          <p:cNvPr id="5" name="スライド番号プレースホルダー 4">
            <a:extLst>
              <a:ext uri="{FF2B5EF4-FFF2-40B4-BE49-F238E27FC236}">
                <a16:creationId xmlns:a16="http://schemas.microsoft.com/office/drawing/2014/main" id="{2EEE794D-A7AE-4C02-A6F6-833611FB2E25}"/>
              </a:ext>
            </a:extLst>
          </p:cNvPr>
          <p:cNvSpPr>
            <a:spLocks noGrp="1"/>
          </p:cNvSpPr>
          <p:nvPr>
            <p:ph type="sldNum" sz="quarter" idx="12"/>
          </p:nvPr>
        </p:nvSpPr>
        <p:spPr/>
        <p:txBody>
          <a:bodyPr/>
          <a:lstStyle/>
          <a:p>
            <a:fld id="{E2856846-1EF8-4374-B523-FE9A680A5F89}" type="slidenum">
              <a:rPr kumimoji="1" lang="ja-JP" altLang="en-US" smtClean="0"/>
              <a:t>14</a:t>
            </a:fld>
            <a:endParaRPr kumimoji="1" lang="ja-JP" altLang="en-US"/>
          </a:p>
        </p:txBody>
      </p:sp>
      <p:pic>
        <p:nvPicPr>
          <p:cNvPr id="9" name="図 8">
            <a:extLst>
              <a:ext uri="{FF2B5EF4-FFF2-40B4-BE49-F238E27FC236}">
                <a16:creationId xmlns:a16="http://schemas.microsoft.com/office/drawing/2014/main" id="{F1A05399-CBC1-44AE-9654-486FF016F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6364432" flipH="1" flipV="1">
            <a:off x="1385620" y="1673215"/>
            <a:ext cx="1828800" cy="1828800"/>
          </a:xfrm>
          <a:prstGeom prst="rect">
            <a:avLst/>
          </a:prstGeom>
        </p:spPr>
      </p:pic>
      <p:cxnSp>
        <p:nvCxnSpPr>
          <p:cNvPr id="12" name="直線コネクタ 11">
            <a:extLst>
              <a:ext uri="{FF2B5EF4-FFF2-40B4-BE49-F238E27FC236}">
                <a16:creationId xmlns:a16="http://schemas.microsoft.com/office/drawing/2014/main" id="{D87C6C7A-1FE3-414C-9562-E497BFB7BF1F}"/>
              </a:ext>
            </a:extLst>
          </p:cNvPr>
          <p:cNvCxnSpPr>
            <a:cxnSpLocks/>
          </p:cNvCxnSpPr>
          <p:nvPr/>
        </p:nvCxnSpPr>
        <p:spPr>
          <a:xfrm flipV="1">
            <a:off x="899852" y="2710212"/>
            <a:ext cx="1124257" cy="7546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DC66F536-920F-49D6-ADF7-CA383D96308D}"/>
              </a:ext>
            </a:extLst>
          </p:cNvPr>
          <p:cNvCxnSpPr>
            <a:cxnSpLocks/>
          </p:cNvCxnSpPr>
          <p:nvPr/>
        </p:nvCxnSpPr>
        <p:spPr>
          <a:xfrm>
            <a:off x="2272683" y="1988598"/>
            <a:ext cx="0" cy="115661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F3E95FE-576F-4579-9E62-1CA6BF3613F1}"/>
              </a:ext>
            </a:extLst>
          </p:cNvPr>
          <p:cNvCxnSpPr>
            <a:cxnSpLocks/>
          </p:cNvCxnSpPr>
          <p:nvPr/>
        </p:nvCxnSpPr>
        <p:spPr>
          <a:xfrm>
            <a:off x="2823099" y="2822936"/>
            <a:ext cx="913206" cy="4573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1E12542-543A-4B55-AE94-54E25F520946}"/>
              </a:ext>
            </a:extLst>
          </p:cNvPr>
          <p:cNvCxnSpPr>
            <a:cxnSpLocks/>
          </p:cNvCxnSpPr>
          <p:nvPr/>
        </p:nvCxnSpPr>
        <p:spPr>
          <a:xfrm flipV="1">
            <a:off x="2029093" y="2237173"/>
            <a:ext cx="716494" cy="473039"/>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6804D84-A56E-4335-9C5C-45EEF5FBABC4}"/>
              </a:ext>
            </a:extLst>
          </p:cNvPr>
          <p:cNvCxnSpPr>
            <a:cxnSpLocks/>
          </p:cNvCxnSpPr>
          <p:nvPr/>
        </p:nvCxnSpPr>
        <p:spPr>
          <a:xfrm flipV="1">
            <a:off x="2756440" y="1718186"/>
            <a:ext cx="773186" cy="5189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39FEFC8C-4256-4FA4-BE76-4BB9139DA0DB}"/>
              </a:ext>
            </a:extLst>
          </p:cNvPr>
          <p:cNvCxnSpPr>
            <a:cxnSpLocks/>
          </p:cNvCxnSpPr>
          <p:nvPr/>
        </p:nvCxnSpPr>
        <p:spPr>
          <a:xfrm>
            <a:off x="1738683" y="2304330"/>
            <a:ext cx="1073037" cy="51627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2F9ADD1E-7351-4D70-A5A1-EC72CD9EC170}"/>
              </a:ext>
            </a:extLst>
          </p:cNvPr>
          <p:cNvCxnSpPr>
            <a:cxnSpLocks/>
          </p:cNvCxnSpPr>
          <p:nvPr/>
        </p:nvCxnSpPr>
        <p:spPr>
          <a:xfrm>
            <a:off x="809061" y="1873188"/>
            <a:ext cx="926600" cy="4307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E806742-AE5E-44FC-B6EE-1AF996B0AF45}"/>
              </a:ext>
            </a:extLst>
          </p:cNvPr>
          <p:cNvCxnSpPr/>
          <p:nvPr/>
        </p:nvCxnSpPr>
        <p:spPr>
          <a:xfrm>
            <a:off x="2272683" y="1207363"/>
            <a:ext cx="0" cy="781235"/>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3466DD2-2CB9-4B80-8E49-F7E8964B1836}"/>
              </a:ext>
            </a:extLst>
          </p:cNvPr>
          <p:cNvCxnSpPr/>
          <p:nvPr/>
        </p:nvCxnSpPr>
        <p:spPr>
          <a:xfrm>
            <a:off x="2272683" y="3145216"/>
            <a:ext cx="0" cy="78123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A84AE3A5-784E-4E9D-8D44-6164A3D4B8C5}"/>
              </a:ext>
            </a:extLst>
          </p:cNvPr>
          <p:cNvSpPr txBox="1"/>
          <p:nvPr/>
        </p:nvSpPr>
        <p:spPr>
          <a:xfrm>
            <a:off x="342063" y="3389259"/>
            <a:ext cx="798792" cy="400110"/>
          </a:xfrm>
          <a:prstGeom prst="rect">
            <a:avLst/>
          </a:prstGeom>
          <a:noFill/>
        </p:spPr>
        <p:txBody>
          <a:bodyPr wrap="square" rtlCol="0">
            <a:spAutoFit/>
          </a:bodyPr>
          <a:lstStyle/>
          <a:p>
            <a:r>
              <a:rPr kumimoji="1" lang="ja-JP" altLang="en-US" sz="2000" dirty="0">
                <a:solidFill>
                  <a:srgbClr val="FF0000"/>
                </a:solidFill>
              </a:rPr>
              <a:t>視軸</a:t>
            </a:r>
          </a:p>
        </p:txBody>
      </p:sp>
      <p:sp>
        <p:nvSpPr>
          <p:cNvPr id="7" name="二等辺三角形 6">
            <a:extLst>
              <a:ext uri="{FF2B5EF4-FFF2-40B4-BE49-F238E27FC236}">
                <a16:creationId xmlns:a16="http://schemas.microsoft.com/office/drawing/2014/main" id="{BDC2A3C2-F346-4ED4-AE8B-F6B55AAC986A}"/>
              </a:ext>
            </a:extLst>
          </p:cNvPr>
          <p:cNvSpPr/>
          <p:nvPr/>
        </p:nvSpPr>
        <p:spPr>
          <a:xfrm rot="2033278">
            <a:off x="1633113" y="2677397"/>
            <a:ext cx="124287" cy="11001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CB72A49-687C-4F67-BD1C-39992874B7AA}"/>
              </a:ext>
            </a:extLst>
          </p:cNvPr>
          <p:cNvSpPr txBox="1"/>
          <p:nvPr/>
        </p:nvSpPr>
        <p:spPr>
          <a:xfrm>
            <a:off x="1520365" y="1372008"/>
            <a:ext cx="405880" cy="369332"/>
          </a:xfrm>
          <a:prstGeom prst="rect">
            <a:avLst/>
          </a:prstGeom>
          <a:noFill/>
        </p:spPr>
        <p:txBody>
          <a:bodyPr wrap="none" rtlCol="0">
            <a:spAutoFit/>
          </a:bodyPr>
          <a:lstStyle/>
          <a:p>
            <a:r>
              <a:rPr kumimoji="1" lang="ja-JP" altLang="en-US" dirty="0" err="1">
                <a:solidFill>
                  <a:schemeClr val="bg2">
                    <a:lumMod val="75000"/>
                  </a:schemeClr>
                </a:solidFill>
              </a:rPr>
              <a:t>ー</a:t>
            </a:r>
            <a:endParaRPr kumimoji="1" lang="ja-JP" altLang="en-US" dirty="0">
              <a:solidFill>
                <a:schemeClr val="bg2">
                  <a:lumMod val="75000"/>
                </a:schemeClr>
              </a:solidFill>
            </a:endParaRPr>
          </a:p>
        </p:txBody>
      </p:sp>
      <p:sp>
        <p:nvSpPr>
          <p:cNvPr id="10" name="テキスト ボックス 9">
            <a:extLst>
              <a:ext uri="{FF2B5EF4-FFF2-40B4-BE49-F238E27FC236}">
                <a16:creationId xmlns:a16="http://schemas.microsoft.com/office/drawing/2014/main" id="{59BD4861-F3B5-4899-8828-695B3CE9468A}"/>
              </a:ext>
            </a:extLst>
          </p:cNvPr>
          <p:cNvSpPr txBox="1"/>
          <p:nvPr/>
        </p:nvSpPr>
        <p:spPr>
          <a:xfrm>
            <a:off x="3118943" y="1988598"/>
            <a:ext cx="415498" cy="369332"/>
          </a:xfrm>
          <a:prstGeom prst="rect">
            <a:avLst/>
          </a:prstGeom>
          <a:noFill/>
        </p:spPr>
        <p:txBody>
          <a:bodyPr wrap="none" rtlCol="0">
            <a:spAutoFit/>
          </a:bodyPr>
          <a:lstStyle/>
          <a:p>
            <a:r>
              <a:rPr kumimoji="1" lang="ja-JP" altLang="en-US" dirty="0">
                <a:solidFill>
                  <a:srgbClr val="FF0000"/>
                </a:solidFill>
              </a:rPr>
              <a:t>＋</a:t>
            </a:r>
          </a:p>
        </p:txBody>
      </p:sp>
      <p:cxnSp>
        <p:nvCxnSpPr>
          <p:cNvPr id="21" name="直線矢印コネクタ 20">
            <a:extLst>
              <a:ext uri="{FF2B5EF4-FFF2-40B4-BE49-F238E27FC236}">
                <a16:creationId xmlns:a16="http://schemas.microsoft.com/office/drawing/2014/main" id="{43693CCD-F91C-4927-9F70-1B98E345E0BA}"/>
              </a:ext>
            </a:extLst>
          </p:cNvPr>
          <p:cNvCxnSpPr/>
          <p:nvPr/>
        </p:nvCxnSpPr>
        <p:spPr>
          <a:xfrm>
            <a:off x="2029093" y="1574925"/>
            <a:ext cx="1113940" cy="490544"/>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29" name="図 28">
            <a:extLst>
              <a:ext uri="{FF2B5EF4-FFF2-40B4-BE49-F238E27FC236}">
                <a16:creationId xmlns:a16="http://schemas.microsoft.com/office/drawing/2014/main" id="{3B80F2F2-B16C-4406-892A-F1F0A98BF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6364432" flipH="1" flipV="1">
            <a:off x="5468683" y="1632156"/>
            <a:ext cx="1828800" cy="1828800"/>
          </a:xfrm>
          <a:prstGeom prst="rect">
            <a:avLst/>
          </a:prstGeom>
        </p:spPr>
      </p:pic>
      <p:cxnSp>
        <p:nvCxnSpPr>
          <p:cNvPr id="30" name="直線コネクタ 29">
            <a:extLst>
              <a:ext uri="{FF2B5EF4-FFF2-40B4-BE49-F238E27FC236}">
                <a16:creationId xmlns:a16="http://schemas.microsoft.com/office/drawing/2014/main" id="{A6E2BFCA-108F-468C-B8E3-BC7D0AEB8449}"/>
              </a:ext>
            </a:extLst>
          </p:cNvPr>
          <p:cNvCxnSpPr>
            <a:cxnSpLocks/>
          </p:cNvCxnSpPr>
          <p:nvPr/>
        </p:nvCxnSpPr>
        <p:spPr>
          <a:xfrm flipV="1">
            <a:off x="4993993" y="2663799"/>
            <a:ext cx="1124257" cy="7546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0350512-1C98-4FFF-A138-3D1946A4BD75}"/>
              </a:ext>
            </a:extLst>
          </p:cNvPr>
          <p:cNvCxnSpPr>
            <a:cxnSpLocks/>
          </p:cNvCxnSpPr>
          <p:nvPr/>
        </p:nvCxnSpPr>
        <p:spPr>
          <a:xfrm>
            <a:off x="6366824" y="1942185"/>
            <a:ext cx="0" cy="115661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34EEB28-1791-4B65-9380-7ACF376141C1}"/>
              </a:ext>
            </a:extLst>
          </p:cNvPr>
          <p:cNvCxnSpPr>
            <a:cxnSpLocks/>
          </p:cNvCxnSpPr>
          <p:nvPr/>
        </p:nvCxnSpPr>
        <p:spPr>
          <a:xfrm>
            <a:off x="6917240" y="2776523"/>
            <a:ext cx="913206" cy="4573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009C3D26-9B2F-40A5-A957-C6B5AEC153AB}"/>
              </a:ext>
            </a:extLst>
          </p:cNvPr>
          <p:cNvCxnSpPr>
            <a:cxnSpLocks/>
          </p:cNvCxnSpPr>
          <p:nvPr/>
        </p:nvCxnSpPr>
        <p:spPr>
          <a:xfrm flipV="1">
            <a:off x="6123234" y="2190760"/>
            <a:ext cx="716494" cy="473039"/>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093228B2-3CE5-4B53-950A-81368114802C}"/>
              </a:ext>
            </a:extLst>
          </p:cNvPr>
          <p:cNvCxnSpPr>
            <a:cxnSpLocks/>
          </p:cNvCxnSpPr>
          <p:nvPr/>
        </p:nvCxnSpPr>
        <p:spPr>
          <a:xfrm flipV="1">
            <a:off x="6850581" y="1671773"/>
            <a:ext cx="773186" cy="5189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CF3395B8-15BD-4AAD-BF9F-A74B77752A1E}"/>
              </a:ext>
            </a:extLst>
          </p:cNvPr>
          <p:cNvCxnSpPr>
            <a:cxnSpLocks/>
          </p:cNvCxnSpPr>
          <p:nvPr/>
        </p:nvCxnSpPr>
        <p:spPr>
          <a:xfrm>
            <a:off x="5832824" y="2257917"/>
            <a:ext cx="1073037" cy="51627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74CF421A-CBD8-4896-89E4-95C90757CBDA}"/>
              </a:ext>
            </a:extLst>
          </p:cNvPr>
          <p:cNvCxnSpPr>
            <a:cxnSpLocks/>
          </p:cNvCxnSpPr>
          <p:nvPr/>
        </p:nvCxnSpPr>
        <p:spPr>
          <a:xfrm>
            <a:off x="4903202" y="1826775"/>
            <a:ext cx="926600" cy="4307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19790637-58B1-4830-95C5-74304DE07DDF}"/>
              </a:ext>
            </a:extLst>
          </p:cNvPr>
          <p:cNvCxnSpPr/>
          <p:nvPr/>
        </p:nvCxnSpPr>
        <p:spPr>
          <a:xfrm>
            <a:off x="6366824" y="1160950"/>
            <a:ext cx="0" cy="781235"/>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8A5CA31-B08C-4AAA-96A1-F3828B832AD9}"/>
              </a:ext>
            </a:extLst>
          </p:cNvPr>
          <p:cNvCxnSpPr>
            <a:cxnSpLocks/>
          </p:cNvCxnSpPr>
          <p:nvPr/>
        </p:nvCxnSpPr>
        <p:spPr>
          <a:xfrm>
            <a:off x="6366824" y="3098803"/>
            <a:ext cx="0" cy="70298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ADD96E1A-40AB-47F7-8982-D6C3F7EC5FB4}"/>
              </a:ext>
            </a:extLst>
          </p:cNvPr>
          <p:cNvSpPr txBox="1"/>
          <p:nvPr/>
        </p:nvSpPr>
        <p:spPr>
          <a:xfrm>
            <a:off x="4436204" y="3342846"/>
            <a:ext cx="798792" cy="400110"/>
          </a:xfrm>
          <a:prstGeom prst="rect">
            <a:avLst/>
          </a:prstGeom>
          <a:noFill/>
        </p:spPr>
        <p:txBody>
          <a:bodyPr wrap="square" rtlCol="0">
            <a:spAutoFit/>
          </a:bodyPr>
          <a:lstStyle/>
          <a:p>
            <a:r>
              <a:rPr kumimoji="1" lang="ja-JP" altLang="en-US" sz="2000" dirty="0">
                <a:solidFill>
                  <a:srgbClr val="FF0000"/>
                </a:solidFill>
              </a:rPr>
              <a:t>視軸</a:t>
            </a:r>
          </a:p>
        </p:txBody>
      </p:sp>
      <p:sp>
        <p:nvSpPr>
          <p:cNvPr id="43" name="テキスト ボックス 42">
            <a:extLst>
              <a:ext uri="{FF2B5EF4-FFF2-40B4-BE49-F238E27FC236}">
                <a16:creationId xmlns:a16="http://schemas.microsoft.com/office/drawing/2014/main" id="{B6B26175-DF50-43DC-86EB-854EBDD98A88}"/>
              </a:ext>
            </a:extLst>
          </p:cNvPr>
          <p:cNvSpPr txBox="1"/>
          <p:nvPr/>
        </p:nvSpPr>
        <p:spPr>
          <a:xfrm>
            <a:off x="5612225" y="1318942"/>
            <a:ext cx="405880" cy="369332"/>
          </a:xfrm>
          <a:prstGeom prst="rect">
            <a:avLst/>
          </a:prstGeom>
          <a:noFill/>
        </p:spPr>
        <p:txBody>
          <a:bodyPr wrap="none" rtlCol="0">
            <a:spAutoFit/>
          </a:bodyPr>
          <a:lstStyle/>
          <a:p>
            <a:r>
              <a:rPr kumimoji="1" lang="ja-JP" altLang="en-US" dirty="0" err="1">
                <a:solidFill>
                  <a:schemeClr val="accent3"/>
                </a:solidFill>
              </a:rPr>
              <a:t>ー</a:t>
            </a:r>
            <a:endParaRPr kumimoji="1" lang="ja-JP" altLang="en-US" dirty="0">
              <a:solidFill>
                <a:schemeClr val="accent3"/>
              </a:solidFill>
            </a:endParaRPr>
          </a:p>
        </p:txBody>
      </p:sp>
      <p:sp>
        <p:nvSpPr>
          <p:cNvPr id="44" name="テキスト ボックス 43">
            <a:extLst>
              <a:ext uri="{FF2B5EF4-FFF2-40B4-BE49-F238E27FC236}">
                <a16:creationId xmlns:a16="http://schemas.microsoft.com/office/drawing/2014/main" id="{1478930D-570E-44C8-9F2E-337698F4D444}"/>
              </a:ext>
            </a:extLst>
          </p:cNvPr>
          <p:cNvSpPr txBox="1"/>
          <p:nvPr/>
        </p:nvSpPr>
        <p:spPr>
          <a:xfrm>
            <a:off x="7213084" y="1942185"/>
            <a:ext cx="415498" cy="369332"/>
          </a:xfrm>
          <a:prstGeom prst="rect">
            <a:avLst/>
          </a:prstGeom>
          <a:noFill/>
        </p:spPr>
        <p:txBody>
          <a:bodyPr wrap="none" rtlCol="0">
            <a:spAutoFit/>
          </a:bodyPr>
          <a:lstStyle/>
          <a:p>
            <a:r>
              <a:rPr kumimoji="1" lang="ja-JP" altLang="en-US" dirty="0">
                <a:solidFill>
                  <a:srgbClr val="FF0000"/>
                </a:solidFill>
              </a:rPr>
              <a:t>＋</a:t>
            </a:r>
          </a:p>
        </p:txBody>
      </p:sp>
      <p:cxnSp>
        <p:nvCxnSpPr>
          <p:cNvPr id="45" name="直線矢印コネクタ 44">
            <a:extLst>
              <a:ext uri="{FF2B5EF4-FFF2-40B4-BE49-F238E27FC236}">
                <a16:creationId xmlns:a16="http://schemas.microsoft.com/office/drawing/2014/main" id="{4802E480-4BFD-4B44-B55E-682D1C225FF8}"/>
              </a:ext>
            </a:extLst>
          </p:cNvPr>
          <p:cNvCxnSpPr/>
          <p:nvPr/>
        </p:nvCxnSpPr>
        <p:spPr>
          <a:xfrm>
            <a:off x="6123234" y="1528512"/>
            <a:ext cx="1113940" cy="490544"/>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9" name="稲妻 48">
            <a:extLst>
              <a:ext uri="{FF2B5EF4-FFF2-40B4-BE49-F238E27FC236}">
                <a16:creationId xmlns:a16="http://schemas.microsoft.com/office/drawing/2014/main" id="{02679A04-B66C-4AFF-88A5-2396C72D616A}"/>
              </a:ext>
            </a:extLst>
          </p:cNvPr>
          <p:cNvSpPr/>
          <p:nvPr/>
        </p:nvSpPr>
        <p:spPr>
          <a:xfrm rot="856822">
            <a:off x="1701812" y="1062249"/>
            <a:ext cx="401430" cy="416764"/>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稲妻 49">
            <a:extLst>
              <a:ext uri="{FF2B5EF4-FFF2-40B4-BE49-F238E27FC236}">
                <a16:creationId xmlns:a16="http://schemas.microsoft.com/office/drawing/2014/main" id="{636D6E0D-8DA7-4F36-AD1E-31C12EA272D8}"/>
              </a:ext>
            </a:extLst>
          </p:cNvPr>
          <p:cNvSpPr/>
          <p:nvPr/>
        </p:nvSpPr>
        <p:spPr>
          <a:xfrm rot="230383">
            <a:off x="5871582" y="1062431"/>
            <a:ext cx="293047" cy="411865"/>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C5CE91F9-6D2A-477D-ADFF-46E787394718}"/>
              </a:ext>
            </a:extLst>
          </p:cNvPr>
          <p:cNvSpPr txBox="1"/>
          <p:nvPr/>
        </p:nvSpPr>
        <p:spPr>
          <a:xfrm>
            <a:off x="1533951" y="4957364"/>
            <a:ext cx="1107996" cy="461665"/>
          </a:xfrm>
          <a:prstGeom prst="rect">
            <a:avLst/>
          </a:prstGeom>
          <a:noFill/>
        </p:spPr>
        <p:txBody>
          <a:bodyPr wrap="none" rtlCol="0">
            <a:spAutoFit/>
          </a:bodyPr>
          <a:lstStyle/>
          <a:p>
            <a:r>
              <a:rPr kumimoji="1" lang="ja-JP" altLang="en-US" sz="2400" dirty="0"/>
              <a:t>回旋性</a:t>
            </a:r>
          </a:p>
        </p:txBody>
      </p:sp>
      <p:sp>
        <p:nvSpPr>
          <p:cNvPr id="52" name="テキスト ボックス 51">
            <a:extLst>
              <a:ext uri="{FF2B5EF4-FFF2-40B4-BE49-F238E27FC236}">
                <a16:creationId xmlns:a16="http://schemas.microsoft.com/office/drawing/2014/main" id="{999FAC49-4874-4657-B0DD-DC72A6A712E5}"/>
              </a:ext>
            </a:extLst>
          </p:cNvPr>
          <p:cNvSpPr txBox="1"/>
          <p:nvPr/>
        </p:nvSpPr>
        <p:spPr>
          <a:xfrm>
            <a:off x="5858120" y="3944271"/>
            <a:ext cx="1107996" cy="461665"/>
          </a:xfrm>
          <a:prstGeom prst="rect">
            <a:avLst/>
          </a:prstGeom>
          <a:noFill/>
        </p:spPr>
        <p:txBody>
          <a:bodyPr wrap="none" rtlCol="0">
            <a:spAutoFit/>
          </a:bodyPr>
          <a:lstStyle/>
          <a:p>
            <a:r>
              <a:rPr kumimoji="1" lang="ja-JP" altLang="en-US" sz="2400" dirty="0"/>
              <a:t>水平性</a:t>
            </a:r>
          </a:p>
        </p:txBody>
      </p:sp>
      <p:sp>
        <p:nvSpPr>
          <p:cNvPr id="54" name="二等辺三角形 53">
            <a:extLst>
              <a:ext uri="{FF2B5EF4-FFF2-40B4-BE49-F238E27FC236}">
                <a16:creationId xmlns:a16="http://schemas.microsoft.com/office/drawing/2014/main" id="{8D72BA2A-6718-4F34-B041-47F8CD16E577}"/>
              </a:ext>
            </a:extLst>
          </p:cNvPr>
          <p:cNvSpPr/>
          <p:nvPr/>
        </p:nvSpPr>
        <p:spPr>
          <a:xfrm rot="6149110">
            <a:off x="6151469" y="1808717"/>
            <a:ext cx="124287" cy="110015"/>
          </a:xfrm>
          <a:prstGeom prst="triangle">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弧 3">
            <a:extLst>
              <a:ext uri="{FF2B5EF4-FFF2-40B4-BE49-F238E27FC236}">
                <a16:creationId xmlns:a16="http://schemas.microsoft.com/office/drawing/2014/main" id="{CEC260A7-FE76-48B7-96E8-0B95F7E943BA}"/>
              </a:ext>
            </a:extLst>
          </p:cNvPr>
          <p:cNvSpPr/>
          <p:nvPr/>
        </p:nvSpPr>
        <p:spPr>
          <a:xfrm>
            <a:off x="1646492" y="2646168"/>
            <a:ext cx="410683" cy="410683"/>
          </a:xfrm>
          <a:prstGeom prst="arc">
            <a:avLst>
              <a:gd name="adj1" fmla="val 16200000"/>
              <a:gd name="adj2" fmla="val 12059097"/>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円弧 45">
            <a:extLst>
              <a:ext uri="{FF2B5EF4-FFF2-40B4-BE49-F238E27FC236}">
                <a16:creationId xmlns:a16="http://schemas.microsoft.com/office/drawing/2014/main" id="{A5A1D1E9-3F60-4031-8A5E-F08DCB945E79}"/>
              </a:ext>
            </a:extLst>
          </p:cNvPr>
          <p:cNvSpPr/>
          <p:nvPr/>
        </p:nvSpPr>
        <p:spPr>
          <a:xfrm rot="19068130">
            <a:off x="6141509" y="1781272"/>
            <a:ext cx="410683" cy="410683"/>
          </a:xfrm>
          <a:prstGeom prst="arc">
            <a:avLst>
              <a:gd name="adj1" fmla="val 16200000"/>
              <a:gd name="adj2" fmla="val 1205909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489786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38BB62-E489-481C-B454-BE0635B776E6}"/>
              </a:ext>
            </a:extLst>
          </p:cNvPr>
          <p:cNvSpPr>
            <a:spLocks noGrp="1"/>
          </p:cNvSpPr>
          <p:nvPr>
            <p:ph type="title"/>
          </p:nvPr>
        </p:nvSpPr>
        <p:spPr/>
        <p:txBody>
          <a:bodyPr/>
          <a:lstStyle/>
          <a:p>
            <a:r>
              <a:rPr kumimoji="1" lang="ja-JP" altLang="en-US"/>
              <a:t>　</a:t>
            </a:r>
            <a:r>
              <a:rPr kumimoji="1" lang="ja-JP" altLang="en-US" b="1"/>
              <a:t>評価方法</a:t>
            </a:r>
            <a:endParaRPr kumimoji="1" lang="ja-JP" altLang="en-US" b="1" dirty="0"/>
          </a:p>
        </p:txBody>
      </p:sp>
      <p:sp>
        <p:nvSpPr>
          <p:cNvPr id="3" name="日付プレースホルダー 2">
            <a:extLst>
              <a:ext uri="{FF2B5EF4-FFF2-40B4-BE49-F238E27FC236}">
                <a16:creationId xmlns:a16="http://schemas.microsoft.com/office/drawing/2014/main" id="{215BF3E4-82B3-4F96-B500-A777FD6284A1}"/>
              </a:ext>
            </a:extLst>
          </p:cNvPr>
          <p:cNvSpPr>
            <a:spLocks noGrp="1"/>
          </p:cNvSpPr>
          <p:nvPr>
            <p:ph type="dt" sz="half" idx="10"/>
          </p:nvPr>
        </p:nvSpPr>
        <p:spPr/>
        <p:txBody>
          <a:bodyPr/>
          <a:lstStyle/>
          <a:p>
            <a:fld id="{0EBD75F6-044E-491D-986A-5218474C3849}" type="datetime1">
              <a:rPr kumimoji="1" lang="ja-JP" altLang="en-US" smtClean="0"/>
              <a:t>2023/1/17</a:t>
            </a:fld>
            <a:endParaRPr kumimoji="1" lang="ja-JP" altLang="en-US"/>
          </a:p>
        </p:txBody>
      </p:sp>
      <p:sp>
        <p:nvSpPr>
          <p:cNvPr id="5" name="スライド番号プレースホルダー 4">
            <a:extLst>
              <a:ext uri="{FF2B5EF4-FFF2-40B4-BE49-F238E27FC236}">
                <a16:creationId xmlns:a16="http://schemas.microsoft.com/office/drawing/2014/main" id="{2EEE794D-A7AE-4C02-A6F6-833611FB2E25}"/>
              </a:ext>
            </a:extLst>
          </p:cNvPr>
          <p:cNvSpPr>
            <a:spLocks noGrp="1"/>
          </p:cNvSpPr>
          <p:nvPr>
            <p:ph type="sldNum" sz="quarter" idx="12"/>
          </p:nvPr>
        </p:nvSpPr>
        <p:spPr/>
        <p:txBody>
          <a:bodyPr/>
          <a:lstStyle/>
          <a:p>
            <a:fld id="{E2856846-1EF8-4374-B523-FE9A680A5F89}" type="slidenum">
              <a:rPr kumimoji="1" lang="ja-JP" altLang="en-US" smtClean="0"/>
              <a:t>15</a:t>
            </a:fld>
            <a:endParaRPr kumimoji="1" lang="ja-JP" altLang="en-US"/>
          </a:p>
        </p:txBody>
      </p:sp>
      <p:sp>
        <p:nvSpPr>
          <p:cNvPr id="7" name="テキスト ボックス 6">
            <a:extLst>
              <a:ext uri="{FF2B5EF4-FFF2-40B4-BE49-F238E27FC236}">
                <a16:creationId xmlns:a16="http://schemas.microsoft.com/office/drawing/2014/main" id="{503D0213-ADD9-429E-96C6-0A7A79084F4A}"/>
              </a:ext>
            </a:extLst>
          </p:cNvPr>
          <p:cNvSpPr txBox="1"/>
          <p:nvPr/>
        </p:nvSpPr>
        <p:spPr>
          <a:xfrm>
            <a:off x="419377" y="1373439"/>
            <a:ext cx="4304383" cy="584775"/>
          </a:xfrm>
          <a:prstGeom prst="rect">
            <a:avLst/>
          </a:prstGeom>
          <a:solidFill>
            <a:schemeClr val="bg1"/>
          </a:solidFill>
        </p:spPr>
        <p:txBody>
          <a:bodyPr wrap="none" rtlCol="0">
            <a:spAutoFit/>
          </a:bodyPr>
          <a:lstStyle/>
          <a:p>
            <a:r>
              <a:rPr kumimoji="1" lang="ja-JP" altLang="en-US" sz="3200" b="1" dirty="0">
                <a:solidFill>
                  <a:srgbClr val="00B050"/>
                </a:solidFill>
                <a:latin typeface="ＭＳ ゴシック" panose="020B0609070205080204" pitchFamily="49" charset="-128"/>
                <a:ea typeface="ＭＳ ゴシック" panose="020B0609070205080204" pitchFamily="49" charset="-128"/>
              </a:rPr>
              <a:t>加速度感覚と眼球運動</a:t>
            </a:r>
          </a:p>
        </p:txBody>
      </p:sp>
      <p:pic>
        <p:nvPicPr>
          <p:cNvPr id="8" name="図 7">
            <a:extLst>
              <a:ext uri="{FF2B5EF4-FFF2-40B4-BE49-F238E27FC236}">
                <a16:creationId xmlns:a16="http://schemas.microsoft.com/office/drawing/2014/main" id="{EF7D28E6-8DE2-486F-9D4D-4FBDF463788E}"/>
              </a:ext>
            </a:extLst>
          </p:cNvPr>
          <p:cNvPicPr>
            <a:picLocks noChangeAspect="1"/>
          </p:cNvPicPr>
          <p:nvPr/>
        </p:nvPicPr>
        <p:blipFill>
          <a:blip r:embed="rId2"/>
          <a:stretch>
            <a:fillRect/>
          </a:stretch>
        </p:blipFill>
        <p:spPr>
          <a:xfrm>
            <a:off x="587312" y="2188133"/>
            <a:ext cx="8187397" cy="1981424"/>
          </a:xfrm>
          <a:prstGeom prst="rect">
            <a:avLst/>
          </a:prstGeom>
        </p:spPr>
      </p:pic>
      <p:sp>
        <p:nvSpPr>
          <p:cNvPr id="10" name="正方形/長方形 9">
            <a:extLst>
              <a:ext uri="{FF2B5EF4-FFF2-40B4-BE49-F238E27FC236}">
                <a16:creationId xmlns:a16="http://schemas.microsoft.com/office/drawing/2014/main" id="{1022A2B1-9502-9342-880F-9EF1D064445D}"/>
              </a:ext>
            </a:extLst>
          </p:cNvPr>
          <p:cNvSpPr/>
          <p:nvPr/>
        </p:nvSpPr>
        <p:spPr>
          <a:xfrm>
            <a:off x="564999" y="3996161"/>
            <a:ext cx="8209710" cy="55336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dirty="0">
                <a:solidFill>
                  <a:schemeClr val="tx1"/>
                </a:solidFill>
                <a:latin typeface="MS Gothic" panose="020B0609070205080204" pitchFamily="49" charset="-128"/>
                <a:ea typeface="MS Gothic" panose="020B0609070205080204" pitchFamily="49" charset="-128"/>
              </a:rPr>
              <a:t>OKR:</a:t>
            </a:r>
            <a:r>
              <a:rPr kumimoji="1" lang="ja-JP" altLang="en-US" dirty="0">
                <a:solidFill>
                  <a:schemeClr val="tx1"/>
                </a:solidFill>
                <a:latin typeface="MS Gothic" panose="020B0609070205080204" pitchFamily="49" charset="-128"/>
                <a:ea typeface="MS Gothic" panose="020B0609070205080204" pitchFamily="49" charset="-128"/>
              </a:rPr>
              <a:t>視機性眼球運動，</a:t>
            </a:r>
            <a:r>
              <a:rPr kumimoji="1" lang="en-US" altLang="ja-JP" dirty="0">
                <a:solidFill>
                  <a:schemeClr val="tx1"/>
                </a:solidFill>
                <a:latin typeface="MS Gothic" panose="020B0609070205080204" pitchFamily="49" charset="-128"/>
                <a:ea typeface="MS Gothic" panose="020B0609070205080204" pitchFamily="49" charset="-128"/>
              </a:rPr>
              <a:t>VOR:</a:t>
            </a:r>
            <a:r>
              <a:rPr kumimoji="1" lang="ja-JP" altLang="en-US" dirty="0">
                <a:solidFill>
                  <a:schemeClr val="tx1"/>
                </a:solidFill>
                <a:latin typeface="ＭＳ ゴシック" panose="020B0609070205080204" pitchFamily="49" charset="-128"/>
                <a:ea typeface="ＭＳ ゴシック" panose="020B0609070205080204" pitchFamily="49" charset="-128"/>
              </a:rPr>
              <a:t>前庭動眼反射</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52D677D7-27C6-A54E-8BB1-F26DF89B9942}"/>
              </a:ext>
            </a:extLst>
          </p:cNvPr>
          <p:cNvSpPr/>
          <p:nvPr/>
        </p:nvSpPr>
        <p:spPr>
          <a:xfrm>
            <a:off x="419377" y="4746332"/>
            <a:ext cx="8523269" cy="1127691"/>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rgbClr val="00B050"/>
                </a:solidFill>
                <a:latin typeface="ＭＳ ゴシック" panose="020B0609070205080204" pitchFamily="49" charset="-128"/>
                <a:ea typeface="ＭＳ ゴシック" panose="020B0609070205080204" pitchFamily="49" charset="-128"/>
              </a:rPr>
              <a:t>評価指標</a:t>
            </a:r>
            <a:r>
              <a:rPr kumimoji="1" lang="en-US" altLang="ja-JP" sz="2400" dirty="0">
                <a:solidFill>
                  <a:srgbClr val="00B050"/>
                </a:solidFill>
                <a:latin typeface="ＭＳ ゴシック" panose="020B0609070205080204" pitchFamily="49" charset="-128"/>
                <a:ea typeface="ＭＳ ゴシック" panose="020B0609070205080204" pitchFamily="49" charset="-128"/>
              </a:rPr>
              <a:t>:</a:t>
            </a:r>
            <a:r>
              <a:rPr kumimoji="1" lang="ja-JP" altLang="en-US" sz="2400" dirty="0">
                <a:solidFill>
                  <a:schemeClr val="tx1"/>
                </a:solidFill>
                <a:latin typeface="ＭＳ ゴシック" panose="020B0609070205080204" pitchFamily="49" charset="-128"/>
                <a:ea typeface="ＭＳ ゴシック" panose="020B0609070205080204" pitchFamily="49" charset="-128"/>
              </a:rPr>
              <a:t>視軸回りの眼球回旋速度の</a:t>
            </a:r>
            <a:r>
              <a:rPr kumimoji="1" lang="en-US" altLang="ja-JP" sz="2400" dirty="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rPr>
              <a:t>RMS</a:t>
            </a:r>
            <a:r>
              <a:rPr kumimoji="1" lang="ja-JP" altLang="en-US" sz="2400" dirty="0">
                <a:solidFill>
                  <a:schemeClr val="tx1"/>
                </a:solidFill>
                <a:latin typeface="ＭＳ ゴシック" panose="020B0609070205080204" pitchFamily="49" charset="-128"/>
                <a:ea typeface="ＭＳ ゴシック" panose="020B0609070205080204" pitchFamily="49" charset="-128"/>
              </a:rPr>
              <a:t>値</a:t>
            </a:r>
            <a:endParaRPr kumimoji="1" lang="en-US" altLang="ja-JP" sz="2400" dirty="0">
              <a:solidFill>
                <a:schemeClr val="tx1"/>
              </a:solidFill>
              <a:latin typeface="ＭＳ ゴシック" panose="020B0609070205080204" pitchFamily="49" charset="-128"/>
              <a:ea typeface="ＭＳ ゴシック" panose="020B0609070205080204" pitchFamily="49" charset="-128"/>
            </a:endParaRPr>
          </a:p>
          <a:p>
            <a:endParaRPr kumimoji="1" lang="en-US" altLang="ja-JP" sz="2400" dirty="0">
              <a:solidFill>
                <a:schemeClr val="tx1"/>
              </a:solidFill>
              <a:latin typeface="ＭＳ ゴシック" panose="020B0609070205080204" pitchFamily="49" charset="-128"/>
              <a:ea typeface="ＭＳ ゴシック" panose="020B0609070205080204" pitchFamily="49" charset="-128"/>
            </a:endParaRPr>
          </a:p>
          <a:p>
            <a:r>
              <a:rPr kumimoji="1" lang="ja-JP" altLang="en-US" sz="2400" dirty="0">
                <a:solidFill>
                  <a:schemeClr val="tx1"/>
                </a:solidFill>
                <a:latin typeface="ＭＳ ゴシック" panose="020B0609070205080204" pitchFamily="49" charset="-128"/>
                <a:ea typeface="ＭＳ ゴシック" panose="020B0609070205080204" pitchFamily="49" charset="-128"/>
              </a:rPr>
              <a:t>実験</a:t>
            </a:r>
            <a:r>
              <a:rPr kumimoji="1" lang="en-US" altLang="ja-JP" sz="2400" dirty="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rPr>
              <a:t>I, II</a:t>
            </a:r>
            <a:r>
              <a:rPr kumimoji="1" lang="ja-JP" altLang="en-US" sz="2400" dirty="0">
                <a:solidFill>
                  <a:schemeClr val="tx1"/>
                </a:solidFill>
                <a:latin typeface="ＭＳ ゴシック" panose="020B0609070205080204" pitchFamily="49" charset="-128"/>
                <a:ea typeface="ＭＳ ゴシック" panose="020B0609070205080204" pitchFamily="49" charset="-128"/>
              </a:rPr>
              <a:t>と</a:t>
            </a:r>
            <a:r>
              <a:rPr kumimoji="1" lang="en-US" altLang="ja-JP" sz="2400" dirty="0">
                <a:solidFill>
                  <a:schemeClr val="tx1"/>
                </a:solidFill>
                <a:latin typeface="Times New Roman" panose="02020603050405020304" pitchFamily="18" charset="0"/>
                <a:ea typeface="ＭＳ ゴシック" panose="020B0609070205080204" pitchFamily="49" charset="-128"/>
                <a:cs typeface="Times New Roman" panose="02020603050405020304" pitchFamily="18" charset="0"/>
              </a:rPr>
              <a:t>III</a:t>
            </a:r>
            <a:r>
              <a:rPr kumimoji="1" lang="ja-JP" altLang="en-US" sz="2400" dirty="0">
                <a:solidFill>
                  <a:schemeClr val="tx1"/>
                </a:solidFill>
                <a:latin typeface="ＭＳ ゴシック" panose="020B0609070205080204" pitchFamily="49" charset="-128"/>
                <a:ea typeface="ＭＳ ゴシック" panose="020B0609070205080204" pitchFamily="49" charset="-128"/>
              </a:rPr>
              <a:t>を比較することで増強効果を評価</a:t>
            </a:r>
            <a:endParaRPr kumimoji="1" lang="en-US" altLang="ja-JP" sz="2400"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832807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02BEE3-76EA-40DF-BE70-514760AA9010}"/>
              </a:ext>
            </a:extLst>
          </p:cNvPr>
          <p:cNvSpPr>
            <a:spLocks noGrp="1"/>
          </p:cNvSpPr>
          <p:nvPr>
            <p:ph type="title"/>
          </p:nvPr>
        </p:nvSpPr>
        <p:spPr/>
        <p:txBody>
          <a:bodyPr/>
          <a:lstStyle/>
          <a:p>
            <a:r>
              <a:rPr kumimoji="1" lang="ja-JP" altLang="en-US" b="1" dirty="0"/>
              <a:t>研究背景・目的</a:t>
            </a:r>
          </a:p>
        </p:txBody>
      </p:sp>
      <p:sp>
        <p:nvSpPr>
          <p:cNvPr id="3" name="日付プレースホルダー 2">
            <a:extLst>
              <a:ext uri="{FF2B5EF4-FFF2-40B4-BE49-F238E27FC236}">
                <a16:creationId xmlns:a16="http://schemas.microsoft.com/office/drawing/2014/main" id="{8395E176-4CE7-4FD4-A9B0-96160B63E42A}"/>
              </a:ext>
            </a:extLst>
          </p:cNvPr>
          <p:cNvSpPr>
            <a:spLocks noGrp="1"/>
          </p:cNvSpPr>
          <p:nvPr>
            <p:ph type="dt" sz="half" idx="10"/>
          </p:nvPr>
        </p:nvSpPr>
        <p:spPr/>
        <p:txBody>
          <a:bodyPr/>
          <a:lstStyle/>
          <a:p>
            <a:fld id="{0EBD75F6-044E-491D-986A-5218474C3849}" type="datetime1">
              <a:rPr kumimoji="1" lang="ja-JP" altLang="en-US" smtClean="0"/>
              <a:t>2023/1/17</a:t>
            </a:fld>
            <a:endParaRPr kumimoji="1" lang="ja-JP" altLang="en-US"/>
          </a:p>
        </p:txBody>
      </p:sp>
      <p:sp>
        <p:nvSpPr>
          <p:cNvPr id="5" name="スライド番号プレースホルダー 4">
            <a:extLst>
              <a:ext uri="{FF2B5EF4-FFF2-40B4-BE49-F238E27FC236}">
                <a16:creationId xmlns:a16="http://schemas.microsoft.com/office/drawing/2014/main" id="{9F21737D-4AB0-4E52-84FB-64D5EFE1CDE6}"/>
              </a:ext>
            </a:extLst>
          </p:cNvPr>
          <p:cNvSpPr>
            <a:spLocks noGrp="1"/>
          </p:cNvSpPr>
          <p:nvPr>
            <p:ph type="sldNum" sz="quarter" idx="12"/>
          </p:nvPr>
        </p:nvSpPr>
        <p:spPr/>
        <p:txBody>
          <a:bodyPr/>
          <a:lstStyle/>
          <a:p>
            <a:fld id="{E2856846-1EF8-4374-B523-FE9A680A5F89}" type="slidenum">
              <a:rPr kumimoji="1" lang="ja-JP" altLang="en-US" smtClean="0"/>
              <a:t>2</a:t>
            </a:fld>
            <a:endParaRPr kumimoji="1" lang="ja-JP" altLang="en-US"/>
          </a:p>
        </p:txBody>
      </p:sp>
    </p:spTree>
    <p:extLst>
      <p:ext uri="{BB962C8B-B14F-4D97-AF65-F5344CB8AC3E}">
        <p14:creationId xmlns:p14="http://schemas.microsoft.com/office/powerpoint/2010/main" val="1598439604"/>
      </p:ext>
    </p:extLst>
  </p:cSld>
  <p:clrMapOvr>
    <a:masterClrMapping/>
  </p:clrMapOvr>
  <mc:AlternateContent xmlns:mc="http://schemas.openxmlformats.org/markup-compatibility/2006" xmlns:p14="http://schemas.microsoft.com/office/powerpoint/2010/main">
    <mc:Choice Requires="p14">
      <p:transition spd="slow" p14:dur="2000" advTm="47954"/>
    </mc:Choice>
    <mc:Fallback xmlns="">
      <p:transition spd="slow" advTm="4795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00E774-5E08-E4E2-15F7-90E0F6A0AEE5}"/>
              </a:ext>
            </a:extLst>
          </p:cNvPr>
          <p:cNvSpPr>
            <a:spLocks noGrp="1"/>
          </p:cNvSpPr>
          <p:nvPr>
            <p:ph type="title"/>
          </p:nvPr>
        </p:nvSpPr>
        <p:spPr/>
        <p:txBody>
          <a:bodyPr/>
          <a:lstStyle/>
          <a:p>
            <a:r>
              <a:rPr kumimoji="1" lang="ja-JP" altLang="en-US" dirty="0"/>
              <a:t>いいかんじ</a:t>
            </a:r>
          </a:p>
        </p:txBody>
      </p:sp>
      <p:sp>
        <p:nvSpPr>
          <p:cNvPr id="3" name="日付プレースホルダー 2">
            <a:extLst>
              <a:ext uri="{FF2B5EF4-FFF2-40B4-BE49-F238E27FC236}">
                <a16:creationId xmlns:a16="http://schemas.microsoft.com/office/drawing/2014/main" id="{103BAFA9-5055-FFF0-7DEB-A86D45AFD72F}"/>
              </a:ext>
            </a:extLst>
          </p:cNvPr>
          <p:cNvSpPr>
            <a:spLocks noGrp="1"/>
          </p:cNvSpPr>
          <p:nvPr>
            <p:ph type="dt" sz="half" idx="10"/>
          </p:nvPr>
        </p:nvSpPr>
        <p:spPr/>
        <p:txBody>
          <a:bodyPr/>
          <a:lstStyle/>
          <a:p>
            <a:fld id="{0EBD75F6-044E-491D-986A-5218474C3849}" type="datetime1">
              <a:rPr kumimoji="1" lang="ja-JP" altLang="en-US" smtClean="0"/>
              <a:t>2023/1/17</a:t>
            </a:fld>
            <a:endParaRPr kumimoji="1" lang="ja-JP" altLang="en-US"/>
          </a:p>
        </p:txBody>
      </p:sp>
      <p:sp>
        <p:nvSpPr>
          <p:cNvPr id="4" name="スライド番号プレースホルダー 3">
            <a:extLst>
              <a:ext uri="{FF2B5EF4-FFF2-40B4-BE49-F238E27FC236}">
                <a16:creationId xmlns:a16="http://schemas.microsoft.com/office/drawing/2014/main" id="{5231C455-899B-240B-9FCA-865D80DD2207}"/>
              </a:ext>
            </a:extLst>
          </p:cNvPr>
          <p:cNvSpPr>
            <a:spLocks noGrp="1"/>
          </p:cNvSpPr>
          <p:nvPr>
            <p:ph type="sldNum" sz="quarter" idx="12"/>
          </p:nvPr>
        </p:nvSpPr>
        <p:spPr/>
        <p:txBody>
          <a:bodyPr/>
          <a:lstStyle/>
          <a:p>
            <a:fld id="{E2856846-1EF8-4374-B523-FE9A680A5F89}" type="slidenum">
              <a:rPr kumimoji="1" lang="ja-JP" altLang="en-US" smtClean="0"/>
              <a:t>3</a:t>
            </a:fld>
            <a:endParaRPr kumimoji="1" lang="ja-JP" altLang="en-US"/>
          </a:p>
        </p:txBody>
      </p:sp>
    </p:spTree>
    <p:extLst>
      <p:ext uri="{BB962C8B-B14F-4D97-AF65-F5344CB8AC3E}">
        <p14:creationId xmlns:p14="http://schemas.microsoft.com/office/powerpoint/2010/main" val="367479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2A3553AA-39D6-4553-827E-4E5779F1E371}"/>
              </a:ext>
            </a:extLst>
          </p:cNvPr>
          <p:cNvSpPr/>
          <p:nvPr/>
        </p:nvSpPr>
        <p:spPr>
          <a:xfrm>
            <a:off x="195461" y="4932281"/>
            <a:ext cx="8753078" cy="70954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19CC08D8-0959-4678-B94B-C815A7B6BF12}"/>
              </a:ext>
            </a:extLst>
          </p:cNvPr>
          <p:cNvSpPr/>
          <p:nvPr/>
        </p:nvSpPr>
        <p:spPr>
          <a:xfrm>
            <a:off x="4177806" y="2678666"/>
            <a:ext cx="4770733" cy="130499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602BEE3-76EA-40DF-BE70-514760AA9010}"/>
              </a:ext>
            </a:extLst>
          </p:cNvPr>
          <p:cNvSpPr>
            <a:spLocks noGrp="1"/>
          </p:cNvSpPr>
          <p:nvPr>
            <p:ph type="title"/>
          </p:nvPr>
        </p:nvSpPr>
        <p:spPr/>
        <p:txBody>
          <a:bodyPr/>
          <a:lstStyle/>
          <a:p>
            <a:r>
              <a:rPr kumimoji="1" lang="ja-JP" altLang="en-US" dirty="0"/>
              <a:t>　</a:t>
            </a:r>
            <a:r>
              <a:rPr kumimoji="1" lang="ja-JP" altLang="en-US" b="1" dirty="0"/>
              <a:t>スマートコックピット</a:t>
            </a:r>
          </a:p>
        </p:txBody>
      </p:sp>
      <p:sp>
        <p:nvSpPr>
          <p:cNvPr id="3" name="日付プレースホルダー 2">
            <a:extLst>
              <a:ext uri="{FF2B5EF4-FFF2-40B4-BE49-F238E27FC236}">
                <a16:creationId xmlns:a16="http://schemas.microsoft.com/office/drawing/2014/main" id="{8395E176-4CE7-4FD4-A9B0-96160B63E42A}"/>
              </a:ext>
            </a:extLst>
          </p:cNvPr>
          <p:cNvSpPr>
            <a:spLocks noGrp="1"/>
          </p:cNvSpPr>
          <p:nvPr>
            <p:ph type="dt" sz="half" idx="10"/>
          </p:nvPr>
        </p:nvSpPr>
        <p:spPr/>
        <p:txBody>
          <a:bodyPr/>
          <a:lstStyle/>
          <a:p>
            <a:fld id="{0EBD75F6-044E-491D-986A-5218474C3849}" type="datetime1">
              <a:rPr kumimoji="1" lang="ja-JP" altLang="en-US" smtClean="0"/>
              <a:t>2023/1/17</a:t>
            </a:fld>
            <a:endParaRPr kumimoji="1" lang="ja-JP" altLang="en-US"/>
          </a:p>
        </p:txBody>
      </p:sp>
      <p:sp>
        <p:nvSpPr>
          <p:cNvPr id="5" name="スライド番号プレースホルダー 4">
            <a:extLst>
              <a:ext uri="{FF2B5EF4-FFF2-40B4-BE49-F238E27FC236}">
                <a16:creationId xmlns:a16="http://schemas.microsoft.com/office/drawing/2014/main" id="{9F21737D-4AB0-4E52-84FB-64D5EFE1CDE6}"/>
              </a:ext>
            </a:extLst>
          </p:cNvPr>
          <p:cNvSpPr>
            <a:spLocks noGrp="1"/>
          </p:cNvSpPr>
          <p:nvPr>
            <p:ph type="sldNum" sz="quarter" idx="12"/>
          </p:nvPr>
        </p:nvSpPr>
        <p:spPr/>
        <p:txBody>
          <a:bodyPr/>
          <a:lstStyle/>
          <a:p>
            <a:fld id="{E2856846-1EF8-4374-B523-FE9A680A5F89}" type="slidenum">
              <a:rPr kumimoji="1" lang="ja-JP" altLang="en-US" smtClean="0"/>
              <a:t>4</a:t>
            </a:fld>
            <a:endParaRPr kumimoji="1" lang="ja-JP" altLang="en-US"/>
          </a:p>
        </p:txBody>
      </p:sp>
      <p:pic>
        <p:nvPicPr>
          <p:cNvPr id="20" name="図 19">
            <a:extLst>
              <a:ext uri="{FF2B5EF4-FFF2-40B4-BE49-F238E27FC236}">
                <a16:creationId xmlns:a16="http://schemas.microsoft.com/office/drawing/2014/main" id="{17B0FB39-D67B-49A9-8AE1-4F6135A5BEF4}"/>
              </a:ext>
            </a:extLst>
          </p:cNvPr>
          <p:cNvPicPr>
            <a:picLocks noChangeAspect="1"/>
          </p:cNvPicPr>
          <p:nvPr/>
        </p:nvPicPr>
        <p:blipFill>
          <a:blip r:embed="rId3"/>
          <a:stretch>
            <a:fillRect/>
          </a:stretch>
        </p:blipFill>
        <p:spPr>
          <a:xfrm>
            <a:off x="4346480" y="2878687"/>
            <a:ext cx="1775793" cy="898995"/>
          </a:xfrm>
          <a:prstGeom prst="rect">
            <a:avLst/>
          </a:prstGeom>
        </p:spPr>
      </p:pic>
      <p:sp>
        <p:nvSpPr>
          <p:cNvPr id="21" name="角丸四角形 6">
            <a:extLst>
              <a:ext uri="{FF2B5EF4-FFF2-40B4-BE49-F238E27FC236}">
                <a16:creationId xmlns:a16="http://schemas.microsoft.com/office/drawing/2014/main" id="{2385C5AF-C793-44F9-9A4A-F6BAD80ABCA8}"/>
              </a:ext>
            </a:extLst>
          </p:cNvPr>
          <p:cNvSpPr/>
          <p:nvPr/>
        </p:nvSpPr>
        <p:spPr>
          <a:xfrm>
            <a:off x="6397678" y="2878687"/>
            <a:ext cx="2430186" cy="898995"/>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ysClr val="windowText" lastClr="000000"/>
                </a:solidFill>
              </a:rPr>
              <a:t>運動情報の提示</a:t>
            </a:r>
            <a:endParaRPr kumimoji="1" lang="en-US" altLang="ja-JP" sz="2400" dirty="0">
              <a:solidFill>
                <a:sysClr val="windowText" lastClr="000000"/>
              </a:solidFill>
            </a:endParaRPr>
          </a:p>
        </p:txBody>
      </p:sp>
      <p:pic>
        <p:nvPicPr>
          <p:cNvPr id="22" name="図 21">
            <a:extLst>
              <a:ext uri="{FF2B5EF4-FFF2-40B4-BE49-F238E27FC236}">
                <a16:creationId xmlns:a16="http://schemas.microsoft.com/office/drawing/2014/main" id="{AA19F037-7AAA-410A-870E-C1BF9B28A8E8}"/>
              </a:ext>
            </a:extLst>
          </p:cNvPr>
          <p:cNvPicPr>
            <a:picLocks noChangeAspect="1"/>
          </p:cNvPicPr>
          <p:nvPr/>
        </p:nvPicPr>
        <p:blipFill>
          <a:blip r:embed="rId4"/>
          <a:stretch>
            <a:fillRect/>
          </a:stretch>
        </p:blipFill>
        <p:spPr>
          <a:xfrm rot="16200000">
            <a:off x="5115495" y="2260835"/>
            <a:ext cx="237765" cy="499915"/>
          </a:xfrm>
          <a:prstGeom prst="rect">
            <a:avLst/>
          </a:prstGeom>
        </p:spPr>
      </p:pic>
      <p:pic>
        <p:nvPicPr>
          <p:cNvPr id="24" name="図 23">
            <a:extLst>
              <a:ext uri="{FF2B5EF4-FFF2-40B4-BE49-F238E27FC236}">
                <a16:creationId xmlns:a16="http://schemas.microsoft.com/office/drawing/2014/main" id="{B030036C-1C55-4ECF-A201-0571A0FC9B25}"/>
              </a:ext>
            </a:extLst>
          </p:cNvPr>
          <p:cNvPicPr>
            <a:picLocks noChangeAspect="1"/>
          </p:cNvPicPr>
          <p:nvPr/>
        </p:nvPicPr>
        <p:blipFill>
          <a:blip r:embed="rId4"/>
          <a:stretch>
            <a:fillRect/>
          </a:stretch>
        </p:blipFill>
        <p:spPr>
          <a:xfrm rot="16200000">
            <a:off x="7445888" y="2269714"/>
            <a:ext cx="237765" cy="499915"/>
          </a:xfrm>
          <a:prstGeom prst="rect">
            <a:avLst/>
          </a:prstGeom>
        </p:spPr>
      </p:pic>
      <p:sp>
        <p:nvSpPr>
          <p:cNvPr id="25" name="テキスト ボックス 24">
            <a:extLst>
              <a:ext uri="{FF2B5EF4-FFF2-40B4-BE49-F238E27FC236}">
                <a16:creationId xmlns:a16="http://schemas.microsoft.com/office/drawing/2014/main" id="{CC7741BC-173E-47F2-A928-178714DC493A}"/>
              </a:ext>
            </a:extLst>
          </p:cNvPr>
          <p:cNvSpPr txBox="1"/>
          <p:nvPr/>
        </p:nvSpPr>
        <p:spPr>
          <a:xfrm>
            <a:off x="4454723" y="1649140"/>
            <a:ext cx="1559306" cy="461665"/>
          </a:xfrm>
          <a:prstGeom prst="rect">
            <a:avLst/>
          </a:prstGeom>
          <a:noFill/>
        </p:spPr>
        <p:txBody>
          <a:bodyPr wrap="square" rtlCol="0">
            <a:spAutoFit/>
          </a:bodyPr>
          <a:lstStyle/>
          <a:p>
            <a:r>
              <a:rPr kumimoji="1" lang="ja-JP" altLang="en-US" sz="2400" dirty="0"/>
              <a:t>電動シート</a:t>
            </a:r>
            <a:endParaRPr kumimoji="1" lang="en-US" altLang="ja-JP" sz="2400" dirty="0"/>
          </a:p>
        </p:txBody>
      </p:sp>
      <p:sp>
        <p:nvSpPr>
          <p:cNvPr id="28" name="テキスト ボックス 27">
            <a:extLst>
              <a:ext uri="{FF2B5EF4-FFF2-40B4-BE49-F238E27FC236}">
                <a16:creationId xmlns:a16="http://schemas.microsoft.com/office/drawing/2014/main" id="{DD576E89-9D8D-4650-97B6-AE7F20AC6ACB}"/>
              </a:ext>
            </a:extLst>
          </p:cNvPr>
          <p:cNvSpPr txBox="1"/>
          <p:nvPr/>
        </p:nvSpPr>
        <p:spPr>
          <a:xfrm>
            <a:off x="5912876" y="3814388"/>
            <a:ext cx="1401937" cy="400110"/>
          </a:xfrm>
          <a:prstGeom prst="rect">
            <a:avLst/>
          </a:prstGeom>
          <a:solidFill>
            <a:srgbClr val="FFFFFF"/>
          </a:solidFill>
        </p:spPr>
        <p:txBody>
          <a:bodyPr wrap="square" rtlCol="0">
            <a:spAutoFit/>
          </a:bodyPr>
          <a:lstStyle/>
          <a:p>
            <a:pPr algn="ctr"/>
            <a:r>
              <a:rPr kumimoji="1" lang="en-US" altLang="ja-JP" sz="2000" dirty="0">
                <a:solidFill>
                  <a:srgbClr val="FF0000"/>
                </a:solidFill>
              </a:rPr>
              <a:t>2</a:t>
            </a:r>
            <a:r>
              <a:rPr kumimoji="1" lang="ja-JP" altLang="en-US" sz="2000" dirty="0" err="1">
                <a:solidFill>
                  <a:srgbClr val="FF0000"/>
                </a:solidFill>
              </a:rPr>
              <a:t>つの</a:t>
            </a:r>
            <a:r>
              <a:rPr kumimoji="1" lang="ja-JP" altLang="en-US" sz="2000" dirty="0">
                <a:solidFill>
                  <a:srgbClr val="FF0000"/>
                </a:solidFill>
              </a:rPr>
              <a:t>両立</a:t>
            </a:r>
            <a:endParaRPr kumimoji="1" lang="en-US" altLang="ja-JP" sz="2000" dirty="0">
              <a:solidFill>
                <a:srgbClr val="FF0000"/>
              </a:solidFill>
            </a:endParaRPr>
          </a:p>
        </p:txBody>
      </p:sp>
      <p:pic>
        <p:nvPicPr>
          <p:cNvPr id="17" name="図 16">
            <a:extLst>
              <a:ext uri="{FF2B5EF4-FFF2-40B4-BE49-F238E27FC236}">
                <a16:creationId xmlns:a16="http://schemas.microsoft.com/office/drawing/2014/main" id="{62A59D4A-E57B-4C59-900B-A472F572BE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337" y="1451573"/>
            <a:ext cx="4000432" cy="2963481"/>
          </a:xfrm>
          <a:prstGeom prst="rect">
            <a:avLst/>
          </a:prstGeom>
        </p:spPr>
      </p:pic>
      <p:sp>
        <p:nvSpPr>
          <p:cNvPr id="41" name="テキスト ボックス 40">
            <a:extLst>
              <a:ext uri="{FF2B5EF4-FFF2-40B4-BE49-F238E27FC236}">
                <a16:creationId xmlns:a16="http://schemas.microsoft.com/office/drawing/2014/main" id="{70538A12-A5EB-4A61-8808-36DF436B9458}"/>
              </a:ext>
            </a:extLst>
          </p:cNvPr>
          <p:cNvSpPr txBox="1"/>
          <p:nvPr/>
        </p:nvSpPr>
        <p:spPr>
          <a:xfrm>
            <a:off x="6538812" y="1483656"/>
            <a:ext cx="2051915" cy="830997"/>
          </a:xfrm>
          <a:prstGeom prst="rect">
            <a:avLst/>
          </a:prstGeom>
          <a:noFill/>
        </p:spPr>
        <p:txBody>
          <a:bodyPr wrap="square" rtlCol="0">
            <a:spAutoFit/>
          </a:bodyPr>
          <a:lstStyle/>
          <a:p>
            <a:pPr algn="ctr"/>
            <a:r>
              <a:rPr kumimoji="1" lang="ja-JP" altLang="en-US" sz="2400" dirty="0">
                <a:solidFill>
                  <a:srgbClr val="FF0000"/>
                </a:solidFill>
              </a:rPr>
              <a:t>情報提示</a:t>
            </a:r>
            <a:endParaRPr kumimoji="1" lang="en-US" altLang="ja-JP" sz="2400" dirty="0">
              <a:solidFill>
                <a:srgbClr val="FF0000"/>
              </a:solidFill>
            </a:endParaRPr>
          </a:p>
          <a:p>
            <a:pPr algn="ctr"/>
            <a:r>
              <a:rPr kumimoji="1" lang="ja-JP" altLang="en-US" sz="2400" dirty="0">
                <a:solidFill>
                  <a:srgbClr val="FF0000"/>
                </a:solidFill>
              </a:rPr>
              <a:t>サブシステム</a:t>
            </a:r>
            <a:endParaRPr kumimoji="1" lang="en-US" altLang="ja-JP" sz="2400" dirty="0">
              <a:solidFill>
                <a:srgbClr val="FF0000"/>
              </a:solidFill>
            </a:endParaRPr>
          </a:p>
        </p:txBody>
      </p:sp>
      <p:sp>
        <p:nvSpPr>
          <p:cNvPr id="10" name="テキスト ボックス 9">
            <a:extLst>
              <a:ext uri="{FF2B5EF4-FFF2-40B4-BE49-F238E27FC236}">
                <a16:creationId xmlns:a16="http://schemas.microsoft.com/office/drawing/2014/main" id="{44BFAED6-D347-4D26-8416-B72853E09D5D}"/>
              </a:ext>
            </a:extLst>
          </p:cNvPr>
          <p:cNvSpPr txBox="1"/>
          <p:nvPr/>
        </p:nvSpPr>
        <p:spPr>
          <a:xfrm>
            <a:off x="455034" y="4701447"/>
            <a:ext cx="3124573" cy="461665"/>
          </a:xfrm>
          <a:prstGeom prst="rect">
            <a:avLst/>
          </a:prstGeom>
          <a:solidFill>
            <a:srgbClr val="FFFFFF"/>
          </a:solidFill>
        </p:spPr>
        <p:txBody>
          <a:bodyPr wrap="none" rtlCol="0">
            <a:spAutoFit/>
          </a:bodyPr>
          <a:lstStyle/>
          <a:p>
            <a:r>
              <a:rPr kumimoji="1" lang="ja-JP" altLang="en-US" sz="2400" dirty="0">
                <a:solidFill>
                  <a:srgbClr val="00B050"/>
                </a:solidFill>
              </a:rPr>
              <a:t>情報提示サブシステム</a:t>
            </a:r>
          </a:p>
        </p:txBody>
      </p:sp>
      <p:sp>
        <p:nvSpPr>
          <p:cNvPr id="42" name="テキスト ボックス 41">
            <a:extLst>
              <a:ext uri="{FF2B5EF4-FFF2-40B4-BE49-F238E27FC236}">
                <a16:creationId xmlns:a16="http://schemas.microsoft.com/office/drawing/2014/main" id="{88BA8306-1CD8-4D98-9968-C97FDCF6D163}"/>
              </a:ext>
            </a:extLst>
          </p:cNvPr>
          <p:cNvSpPr txBox="1"/>
          <p:nvPr/>
        </p:nvSpPr>
        <p:spPr>
          <a:xfrm>
            <a:off x="281354" y="5085865"/>
            <a:ext cx="8546509" cy="461665"/>
          </a:xfrm>
          <a:prstGeom prst="rect">
            <a:avLst/>
          </a:prstGeom>
          <a:noFill/>
        </p:spPr>
        <p:txBody>
          <a:bodyPr wrap="square" rtlCol="0">
            <a:spAutoFit/>
          </a:bodyPr>
          <a:lstStyle/>
          <a:p>
            <a:pPr algn="ctr"/>
            <a:r>
              <a:rPr kumimoji="1" lang="ja-JP" altLang="en-US" sz="2400" dirty="0"/>
              <a:t>前庭電気刺激</a:t>
            </a:r>
            <a:r>
              <a:rPr kumimoji="1" lang="en-US" altLang="ja-JP" sz="2400" dirty="0"/>
              <a:t>(GVS)</a:t>
            </a:r>
            <a:r>
              <a:rPr kumimoji="1" lang="ja-JP" altLang="en-US" sz="2400" dirty="0"/>
              <a:t>，視覚刺激，ハプティクス　</a:t>
            </a:r>
            <a:r>
              <a:rPr kumimoji="1" lang="en-US" altLang="ja-JP" sz="2400" dirty="0"/>
              <a:t>…</a:t>
            </a:r>
            <a:r>
              <a:rPr kumimoji="1" lang="en-US" altLang="ja-JP" sz="2400" dirty="0" err="1"/>
              <a:t>etc</a:t>
            </a:r>
            <a:r>
              <a:rPr kumimoji="1" lang="ja-JP" altLang="en-US" sz="2400" dirty="0"/>
              <a:t>．</a:t>
            </a:r>
            <a:endParaRPr kumimoji="1" lang="en-US" altLang="ja-JP" sz="2400" dirty="0"/>
          </a:p>
        </p:txBody>
      </p:sp>
    </p:spTree>
    <p:extLst>
      <p:ext uri="{BB962C8B-B14F-4D97-AF65-F5344CB8AC3E}">
        <p14:creationId xmlns:p14="http://schemas.microsoft.com/office/powerpoint/2010/main" val="1037660120"/>
      </p:ext>
    </p:extLst>
  </p:cSld>
  <p:clrMapOvr>
    <a:masterClrMapping/>
  </p:clrMapOvr>
  <mc:AlternateContent xmlns:mc="http://schemas.openxmlformats.org/markup-compatibility/2006" xmlns:p14="http://schemas.microsoft.com/office/powerpoint/2010/main">
    <mc:Choice Requires="p14">
      <p:transition spd="slow" p14:dur="2000" advTm="27186"/>
    </mc:Choice>
    <mc:Fallback xmlns="">
      <p:transition spd="slow" advTm="2718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E2961BB3-3273-4DA1-AE96-44B40042897D}"/>
              </a:ext>
            </a:extLst>
          </p:cNvPr>
          <p:cNvSpPr/>
          <p:nvPr/>
        </p:nvSpPr>
        <p:spPr>
          <a:xfrm>
            <a:off x="4410988" y="1255828"/>
            <a:ext cx="4387220" cy="303908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D005F71-BC1A-4B7D-8FF4-5FA9030ADF6F}"/>
              </a:ext>
            </a:extLst>
          </p:cNvPr>
          <p:cNvSpPr/>
          <p:nvPr/>
        </p:nvSpPr>
        <p:spPr>
          <a:xfrm>
            <a:off x="223878" y="1271304"/>
            <a:ext cx="3953816" cy="302361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0B58187-33B2-463D-8296-0EA7B43DB67D}"/>
              </a:ext>
            </a:extLst>
          </p:cNvPr>
          <p:cNvSpPr>
            <a:spLocks noGrp="1"/>
          </p:cNvSpPr>
          <p:nvPr>
            <p:ph type="title"/>
          </p:nvPr>
        </p:nvSpPr>
        <p:spPr>
          <a:xfrm>
            <a:off x="0" y="-5617"/>
            <a:ext cx="9144000" cy="805765"/>
          </a:xfrm>
        </p:spPr>
        <p:txBody>
          <a:bodyPr>
            <a:normAutofit/>
          </a:bodyPr>
          <a:lstStyle/>
          <a:p>
            <a:r>
              <a:rPr kumimoji="1" lang="ja-JP" altLang="en-US" b="1"/>
              <a:t>　研究背景・目的</a:t>
            </a:r>
            <a:endParaRPr kumimoji="1" lang="ja-JP" altLang="en-US" b="1" dirty="0"/>
          </a:p>
        </p:txBody>
      </p:sp>
      <p:sp>
        <p:nvSpPr>
          <p:cNvPr id="3" name="日付プレースホルダー 2">
            <a:extLst>
              <a:ext uri="{FF2B5EF4-FFF2-40B4-BE49-F238E27FC236}">
                <a16:creationId xmlns:a16="http://schemas.microsoft.com/office/drawing/2014/main" id="{6A715BBC-3D38-4873-983F-93764717DD36}"/>
              </a:ext>
            </a:extLst>
          </p:cNvPr>
          <p:cNvSpPr>
            <a:spLocks noGrp="1"/>
          </p:cNvSpPr>
          <p:nvPr>
            <p:ph type="dt" sz="half" idx="10"/>
          </p:nvPr>
        </p:nvSpPr>
        <p:spPr/>
        <p:txBody>
          <a:bodyPr/>
          <a:lstStyle/>
          <a:p>
            <a:fld id="{0EBD75F6-044E-491D-986A-5218474C3849}" type="datetime1">
              <a:rPr kumimoji="1" lang="ja-JP" altLang="en-US" smtClean="0"/>
              <a:t>2023/1/17</a:t>
            </a:fld>
            <a:endParaRPr kumimoji="1" lang="ja-JP" altLang="en-US"/>
          </a:p>
        </p:txBody>
      </p:sp>
      <p:sp>
        <p:nvSpPr>
          <p:cNvPr id="5" name="スライド番号プレースホルダー 4">
            <a:extLst>
              <a:ext uri="{FF2B5EF4-FFF2-40B4-BE49-F238E27FC236}">
                <a16:creationId xmlns:a16="http://schemas.microsoft.com/office/drawing/2014/main" id="{0DDBCD9D-8949-4008-891A-C92EB40DCD41}"/>
              </a:ext>
            </a:extLst>
          </p:cNvPr>
          <p:cNvSpPr>
            <a:spLocks noGrp="1"/>
          </p:cNvSpPr>
          <p:nvPr>
            <p:ph type="sldNum" sz="quarter" idx="12"/>
          </p:nvPr>
        </p:nvSpPr>
        <p:spPr/>
        <p:txBody>
          <a:bodyPr/>
          <a:lstStyle/>
          <a:p>
            <a:fld id="{E2856846-1EF8-4374-B523-FE9A680A5F89}" type="slidenum">
              <a:rPr kumimoji="1" lang="ja-JP" altLang="en-US" smtClean="0"/>
              <a:t>5</a:t>
            </a:fld>
            <a:endParaRPr kumimoji="1" lang="ja-JP" altLang="en-US"/>
          </a:p>
        </p:txBody>
      </p:sp>
      <p:sp>
        <p:nvSpPr>
          <p:cNvPr id="9" name="テキスト ボックス 8">
            <a:extLst>
              <a:ext uri="{FF2B5EF4-FFF2-40B4-BE49-F238E27FC236}">
                <a16:creationId xmlns:a16="http://schemas.microsoft.com/office/drawing/2014/main" id="{B6E7B794-101C-4364-AC2D-CD0AF00BF1DE}"/>
              </a:ext>
            </a:extLst>
          </p:cNvPr>
          <p:cNvSpPr txBox="1"/>
          <p:nvPr/>
        </p:nvSpPr>
        <p:spPr>
          <a:xfrm>
            <a:off x="319747" y="1043009"/>
            <a:ext cx="3126177" cy="461665"/>
          </a:xfrm>
          <a:prstGeom prst="rect">
            <a:avLst/>
          </a:prstGeom>
          <a:solidFill>
            <a:srgbClr val="FFFFFF"/>
          </a:solidFill>
        </p:spPr>
        <p:txBody>
          <a:bodyPr wrap="none" rtlCol="0">
            <a:spAutoFit/>
          </a:bodyPr>
          <a:lstStyle/>
          <a:p>
            <a:r>
              <a:rPr kumimoji="1" lang="ja-JP" altLang="en-US" sz="2400" b="1" dirty="0">
                <a:solidFill>
                  <a:srgbClr val="00B050"/>
                </a:solidFill>
                <a:latin typeface="ＭＳ ゴシック" panose="020B0609070205080204" pitchFamily="49" charset="-128"/>
                <a:ea typeface="ＭＳ ゴシック" panose="020B0609070205080204" pitchFamily="49" charset="-128"/>
              </a:rPr>
              <a:t>前庭電気刺激（</a:t>
            </a:r>
            <a:r>
              <a:rPr kumimoji="1" lang="en-US" altLang="ja-JP" sz="2400" b="1" dirty="0">
                <a:solidFill>
                  <a:srgbClr val="00B050"/>
                </a:solidFill>
                <a:latin typeface="ＭＳ ゴシック" panose="020B0609070205080204" pitchFamily="49" charset="-128"/>
                <a:ea typeface="ＭＳ ゴシック" panose="020B0609070205080204" pitchFamily="49" charset="-128"/>
              </a:rPr>
              <a:t>GVS</a:t>
            </a:r>
            <a:r>
              <a:rPr kumimoji="1" lang="ja-JP" altLang="en-US" sz="2400" b="1" dirty="0">
                <a:solidFill>
                  <a:srgbClr val="00B050"/>
                </a:solidFill>
                <a:latin typeface="ＭＳ ゴシック" panose="020B0609070205080204" pitchFamily="49" charset="-128"/>
                <a:ea typeface="ＭＳ ゴシック" panose="020B0609070205080204" pitchFamily="49" charset="-128"/>
              </a:rPr>
              <a:t>）</a:t>
            </a:r>
            <a:endParaRPr kumimoji="1" lang="en-US" altLang="ja-JP" sz="2400" b="1" dirty="0">
              <a:solidFill>
                <a:srgbClr val="00B050"/>
              </a:solidFill>
              <a:latin typeface="ＭＳ ゴシック" panose="020B0609070205080204" pitchFamily="49" charset="-128"/>
              <a:ea typeface="ＭＳ ゴシック" panose="020B0609070205080204" pitchFamily="49" charset="-128"/>
            </a:endParaRPr>
          </a:p>
        </p:txBody>
      </p:sp>
      <p:sp>
        <p:nvSpPr>
          <p:cNvPr id="10" name="テキスト ボックス 9">
            <a:extLst>
              <a:ext uri="{FF2B5EF4-FFF2-40B4-BE49-F238E27FC236}">
                <a16:creationId xmlns:a16="http://schemas.microsoft.com/office/drawing/2014/main" id="{9FF204B7-F5C5-4CE0-99BE-46DB248E50AD}"/>
              </a:ext>
            </a:extLst>
          </p:cNvPr>
          <p:cNvSpPr txBox="1"/>
          <p:nvPr/>
        </p:nvSpPr>
        <p:spPr>
          <a:xfrm>
            <a:off x="4570652" y="1026440"/>
            <a:ext cx="1422184" cy="461665"/>
          </a:xfrm>
          <a:prstGeom prst="rect">
            <a:avLst/>
          </a:prstGeom>
          <a:solidFill>
            <a:srgbClr val="FFFFFF"/>
          </a:solidFill>
        </p:spPr>
        <p:txBody>
          <a:bodyPr wrap="none" rtlCol="0">
            <a:spAutoFit/>
          </a:bodyPr>
          <a:lstStyle/>
          <a:p>
            <a:r>
              <a:rPr kumimoji="1" lang="ja-JP" altLang="en-US" sz="2400" b="1" dirty="0">
                <a:solidFill>
                  <a:srgbClr val="00B050"/>
                </a:solidFill>
                <a:latin typeface="ＭＳ ゴシック" panose="020B0609070205080204" pitchFamily="49" charset="-128"/>
                <a:ea typeface="ＭＳ ゴシック" panose="020B0609070205080204" pitchFamily="49" charset="-128"/>
              </a:rPr>
              <a:t>視覚刺激</a:t>
            </a:r>
            <a:endParaRPr kumimoji="1" lang="en-US" altLang="ja-JP" sz="2400" b="1" dirty="0">
              <a:solidFill>
                <a:srgbClr val="00B050"/>
              </a:solidFill>
              <a:latin typeface="ＭＳ ゴシック" panose="020B0609070205080204" pitchFamily="49" charset="-128"/>
              <a:ea typeface="ＭＳ ゴシック" panose="020B0609070205080204" pitchFamily="49" charset="-128"/>
            </a:endParaRPr>
          </a:p>
        </p:txBody>
      </p:sp>
      <p:pic>
        <p:nvPicPr>
          <p:cNvPr id="15" name="図 14">
            <a:extLst>
              <a:ext uri="{FF2B5EF4-FFF2-40B4-BE49-F238E27FC236}">
                <a16:creationId xmlns:a16="http://schemas.microsoft.com/office/drawing/2014/main" id="{5EA9A24D-80FB-4488-A1D0-58E0B04863B3}"/>
              </a:ext>
            </a:extLst>
          </p:cNvPr>
          <p:cNvPicPr>
            <a:picLocks noChangeAspect="1"/>
          </p:cNvPicPr>
          <p:nvPr/>
        </p:nvPicPr>
        <p:blipFill>
          <a:blip r:embed="rId3"/>
          <a:stretch>
            <a:fillRect/>
          </a:stretch>
        </p:blipFill>
        <p:spPr>
          <a:xfrm>
            <a:off x="5089551" y="1504674"/>
            <a:ext cx="3030093" cy="2498828"/>
          </a:xfrm>
          <a:prstGeom prst="rect">
            <a:avLst/>
          </a:prstGeom>
          <a:solidFill>
            <a:srgbClr val="FFFFFF"/>
          </a:solidFill>
        </p:spPr>
      </p:pic>
      <p:pic>
        <p:nvPicPr>
          <p:cNvPr id="7" name="図 6">
            <a:extLst>
              <a:ext uri="{FF2B5EF4-FFF2-40B4-BE49-F238E27FC236}">
                <a16:creationId xmlns:a16="http://schemas.microsoft.com/office/drawing/2014/main" id="{C4EC2F18-0307-447E-84B4-5F8D264C9BF7}"/>
              </a:ext>
            </a:extLst>
          </p:cNvPr>
          <p:cNvPicPr>
            <a:picLocks noChangeAspect="1"/>
          </p:cNvPicPr>
          <p:nvPr/>
        </p:nvPicPr>
        <p:blipFill>
          <a:blip r:embed="rId4"/>
          <a:stretch>
            <a:fillRect/>
          </a:stretch>
        </p:blipFill>
        <p:spPr>
          <a:xfrm>
            <a:off x="560222" y="1583173"/>
            <a:ext cx="3281128" cy="2549984"/>
          </a:xfrm>
          <a:prstGeom prst="rect">
            <a:avLst/>
          </a:prstGeom>
        </p:spPr>
      </p:pic>
      <p:sp>
        <p:nvSpPr>
          <p:cNvPr id="20" name="テキスト ボックス 19">
            <a:extLst>
              <a:ext uri="{FF2B5EF4-FFF2-40B4-BE49-F238E27FC236}">
                <a16:creationId xmlns:a16="http://schemas.microsoft.com/office/drawing/2014/main" id="{43BCD71B-128A-45C1-8F3C-7F95E712E400}"/>
              </a:ext>
            </a:extLst>
          </p:cNvPr>
          <p:cNvSpPr txBox="1"/>
          <p:nvPr/>
        </p:nvSpPr>
        <p:spPr>
          <a:xfrm>
            <a:off x="138349" y="4600455"/>
            <a:ext cx="1415771" cy="461665"/>
          </a:xfrm>
          <a:prstGeom prst="rect">
            <a:avLst/>
          </a:prstGeom>
          <a:solidFill>
            <a:schemeClr val="bg1"/>
          </a:solidFill>
        </p:spPr>
        <p:txBody>
          <a:bodyPr wrap="square" rtlCol="0">
            <a:spAutoFit/>
          </a:bodyPr>
          <a:lstStyle/>
          <a:p>
            <a:pPr algn="ctr"/>
            <a:r>
              <a:rPr kumimoji="1" lang="ja-JP" altLang="en-US" sz="2400" dirty="0">
                <a:solidFill>
                  <a:srgbClr val="00B050"/>
                </a:solidFill>
                <a:latin typeface="ＭＳ ゴシック" panose="020B0609070205080204" pitchFamily="49" charset="-128"/>
                <a:ea typeface="ＭＳ ゴシック" panose="020B0609070205080204" pitchFamily="49" charset="-128"/>
              </a:rPr>
              <a:t>課題</a:t>
            </a:r>
          </a:p>
        </p:txBody>
      </p:sp>
      <p:sp>
        <p:nvSpPr>
          <p:cNvPr id="14" name="正方形/長方形 13">
            <a:extLst>
              <a:ext uri="{FF2B5EF4-FFF2-40B4-BE49-F238E27FC236}">
                <a16:creationId xmlns:a16="http://schemas.microsoft.com/office/drawing/2014/main" id="{C7CE235C-E752-4E22-A564-B0376DD5CADF}"/>
              </a:ext>
            </a:extLst>
          </p:cNvPr>
          <p:cNvSpPr/>
          <p:nvPr/>
        </p:nvSpPr>
        <p:spPr>
          <a:xfrm>
            <a:off x="422851" y="5336881"/>
            <a:ext cx="800219" cy="461665"/>
          </a:xfrm>
          <a:prstGeom prst="rect">
            <a:avLst/>
          </a:prstGeom>
        </p:spPr>
        <p:txBody>
          <a:bodyPr wrap="none">
            <a:spAutoFit/>
          </a:bodyPr>
          <a:lstStyle/>
          <a:p>
            <a:r>
              <a:rPr kumimoji="1" lang="ja-JP" altLang="en-US" sz="2400" dirty="0">
                <a:solidFill>
                  <a:srgbClr val="00B050"/>
                </a:solidFill>
                <a:latin typeface="ＭＳ ゴシック" panose="020B0609070205080204" pitchFamily="49" charset="-128"/>
                <a:ea typeface="ＭＳ ゴシック" panose="020B0609070205080204" pitchFamily="49" charset="-128"/>
              </a:rPr>
              <a:t>目的</a:t>
            </a:r>
          </a:p>
        </p:txBody>
      </p:sp>
      <p:sp>
        <p:nvSpPr>
          <p:cNvPr id="21" name="正方形/長方形 20">
            <a:extLst>
              <a:ext uri="{FF2B5EF4-FFF2-40B4-BE49-F238E27FC236}">
                <a16:creationId xmlns:a16="http://schemas.microsoft.com/office/drawing/2014/main" id="{F7A94F80-4781-41FA-8A6A-FE368799EA96}"/>
              </a:ext>
            </a:extLst>
          </p:cNvPr>
          <p:cNvSpPr/>
          <p:nvPr/>
        </p:nvSpPr>
        <p:spPr>
          <a:xfrm>
            <a:off x="1541056" y="4573814"/>
            <a:ext cx="6882909" cy="53248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dirty="0">
              <a:solidFill>
                <a:schemeClr val="tx1"/>
              </a:solidFill>
              <a:latin typeface="ＭＳ ゴシック" panose="020B0609070205080204" pitchFamily="49" charset="-128"/>
              <a:ea typeface="ＭＳ ゴシック" panose="020B0609070205080204" pitchFamily="49" charset="-128"/>
            </a:endParaRPr>
          </a:p>
          <a:p>
            <a:r>
              <a:rPr kumimoji="1" lang="ja-JP" altLang="en-US" sz="2000" dirty="0">
                <a:solidFill>
                  <a:schemeClr val="tx1"/>
                </a:solidFill>
                <a:latin typeface="ＭＳ ゴシック" panose="020B0609070205080204" pitchFamily="49" charset="-128"/>
                <a:ea typeface="ＭＳ ゴシック" panose="020B0609070205080204" pitchFamily="49" charset="-128"/>
              </a:rPr>
              <a:t>前庭電気刺激，視覚刺激それぞれの提示加速度は不十分</a:t>
            </a:r>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r>
              <a:rPr kumimoji="1" lang="ja-JP" altLang="en-US" dirty="0">
                <a:solidFill>
                  <a:schemeClr val="tx1"/>
                </a:solidFill>
                <a:latin typeface="ＭＳ ゴシック" panose="020B0609070205080204" pitchFamily="49" charset="-128"/>
                <a:ea typeface="ＭＳ ゴシック" panose="020B0609070205080204" pitchFamily="49" charset="-128"/>
              </a:rPr>
              <a:t> </a:t>
            </a:r>
          </a:p>
        </p:txBody>
      </p:sp>
      <p:sp>
        <p:nvSpPr>
          <p:cNvPr id="22" name="正方形/長方形 21">
            <a:extLst>
              <a:ext uri="{FF2B5EF4-FFF2-40B4-BE49-F238E27FC236}">
                <a16:creationId xmlns:a16="http://schemas.microsoft.com/office/drawing/2014/main" id="{E305AB28-4265-449F-940D-7FA1DA00B472}"/>
              </a:ext>
            </a:extLst>
          </p:cNvPr>
          <p:cNvSpPr/>
          <p:nvPr/>
        </p:nvSpPr>
        <p:spPr>
          <a:xfrm>
            <a:off x="1755064" y="5600848"/>
            <a:ext cx="8209710" cy="94994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2409307-9680-4B7D-8307-F76CB73C3518}"/>
              </a:ext>
            </a:extLst>
          </p:cNvPr>
          <p:cNvSpPr/>
          <p:nvPr/>
        </p:nvSpPr>
        <p:spPr>
          <a:xfrm>
            <a:off x="1541056" y="5367659"/>
            <a:ext cx="7602944" cy="400110"/>
          </a:xfrm>
          <a:prstGeom prst="rect">
            <a:avLst/>
          </a:prstGeom>
        </p:spPr>
        <p:txBody>
          <a:bodyPr wrap="square">
            <a:spAutoFit/>
          </a:bodyPr>
          <a:lstStyle/>
          <a:p>
            <a:r>
              <a:rPr kumimoji="1" lang="ja-JP" altLang="en-US" sz="2000" dirty="0">
                <a:latin typeface="ＭＳ ゴシック" panose="020B0609070205080204" pitchFamily="49" charset="-128"/>
                <a:ea typeface="ＭＳ ゴシック" panose="020B0609070205080204" pitchFamily="49" charset="-128"/>
              </a:rPr>
              <a:t>前庭電気刺激と視覚刺激を組み合わせ，提示加速度増強の検証</a:t>
            </a:r>
            <a:endParaRPr kumimoji="1" lang="en-US" altLang="ja-JP" sz="20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138492937"/>
      </p:ext>
    </p:extLst>
  </p:cSld>
  <p:clrMapOvr>
    <a:masterClrMapping/>
  </p:clrMapOvr>
  <mc:AlternateContent xmlns:mc="http://schemas.openxmlformats.org/markup-compatibility/2006" xmlns:p14="http://schemas.microsoft.com/office/powerpoint/2010/main">
    <mc:Choice Requires="p14">
      <p:transition spd="slow" p14:dur="2000" advTm="59838"/>
    </mc:Choice>
    <mc:Fallback xmlns="">
      <p:transition spd="slow" advTm="5983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A6474F-ABED-44BE-9D0F-CF999C5A1D28}"/>
              </a:ext>
            </a:extLst>
          </p:cNvPr>
          <p:cNvSpPr>
            <a:spLocks noGrp="1"/>
          </p:cNvSpPr>
          <p:nvPr>
            <p:ph type="title"/>
          </p:nvPr>
        </p:nvSpPr>
        <p:spPr/>
        <p:txBody>
          <a:bodyPr/>
          <a:lstStyle/>
          <a:p>
            <a:r>
              <a:rPr kumimoji="1" lang="ja-JP" altLang="en-US" dirty="0"/>
              <a:t>　</a:t>
            </a:r>
            <a:r>
              <a:rPr kumimoji="1" lang="ja-JP" altLang="en-US" b="1" dirty="0"/>
              <a:t>実験方針</a:t>
            </a:r>
          </a:p>
        </p:txBody>
      </p:sp>
      <p:sp>
        <p:nvSpPr>
          <p:cNvPr id="3" name="日付プレースホルダー 2">
            <a:extLst>
              <a:ext uri="{FF2B5EF4-FFF2-40B4-BE49-F238E27FC236}">
                <a16:creationId xmlns:a16="http://schemas.microsoft.com/office/drawing/2014/main" id="{6C4A908E-858E-419E-BFE4-99325C4C05A9}"/>
              </a:ext>
            </a:extLst>
          </p:cNvPr>
          <p:cNvSpPr>
            <a:spLocks noGrp="1"/>
          </p:cNvSpPr>
          <p:nvPr>
            <p:ph type="dt" sz="half" idx="10"/>
          </p:nvPr>
        </p:nvSpPr>
        <p:spPr/>
        <p:txBody>
          <a:bodyPr/>
          <a:lstStyle/>
          <a:p>
            <a:fld id="{0EBD75F6-044E-491D-986A-5218474C3849}" type="datetime1">
              <a:rPr kumimoji="1" lang="ja-JP" altLang="en-US" smtClean="0"/>
              <a:t>2023/1/17</a:t>
            </a:fld>
            <a:endParaRPr kumimoji="1" lang="ja-JP" altLang="en-US"/>
          </a:p>
        </p:txBody>
      </p:sp>
      <p:sp>
        <p:nvSpPr>
          <p:cNvPr id="4" name="スライド番号プレースホルダー 3">
            <a:extLst>
              <a:ext uri="{FF2B5EF4-FFF2-40B4-BE49-F238E27FC236}">
                <a16:creationId xmlns:a16="http://schemas.microsoft.com/office/drawing/2014/main" id="{96A76E4F-0DE6-4CE3-A596-AEBC0FD76373}"/>
              </a:ext>
            </a:extLst>
          </p:cNvPr>
          <p:cNvSpPr>
            <a:spLocks noGrp="1"/>
          </p:cNvSpPr>
          <p:nvPr>
            <p:ph type="sldNum" sz="quarter" idx="12"/>
          </p:nvPr>
        </p:nvSpPr>
        <p:spPr/>
        <p:txBody>
          <a:bodyPr/>
          <a:lstStyle/>
          <a:p>
            <a:fld id="{E2856846-1EF8-4374-B523-FE9A680A5F89}" type="slidenum">
              <a:rPr kumimoji="1" lang="ja-JP" altLang="en-US" smtClean="0"/>
              <a:t>6</a:t>
            </a:fld>
            <a:endParaRPr kumimoji="1" lang="ja-JP" altLang="en-US"/>
          </a:p>
        </p:txBody>
      </p:sp>
      <p:sp>
        <p:nvSpPr>
          <p:cNvPr id="5" name="テキスト ボックス 4">
            <a:extLst>
              <a:ext uri="{FF2B5EF4-FFF2-40B4-BE49-F238E27FC236}">
                <a16:creationId xmlns:a16="http://schemas.microsoft.com/office/drawing/2014/main" id="{0AF311C6-973E-4B19-BC65-9745D8D1C97F}"/>
              </a:ext>
            </a:extLst>
          </p:cNvPr>
          <p:cNvSpPr txBox="1"/>
          <p:nvPr/>
        </p:nvSpPr>
        <p:spPr>
          <a:xfrm>
            <a:off x="458507" y="2111605"/>
            <a:ext cx="3416320" cy="523220"/>
          </a:xfrm>
          <a:prstGeom prst="rect">
            <a:avLst/>
          </a:prstGeom>
          <a:noFill/>
        </p:spPr>
        <p:txBody>
          <a:bodyPr wrap="none" rtlCol="0">
            <a:spAutoFit/>
          </a:bodyPr>
          <a:lstStyle/>
          <a:p>
            <a:pPr algn="ctr"/>
            <a:r>
              <a:rPr kumimoji="1" lang="ja-JP" altLang="en-US" sz="2800" dirty="0"/>
              <a:t>①前庭電気刺激のみ</a:t>
            </a:r>
          </a:p>
        </p:txBody>
      </p:sp>
      <p:sp>
        <p:nvSpPr>
          <p:cNvPr id="6" name="テキスト ボックス 5">
            <a:extLst>
              <a:ext uri="{FF2B5EF4-FFF2-40B4-BE49-F238E27FC236}">
                <a16:creationId xmlns:a16="http://schemas.microsoft.com/office/drawing/2014/main" id="{B5590ED7-64A5-4BCC-9ADB-3A8C65665308}"/>
              </a:ext>
            </a:extLst>
          </p:cNvPr>
          <p:cNvSpPr txBox="1"/>
          <p:nvPr/>
        </p:nvSpPr>
        <p:spPr>
          <a:xfrm>
            <a:off x="458507" y="2907714"/>
            <a:ext cx="2698175" cy="523220"/>
          </a:xfrm>
          <a:prstGeom prst="rect">
            <a:avLst/>
          </a:prstGeom>
          <a:noFill/>
        </p:spPr>
        <p:txBody>
          <a:bodyPr wrap="none" rtlCol="0">
            <a:spAutoFit/>
          </a:bodyPr>
          <a:lstStyle/>
          <a:p>
            <a:pPr algn="ctr"/>
            <a:r>
              <a:rPr kumimoji="1" lang="ja-JP" altLang="en-US" sz="2800" dirty="0"/>
              <a:t>②視覚刺激のみ</a:t>
            </a:r>
          </a:p>
        </p:txBody>
      </p:sp>
      <p:sp>
        <p:nvSpPr>
          <p:cNvPr id="7" name="テキスト ボックス 6">
            <a:extLst>
              <a:ext uri="{FF2B5EF4-FFF2-40B4-BE49-F238E27FC236}">
                <a16:creationId xmlns:a16="http://schemas.microsoft.com/office/drawing/2014/main" id="{56914BBE-872A-4AF2-82ED-62B159AEC4C1}"/>
              </a:ext>
            </a:extLst>
          </p:cNvPr>
          <p:cNvSpPr txBox="1"/>
          <p:nvPr/>
        </p:nvSpPr>
        <p:spPr>
          <a:xfrm>
            <a:off x="458507" y="3703824"/>
            <a:ext cx="4477508" cy="523220"/>
          </a:xfrm>
          <a:prstGeom prst="rect">
            <a:avLst/>
          </a:prstGeom>
          <a:noFill/>
        </p:spPr>
        <p:txBody>
          <a:bodyPr wrap="none" rtlCol="0">
            <a:spAutoFit/>
          </a:bodyPr>
          <a:lstStyle/>
          <a:p>
            <a:pPr algn="ctr"/>
            <a:r>
              <a:rPr kumimoji="1" lang="ja-JP" altLang="en-US" sz="2800" dirty="0"/>
              <a:t>③前庭電気刺激 </a:t>
            </a:r>
            <a:r>
              <a:rPr kumimoji="1" lang="en-US" altLang="ja-JP" sz="2800" dirty="0"/>
              <a:t>+ </a:t>
            </a:r>
            <a:r>
              <a:rPr kumimoji="1" lang="ja-JP" altLang="en-US" sz="2800" dirty="0"/>
              <a:t>視覚刺激</a:t>
            </a:r>
          </a:p>
        </p:txBody>
      </p:sp>
      <p:sp>
        <p:nvSpPr>
          <p:cNvPr id="12" name="矢印: 下 11">
            <a:extLst>
              <a:ext uri="{FF2B5EF4-FFF2-40B4-BE49-F238E27FC236}">
                <a16:creationId xmlns:a16="http://schemas.microsoft.com/office/drawing/2014/main" id="{FBB3C322-4EB9-407E-9A59-715C2AD98EE3}"/>
              </a:ext>
            </a:extLst>
          </p:cNvPr>
          <p:cNvSpPr/>
          <p:nvPr/>
        </p:nvSpPr>
        <p:spPr>
          <a:xfrm rot="16200000">
            <a:off x="5053656" y="2890650"/>
            <a:ext cx="949234" cy="5573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sp>
        <p:nvSpPr>
          <p:cNvPr id="13" name="テキスト ボックス 12">
            <a:extLst>
              <a:ext uri="{FF2B5EF4-FFF2-40B4-BE49-F238E27FC236}">
                <a16:creationId xmlns:a16="http://schemas.microsoft.com/office/drawing/2014/main" id="{1A04F8AC-B94A-4891-816A-04F13CD0A7A0}"/>
              </a:ext>
            </a:extLst>
          </p:cNvPr>
          <p:cNvSpPr txBox="1"/>
          <p:nvPr/>
        </p:nvSpPr>
        <p:spPr>
          <a:xfrm>
            <a:off x="6036241" y="2907714"/>
            <a:ext cx="2818400" cy="523220"/>
          </a:xfrm>
          <a:prstGeom prst="rect">
            <a:avLst/>
          </a:prstGeom>
          <a:noFill/>
        </p:spPr>
        <p:txBody>
          <a:bodyPr wrap="none" rtlCol="0">
            <a:spAutoFit/>
          </a:bodyPr>
          <a:lstStyle/>
          <a:p>
            <a:pPr algn="ctr"/>
            <a:r>
              <a:rPr kumimoji="1" lang="ja-JP" altLang="en-US" sz="2800" dirty="0"/>
              <a:t>①，②と③で比較</a:t>
            </a:r>
          </a:p>
        </p:txBody>
      </p:sp>
      <p:sp>
        <p:nvSpPr>
          <p:cNvPr id="14" name="テキスト ボックス 13">
            <a:extLst>
              <a:ext uri="{FF2B5EF4-FFF2-40B4-BE49-F238E27FC236}">
                <a16:creationId xmlns:a16="http://schemas.microsoft.com/office/drawing/2014/main" id="{E453B78C-558F-4510-BC89-3EC444698E81}"/>
              </a:ext>
            </a:extLst>
          </p:cNvPr>
          <p:cNvSpPr txBox="1"/>
          <p:nvPr/>
        </p:nvSpPr>
        <p:spPr>
          <a:xfrm>
            <a:off x="538559" y="4639175"/>
            <a:ext cx="3953326" cy="523220"/>
          </a:xfrm>
          <a:prstGeom prst="rect">
            <a:avLst/>
          </a:prstGeom>
          <a:noFill/>
        </p:spPr>
        <p:txBody>
          <a:bodyPr wrap="none" rtlCol="0">
            <a:spAutoFit/>
          </a:bodyPr>
          <a:lstStyle/>
          <a:p>
            <a:r>
              <a:rPr kumimoji="1" lang="ja-JP" altLang="en-US" sz="2800" dirty="0">
                <a:solidFill>
                  <a:srgbClr val="00B050"/>
                </a:solidFill>
              </a:rPr>
              <a:t>提示加速度の</a:t>
            </a:r>
            <a:r>
              <a:rPr kumimoji="1" lang="en-US" altLang="ja-JP" sz="2800" dirty="0">
                <a:solidFill>
                  <a:srgbClr val="00B050"/>
                </a:solidFill>
              </a:rPr>
              <a:t>: </a:t>
            </a:r>
            <a:r>
              <a:rPr kumimoji="1" lang="ja-JP" altLang="en-US" sz="2800" dirty="0"/>
              <a:t>眼球運動</a:t>
            </a:r>
            <a:endParaRPr kumimoji="1" lang="ja-JP" altLang="en-US" sz="2800" dirty="0">
              <a:solidFill>
                <a:srgbClr val="00B050"/>
              </a:solidFill>
            </a:endParaRPr>
          </a:p>
        </p:txBody>
      </p:sp>
      <p:sp>
        <p:nvSpPr>
          <p:cNvPr id="11" name="テキスト ボックス 10">
            <a:extLst>
              <a:ext uri="{FF2B5EF4-FFF2-40B4-BE49-F238E27FC236}">
                <a16:creationId xmlns:a16="http://schemas.microsoft.com/office/drawing/2014/main" id="{F62BB50F-612B-4221-9B2E-0A1B675B8597}"/>
              </a:ext>
            </a:extLst>
          </p:cNvPr>
          <p:cNvSpPr txBox="1"/>
          <p:nvPr/>
        </p:nvSpPr>
        <p:spPr>
          <a:xfrm>
            <a:off x="538559" y="1309114"/>
            <a:ext cx="1620957" cy="523220"/>
          </a:xfrm>
          <a:prstGeom prst="rect">
            <a:avLst/>
          </a:prstGeom>
          <a:noFill/>
        </p:spPr>
        <p:txBody>
          <a:bodyPr wrap="none" rtlCol="0">
            <a:spAutoFit/>
          </a:bodyPr>
          <a:lstStyle/>
          <a:p>
            <a:r>
              <a:rPr kumimoji="1" lang="ja-JP" altLang="en-US" sz="2800" dirty="0">
                <a:solidFill>
                  <a:srgbClr val="00B050"/>
                </a:solidFill>
              </a:rPr>
              <a:t>刺激条件</a:t>
            </a:r>
          </a:p>
        </p:txBody>
      </p:sp>
    </p:spTree>
    <p:extLst>
      <p:ext uri="{BB962C8B-B14F-4D97-AF65-F5344CB8AC3E}">
        <p14:creationId xmlns:p14="http://schemas.microsoft.com/office/powerpoint/2010/main" val="792361306"/>
      </p:ext>
    </p:extLst>
  </p:cSld>
  <p:clrMapOvr>
    <a:masterClrMapping/>
  </p:clrMapOvr>
  <mc:AlternateContent xmlns:mc="http://schemas.openxmlformats.org/markup-compatibility/2006" xmlns:p14="http://schemas.microsoft.com/office/powerpoint/2010/main">
    <mc:Choice Requires="p14">
      <p:transition spd="slow" p14:dur="2000" advTm="26022"/>
    </mc:Choice>
    <mc:Fallback xmlns="">
      <p:transition spd="slow" advTm="2602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38BB62-E489-481C-B454-BE0635B776E6}"/>
              </a:ext>
            </a:extLst>
          </p:cNvPr>
          <p:cNvSpPr>
            <a:spLocks noGrp="1"/>
          </p:cNvSpPr>
          <p:nvPr>
            <p:ph type="title"/>
          </p:nvPr>
        </p:nvSpPr>
        <p:spPr/>
        <p:txBody>
          <a:bodyPr>
            <a:normAutofit/>
          </a:bodyPr>
          <a:lstStyle/>
          <a:p>
            <a:r>
              <a:rPr kumimoji="1" lang="ja-JP" altLang="en-US" b="1"/>
              <a:t>　評価方法</a:t>
            </a:r>
            <a:endParaRPr kumimoji="1" lang="ja-JP" altLang="en-US" b="1" dirty="0"/>
          </a:p>
        </p:txBody>
      </p:sp>
      <p:sp>
        <p:nvSpPr>
          <p:cNvPr id="3" name="日付プレースホルダー 2">
            <a:extLst>
              <a:ext uri="{FF2B5EF4-FFF2-40B4-BE49-F238E27FC236}">
                <a16:creationId xmlns:a16="http://schemas.microsoft.com/office/drawing/2014/main" id="{215BF3E4-82B3-4F96-B500-A777FD6284A1}"/>
              </a:ext>
            </a:extLst>
          </p:cNvPr>
          <p:cNvSpPr>
            <a:spLocks noGrp="1"/>
          </p:cNvSpPr>
          <p:nvPr>
            <p:ph type="dt" sz="half" idx="10"/>
          </p:nvPr>
        </p:nvSpPr>
        <p:spPr/>
        <p:txBody>
          <a:bodyPr/>
          <a:lstStyle/>
          <a:p>
            <a:fld id="{0EBD75F6-044E-491D-986A-5218474C3849}" type="datetime1">
              <a:rPr kumimoji="1" lang="ja-JP" altLang="en-US" smtClean="0"/>
              <a:t>2023/1/17</a:t>
            </a:fld>
            <a:endParaRPr kumimoji="1" lang="ja-JP" altLang="en-US"/>
          </a:p>
        </p:txBody>
      </p:sp>
      <p:sp>
        <p:nvSpPr>
          <p:cNvPr id="5" name="スライド番号プレースホルダー 4">
            <a:extLst>
              <a:ext uri="{FF2B5EF4-FFF2-40B4-BE49-F238E27FC236}">
                <a16:creationId xmlns:a16="http://schemas.microsoft.com/office/drawing/2014/main" id="{2EEE794D-A7AE-4C02-A6F6-833611FB2E25}"/>
              </a:ext>
            </a:extLst>
          </p:cNvPr>
          <p:cNvSpPr>
            <a:spLocks noGrp="1"/>
          </p:cNvSpPr>
          <p:nvPr>
            <p:ph type="sldNum" sz="quarter" idx="12"/>
          </p:nvPr>
        </p:nvSpPr>
        <p:spPr/>
        <p:txBody>
          <a:bodyPr/>
          <a:lstStyle/>
          <a:p>
            <a:fld id="{E2856846-1EF8-4374-B523-FE9A680A5F89}" type="slidenum">
              <a:rPr kumimoji="1" lang="ja-JP" altLang="en-US" smtClean="0"/>
              <a:t>7</a:t>
            </a:fld>
            <a:endParaRPr kumimoji="1" lang="ja-JP" altLang="en-US"/>
          </a:p>
        </p:txBody>
      </p:sp>
      <p:pic>
        <p:nvPicPr>
          <p:cNvPr id="39" name="図 38">
            <a:extLst>
              <a:ext uri="{FF2B5EF4-FFF2-40B4-BE49-F238E27FC236}">
                <a16:creationId xmlns:a16="http://schemas.microsoft.com/office/drawing/2014/main" id="{3414FF28-3F72-4F9E-A32E-75915A568191}"/>
              </a:ext>
            </a:extLst>
          </p:cNvPr>
          <p:cNvPicPr>
            <a:picLocks noChangeAspect="1"/>
          </p:cNvPicPr>
          <p:nvPr/>
        </p:nvPicPr>
        <p:blipFill>
          <a:blip r:embed="rId2"/>
          <a:stretch>
            <a:fillRect/>
          </a:stretch>
        </p:blipFill>
        <p:spPr>
          <a:xfrm>
            <a:off x="319913" y="1109872"/>
            <a:ext cx="8504174" cy="2058087"/>
          </a:xfrm>
          <a:prstGeom prst="rect">
            <a:avLst/>
          </a:prstGeom>
        </p:spPr>
      </p:pic>
      <p:sp>
        <p:nvSpPr>
          <p:cNvPr id="40" name="正方形/長方形 39">
            <a:extLst>
              <a:ext uri="{FF2B5EF4-FFF2-40B4-BE49-F238E27FC236}">
                <a16:creationId xmlns:a16="http://schemas.microsoft.com/office/drawing/2014/main" id="{1F45EBB4-4F4A-4D5C-B2A9-073C36FA5989}"/>
              </a:ext>
            </a:extLst>
          </p:cNvPr>
          <p:cNvSpPr/>
          <p:nvPr/>
        </p:nvSpPr>
        <p:spPr>
          <a:xfrm>
            <a:off x="614377" y="2929262"/>
            <a:ext cx="8209710" cy="553363"/>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dirty="0">
                <a:solidFill>
                  <a:schemeClr val="tx1"/>
                </a:solidFill>
                <a:latin typeface="MS Gothic" panose="020B0609070205080204" pitchFamily="49" charset="-128"/>
                <a:ea typeface="MS Gothic" panose="020B0609070205080204" pitchFamily="49" charset="-128"/>
              </a:rPr>
              <a:t>OKR:</a:t>
            </a:r>
            <a:r>
              <a:rPr kumimoji="1" lang="zh-TW" altLang="en-US" dirty="0">
                <a:solidFill>
                  <a:schemeClr val="tx1"/>
                </a:solidFill>
                <a:latin typeface="MS Gothic" panose="020B0609070205080204" pitchFamily="49" charset="-128"/>
                <a:ea typeface="MS Gothic" panose="020B0609070205080204" pitchFamily="49" charset="-128"/>
              </a:rPr>
              <a:t>視機性眼球反応</a:t>
            </a:r>
            <a:r>
              <a:rPr kumimoji="1" lang="ja-JP" altLang="en-US" dirty="0" err="1">
                <a:solidFill>
                  <a:schemeClr val="tx1"/>
                </a:solidFill>
                <a:latin typeface="MS Gothic" panose="020B0609070205080204" pitchFamily="49" charset="-128"/>
                <a:ea typeface="MS Gothic" panose="020B0609070205080204" pitchFamily="49" charset="-128"/>
              </a:rPr>
              <a:t>　</a:t>
            </a:r>
            <a:r>
              <a:rPr kumimoji="1" lang="en-US" altLang="ja-JP" dirty="0">
                <a:solidFill>
                  <a:schemeClr val="tx1"/>
                </a:solidFill>
                <a:latin typeface="MS Gothic" panose="020B0609070205080204" pitchFamily="49" charset="-128"/>
                <a:ea typeface="MS Gothic" panose="020B0609070205080204" pitchFamily="49" charset="-128"/>
              </a:rPr>
              <a:t>VOR:</a:t>
            </a:r>
            <a:r>
              <a:rPr kumimoji="1" lang="ja-JP" altLang="en-US" dirty="0">
                <a:solidFill>
                  <a:schemeClr val="tx1"/>
                </a:solidFill>
                <a:latin typeface="ＭＳ ゴシック" panose="020B0609070205080204" pitchFamily="49" charset="-128"/>
                <a:ea typeface="ＭＳ ゴシック" panose="020B0609070205080204" pitchFamily="49" charset="-128"/>
              </a:rPr>
              <a:t>前庭動眼反射</a:t>
            </a:r>
            <a:endParaRPr kumimoji="1" lang="en-US" altLang="ja-JP" dirty="0">
              <a:solidFill>
                <a:schemeClr val="tx1"/>
              </a:solidFill>
              <a:latin typeface="ＭＳ ゴシック" panose="020B0609070205080204" pitchFamily="49" charset="-128"/>
              <a:ea typeface="ＭＳ ゴシック" panose="020B0609070205080204" pitchFamily="49" charset="-128"/>
            </a:endParaRPr>
          </a:p>
        </p:txBody>
      </p:sp>
      <p:pic>
        <p:nvPicPr>
          <p:cNvPr id="41" name="図 40">
            <a:extLst>
              <a:ext uri="{FF2B5EF4-FFF2-40B4-BE49-F238E27FC236}">
                <a16:creationId xmlns:a16="http://schemas.microsoft.com/office/drawing/2014/main" id="{0D7B8440-7AB7-46B5-BC87-FF6DB4374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364432" flipH="1" flipV="1">
            <a:off x="6058678" y="3888406"/>
            <a:ext cx="1828800" cy="1828800"/>
          </a:xfrm>
          <a:prstGeom prst="rect">
            <a:avLst/>
          </a:prstGeom>
        </p:spPr>
      </p:pic>
      <p:cxnSp>
        <p:nvCxnSpPr>
          <p:cNvPr id="42" name="直線コネクタ 41">
            <a:extLst>
              <a:ext uri="{FF2B5EF4-FFF2-40B4-BE49-F238E27FC236}">
                <a16:creationId xmlns:a16="http://schemas.microsoft.com/office/drawing/2014/main" id="{173524F1-2E90-48AC-8C9A-8BC385C78EB6}"/>
              </a:ext>
            </a:extLst>
          </p:cNvPr>
          <p:cNvCxnSpPr>
            <a:cxnSpLocks/>
          </p:cNvCxnSpPr>
          <p:nvPr/>
        </p:nvCxnSpPr>
        <p:spPr>
          <a:xfrm flipV="1">
            <a:off x="5572910" y="4925403"/>
            <a:ext cx="1124257" cy="754636"/>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22E037E-1EF9-44E5-A193-56BF74AD01B7}"/>
              </a:ext>
            </a:extLst>
          </p:cNvPr>
          <p:cNvCxnSpPr>
            <a:cxnSpLocks/>
          </p:cNvCxnSpPr>
          <p:nvPr/>
        </p:nvCxnSpPr>
        <p:spPr>
          <a:xfrm>
            <a:off x="6945741" y="4203789"/>
            <a:ext cx="0" cy="115661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0202685A-A98B-4EDF-AB32-B7ABF6ECF8FD}"/>
              </a:ext>
            </a:extLst>
          </p:cNvPr>
          <p:cNvCxnSpPr>
            <a:cxnSpLocks/>
          </p:cNvCxnSpPr>
          <p:nvPr/>
        </p:nvCxnSpPr>
        <p:spPr>
          <a:xfrm>
            <a:off x="7496157" y="5038127"/>
            <a:ext cx="913206" cy="4573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9C00DEBF-066C-430E-A6A4-BEB1D9E564EF}"/>
              </a:ext>
            </a:extLst>
          </p:cNvPr>
          <p:cNvCxnSpPr>
            <a:cxnSpLocks/>
          </p:cNvCxnSpPr>
          <p:nvPr/>
        </p:nvCxnSpPr>
        <p:spPr>
          <a:xfrm flipV="1">
            <a:off x="6702151" y="4452364"/>
            <a:ext cx="716494" cy="473039"/>
          </a:xfrm>
          <a:prstGeom prst="line">
            <a:avLst/>
          </a:prstGeom>
          <a:ln w="28575">
            <a:solidFill>
              <a:srgbClr val="000000"/>
            </a:solidFill>
            <a:prstDash val="sysDash"/>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8BCF63D6-6119-41CF-8E21-8E35768CE92A}"/>
              </a:ext>
            </a:extLst>
          </p:cNvPr>
          <p:cNvCxnSpPr>
            <a:cxnSpLocks/>
          </p:cNvCxnSpPr>
          <p:nvPr/>
        </p:nvCxnSpPr>
        <p:spPr>
          <a:xfrm flipV="1">
            <a:off x="7429498" y="3933377"/>
            <a:ext cx="773186" cy="51898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65793443-6282-476F-A759-F006BAF34713}"/>
              </a:ext>
            </a:extLst>
          </p:cNvPr>
          <p:cNvCxnSpPr>
            <a:cxnSpLocks/>
          </p:cNvCxnSpPr>
          <p:nvPr/>
        </p:nvCxnSpPr>
        <p:spPr>
          <a:xfrm>
            <a:off x="6411741" y="4519521"/>
            <a:ext cx="1073037" cy="51627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E3C1405-54BD-4927-A123-7383E3224AF0}"/>
              </a:ext>
            </a:extLst>
          </p:cNvPr>
          <p:cNvCxnSpPr>
            <a:cxnSpLocks/>
          </p:cNvCxnSpPr>
          <p:nvPr/>
        </p:nvCxnSpPr>
        <p:spPr>
          <a:xfrm>
            <a:off x="5482119" y="4088379"/>
            <a:ext cx="926600" cy="4307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83390704-10F2-4855-955D-AD0B631534D2}"/>
              </a:ext>
            </a:extLst>
          </p:cNvPr>
          <p:cNvCxnSpPr/>
          <p:nvPr/>
        </p:nvCxnSpPr>
        <p:spPr>
          <a:xfrm>
            <a:off x="6945741" y="3422554"/>
            <a:ext cx="0" cy="781235"/>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05BCFA1F-4DF8-4628-B29A-F1CE596E6DAA}"/>
              </a:ext>
            </a:extLst>
          </p:cNvPr>
          <p:cNvCxnSpPr/>
          <p:nvPr/>
        </p:nvCxnSpPr>
        <p:spPr>
          <a:xfrm>
            <a:off x="6945741" y="5360407"/>
            <a:ext cx="0" cy="78123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A6DCC272-DA30-4B94-9FC5-286273B5CCBE}"/>
              </a:ext>
            </a:extLst>
          </p:cNvPr>
          <p:cNvSpPr txBox="1"/>
          <p:nvPr/>
        </p:nvSpPr>
        <p:spPr>
          <a:xfrm>
            <a:off x="5015121" y="5604450"/>
            <a:ext cx="798792" cy="400110"/>
          </a:xfrm>
          <a:prstGeom prst="rect">
            <a:avLst/>
          </a:prstGeom>
          <a:noFill/>
        </p:spPr>
        <p:txBody>
          <a:bodyPr wrap="square" rtlCol="0">
            <a:spAutoFit/>
          </a:bodyPr>
          <a:lstStyle/>
          <a:p>
            <a:r>
              <a:rPr kumimoji="1" lang="ja-JP" altLang="en-US" sz="2000" dirty="0"/>
              <a:t>視軸</a:t>
            </a:r>
          </a:p>
        </p:txBody>
      </p:sp>
      <p:sp>
        <p:nvSpPr>
          <p:cNvPr id="52" name="二等辺三角形 51">
            <a:extLst>
              <a:ext uri="{FF2B5EF4-FFF2-40B4-BE49-F238E27FC236}">
                <a16:creationId xmlns:a16="http://schemas.microsoft.com/office/drawing/2014/main" id="{BC134057-425A-43C5-879D-5BD71C33904B}"/>
              </a:ext>
            </a:extLst>
          </p:cNvPr>
          <p:cNvSpPr/>
          <p:nvPr/>
        </p:nvSpPr>
        <p:spPr>
          <a:xfrm rot="2033278">
            <a:off x="6306171" y="4892588"/>
            <a:ext cx="124287" cy="11001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弧 55">
            <a:extLst>
              <a:ext uri="{FF2B5EF4-FFF2-40B4-BE49-F238E27FC236}">
                <a16:creationId xmlns:a16="http://schemas.microsoft.com/office/drawing/2014/main" id="{98844608-A419-4142-9A48-3D8464E97E5E}"/>
              </a:ext>
            </a:extLst>
          </p:cNvPr>
          <p:cNvSpPr/>
          <p:nvPr/>
        </p:nvSpPr>
        <p:spPr>
          <a:xfrm>
            <a:off x="6319550" y="4861359"/>
            <a:ext cx="410683" cy="410683"/>
          </a:xfrm>
          <a:prstGeom prst="arc">
            <a:avLst>
              <a:gd name="adj1" fmla="val 16200000"/>
              <a:gd name="adj2" fmla="val 12059097"/>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9" name="矢印: 下 58">
            <a:extLst>
              <a:ext uri="{FF2B5EF4-FFF2-40B4-BE49-F238E27FC236}">
                <a16:creationId xmlns:a16="http://schemas.microsoft.com/office/drawing/2014/main" id="{B9A776BF-F6D9-474E-A590-9A4EDEEA2396}"/>
              </a:ext>
            </a:extLst>
          </p:cNvPr>
          <p:cNvSpPr/>
          <p:nvPr/>
        </p:nvSpPr>
        <p:spPr>
          <a:xfrm rot="16200000">
            <a:off x="3647724" y="4261260"/>
            <a:ext cx="1156515" cy="8256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cxnSp>
        <p:nvCxnSpPr>
          <p:cNvPr id="38" name="直線矢印コネクタ 37">
            <a:extLst>
              <a:ext uri="{FF2B5EF4-FFF2-40B4-BE49-F238E27FC236}">
                <a16:creationId xmlns:a16="http://schemas.microsoft.com/office/drawing/2014/main" id="{0922A6BB-FFEF-45BF-AD38-3D0D99E0AB05}"/>
              </a:ext>
            </a:extLst>
          </p:cNvPr>
          <p:cNvCxnSpPr>
            <a:cxnSpLocks/>
          </p:cNvCxnSpPr>
          <p:nvPr/>
        </p:nvCxnSpPr>
        <p:spPr>
          <a:xfrm>
            <a:off x="7667158" y="4980558"/>
            <a:ext cx="416920" cy="2184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FA87E867-1738-4F6A-B6DC-D40DD2986C8C}"/>
              </a:ext>
            </a:extLst>
          </p:cNvPr>
          <p:cNvSpPr txBox="1"/>
          <p:nvPr/>
        </p:nvSpPr>
        <p:spPr>
          <a:xfrm>
            <a:off x="5412759" y="4711214"/>
            <a:ext cx="1005462" cy="400110"/>
          </a:xfrm>
          <a:prstGeom prst="rect">
            <a:avLst/>
          </a:prstGeom>
          <a:noFill/>
        </p:spPr>
        <p:txBody>
          <a:bodyPr wrap="square" rtlCol="0">
            <a:spAutoFit/>
          </a:bodyPr>
          <a:lstStyle/>
          <a:p>
            <a:r>
              <a:rPr kumimoji="1" lang="ja-JP" altLang="en-US" sz="2000" dirty="0">
                <a:solidFill>
                  <a:srgbClr val="FF0000"/>
                </a:solidFill>
              </a:rPr>
              <a:t>回旋性</a:t>
            </a:r>
          </a:p>
        </p:txBody>
      </p:sp>
      <p:sp>
        <p:nvSpPr>
          <p:cNvPr id="63" name="テキスト ボックス 62">
            <a:extLst>
              <a:ext uri="{FF2B5EF4-FFF2-40B4-BE49-F238E27FC236}">
                <a16:creationId xmlns:a16="http://schemas.microsoft.com/office/drawing/2014/main" id="{487E75B1-785D-459A-B1EF-47158568AAF6}"/>
              </a:ext>
            </a:extLst>
          </p:cNvPr>
          <p:cNvSpPr txBox="1"/>
          <p:nvPr/>
        </p:nvSpPr>
        <p:spPr>
          <a:xfrm>
            <a:off x="7783896" y="4661304"/>
            <a:ext cx="1073036" cy="400110"/>
          </a:xfrm>
          <a:prstGeom prst="rect">
            <a:avLst/>
          </a:prstGeom>
          <a:noFill/>
        </p:spPr>
        <p:txBody>
          <a:bodyPr wrap="square" rtlCol="0">
            <a:spAutoFit/>
          </a:bodyPr>
          <a:lstStyle/>
          <a:p>
            <a:r>
              <a:rPr kumimoji="1" lang="ja-JP" altLang="en-US" sz="2000" dirty="0">
                <a:solidFill>
                  <a:srgbClr val="FF0000"/>
                </a:solidFill>
              </a:rPr>
              <a:t>水平性</a:t>
            </a:r>
          </a:p>
        </p:txBody>
      </p:sp>
      <p:pic>
        <p:nvPicPr>
          <p:cNvPr id="6" name="図 5">
            <a:extLst>
              <a:ext uri="{FF2B5EF4-FFF2-40B4-BE49-F238E27FC236}">
                <a16:creationId xmlns:a16="http://schemas.microsoft.com/office/drawing/2014/main" id="{1699B7E1-4844-CA4D-8C41-CEFFA97034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028" r="46248" b="1"/>
          <a:stretch/>
        </p:blipFill>
        <p:spPr>
          <a:xfrm>
            <a:off x="1369816" y="3317785"/>
            <a:ext cx="776723" cy="2712641"/>
          </a:xfrm>
          <a:prstGeom prst="rect">
            <a:avLst/>
          </a:prstGeom>
        </p:spPr>
      </p:pic>
      <p:cxnSp>
        <p:nvCxnSpPr>
          <p:cNvPr id="8" name="直線矢印コネクタ 7">
            <a:extLst>
              <a:ext uri="{FF2B5EF4-FFF2-40B4-BE49-F238E27FC236}">
                <a16:creationId xmlns:a16="http://schemas.microsoft.com/office/drawing/2014/main" id="{00BDD3EB-9B17-4047-96D0-2E30749F585A}"/>
              </a:ext>
            </a:extLst>
          </p:cNvPr>
          <p:cNvCxnSpPr/>
          <p:nvPr/>
        </p:nvCxnSpPr>
        <p:spPr>
          <a:xfrm>
            <a:off x="1860598" y="3559763"/>
            <a:ext cx="10668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88F648FC-F47E-4F46-BFDC-50A18BD1BF5D}"/>
              </a:ext>
            </a:extLst>
          </p:cNvPr>
          <p:cNvSpPr txBox="1"/>
          <p:nvPr/>
        </p:nvSpPr>
        <p:spPr>
          <a:xfrm>
            <a:off x="2234053" y="3785649"/>
            <a:ext cx="1210588" cy="400110"/>
          </a:xfrm>
          <a:prstGeom prst="rect">
            <a:avLst/>
          </a:prstGeom>
          <a:noFill/>
        </p:spPr>
        <p:txBody>
          <a:bodyPr wrap="none" rtlCol="0">
            <a:spAutoFit/>
          </a:bodyPr>
          <a:lstStyle/>
          <a:p>
            <a:r>
              <a:rPr kumimoji="1" lang="ja-JP" altLang="en-US" sz="2000" dirty="0">
                <a:solidFill>
                  <a:srgbClr val="FF0000"/>
                </a:solidFill>
              </a:rPr>
              <a:t>横加速度</a:t>
            </a:r>
          </a:p>
        </p:txBody>
      </p:sp>
    </p:spTree>
    <p:extLst>
      <p:ext uri="{BB962C8B-B14F-4D97-AF65-F5344CB8AC3E}">
        <p14:creationId xmlns:p14="http://schemas.microsoft.com/office/powerpoint/2010/main" val="1466941018"/>
      </p:ext>
    </p:extLst>
  </p:cSld>
  <p:clrMapOvr>
    <a:masterClrMapping/>
  </p:clrMapOvr>
  <mc:AlternateContent xmlns:mc="http://schemas.openxmlformats.org/markup-compatibility/2006" xmlns:p14="http://schemas.microsoft.com/office/powerpoint/2010/main">
    <mc:Choice Requires="p14">
      <p:transition spd="slow" p14:dur="2000" advTm="36777"/>
    </mc:Choice>
    <mc:Fallback xmlns="">
      <p:transition spd="slow" advTm="3677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1CAAA-9527-42FC-A3E1-CD909CF02103}"/>
              </a:ext>
            </a:extLst>
          </p:cNvPr>
          <p:cNvSpPr>
            <a:spLocks noGrp="1"/>
          </p:cNvSpPr>
          <p:nvPr>
            <p:ph type="title"/>
          </p:nvPr>
        </p:nvSpPr>
        <p:spPr/>
        <p:txBody>
          <a:bodyPr/>
          <a:lstStyle/>
          <a:p>
            <a:r>
              <a:rPr kumimoji="1" lang="ja-JP" altLang="en-US" dirty="0"/>
              <a:t>　</a:t>
            </a:r>
            <a:r>
              <a:rPr kumimoji="1" lang="ja-JP" altLang="en-US" b="1" dirty="0"/>
              <a:t>実験器具</a:t>
            </a:r>
          </a:p>
        </p:txBody>
      </p:sp>
      <p:sp>
        <p:nvSpPr>
          <p:cNvPr id="3" name="日付プレースホルダー 2">
            <a:extLst>
              <a:ext uri="{FF2B5EF4-FFF2-40B4-BE49-F238E27FC236}">
                <a16:creationId xmlns:a16="http://schemas.microsoft.com/office/drawing/2014/main" id="{F6141507-D361-4E1D-AFD1-8468FA39B9C0}"/>
              </a:ext>
            </a:extLst>
          </p:cNvPr>
          <p:cNvSpPr>
            <a:spLocks noGrp="1"/>
          </p:cNvSpPr>
          <p:nvPr>
            <p:ph type="dt" sz="half" idx="10"/>
          </p:nvPr>
        </p:nvSpPr>
        <p:spPr/>
        <p:txBody>
          <a:bodyPr/>
          <a:lstStyle/>
          <a:p>
            <a:fld id="{0EBD75F6-044E-491D-986A-5218474C3849}" type="datetime1">
              <a:rPr kumimoji="1" lang="ja-JP" altLang="en-US" smtClean="0"/>
              <a:t>2023/1/17</a:t>
            </a:fld>
            <a:endParaRPr kumimoji="1" lang="ja-JP" altLang="en-US"/>
          </a:p>
        </p:txBody>
      </p:sp>
      <p:sp>
        <p:nvSpPr>
          <p:cNvPr id="4" name="スライド番号プレースホルダー 3">
            <a:extLst>
              <a:ext uri="{FF2B5EF4-FFF2-40B4-BE49-F238E27FC236}">
                <a16:creationId xmlns:a16="http://schemas.microsoft.com/office/drawing/2014/main" id="{DA62870C-B266-4AD0-BE02-618411B475AF}"/>
              </a:ext>
            </a:extLst>
          </p:cNvPr>
          <p:cNvSpPr>
            <a:spLocks noGrp="1"/>
          </p:cNvSpPr>
          <p:nvPr>
            <p:ph type="sldNum" sz="quarter" idx="12"/>
          </p:nvPr>
        </p:nvSpPr>
        <p:spPr/>
        <p:txBody>
          <a:bodyPr/>
          <a:lstStyle/>
          <a:p>
            <a:fld id="{E2856846-1EF8-4374-B523-FE9A680A5F89}" type="slidenum">
              <a:rPr kumimoji="1" lang="ja-JP" altLang="en-US" smtClean="0"/>
              <a:t>8</a:t>
            </a:fld>
            <a:endParaRPr kumimoji="1" lang="ja-JP" altLang="en-US"/>
          </a:p>
        </p:txBody>
      </p:sp>
      <p:pic>
        <p:nvPicPr>
          <p:cNvPr id="10" name="図 9">
            <a:extLst>
              <a:ext uri="{FF2B5EF4-FFF2-40B4-BE49-F238E27FC236}">
                <a16:creationId xmlns:a16="http://schemas.microsoft.com/office/drawing/2014/main" id="{D1B2C9C1-CA82-47D5-8383-82FBFCF37F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0517" y="1136896"/>
            <a:ext cx="6548115" cy="4911087"/>
          </a:xfrm>
          <a:prstGeom prst="rect">
            <a:avLst/>
          </a:prstGeom>
          <a:ln>
            <a:solidFill>
              <a:schemeClr val="tx1"/>
            </a:solidFill>
          </a:ln>
        </p:spPr>
      </p:pic>
      <p:sp>
        <p:nvSpPr>
          <p:cNvPr id="15" name="正方形/長方形 14">
            <a:extLst>
              <a:ext uri="{FF2B5EF4-FFF2-40B4-BE49-F238E27FC236}">
                <a16:creationId xmlns:a16="http://schemas.microsoft.com/office/drawing/2014/main" id="{49D0B7C0-B1D0-47DF-B76E-84DC4BD34F1B}"/>
              </a:ext>
            </a:extLst>
          </p:cNvPr>
          <p:cNvSpPr/>
          <p:nvPr/>
        </p:nvSpPr>
        <p:spPr>
          <a:xfrm>
            <a:off x="4141098" y="2389518"/>
            <a:ext cx="3338270" cy="400110"/>
          </a:xfrm>
          <a:prstGeom prst="rect">
            <a:avLst/>
          </a:prstGeom>
          <a:solidFill>
            <a:schemeClr val="bg2"/>
          </a:solidFill>
        </p:spPr>
        <p:txBody>
          <a:bodyPr wrap="square">
            <a:spAutoFit/>
          </a:bodyPr>
          <a:lstStyle/>
          <a:p>
            <a:r>
              <a:rPr lang="ja-JP" altLang="en-US" sz="2000" dirty="0">
                <a:latin typeface="+mn-ea"/>
              </a:rPr>
              <a:t>前庭電気刺激装置</a:t>
            </a:r>
            <a:r>
              <a:rPr lang="en-US" altLang="ja-JP" sz="2000" dirty="0">
                <a:latin typeface="Times New Roman" panose="02020603050405020304" pitchFamily="18" charset="0"/>
                <a:cs typeface="Times New Roman" panose="02020603050405020304" pitchFamily="18" charset="0"/>
              </a:rPr>
              <a:t>SEN-3401</a:t>
            </a:r>
            <a:endParaRPr lang="en-US" altLang="ja-JP" sz="2000" dirty="0"/>
          </a:p>
        </p:txBody>
      </p:sp>
      <p:sp>
        <p:nvSpPr>
          <p:cNvPr id="11" name="正方形/長方形 10">
            <a:extLst>
              <a:ext uri="{FF2B5EF4-FFF2-40B4-BE49-F238E27FC236}">
                <a16:creationId xmlns:a16="http://schemas.microsoft.com/office/drawing/2014/main" id="{9E75DAD0-4377-48AA-A5AD-4673826B0F4B}"/>
              </a:ext>
            </a:extLst>
          </p:cNvPr>
          <p:cNvSpPr/>
          <p:nvPr/>
        </p:nvSpPr>
        <p:spPr>
          <a:xfrm>
            <a:off x="6613790" y="3094808"/>
            <a:ext cx="2456122" cy="400110"/>
          </a:xfrm>
          <a:prstGeom prst="rect">
            <a:avLst/>
          </a:prstGeom>
          <a:solidFill>
            <a:schemeClr val="bg2"/>
          </a:solidFill>
        </p:spPr>
        <p:txBody>
          <a:bodyPr wrap="none">
            <a:spAutoFit/>
          </a:bodyPr>
          <a:lstStyle/>
          <a:p>
            <a:r>
              <a:rPr lang="ja-JP" altLang="en-US" sz="2000" dirty="0">
                <a:latin typeface="+mn-ea"/>
              </a:rPr>
              <a:t>アイソレータ</a:t>
            </a:r>
            <a:r>
              <a:rPr lang="en-US" altLang="ja-JP" sz="2000" dirty="0">
                <a:latin typeface="+mn-ea"/>
                <a:cs typeface="Times New Roman" panose="02020603050405020304" pitchFamily="18" charset="0"/>
              </a:rPr>
              <a:t>SS-203J</a:t>
            </a:r>
            <a:endParaRPr lang="ja-JP" altLang="en-US" sz="2000" dirty="0">
              <a:latin typeface="+mn-ea"/>
            </a:endParaRPr>
          </a:p>
        </p:txBody>
      </p:sp>
      <p:sp>
        <p:nvSpPr>
          <p:cNvPr id="16" name="正方形/長方形 15">
            <a:extLst>
              <a:ext uri="{FF2B5EF4-FFF2-40B4-BE49-F238E27FC236}">
                <a16:creationId xmlns:a16="http://schemas.microsoft.com/office/drawing/2014/main" id="{A71BFE90-55AD-4CD8-A547-98C638D9C0E5}"/>
              </a:ext>
            </a:extLst>
          </p:cNvPr>
          <p:cNvSpPr/>
          <p:nvPr/>
        </p:nvSpPr>
        <p:spPr>
          <a:xfrm>
            <a:off x="3804225" y="1531424"/>
            <a:ext cx="4378729" cy="400110"/>
          </a:xfrm>
          <a:prstGeom prst="rect">
            <a:avLst/>
          </a:prstGeom>
          <a:solidFill>
            <a:schemeClr val="bg2"/>
          </a:solidFill>
        </p:spPr>
        <p:txBody>
          <a:bodyPr wrap="square">
            <a:spAutoFit/>
          </a:bodyPr>
          <a:lstStyle/>
          <a:p>
            <a:r>
              <a:rPr lang="ja-JP" altLang="en-US" sz="2000" dirty="0">
                <a:latin typeface="+mn-ea"/>
              </a:rPr>
              <a:t>ヘッドマウントディスプレイ </a:t>
            </a:r>
            <a:r>
              <a:rPr lang="en-US" altLang="ja-JP" sz="2000" dirty="0" err="1">
                <a:latin typeface="Times New Roman" panose="02020603050405020304" pitchFamily="18" charset="0"/>
                <a:cs typeface="Times New Roman" panose="02020603050405020304" pitchFamily="18" charset="0"/>
              </a:rPr>
              <a:t>Vive</a:t>
            </a:r>
            <a:r>
              <a:rPr lang="en-US" altLang="ja-JP" sz="2000" dirty="0">
                <a:latin typeface="Times New Roman" panose="02020603050405020304" pitchFamily="18" charset="0"/>
                <a:cs typeface="Times New Roman" panose="02020603050405020304" pitchFamily="18" charset="0"/>
              </a:rPr>
              <a:t> Pro Eye</a:t>
            </a:r>
            <a:endParaRPr lang="ja-JP" altLang="en-US" sz="2000" dirty="0">
              <a:latin typeface="Times New Roman" panose="02020603050405020304" pitchFamily="18" charset="0"/>
              <a:cs typeface="Times New Roman" panose="02020603050405020304" pitchFamily="18" charset="0"/>
            </a:endParaRPr>
          </a:p>
        </p:txBody>
      </p:sp>
      <p:sp>
        <p:nvSpPr>
          <p:cNvPr id="12" name="楕円 11">
            <a:extLst>
              <a:ext uri="{FF2B5EF4-FFF2-40B4-BE49-F238E27FC236}">
                <a16:creationId xmlns:a16="http://schemas.microsoft.com/office/drawing/2014/main" id="{8DD9C5F5-5D19-41C4-879F-8D96EAA431E9}"/>
              </a:ext>
            </a:extLst>
          </p:cNvPr>
          <p:cNvSpPr/>
          <p:nvPr/>
        </p:nvSpPr>
        <p:spPr>
          <a:xfrm>
            <a:off x="2328953" y="1807313"/>
            <a:ext cx="1366431" cy="73366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F4FA41A6-5E5F-474D-B6F6-BD98F6351276}"/>
              </a:ext>
            </a:extLst>
          </p:cNvPr>
          <p:cNvCxnSpPr>
            <a:cxnSpLocks/>
            <a:stCxn id="16" idx="1"/>
            <a:endCxn id="12" idx="6"/>
          </p:cNvCxnSpPr>
          <p:nvPr/>
        </p:nvCxnSpPr>
        <p:spPr>
          <a:xfrm flipH="1">
            <a:off x="3695384" y="1731479"/>
            <a:ext cx="108841" cy="4426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楕円 18">
            <a:extLst>
              <a:ext uri="{FF2B5EF4-FFF2-40B4-BE49-F238E27FC236}">
                <a16:creationId xmlns:a16="http://schemas.microsoft.com/office/drawing/2014/main" id="{3BA14BCD-E79E-4B57-8AA8-70567D2DCA2D}"/>
              </a:ext>
            </a:extLst>
          </p:cNvPr>
          <p:cNvSpPr/>
          <p:nvPr/>
        </p:nvSpPr>
        <p:spPr>
          <a:xfrm rot="19478270">
            <a:off x="2386494" y="3301708"/>
            <a:ext cx="1623334" cy="106244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45DC05B1-F89F-4486-8CDD-BFB3EA376687}"/>
              </a:ext>
            </a:extLst>
          </p:cNvPr>
          <p:cNvSpPr/>
          <p:nvPr/>
        </p:nvSpPr>
        <p:spPr>
          <a:xfrm rot="16885236">
            <a:off x="4084749" y="3154735"/>
            <a:ext cx="1838263" cy="291351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86405723-5B17-42F5-AA3B-59452118FE97}"/>
              </a:ext>
            </a:extLst>
          </p:cNvPr>
          <p:cNvCxnSpPr>
            <a:stCxn id="15" idx="1"/>
            <a:endCxn id="19" idx="6"/>
          </p:cNvCxnSpPr>
          <p:nvPr/>
        </p:nvCxnSpPr>
        <p:spPr>
          <a:xfrm flipH="1">
            <a:off x="3860084" y="2589573"/>
            <a:ext cx="281014" cy="773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08A5154-846C-4F79-9E37-CE14E3EB70DB}"/>
              </a:ext>
            </a:extLst>
          </p:cNvPr>
          <p:cNvCxnSpPr>
            <a:cxnSpLocks/>
            <a:stCxn id="11" idx="1"/>
            <a:endCxn id="20" idx="5"/>
          </p:cNvCxnSpPr>
          <p:nvPr/>
        </p:nvCxnSpPr>
        <p:spPr>
          <a:xfrm flipH="1">
            <a:off x="6142258" y="3294863"/>
            <a:ext cx="471532" cy="8835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223103"/>
      </p:ext>
    </p:extLst>
  </p:cSld>
  <p:clrMapOvr>
    <a:masterClrMapping/>
  </p:clrMapOvr>
  <mc:AlternateContent xmlns:mc="http://schemas.openxmlformats.org/markup-compatibility/2006" xmlns:p14="http://schemas.microsoft.com/office/powerpoint/2010/main">
    <mc:Choice Requires="p14">
      <p:transition spd="slow" p14:dur="2000" advTm="20720"/>
    </mc:Choice>
    <mc:Fallback xmlns="">
      <p:transition spd="slow" advTm="2072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図 58">
            <a:extLst>
              <a:ext uri="{FF2B5EF4-FFF2-40B4-BE49-F238E27FC236}">
                <a16:creationId xmlns:a16="http://schemas.microsoft.com/office/drawing/2014/main" id="{08F009D0-171D-4E38-9116-72CB210FA2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7228" y="1225706"/>
            <a:ext cx="4119154" cy="3089366"/>
          </a:xfrm>
          <a:prstGeom prst="rect">
            <a:avLst/>
          </a:prstGeom>
        </p:spPr>
      </p:pic>
      <p:sp>
        <p:nvSpPr>
          <p:cNvPr id="2" name="タイトル 1">
            <a:extLst>
              <a:ext uri="{FF2B5EF4-FFF2-40B4-BE49-F238E27FC236}">
                <a16:creationId xmlns:a16="http://schemas.microsoft.com/office/drawing/2014/main" id="{160220C7-86C5-45E6-B428-7352A242F81F}"/>
              </a:ext>
            </a:extLst>
          </p:cNvPr>
          <p:cNvSpPr>
            <a:spLocks noGrp="1"/>
          </p:cNvSpPr>
          <p:nvPr>
            <p:ph type="title"/>
          </p:nvPr>
        </p:nvSpPr>
        <p:spPr/>
        <p:txBody>
          <a:bodyPr/>
          <a:lstStyle/>
          <a:p>
            <a:r>
              <a:rPr kumimoji="1" lang="ja-JP" altLang="en-US" dirty="0"/>
              <a:t>　</a:t>
            </a:r>
            <a:r>
              <a:rPr kumimoji="1" lang="ja-JP" altLang="en-US" b="1" dirty="0"/>
              <a:t>実験</a:t>
            </a:r>
            <a:r>
              <a:rPr lang="ja-JP" altLang="en-US" b="1" dirty="0"/>
              <a:t>方法</a:t>
            </a:r>
            <a:endParaRPr kumimoji="1" lang="ja-JP" altLang="en-US" b="1" dirty="0"/>
          </a:p>
        </p:txBody>
      </p:sp>
      <p:sp>
        <p:nvSpPr>
          <p:cNvPr id="3" name="日付プレースホルダー 2">
            <a:extLst>
              <a:ext uri="{FF2B5EF4-FFF2-40B4-BE49-F238E27FC236}">
                <a16:creationId xmlns:a16="http://schemas.microsoft.com/office/drawing/2014/main" id="{C32F0075-2A03-4D0F-B508-766E84114E84}"/>
              </a:ext>
            </a:extLst>
          </p:cNvPr>
          <p:cNvSpPr>
            <a:spLocks noGrp="1"/>
          </p:cNvSpPr>
          <p:nvPr>
            <p:ph type="dt" sz="half" idx="10"/>
          </p:nvPr>
        </p:nvSpPr>
        <p:spPr/>
        <p:txBody>
          <a:bodyPr/>
          <a:lstStyle/>
          <a:p>
            <a:fld id="{0EBD75F6-044E-491D-986A-5218474C3849}" type="datetime1">
              <a:rPr kumimoji="1" lang="ja-JP" altLang="en-US" smtClean="0"/>
              <a:t>2023/1/17</a:t>
            </a:fld>
            <a:endParaRPr kumimoji="1" lang="ja-JP" altLang="en-US"/>
          </a:p>
        </p:txBody>
      </p:sp>
      <p:sp>
        <p:nvSpPr>
          <p:cNvPr id="5" name="スライド番号プレースホルダー 4">
            <a:extLst>
              <a:ext uri="{FF2B5EF4-FFF2-40B4-BE49-F238E27FC236}">
                <a16:creationId xmlns:a16="http://schemas.microsoft.com/office/drawing/2014/main" id="{292C23FE-E014-46A9-B47F-5A877B1AEC08}"/>
              </a:ext>
            </a:extLst>
          </p:cNvPr>
          <p:cNvSpPr>
            <a:spLocks noGrp="1"/>
          </p:cNvSpPr>
          <p:nvPr>
            <p:ph type="sldNum" sz="quarter" idx="12"/>
          </p:nvPr>
        </p:nvSpPr>
        <p:spPr/>
        <p:txBody>
          <a:bodyPr/>
          <a:lstStyle/>
          <a:p>
            <a:fld id="{E2856846-1EF8-4374-B523-FE9A680A5F89}" type="slidenum">
              <a:rPr kumimoji="1" lang="ja-JP" altLang="en-US" smtClean="0"/>
              <a:t>9</a:t>
            </a:fld>
            <a:endParaRPr kumimoji="1" lang="ja-JP" altLang="en-US"/>
          </a:p>
        </p:txBody>
      </p:sp>
      <p:graphicFrame>
        <p:nvGraphicFramePr>
          <p:cNvPr id="4" name="表 3">
            <a:extLst>
              <a:ext uri="{FF2B5EF4-FFF2-40B4-BE49-F238E27FC236}">
                <a16:creationId xmlns:a16="http://schemas.microsoft.com/office/drawing/2014/main" id="{30BDBA87-F939-40C1-B7C7-E3B77FDA758F}"/>
              </a:ext>
            </a:extLst>
          </p:cNvPr>
          <p:cNvGraphicFramePr>
            <a:graphicFrameLocks noGrp="1"/>
          </p:cNvGraphicFramePr>
          <p:nvPr>
            <p:extLst>
              <p:ext uri="{D42A27DB-BD31-4B8C-83A1-F6EECF244321}">
                <p14:modId xmlns:p14="http://schemas.microsoft.com/office/powerpoint/2010/main" val="3695174296"/>
              </p:ext>
            </p:extLst>
          </p:nvPr>
        </p:nvGraphicFramePr>
        <p:xfrm>
          <a:off x="638535" y="4785795"/>
          <a:ext cx="7866929" cy="1212326"/>
        </p:xfrm>
        <a:graphic>
          <a:graphicData uri="http://schemas.openxmlformats.org/drawingml/2006/table">
            <a:tbl>
              <a:tblPr firstRow="1" bandRow="1">
                <a:tableStyleId>{5C22544A-7EE6-4342-B048-85BDC9FD1C3A}</a:tableStyleId>
              </a:tblPr>
              <a:tblGrid>
                <a:gridCol w="461554">
                  <a:extLst>
                    <a:ext uri="{9D8B030D-6E8A-4147-A177-3AD203B41FA5}">
                      <a16:colId xmlns:a16="http://schemas.microsoft.com/office/drawing/2014/main" val="2086935085"/>
                    </a:ext>
                  </a:extLst>
                </a:gridCol>
                <a:gridCol w="2244081">
                  <a:extLst>
                    <a:ext uri="{9D8B030D-6E8A-4147-A177-3AD203B41FA5}">
                      <a16:colId xmlns:a16="http://schemas.microsoft.com/office/drawing/2014/main" val="2734956954"/>
                    </a:ext>
                  </a:extLst>
                </a:gridCol>
                <a:gridCol w="537210">
                  <a:extLst>
                    <a:ext uri="{9D8B030D-6E8A-4147-A177-3AD203B41FA5}">
                      <a16:colId xmlns:a16="http://schemas.microsoft.com/office/drawing/2014/main" val="4007772864"/>
                    </a:ext>
                  </a:extLst>
                </a:gridCol>
                <a:gridCol w="554210">
                  <a:extLst>
                    <a:ext uri="{9D8B030D-6E8A-4147-A177-3AD203B41FA5}">
                      <a16:colId xmlns:a16="http://schemas.microsoft.com/office/drawing/2014/main" val="3721553355"/>
                    </a:ext>
                  </a:extLst>
                </a:gridCol>
                <a:gridCol w="575226">
                  <a:extLst>
                    <a:ext uri="{9D8B030D-6E8A-4147-A177-3AD203B41FA5}">
                      <a16:colId xmlns:a16="http://schemas.microsoft.com/office/drawing/2014/main" val="3432522141"/>
                    </a:ext>
                  </a:extLst>
                </a:gridCol>
                <a:gridCol w="592228">
                  <a:extLst>
                    <a:ext uri="{9D8B030D-6E8A-4147-A177-3AD203B41FA5}">
                      <a16:colId xmlns:a16="http://schemas.microsoft.com/office/drawing/2014/main" val="1908280176"/>
                    </a:ext>
                  </a:extLst>
                </a:gridCol>
                <a:gridCol w="725605">
                  <a:extLst>
                    <a:ext uri="{9D8B030D-6E8A-4147-A177-3AD203B41FA5}">
                      <a16:colId xmlns:a16="http://schemas.microsoft.com/office/drawing/2014/main" val="3777618442"/>
                    </a:ext>
                  </a:extLst>
                </a:gridCol>
                <a:gridCol w="725605">
                  <a:extLst>
                    <a:ext uri="{9D8B030D-6E8A-4147-A177-3AD203B41FA5}">
                      <a16:colId xmlns:a16="http://schemas.microsoft.com/office/drawing/2014/main" val="1195800447"/>
                    </a:ext>
                  </a:extLst>
                </a:gridCol>
                <a:gridCol w="725605">
                  <a:extLst>
                    <a:ext uri="{9D8B030D-6E8A-4147-A177-3AD203B41FA5}">
                      <a16:colId xmlns:a16="http://schemas.microsoft.com/office/drawing/2014/main" val="3840727228"/>
                    </a:ext>
                  </a:extLst>
                </a:gridCol>
                <a:gridCol w="725605">
                  <a:extLst>
                    <a:ext uri="{9D8B030D-6E8A-4147-A177-3AD203B41FA5}">
                      <a16:colId xmlns:a16="http://schemas.microsoft.com/office/drawing/2014/main" val="3643465850"/>
                    </a:ext>
                  </a:extLst>
                </a:gridCol>
              </a:tblGrid>
              <a:tr h="325800">
                <a:tc>
                  <a:txBody>
                    <a:bodyPr/>
                    <a:lstStyle/>
                    <a:p>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kumimoji="1" lang="ja-JP" altLang="en-US" dirty="0">
                        <a:latin typeface="Times New Roman" panose="02020603050405020304" pitchFamily="18" charset="0"/>
                        <a:cs typeface="Times New Roman" panose="02020603050405020304" pitchFamily="18" charset="0"/>
                      </a:endParaRPr>
                    </a:p>
                  </a:txBody>
                  <a:tcPr/>
                </a:tc>
                <a:tc gridSpan="2">
                  <a:txBody>
                    <a:bodyPr/>
                    <a:lstStyle/>
                    <a:p>
                      <a:pPr algn="ctr"/>
                      <a:r>
                        <a:rPr kumimoji="1" lang="en-US" altLang="ja-JP" dirty="0">
                          <a:latin typeface="Times New Roman" panose="02020603050405020304" pitchFamily="18" charset="0"/>
                          <a:cs typeface="Times New Roman" panose="02020603050405020304" pitchFamily="18" charset="0"/>
                        </a:rPr>
                        <a:t>I</a:t>
                      </a:r>
                      <a:endParaRPr kumimoji="1" lang="ja-JP" altLang="en-US" dirty="0">
                        <a:latin typeface="Times New Roman" panose="02020603050405020304" pitchFamily="18" charset="0"/>
                        <a:cs typeface="Times New Roman" panose="02020603050405020304" pitchFamily="18" charset="0"/>
                      </a:endParaRPr>
                    </a:p>
                  </a:txBody>
                  <a:tcPr/>
                </a:tc>
                <a:tc hMerge="1">
                  <a:txBody>
                    <a:bodyPr/>
                    <a:lstStyle/>
                    <a:p>
                      <a:endParaRPr kumimoji="1" lang="ja-JP" altLang="en-US"/>
                    </a:p>
                  </a:txBody>
                  <a:tcPr/>
                </a:tc>
                <a:tc gridSpan="2">
                  <a:txBody>
                    <a:bodyPr/>
                    <a:lstStyle/>
                    <a:p>
                      <a:pPr algn="ctr"/>
                      <a:r>
                        <a:rPr kumimoji="1" lang="en-US" altLang="ja-JP" dirty="0">
                          <a:latin typeface="Times New Roman" panose="02020603050405020304" pitchFamily="18" charset="0"/>
                          <a:cs typeface="Times New Roman" panose="02020603050405020304" pitchFamily="18" charset="0"/>
                        </a:rPr>
                        <a:t>II</a:t>
                      </a:r>
                      <a:endParaRPr kumimoji="1" lang="ja-JP" altLang="en-US" dirty="0">
                        <a:latin typeface="Times New Roman" panose="02020603050405020304" pitchFamily="18" charset="0"/>
                        <a:cs typeface="Times New Roman" panose="02020603050405020304" pitchFamily="18" charset="0"/>
                      </a:endParaRPr>
                    </a:p>
                  </a:txBody>
                  <a:tcPr/>
                </a:tc>
                <a:tc hMerge="1">
                  <a:txBody>
                    <a:bodyPr/>
                    <a:lstStyle/>
                    <a:p>
                      <a:endParaRPr kumimoji="1" lang="ja-JP" altLang="en-US"/>
                    </a:p>
                  </a:txBody>
                  <a:tcPr/>
                </a:tc>
                <a:tc gridSpan="4">
                  <a:txBody>
                    <a:bodyPr/>
                    <a:lstStyle/>
                    <a:p>
                      <a:pPr algn="ctr"/>
                      <a:r>
                        <a:rPr kumimoji="1" lang="en-US" altLang="ja-JP" dirty="0">
                          <a:latin typeface="Times New Roman" panose="02020603050405020304" pitchFamily="18" charset="0"/>
                          <a:cs typeface="Times New Roman" panose="02020603050405020304" pitchFamily="18" charset="0"/>
                        </a:rPr>
                        <a:t>III</a:t>
                      </a:r>
                      <a:endParaRPr kumimoji="1" lang="ja-JP" altLang="en-US" dirty="0">
                        <a:latin typeface="Times New Roman" panose="02020603050405020304" pitchFamily="18" charset="0"/>
                        <a:cs typeface="Times New Roman" panose="02020603050405020304" pitchFamily="18" charset="0"/>
                      </a:endParaRPr>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100433545"/>
                  </a:ext>
                </a:extLst>
              </a:tr>
              <a:tr h="423283">
                <a:tc rowSpan="2">
                  <a:txBody>
                    <a:bodyPr/>
                    <a:lstStyle/>
                    <a:p>
                      <a:pPr algn="ctr"/>
                      <a:r>
                        <a:rPr kumimoji="1" lang="ja-JP" altLang="en-US" dirty="0">
                          <a:latin typeface="Times New Roman" panose="02020603050405020304" pitchFamily="18" charset="0"/>
                          <a:cs typeface="Times New Roman" panose="02020603050405020304" pitchFamily="18" charset="0"/>
                        </a:rPr>
                        <a:t>振幅</a:t>
                      </a:r>
                    </a:p>
                  </a:txBody>
                  <a:tcPr vert="eaVert"/>
                </a:tc>
                <a:tc>
                  <a:txBody>
                    <a:bodyPr/>
                    <a:lstStyle/>
                    <a:p>
                      <a:r>
                        <a:rPr kumimoji="1" lang="ja-JP" altLang="en-US" dirty="0">
                          <a:latin typeface="Times New Roman" panose="02020603050405020304" pitchFamily="18" charset="0"/>
                          <a:cs typeface="Times New Roman" panose="02020603050405020304" pitchFamily="18" charset="0"/>
                        </a:rPr>
                        <a:t>刺激電流量</a:t>
                      </a:r>
                      <a:r>
                        <a:rPr kumimoji="1" lang="en-US" altLang="ja-JP" dirty="0">
                          <a:latin typeface="Times New Roman" panose="02020603050405020304" pitchFamily="18" charset="0"/>
                          <a:cs typeface="Times New Roman" panose="02020603050405020304" pitchFamily="18" charset="0"/>
                        </a:rPr>
                        <a:t>[mA]</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dirty="0">
                          <a:latin typeface="Times New Roman" panose="02020603050405020304" pitchFamily="18" charset="0"/>
                          <a:cs typeface="Times New Roman" panose="02020603050405020304" pitchFamily="18" charset="0"/>
                        </a:rPr>
                        <a:t>0.7</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dirty="0">
                          <a:latin typeface="Times New Roman" panose="02020603050405020304" pitchFamily="18" charset="0"/>
                          <a:cs typeface="Times New Roman" panose="02020603050405020304" pitchFamily="18" charset="0"/>
                        </a:rPr>
                        <a:t>1.2</a:t>
                      </a:r>
                      <a:endParaRPr kumimoji="1" lang="ja-JP" altLang="en-US" dirty="0">
                        <a:latin typeface="Times New Roman" panose="02020603050405020304" pitchFamily="18" charset="0"/>
                        <a:cs typeface="Times New Roman" panose="02020603050405020304" pitchFamily="18" charset="0"/>
                      </a:endParaRPr>
                    </a:p>
                  </a:txBody>
                  <a:tcPr/>
                </a:tc>
                <a:tc gridSpan="2">
                  <a:txBody>
                    <a:bodyPr/>
                    <a:lstStyle/>
                    <a:p>
                      <a:endParaRPr kumimoji="1" lang="ja-JP" altLang="en-US" dirty="0">
                        <a:latin typeface="Times New Roman" panose="02020603050405020304" pitchFamily="18" charset="0"/>
                        <a:cs typeface="Times New Roman" panose="02020603050405020304" pitchFamily="18" charset="0"/>
                      </a:endParaRPr>
                    </a:p>
                  </a:txBody>
                  <a:tcPr>
                    <a:lnBlToTr w="12700" cap="flat" cmpd="sng" algn="ctr">
                      <a:solidFill>
                        <a:schemeClr val="tx1"/>
                      </a:solidFill>
                      <a:prstDash val="solid"/>
                      <a:round/>
                      <a:headEnd type="none" w="med" len="med"/>
                      <a:tailEnd type="none" w="med" len="med"/>
                    </a:lnBlToTr>
                  </a:tcPr>
                </a:tc>
                <a:tc hMerge="1">
                  <a:txBody>
                    <a:bodyPr/>
                    <a:lstStyle/>
                    <a:p>
                      <a:endParaRPr kumimoji="1" lang="ja-JP" altLang="en-US"/>
                    </a:p>
                  </a:txBody>
                  <a:tcPr/>
                </a:tc>
                <a:tc gridSpan="2">
                  <a:txBody>
                    <a:bodyPr/>
                    <a:lstStyle/>
                    <a:p>
                      <a:pPr algn="ctr"/>
                      <a:r>
                        <a:rPr kumimoji="1" lang="en-US" altLang="ja-JP" dirty="0">
                          <a:latin typeface="Times New Roman" panose="02020603050405020304" pitchFamily="18" charset="0"/>
                          <a:cs typeface="Times New Roman" panose="02020603050405020304" pitchFamily="18" charset="0"/>
                        </a:rPr>
                        <a:t>0.7</a:t>
                      </a:r>
                      <a:endParaRPr kumimoji="1" lang="ja-JP" altLang="en-US" dirty="0">
                        <a:latin typeface="Times New Roman" panose="02020603050405020304" pitchFamily="18" charset="0"/>
                        <a:cs typeface="Times New Roman" panose="02020603050405020304" pitchFamily="18" charset="0"/>
                      </a:endParaRPr>
                    </a:p>
                  </a:txBody>
                  <a:tcPr/>
                </a:tc>
                <a:tc hMerge="1">
                  <a:txBody>
                    <a:bodyPr/>
                    <a:lstStyle/>
                    <a:p>
                      <a:endParaRPr kumimoji="1" lang="ja-JP" altLang="en-US"/>
                    </a:p>
                  </a:txBody>
                  <a:tcPr/>
                </a:tc>
                <a:tc gridSpan="2">
                  <a:txBody>
                    <a:bodyPr/>
                    <a:lstStyle/>
                    <a:p>
                      <a:pPr algn="ctr"/>
                      <a:r>
                        <a:rPr kumimoji="1" lang="en-US" altLang="ja-JP" dirty="0">
                          <a:latin typeface="Times New Roman" panose="02020603050405020304" pitchFamily="18" charset="0"/>
                          <a:cs typeface="Times New Roman" panose="02020603050405020304" pitchFamily="18" charset="0"/>
                        </a:rPr>
                        <a:t>1.2</a:t>
                      </a:r>
                      <a:endParaRPr kumimoji="1" lang="ja-JP" altLang="en-US" dirty="0">
                        <a:latin typeface="Times New Roman" panose="02020603050405020304" pitchFamily="18" charset="0"/>
                        <a:cs typeface="Times New Roman" panose="02020603050405020304" pitchFamily="18" charset="0"/>
                      </a:endParaRPr>
                    </a:p>
                  </a:txBody>
                  <a:tcPr/>
                </a:tc>
                <a:tc hMerge="1">
                  <a:txBody>
                    <a:bodyPr/>
                    <a:lstStyle/>
                    <a:p>
                      <a:endParaRPr kumimoji="1" lang="ja-JP" altLang="en-US"/>
                    </a:p>
                  </a:txBody>
                  <a:tcPr/>
                </a:tc>
                <a:extLst>
                  <a:ext uri="{0D108BD9-81ED-4DB2-BD59-A6C34878D82A}">
                    <a16:rowId xmlns:a16="http://schemas.microsoft.com/office/drawing/2014/main" val="2223223474"/>
                  </a:ext>
                </a:extLst>
              </a:tr>
              <a:tr h="423283">
                <a:tc vMerge="1">
                  <a:txBody>
                    <a:bodyPr/>
                    <a:lstStyle/>
                    <a:p>
                      <a:endParaRPr kumimoji="1" lang="ja-JP" altLang="en-US" dirty="0">
                        <a:latin typeface="Times New Roman" panose="02020603050405020304" pitchFamily="18" charset="0"/>
                        <a:cs typeface="Times New Roman" panose="02020603050405020304" pitchFamily="18" charset="0"/>
                      </a:endParaRPr>
                    </a:p>
                  </a:txBody>
                  <a:tcPr/>
                </a:tc>
                <a:tc>
                  <a:txBody>
                    <a:bodyPr/>
                    <a:lstStyle/>
                    <a:p>
                      <a:r>
                        <a:rPr kumimoji="1" lang="ja-JP" altLang="en-US" dirty="0">
                          <a:latin typeface="Times New Roman" panose="02020603050405020304" pitchFamily="18" charset="0"/>
                          <a:cs typeface="Times New Roman" panose="02020603050405020304" pitchFamily="18" charset="0"/>
                        </a:rPr>
                        <a:t>揺動角速度</a:t>
                      </a:r>
                      <a:r>
                        <a:rPr kumimoji="1" lang="en-US" altLang="ja-JP" dirty="0">
                          <a:latin typeface="Times New Roman" panose="02020603050405020304" pitchFamily="18" charset="0"/>
                          <a:cs typeface="Times New Roman" panose="02020603050405020304" pitchFamily="18" charset="0"/>
                        </a:rPr>
                        <a:t>[deg/s]</a:t>
                      </a:r>
                      <a:endParaRPr kumimoji="1" lang="ja-JP" altLang="en-US" dirty="0">
                        <a:latin typeface="Times New Roman" panose="02020603050405020304" pitchFamily="18" charset="0"/>
                        <a:cs typeface="Times New Roman" panose="02020603050405020304" pitchFamily="18" charset="0"/>
                      </a:endParaRPr>
                    </a:p>
                  </a:txBody>
                  <a:tcPr/>
                </a:tc>
                <a:tc gridSpan="2">
                  <a:txBody>
                    <a:bodyPr/>
                    <a:lstStyle/>
                    <a:p>
                      <a:endParaRPr kumimoji="1" lang="ja-JP" altLang="en-US" dirty="0">
                        <a:latin typeface="Times New Roman" panose="02020603050405020304" pitchFamily="18" charset="0"/>
                        <a:cs typeface="Times New Roman" panose="02020603050405020304" pitchFamily="18" charset="0"/>
                      </a:endParaRPr>
                    </a:p>
                  </a:txBody>
                  <a:tcPr/>
                </a:tc>
                <a:tc hMerge="1">
                  <a:txBody>
                    <a:bodyPr/>
                    <a:lstStyle/>
                    <a:p>
                      <a:endParaRPr kumimoji="1" lang="ja-JP" altLang="en-US"/>
                    </a:p>
                  </a:txBody>
                  <a:tcPr/>
                </a:tc>
                <a:tc>
                  <a:txBody>
                    <a:bodyPr/>
                    <a:lstStyle/>
                    <a:p>
                      <a:pPr algn="ctr"/>
                      <a:r>
                        <a:rPr kumimoji="1" lang="en-US" altLang="ja-JP" dirty="0">
                          <a:latin typeface="Times New Roman" panose="02020603050405020304" pitchFamily="18" charset="0"/>
                          <a:cs typeface="Times New Roman" panose="02020603050405020304" pitchFamily="18" charset="0"/>
                        </a:rPr>
                        <a:t>50</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dirty="0">
                          <a:latin typeface="Times New Roman" panose="02020603050405020304" pitchFamily="18" charset="0"/>
                          <a:cs typeface="Times New Roman" panose="02020603050405020304" pitchFamily="18" charset="0"/>
                        </a:rPr>
                        <a:t>100</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dirty="0">
                          <a:latin typeface="Times New Roman" panose="02020603050405020304" pitchFamily="18" charset="0"/>
                          <a:cs typeface="Times New Roman" panose="02020603050405020304" pitchFamily="18" charset="0"/>
                        </a:rPr>
                        <a:t>50</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dirty="0">
                          <a:latin typeface="Times New Roman" panose="02020603050405020304" pitchFamily="18" charset="0"/>
                          <a:cs typeface="Times New Roman" panose="02020603050405020304" pitchFamily="18" charset="0"/>
                        </a:rPr>
                        <a:t>100</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dirty="0">
                          <a:latin typeface="Times New Roman" panose="02020603050405020304" pitchFamily="18" charset="0"/>
                          <a:cs typeface="Times New Roman" panose="02020603050405020304" pitchFamily="18" charset="0"/>
                        </a:rPr>
                        <a:t>50</a:t>
                      </a:r>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dirty="0">
                          <a:latin typeface="Times New Roman" panose="02020603050405020304" pitchFamily="18" charset="0"/>
                          <a:cs typeface="Times New Roman" panose="02020603050405020304" pitchFamily="18" charset="0"/>
                        </a:rPr>
                        <a:t>100</a:t>
                      </a:r>
                      <a:endParaRPr kumimoji="1" lang="ja-JP"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6620310"/>
                  </a:ext>
                </a:extLst>
              </a:tr>
            </a:tbl>
          </a:graphicData>
        </a:graphic>
      </p:graphicFrame>
      <p:cxnSp>
        <p:nvCxnSpPr>
          <p:cNvPr id="32" name="直線コネクタ 31">
            <a:extLst>
              <a:ext uri="{FF2B5EF4-FFF2-40B4-BE49-F238E27FC236}">
                <a16:creationId xmlns:a16="http://schemas.microsoft.com/office/drawing/2014/main" id="{BEB35942-6825-4396-AF91-7BF364ABBCF6}"/>
              </a:ext>
            </a:extLst>
          </p:cNvPr>
          <p:cNvCxnSpPr>
            <a:cxnSpLocks/>
          </p:cNvCxnSpPr>
          <p:nvPr/>
        </p:nvCxnSpPr>
        <p:spPr>
          <a:xfrm flipV="1">
            <a:off x="3346101" y="5582945"/>
            <a:ext cx="1071954" cy="4151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99F8FFAF-7241-4742-B934-29302AFF8569}"/>
              </a:ext>
            </a:extLst>
          </p:cNvPr>
          <p:cNvSpPr txBox="1"/>
          <p:nvPr/>
        </p:nvSpPr>
        <p:spPr>
          <a:xfrm>
            <a:off x="578802" y="4228531"/>
            <a:ext cx="1415772" cy="461665"/>
          </a:xfrm>
          <a:prstGeom prst="rect">
            <a:avLst/>
          </a:prstGeom>
          <a:noFill/>
        </p:spPr>
        <p:txBody>
          <a:bodyPr wrap="none" rtlCol="0">
            <a:spAutoFit/>
          </a:bodyPr>
          <a:lstStyle/>
          <a:p>
            <a:r>
              <a:rPr kumimoji="1" lang="ja-JP" altLang="en-US" sz="2400" dirty="0">
                <a:solidFill>
                  <a:srgbClr val="00B050"/>
                </a:solidFill>
              </a:rPr>
              <a:t>実験条件</a:t>
            </a:r>
          </a:p>
        </p:txBody>
      </p:sp>
      <p:grpSp>
        <p:nvGrpSpPr>
          <p:cNvPr id="6" name="グループ化 5">
            <a:extLst>
              <a:ext uri="{FF2B5EF4-FFF2-40B4-BE49-F238E27FC236}">
                <a16:creationId xmlns:a16="http://schemas.microsoft.com/office/drawing/2014/main" id="{02DC60D2-EB14-4559-AC7D-AAA142FABDB6}"/>
              </a:ext>
            </a:extLst>
          </p:cNvPr>
          <p:cNvGrpSpPr/>
          <p:nvPr/>
        </p:nvGrpSpPr>
        <p:grpSpPr>
          <a:xfrm>
            <a:off x="179169" y="1081189"/>
            <a:ext cx="4227867" cy="2763159"/>
            <a:chOff x="24125" y="1079588"/>
            <a:chExt cx="4227867" cy="2763159"/>
          </a:xfrm>
        </p:grpSpPr>
        <p:sp>
          <p:nvSpPr>
            <p:cNvPr id="50" name="吹き出し: 角を丸めた四角形 49">
              <a:extLst>
                <a:ext uri="{FF2B5EF4-FFF2-40B4-BE49-F238E27FC236}">
                  <a16:creationId xmlns:a16="http://schemas.microsoft.com/office/drawing/2014/main" id="{985A9AD8-BC09-44A5-8AF6-33047DC87115}"/>
                </a:ext>
              </a:extLst>
            </p:cNvPr>
            <p:cNvSpPr/>
            <p:nvPr/>
          </p:nvSpPr>
          <p:spPr>
            <a:xfrm>
              <a:off x="24125" y="1285559"/>
              <a:ext cx="3050052" cy="2557188"/>
            </a:xfrm>
            <a:prstGeom prst="wedgeRoundRectCallout">
              <a:avLst>
                <a:gd name="adj1" fmla="val 48312"/>
                <a:gd name="adj2" fmla="val 20736"/>
                <a:gd name="adj3" fmla="val 1666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直流とは？交流とは何が違う？ – 東北制御">
              <a:extLst>
                <a:ext uri="{FF2B5EF4-FFF2-40B4-BE49-F238E27FC236}">
                  <a16:creationId xmlns:a16="http://schemas.microsoft.com/office/drawing/2014/main" id="{C7ACFEAC-B2FB-4060-BE7F-A4FC777F48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22" y="1407206"/>
              <a:ext cx="2648702" cy="2349801"/>
            </a:xfrm>
            <a:prstGeom prst="rect">
              <a:avLst/>
            </a:prstGeom>
            <a:noFill/>
            <a:extLst>
              <a:ext uri="{909E8E84-426E-40DD-AFC4-6F175D3DCCD1}">
                <a14:hiddenFill xmlns:a14="http://schemas.microsoft.com/office/drawing/2010/main">
                  <a:solidFill>
                    <a:srgbClr val="FFFFFF"/>
                  </a:solidFill>
                </a14:hiddenFill>
              </a:ext>
            </a:extLst>
          </p:spPr>
        </p:pic>
        <p:sp>
          <p:nvSpPr>
            <p:cNvPr id="53" name="正方形/長方形 52">
              <a:extLst>
                <a:ext uri="{FF2B5EF4-FFF2-40B4-BE49-F238E27FC236}">
                  <a16:creationId xmlns:a16="http://schemas.microsoft.com/office/drawing/2014/main" id="{6683CC47-D96F-47FA-BC88-2D2FCB6F2535}"/>
                </a:ext>
              </a:extLst>
            </p:cNvPr>
            <p:cNvSpPr/>
            <p:nvPr/>
          </p:nvSpPr>
          <p:spPr>
            <a:xfrm>
              <a:off x="535417" y="3138659"/>
              <a:ext cx="2066130" cy="58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交流前庭電気刺激</a:t>
              </a:r>
            </a:p>
          </p:txBody>
        </p:sp>
        <p:cxnSp>
          <p:nvCxnSpPr>
            <p:cNvPr id="1029" name="直線矢印コネクタ 1028">
              <a:extLst>
                <a:ext uri="{FF2B5EF4-FFF2-40B4-BE49-F238E27FC236}">
                  <a16:creationId xmlns:a16="http://schemas.microsoft.com/office/drawing/2014/main" id="{D85A56F2-8439-4B3E-AA75-799EF1506F8E}"/>
                </a:ext>
              </a:extLst>
            </p:cNvPr>
            <p:cNvCxnSpPr>
              <a:cxnSpLocks/>
              <a:stCxn id="50" idx="3"/>
            </p:cNvCxnSpPr>
            <p:nvPr/>
          </p:nvCxnSpPr>
          <p:spPr>
            <a:xfrm>
              <a:off x="3074177" y="2564153"/>
              <a:ext cx="1177815" cy="22293"/>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A2FED20-8544-4D27-8630-657353C996B4}"/>
                </a:ext>
              </a:extLst>
            </p:cNvPr>
            <p:cNvSpPr txBox="1"/>
            <p:nvPr/>
          </p:nvSpPr>
          <p:spPr>
            <a:xfrm>
              <a:off x="423758" y="1079588"/>
              <a:ext cx="2031325" cy="461665"/>
            </a:xfrm>
            <a:prstGeom prst="rect">
              <a:avLst/>
            </a:prstGeom>
            <a:solidFill>
              <a:schemeClr val="bg1"/>
            </a:solidFill>
          </p:spPr>
          <p:txBody>
            <a:bodyPr wrap="none" rtlCol="0">
              <a:spAutoFit/>
            </a:bodyPr>
            <a:lstStyle/>
            <a:p>
              <a:r>
                <a:rPr kumimoji="1" lang="ja-JP" altLang="en-US" sz="2400" dirty="0">
                  <a:solidFill>
                    <a:srgbClr val="00B050"/>
                  </a:solidFill>
                </a:rPr>
                <a:t>前庭電気刺激</a:t>
              </a:r>
            </a:p>
          </p:txBody>
        </p:sp>
      </p:grpSp>
      <p:grpSp>
        <p:nvGrpSpPr>
          <p:cNvPr id="7" name="グループ化 6">
            <a:extLst>
              <a:ext uri="{FF2B5EF4-FFF2-40B4-BE49-F238E27FC236}">
                <a16:creationId xmlns:a16="http://schemas.microsoft.com/office/drawing/2014/main" id="{951326ED-BA8D-4EFD-9E89-96C817C08848}"/>
              </a:ext>
            </a:extLst>
          </p:cNvPr>
          <p:cNvGrpSpPr/>
          <p:nvPr/>
        </p:nvGrpSpPr>
        <p:grpSpPr>
          <a:xfrm>
            <a:off x="5111933" y="1081189"/>
            <a:ext cx="3811286" cy="2796895"/>
            <a:chOff x="5111933" y="956499"/>
            <a:chExt cx="3811286" cy="2796895"/>
          </a:xfrm>
        </p:grpSpPr>
        <p:sp>
          <p:nvSpPr>
            <p:cNvPr id="49" name="吹き出し: 角を丸めた四角形 48">
              <a:extLst>
                <a:ext uri="{FF2B5EF4-FFF2-40B4-BE49-F238E27FC236}">
                  <a16:creationId xmlns:a16="http://schemas.microsoft.com/office/drawing/2014/main" id="{DE414DAF-80DF-4D31-A90E-18B9B7F84207}"/>
                </a:ext>
              </a:extLst>
            </p:cNvPr>
            <p:cNvSpPr/>
            <p:nvPr/>
          </p:nvSpPr>
          <p:spPr>
            <a:xfrm>
              <a:off x="5714095" y="1156218"/>
              <a:ext cx="3209124" cy="2597176"/>
            </a:xfrm>
            <a:prstGeom prst="wedgeRoundRectCallout">
              <a:avLst>
                <a:gd name="adj1" fmla="val -49321"/>
                <a:gd name="adj2" fmla="val -17181"/>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図 46">
              <a:extLst>
                <a:ext uri="{FF2B5EF4-FFF2-40B4-BE49-F238E27FC236}">
                  <a16:creationId xmlns:a16="http://schemas.microsoft.com/office/drawing/2014/main" id="{00EDBEE5-5CFC-468F-A735-0875A3ABDA7A}"/>
                </a:ext>
              </a:extLst>
            </p:cNvPr>
            <p:cNvPicPr>
              <a:picLocks noChangeAspect="1"/>
            </p:cNvPicPr>
            <p:nvPr/>
          </p:nvPicPr>
          <p:blipFill>
            <a:blip r:embed="rId4"/>
            <a:stretch>
              <a:fillRect/>
            </a:stretch>
          </p:blipFill>
          <p:spPr>
            <a:xfrm>
              <a:off x="5925248" y="1506208"/>
              <a:ext cx="2786818" cy="1734453"/>
            </a:xfrm>
            <a:prstGeom prst="rect">
              <a:avLst/>
            </a:prstGeom>
          </p:spPr>
        </p:pic>
        <p:cxnSp>
          <p:nvCxnSpPr>
            <p:cNvPr id="1027" name="直線矢印コネクタ 1026">
              <a:extLst>
                <a:ext uri="{FF2B5EF4-FFF2-40B4-BE49-F238E27FC236}">
                  <a16:creationId xmlns:a16="http://schemas.microsoft.com/office/drawing/2014/main" id="{2B219D16-438A-4A24-8EF1-ABFB0E6F9595}"/>
                </a:ext>
              </a:extLst>
            </p:cNvPr>
            <p:cNvCxnSpPr>
              <a:cxnSpLocks/>
              <a:stCxn id="49" idx="4"/>
            </p:cNvCxnSpPr>
            <p:nvPr/>
          </p:nvCxnSpPr>
          <p:spPr>
            <a:xfrm flipH="1" flipV="1">
              <a:off x="5111933" y="2002971"/>
              <a:ext cx="623952" cy="5614"/>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5BE10FA0-A1B9-438F-BD10-06797BD4ECE9}"/>
                </a:ext>
              </a:extLst>
            </p:cNvPr>
            <p:cNvSpPr/>
            <p:nvPr/>
          </p:nvSpPr>
          <p:spPr>
            <a:xfrm>
              <a:off x="6285592" y="3247582"/>
              <a:ext cx="2066130" cy="4478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揺動視覚刺激</a:t>
              </a:r>
            </a:p>
          </p:txBody>
        </p:sp>
        <p:sp>
          <p:nvSpPr>
            <p:cNvPr id="19" name="テキスト ボックス 18">
              <a:extLst>
                <a:ext uri="{FF2B5EF4-FFF2-40B4-BE49-F238E27FC236}">
                  <a16:creationId xmlns:a16="http://schemas.microsoft.com/office/drawing/2014/main" id="{A4169739-613F-4CC5-AC58-8EFB8D510643}"/>
                </a:ext>
              </a:extLst>
            </p:cNvPr>
            <p:cNvSpPr txBox="1"/>
            <p:nvPr/>
          </p:nvSpPr>
          <p:spPr>
            <a:xfrm>
              <a:off x="6610771" y="956499"/>
              <a:ext cx="1415772" cy="461665"/>
            </a:xfrm>
            <a:prstGeom prst="rect">
              <a:avLst/>
            </a:prstGeom>
            <a:solidFill>
              <a:schemeClr val="bg1"/>
            </a:solidFill>
          </p:spPr>
          <p:txBody>
            <a:bodyPr wrap="none" rtlCol="0">
              <a:spAutoFit/>
            </a:bodyPr>
            <a:lstStyle/>
            <a:p>
              <a:r>
                <a:rPr kumimoji="1" lang="ja-JP" altLang="en-US" sz="2400" dirty="0">
                  <a:solidFill>
                    <a:srgbClr val="00B050"/>
                  </a:solidFill>
                </a:rPr>
                <a:t>視覚刺激</a:t>
              </a:r>
            </a:p>
          </p:txBody>
        </p:sp>
      </p:grpSp>
    </p:spTree>
    <p:extLst>
      <p:ext uri="{BB962C8B-B14F-4D97-AF65-F5344CB8AC3E}">
        <p14:creationId xmlns:p14="http://schemas.microsoft.com/office/powerpoint/2010/main" val="1555469344"/>
      </p:ext>
    </p:extLst>
  </p:cSld>
  <p:clrMapOvr>
    <a:masterClrMapping/>
  </p:clrMapOvr>
  <mc:AlternateContent xmlns:mc="http://schemas.openxmlformats.org/markup-compatibility/2006" xmlns:p14="http://schemas.microsoft.com/office/powerpoint/2010/main">
    <mc:Choice Requires="p14">
      <p:transition spd="slow" p14:dur="2000" advTm="74692"/>
    </mc:Choice>
    <mc:Fallback xmlns="">
      <p:transition spd="slow" advTm="74692"/>
    </mc:Fallback>
  </mc:AlternateContent>
</p:sld>
</file>

<file path=ppt/theme/theme1.xml><?xml version="1.0" encoding="utf-8"?>
<a:theme xmlns:a="http://schemas.openxmlformats.org/drawingml/2006/main" name="レトロスペクト">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2462</TotalTime>
  <Words>405</Words>
  <Application>Microsoft Office PowerPoint</Application>
  <PresentationFormat>画面に合わせる (4:3)</PresentationFormat>
  <Paragraphs>119</Paragraphs>
  <Slides>15</Slides>
  <Notes>3</Notes>
  <HiddenSlides>2</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15</vt:i4>
      </vt:variant>
    </vt:vector>
  </HeadingPairs>
  <TitlesOfParts>
    <vt:vector size="25" baseType="lpstr">
      <vt:lpstr>ＭＳ Ｐゴシック</vt:lpstr>
      <vt:lpstr>MS Gothic</vt:lpstr>
      <vt:lpstr>MS Gothic</vt:lpstr>
      <vt:lpstr>游ゴシック</vt:lpstr>
      <vt:lpstr>Arial</vt:lpstr>
      <vt:lpstr>Bodoni MT Black</vt:lpstr>
      <vt:lpstr>Calibri</vt:lpstr>
      <vt:lpstr>Calibri Light</vt:lpstr>
      <vt:lpstr>Times New Roman</vt:lpstr>
      <vt:lpstr>レトロスペクト</vt:lpstr>
      <vt:lpstr>C-3 選手の3次元位置を追跡する バレーボール分析支援システム</vt:lpstr>
      <vt:lpstr>研究背景・目的</vt:lpstr>
      <vt:lpstr>いいかんじ</vt:lpstr>
      <vt:lpstr>　スマートコックピット</vt:lpstr>
      <vt:lpstr>　研究背景・目的</vt:lpstr>
      <vt:lpstr>　実験方針</vt:lpstr>
      <vt:lpstr>　評価方法</vt:lpstr>
      <vt:lpstr>　実験器具</vt:lpstr>
      <vt:lpstr>　実験方法</vt:lpstr>
      <vt:lpstr>　実験結果</vt:lpstr>
      <vt:lpstr>　実験結果</vt:lpstr>
      <vt:lpstr>　実験結果</vt:lpstr>
      <vt:lpstr>　まとめ</vt:lpstr>
      <vt:lpstr>　評価方法</vt:lpstr>
      <vt:lpstr>　評価方法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深層学習を用いた款状解析システムによる集中度の定量化</dc:title>
  <dc:creator>中田 亘</dc:creator>
  <cp:lastModifiedBy>Ec5-19 ec30103v(長岡高専)</cp:lastModifiedBy>
  <cp:revision>118</cp:revision>
  <cp:lastPrinted>2020-01-20T20:32:45Z</cp:lastPrinted>
  <dcterms:created xsi:type="dcterms:W3CDTF">2020-01-04T21:19:10Z</dcterms:created>
  <dcterms:modified xsi:type="dcterms:W3CDTF">2023-01-17T06:31:41Z</dcterms:modified>
</cp:coreProperties>
</file>