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21"/>
  </p:notesMasterIdLst>
  <p:sldIdLst>
    <p:sldId id="269" r:id="rId2"/>
    <p:sldId id="282" r:id="rId3"/>
    <p:sldId id="283" r:id="rId4"/>
    <p:sldId id="299" r:id="rId5"/>
    <p:sldId id="284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96" r:id="rId18"/>
    <p:sldId id="297" r:id="rId19"/>
    <p:sldId id="298" r:id="rId20"/>
  </p:sldIdLst>
  <p:sldSz cx="9144000" cy="6858000" type="screen4x3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中田 亘" initials="中田" lastIdx="4" clrIdx="0">
    <p:extLst>
      <p:ext uri="{19B8F6BF-5375-455C-9EA6-DF929625EA0E}">
        <p15:presenceInfo xmlns:p15="http://schemas.microsoft.com/office/powerpoint/2012/main" userId="afd29a766a71edc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000000"/>
    <a:srgbClr val="FF6600"/>
    <a:srgbClr val="D2ECB6"/>
    <a:srgbClr val="DCF0C6"/>
    <a:srgbClr val="FFFFFF"/>
    <a:srgbClr val="D9D9D9"/>
    <a:srgbClr val="A6A6A6"/>
    <a:srgbClr val="FF9933"/>
    <a:srgbClr val="F2A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スタイル (淡色)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77" autoAdjust="0"/>
    <p:restoredTop sz="94648"/>
  </p:normalViewPr>
  <p:slideViewPr>
    <p:cSldViewPr snapToGrid="0">
      <p:cViewPr>
        <p:scale>
          <a:sx n="75" d="100"/>
          <a:sy n="75" d="100"/>
        </p:scale>
        <p:origin x="808" y="16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9E4E6D-CA91-433C-8D56-03622934BE5C}" type="datetimeFigureOut">
              <a:rPr kumimoji="1" lang="ja-JP" altLang="en-US" smtClean="0"/>
              <a:t>2023/1/20</a:t>
            </a:fld>
            <a:endParaRPr kumimoji="1"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36DA81-8193-4980-9565-726340B2A6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1963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36DA81-8193-4980-9565-726340B2A604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7901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44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EAFFB-16E4-4FFE-B2C5-A5F96E944BB4}" type="datetime1">
              <a:rPr kumimoji="1" lang="ja-JP" altLang="en-US" smtClean="0"/>
              <a:t>2023/1/20</a:t>
            </a:fld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56846-1EF8-4374-B523-FE9A680A5F8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45F40922-5495-466F-8C75-8B5A7A510380}"/>
              </a:ext>
            </a:extLst>
          </p:cNvPr>
          <p:cNvGrpSpPr/>
          <p:nvPr userDrawn="1"/>
        </p:nvGrpSpPr>
        <p:grpSpPr>
          <a:xfrm>
            <a:off x="6119344" y="5639159"/>
            <a:ext cx="2925343" cy="654618"/>
            <a:chOff x="6160907" y="4927256"/>
            <a:chExt cx="2925343" cy="654618"/>
          </a:xfrm>
        </p:grpSpPr>
        <p:pic>
          <p:nvPicPr>
            <p:cNvPr id="11" name="図 10">
              <a:extLst>
                <a:ext uri="{FF2B5EF4-FFF2-40B4-BE49-F238E27FC236}">
                  <a16:creationId xmlns:a16="http://schemas.microsoft.com/office/drawing/2014/main" id="{41413F20-1B21-4D3B-B608-467F316452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03980" y="4927256"/>
              <a:ext cx="482270" cy="632309"/>
            </a:xfrm>
            <a:prstGeom prst="rect">
              <a:avLst/>
            </a:prstGeom>
          </p:spPr>
        </p:pic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027BC8A3-A851-40D4-8AFF-066C3E4F62C4}"/>
                </a:ext>
              </a:extLst>
            </p:cNvPr>
            <p:cNvSpPr txBox="1"/>
            <p:nvPr/>
          </p:nvSpPr>
          <p:spPr>
            <a:xfrm>
              <a:off x="6160907" y="5074043"/>
              <a:ext cx="2443073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en-US" altLang="ja-JP" sz="1350" dirty="0">
                  <a:solidFill>
                    <a:srgbClr val="FF0000"/>
                  </a:solidFill>
                  <a:latin typeface="Bodoni MT Black" panose="02070A03080606020203" pitchFamily="18" charset="0"/>
                </a:rPr>
                <a:t>T</a:t>
              </a:r>
              <a:r>
                <a:rPr kumimoji="1" lang="en-US" altLang="ja-JP" sz="1350" dirty="0">
                  <a:latin typeface="Bodoni MT Black" panose="02070A03080606020203" pitchFamily="18" charset="0"/>
                </a:rPr>
                <a:t>oyama</a:t>
              </a:r>
              <a:r>
                <a:rPr kumimoji="1" lang="en-US" altLang="ja-JP" sz="1350" dirty="0">
                  <a:solidFill>
                    <a:schemeClr val="bg1"/>
                  </a:solidFill>
                  <a:latin typeface="Bodoni MT Black" panose="02070A03080606020203" pitchFamily="18" charset="0"/>
                </a:rPr>
                <a:t> </a:t>
              </a:r>
              <a:r>
                <a:rPr kumimoji="1" lang="en-US" altLang="ja-JP" sz="1350" dirty="0">
                  <a:solidFill>
                    <a:srgbClr val="FF0000"/>
                  </a:solidFill>
                  <a:latin typeface="Bodoni MT Black" panose="02070A03080606020203" pitchFamily="18" charset="0"/>
                </a:rPr>
                <a:t>S</a:t>
              </a:r>
              <a:r>
                <a:rPr kumimoji="1" lang="en-US" altLang="ja-JP" sz="1350" dirty="0">
                  <a:latin typeface="Bodoni MT Black" panose="02070A03080606020203" pitchFamily="18" charset="0"/>
                </a:rPr>
                <a:t>ystem </a:t>
              </a:r>
            </a:p>
            <a:p>
              <a:pPr algn="r"/>
              <a:r>
                <a:rPr kumimoji="1" lang="en-US" altLang="ja-JP" sz="1350" dirty="0">
                  <a:solidFill>
                    <a:srgbClr val="FF0000"/>
                  </a:solidFill>
                  <a:latin typeface="Bodoni MT Black" panose="02070A03080606020203" pitchFamily="18" charset="0"/>
                </a:rPr>
                <a:t>D</a:t>
              </a:r>
              <a:r>
                <a:rPr kumimoji="1" lang="en-US" altLang="ja-JP" sz="1350" dirty="0">
                  <a:latin typeface="Bodoni MT Black" panose="02070A03080606020203" pitchFamily="18" charset="0"/>
                </a:rPr>
                <a:t>esign </a:t>
              </a:r>
              <a:r>
                <a:rPr kumimoji="1" lang="en-US" altLang="ja-JP" sz="1350" dirty="0">
                  <a:solidFill>
                    <a:srgbClr val="FF0000"/>
                  </a:solidFill>
                  <a:latin typeface="Bodoni MT Black" panose="02070A03080606020203" pitchFamily="18" charset="0"/>
                </a:rPr>
                <a:t>L</a:t>
              </a:r>
              <a:r>
                <a:rPr kumimoji="1" lang="en-US" altLang="ja-JP" sz="1350" dirty="0">
                  <a:latin typeface="Bodoni MT Black" panose="02070A03080606020203" pitchFamily="18" charset="0"/>
                </a:rPr>
                <a:t>aboratory</a:t>
              </a:r>
              <a:endParaRPr kumimoji="1" lang="ja-JP" altLang="en-US" sz="1350">
                <a:latin typeface="Bodoni MT Black" panose="02070A03080606020203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9977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C9CF4-CE6B-4C9D-88F9-673EE74768DD}" type="datetime1">
              <a:rPr kumimoji="1" lang="ja-JP" altLang="en-US" smtClean="0"/>
              <a:t>2023/1/20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r>
              <a:rPr kumimoji="1" lang="zh-TW" altLang="en-US"/>
              <a:t>長岡高専　電子制御工学科　制御工学研究室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56846-1EF8-4374-B523-FE9A680A5F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0451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4AADA-ADA7-4C17-985B-D4A44CF755AC}" type="datetime1">
              <a:rPr kumimoji="1" lang="ja-JP" altLang="en-US" smtClean="0"/>
              <a:t>2023/1/20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r>
              <a:rPr kumimoji="1" lang="zh-TW" altLang="en-US"/>
              <a:t>長岡高専　電子制御工学科　制御工学研究室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56846-1EF8-4374-B523-FE9A680A5F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4147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1591" y="6459784"/>
            <a:ext cx="1854203" cy="365125"/>
          </a:xfrm>
        </p:spPr>
        <p:txBody>
          <a:bodyPr/>
          <a:lstStyle>
            <a:lvl1pPr>
              <a:defRPr sz="1800"/>
            </a:lvl1pPr>
          </a:lstStyle>
          <a:p>
            <a:fld id="{0151172D-7DA2-4A96-B0BD-2B45E6470C11}" type="datetime1">
              <a:rPr kumimoji="1" lang="ja-JP" altLang="en-US" smtClean="0"/>
              <a:pPr/>
              <a:t>2023/1/20</a:t>
            </a:fld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/>
            </a:lvl1pPr>
          </a:lstStyle>
          <a:p>
            <a:fld id="{E2856846-1EF8-4374-B523-FE9A680A5F89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9750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22AC3-3E4E-4AD4-84F5-98520CA0E6EA}" type="datetime1">
              <a:rPr kumimoji="1" lang="ja-JP" altLang="en-US" smtClean="0"/>
              <a:t>2023/1/20</a:t>
            </a:fld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56846-1EF8-4374-B523-FE9A680A5F8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1566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7F813-079C-4449-A913-7FC367B3719B}" type="datetime1">
              <a:rPr kumimoji="1" lang="ja-JP" altLang="en-US" smtClean="0"/>
              <a:t>2023/1/20</a:t>
            </a:fld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56846-1EF8-4374-B523-FE9A680A5F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7712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DE11E-121B-4DF1-A7C7-F22F79D5863C}" type="datetime1">
              <a:rPr kumimoji="1" lang="ja-JP" altLang="en-US" smtClean="0"/>
              <a:t>2023/1/20</a:t>
            </a:fld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56846-1EF8-4374-B523-FE9A680A5F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2045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896984"/>
          </a:xfrm>
          <a:solidFill>
            <a:schemeClr val="accent2"/>
          </a:solidFill>
        </p:spPr>
        <p:txBody>
          <a:bodyPr anchor="ctr">
            <a:normAutofit/>
          </a:bodyPr>
          <a:lstStyle>
            <a:lvl1pPr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D75F6-044E-491D-986A-5218474C3849}" type="datetime1">
              <a:rPr kumimoji="1" lang="ja-JP" altLang="en-US" smtClean="0"/>
              <a:t>2023/1/20</a:t>
            </a:fld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56846-1EF8-4374-B523-FE9A680A5F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598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65AAA-4C39-4533-9757-B6DE8CE5EC87}" type="datetime1">
              <a:rPr kumimoji="1" lang="ja-JP" altLang="en-US" smtClean="0"/>
              <a:t>2023/1/20</a:t>
            </a:fld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56846-1EF8-4374-B523-FE9A680A5F8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897FAB4-C10F-F941-9FD8-4E7751AAC440}"/>
              </a:ext>
            </a:extLst>
          </p:cNvPr>
          <p:cNvSpPr txBox="1"/>
          <p:nvPr userDrawn="1"/>
        </p:nvSpPr>
        <p:spPr>
          <a:xfrm>
            <a:off x="2998879" y="6479359"/>
            <a:ext cx="322037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sz="1350" dirty="0">
                <a:solidFill>
                  <a:schemeClr val="bg1"/>
                </a:solidFill>
                <a:latin typeface="Bodoni MT Black" panose="02070A03080606020203" pitchFamily="18" charset="0"/>
              </a:rPr>
              <a:t>T</a:t>
            </a:r>
            <a:r>
              <a:rPr kumimoji="1" lang="en-US" altLang="ja-JP" sz="1350" dirty="0">
                <a:latin typeface="Bodoni MT Black" panose="02070A03080606020203" pitchFamily="18" charset="0"/>
              </a:rPr>
              <a:t>oyama</a:t>
            </a:r>
            <a:r>
              <a:rPr kumimoji="1" lang="en-US" altLang="ja-JP" sz="1350" dirty="0">
                <a:solidFill>
                  <a:schemeClr val="bg1"/>
                </a:solidFill>
                <a:latin typeface="Bodoni MT Black" panose="02070A03080606020203" pitchFamily="18" charset="0"/>
              </a:rPr>
              <a:t> S</a:t>
            </a:r>
            <a:r>
              <a:rPr kumimoji="1" lang="en-US" altLang="ja-JP" sz="1350" dirty="0">
                <a:latin typeface="Bodoni MT Black" panose="02070A03080606020203" pitchFamily="18" charset="0"/>
              </a:rPr>
              <a:t>ystem </a:t>
            </a:r>
            <a:r>
              <a:rPr kumimoji="1" lang="en-US" altLang="ja-JP" sz="1350" dirty="0">
                <a:solidFill>
                  <a:schemeClr val="bg1"/>
                </a:solidFill>
                <a:latin typeface="Bodoni MT Black" panose="02070A03080606020203" pitchFamily="18" charset="0"/>
              </a:rPr>
              <a:t>D</a:t>
            </a:r>
            <a:r>
              <a:rPr kumimoji="1" lang="en-US" altLang="ja-JP" sz="1350" dirty="0">
                <a:latin typeface="Bodoni MT Black" panose="02070A03080606020203" pitchFamily="18" charset="0"/>
              </a:rPr>
              <a:t>esign </a:t>
            </a:r>
            <a:r>
              <a:rPr kumimoji="1" lang="en-US" altLang="ja-JP" sz="1350" dirty="0">
                <a:solidFill>
                  <a:schemeClr val="bg1"/>
                </a:solidFill>
                <a:latin typeface="Bodoni MT Black" panose="02070A03080606020203" pitchFamily="18" charset="0"/>
              </a:rPr>
              <a:t>L</a:t>
            </a:r>
            <a:r>
              <a:rPr kumimoji="1" lang="en-US" altLang="ja-JP" sz="1350" dirty="0">
                <a:latin typeface="Bodoni MT Black" panose="02070A03080606020203" pitchFamily="18" charset="0"/>
              </a:rPr>
              <a:t>aboratory</a:t>
            </a:r>
            <a:endParaRPr kumimoji="1" lang="ja-JP" altLang="en-US" sz="1350">
              <a:latin typeface="Bodoni MT Black" panose="02070A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0512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89E10A35-18E7-4C34-A608-8F9C6570FF17}" type="datetime1">
              <a:rPr kumimoji="1" lang="ja-JP" altLang="en-US" smtClean="0"/>
              <a:t>2023/1/20</a:t>
            </a:fld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2856846-1EF8-4374-B523-FE9A680A5F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1355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510F7-DF63-4592-B9AC-44F49C49724F}" type="datetime1">
              <a:rPr kumimoji="1" lang="ja-JP" altLang="en-US" smtClean="0"/>
              <a:t>2023/1/20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r>
              <a:rPr kumimoji="1" lang="zh-TW" altLang="en-US" dirty="0"/>
              <a:t>長岡高専　電子制御工学科　制御工学研究室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56846-1EF8-4374-B523-FE9A680A5F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2087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+mn-lt"/>
              </a:defRPr>
            </a:lvl1pPr>
          </a:lstStyle>
          <a:p>
            <a:fld id="{8209CCA8-EEE3-4970-ACF8-17990B1D87EC}" type="datetime1">
              <a:rPr kumimoji="1" lang="ja-JP" altLang="en-US" smtClean="0"/>
              <a:pPr/>
              <a:t>2023/1/20</a:t>
            </a:fld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  <a:latin typeface="+mn-ea"/>
                <a:ea typeface="+mn-ea"/>
              </a:defRPr>
            </a:lvl1pPr>
          </a:lstStyle>
          <a:p>
            <a:fld id="{E2856846-1EF8-4374-B523-FE9A680A5F89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B72CAFF-937D-424D-B844-CD44820B1698}"/>
              </a:ext>
            </a:extLst>
          </p:cNvPr>
          <p:cNvSpPr txBox="1"/>
          <p:nvPr userDrawn="1"/>
        </p:nvSpPr>
        <p:spPr>
          <a:xfrm>
            <a:off x="2984674" y="6479359"/>
            <a:ext cx="322037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sz="1350" dirty="0">
                <a:solidFill>
                  <a:schemeClr val="bg1"/>
                </a:solidFill>
                <a:latin typeface="Bodoni MT Black" panose="02070A03080606020203" pitchFamily="18" charset="0"/>
              </a:rPr>
              <a:t>T</a:t>
            </a:r>
            <a:r>
              <a:rPr kumimoji="1" lang="en-US" altLang="ja-JP" sz="1350" dirty="0">
                <a:latin typeface="Bodoni MT Black" panose="02070A03080606020203" pitchFamily="18" charset="0"/>
              </a:rPr>
              <a:t>oyama</a:t>
            </a:r>
            <a:r>
              <a:rPr kumimoji="1" lang="en-US" altLang="ja-JP" sz="1350" dirty="0">
                <a:solidFill>
                  <a:schemeClr val="bg1"/>
                </a:solidFill>
                <a:latin typeface="Bodoni MT Black" panose="02070A03080606020203" pitchFamily="18" charset="0"/>
              </a:rPr>
              <a:t> S</a:t>
            </a:r>
            <a:r>
              <a:rPr kumimoji="1" lang="en-US" altLang="ja-JP" sz="1350" dirty="0">
                <a:latin typeface="Bodoni MT Black" panose="02070A03080606020203" pitchFamily="18" charset="0"/>
              </a:rPr>
              <a:t>ystem </a:t>
            </a:r>
            <a:r>
              <a:rPr kumimoji="1" lang="en-US" altLang="ja-JP" sz="1350" dirty="0">
                <a:solidFill>
                  <a:schemeClr val="bg1"/>
                </a:solidFill>
                <a:latin typeface="Bodoni MT Black" panose="02070A03080606020203" pitchFamily="18" charset="0"/>
              </a:rPr>
              <a:t>D</a:t>
            </a:r>
            <a:r>
              <a:rPr kumimoji="1" lang="en-US" altLang="ja-JP" sz="1350" dirty="0">
                <a:latin typeface="Bodoni MT Black" panose="02070A03080606020203" pitchFamily="18" charset="0"/>
              </a:rPr>
              <a:t>esign </a:t>
            </a:r>
            <a:r>
              <a:rPr kumimoji="1" lang="en-US" altLang="ja-JP" sz="1350" dirty="0">
                <a:solidFill>
                  <a:schemeClr val="bg1"/>
                </a:solidFill>
                <a:latin typeface="Bodoni MT Black" panose="02070A03080606020203" pitchFamily="18" charset="0"/>
              </a:rPr>
              <a:t>L</a:t>
            </a:r>
            <a:r>
              <a:rPr kumimoji="1" lang="en-US" altLang="ja-JP" sz="1350" dirty="0">
                <a:latin typeface="Bodoni MT Black" panose="02070A03080606020203" pitchFamily="18" charset="0"/>
              </a:rPr>
              <a:t>aboratory</a:t>
            </a:r>
            <a:endParaRPr kumimoji="1" lang="ja-JP" altLang="en-US" sz="1350">
              <a:latin typeface="Bodoni MT Black" panose="02070A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6228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kumimoji="1" sz="4800" kern="1200" spc="-50" baseline="0">
          <a:solidFill>
            <a:schemeClr val="tx1">
              <a:lumMod val="75000"/>
              <a:lumOff val="25000"/>
            </a:schemeClr>
          </a:solidFill>
          <a:latin typeface="+mj-ea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kumimoji="1" sz="2000" kern="1200">
          <a:solidFill>
            <a:schemeClr val="tx1">
              <a:lumMod val="75000"/>
              <a:lumOff val="25000"/>
            </a:schemeClr>
          </a:solidFill>
          <a:latin typeface="+mn-ea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800" kern="1200">
          <a:solidFill>
            <a:schemeClr val="tx1">
              <a:lumMod val="75000"/>
              <a:lumOff val="25000"/>
            </a:schemeClr>
          </a:solidFill>
          <a:latin typeface="+mn-ea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ea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ea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ea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50DA14-926E-46C8-8BE0-8B94A4EDB6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/>
          <a:lstStyle/>
          <a:p>
            <a:r>
              <a:rPr kumimoji="1"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C-3</a:t>
            </a:r>
            <a:br>
              <a:rPr kumimoji="1"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ja-JP" alt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選手の</a:t>
            </a:r>
            <a:r>
              <a:rPr lang="en-US" altLang="ja-JP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r>
              <a:rPr lang="ja-JP" alt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次元位置を追跡する</a:t>
            </a:r>
            <a:br>
              <a:rPr lang="en-US" altLang="ja-JP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ja-JP" alt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バレーボール分析支援システム</a:t>
            </a:r>
            <a:endParaRPr kumimoji="1" lang="ja-JP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68C4CC4-33A3-4E9A-B3B5-8B7E782A0C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ja-JP" altLang="en-US" dirty="0"/>
              <a:t>制御工学研究室</a:t>
            </a:r>
            <a:r>
              <a:rPr lang="en-US" altLang="ja-JP" dirty="0"/>
              <a:t>  </a:t>
            </a:r>
            <a:r>
              <a:rPr lang="ja-JP" altLang="en-US" dirty="0"/>
              <a:t>佐野裕馬　</a:t>
            </a:r>
            <a:endParaRPr lang="en-US" altLang="ja-JP" dirty="0"/>
          </a:p>
          <a:p>
            <a:pPr algn="r"/>
            <a:r>
              <a:rPr lang="ja-JP" altLang="en-US" dirty="0"/>
              <a:t>指導教員　外山茂浩</a:t>
            </a:r>
            <a:endParaRPr lang="ja-JP" altLang="en-US" b="1" cap="none" dirty="0">
              <a:solidFill>
                <a:schemeClr val="tx1"/>
              </a:solidFill>
            </a:endParaRPr>
          </a:p>
          <a:p>
            <a:pPr algn="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95960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677"/>
    </mc:Choice>
    <mc:Fallback xmlns="">
      <p:transition spd="slow" advTm="17677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A3D40D-F2A2-DACF-25F2-825CA2315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選手の</a:t>
            </a:r>
            <a:r>
              <a:rPr kumimoji="1" lang="en-US" altLang="ja-JP" dirty="0"/>
              <a:t>3</a:t>
            </a:r>
            <a:r>
              <a:rPr kumimoji="1" lang="ja-JP" altLang="en-US" dirty="0"/>
              <a:t>次元位置推定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E1DC128-EE9C-1C83-F534-7E7A9E859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D75F6-044E-491D-986A-5218474C3849}" type="datetime1">
              <a:rPr kumimoji="1" lang="ja-JP" altLang="en-US" smtClean="0"/>
              <a:t>2023/1/20</a:t>
            </a:fld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6B6B4B3-8A35-C28A-E441-994D17187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56846-1EF8-4374-B523-FE9A680A5F89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22892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E6BF1C-4759-71E9-7A3E-452AEF9D5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選手位置の推定結果</a:t>
            </a:r>
            <a:r>
              <a:rPr kumimoji="1" lang="en-US" altLang="ja-JP" dirty="0"/>
              <a:t>(</a:t>
            </a:r>
            <a:r>
              <a:rPr kumimoji="1" lang="ja-JP" altLang="en-US" dirty="0"/>
              <a:t>手動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D948C7E-BAFF-E270-4C3E-9785BBE71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D75F6-044E-491D-986A-5218474C3849}" type="datetime1">
              <a:rPr kumimoji="1" lang="ja-JP" altLang="en-US" smtClean="0"/>
              <a:t>2023/1/20</a:t>
            </a:fld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E68E506-5832-0C00-C86C-A07323228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56846-1EF8-4374-B523-FE9A680A5F89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32489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56D777-066B-77D6-1554-1F8C22C56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選手位置の推定結果</a:t>
            </a:r>
            <a:r>
              <a:rPr kumimoji="1" lang="en-US" altLang="ja-JP" dirty="0"/>
              <a:t>(</a:t>
            </a:r>
            <a:r>
              <a:rPr kumimoji="1" lang="ja-JP" altLang="en-US" dirty="0"/>
              <a:t>手動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773A3D9-CEAE-F56D-5B80-96445938A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D75F6-044E-491D-986A-5218474C3849}" type="datetime1">
              <a:rPr kumimoji="1" lang="ja-JP" altLang="en-US" smtClean="0"/>
              <a:t>2023/1/20</a:t>
            </a:fld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555EBF2-8662-5FE8-7E02-8877297AC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56846-1EF8-4374-B523-FE9A680A5F89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73474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432935-3342-512E-F057-344BBFE54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映像間の選手の対応付け</a:t>
            </a:r>
            <a:r>
              <a:rPr kumimoji="1" lang="en-US" altLang="ja-JP" dirty="0"/>
              <a:t>(</a:t>
            </a:r>
            <a:r>
              <a:rPr kumimoji="1" lang="ja-JP" altLang="en-US" dirty="0"/>
              <a:t>自動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DF43B54-AA1B-2705-4537-F2913CFA3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D75F6-044E-491D-986A-5218474C3849}" type="datetime1">
              <a:rPr kumimoji="1" lang="ja-JP" altLang="en-US" smtClean="0"/>
              <a:t>2023/1/20</a:t>
            </a:fld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FE0B7D4-5F12-1B76-A958-CC461D5EB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56846-1EF8-4374-B523-FE9A680A5F89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00088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31E01A-2FF4-3EAC-EF83-FC462B80F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映像間の選手の対応付け</a:t>
            </a:r>
            <a:r>
              <a:rPr kumimoji="1" lang="en-US" altLang="ja-JP" dirty="0"/>
              <a:t>(</a:t>
            </a:r>
            <a:r>
              <a:rPr kumimoji="1" lang="ja-JP" altLang="en-US" dirty="0"/>
              <a:t>自動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23F3D1C-DDE1-1963-0817-2CDAD9B96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D75F6-044E-491D-986A-5218474C3849}" type="datetime1">
              <a:rPr kumimoji="1" lang="ja-JP" altLang="en-US" smtClean="0"/>
              <a:t>2023/1/20</a:t>
            </a:fld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8AACCCB-2223-0EBD-CC7F-D89DBE1D7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56846-1EF8-4374-B523-FE9A680A5F89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0105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B66383-7B87-CA8C-8AAE-220037E62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映像間の選手の対応付け</a:t>
            </a:r>
            <a:r>
              <a:rPr kumimoji="1" lang="en-US" altLang="ja-JP" dirty="0"/>
              <a:t>(</a:t>
            </a:r>
            <a:r>
              <a:rPr kumimoji="1" lang="ja-JP" altLang="en-US" dirty="0"/>
              <a:t>自動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14ADB49-69DF-7705-0294-705310132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D75F6-044E-491D-986A-5218474C3849}" type="datetime1">
              <a:rPr kumimoji="1" lang="ja-JP" altLang="en-US" smtClean="0"/>
              <a:t>2023/1/20</a:t>
            </a:fld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7EBACE1-C156-0AF4-680E-4340E1FFA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56846-1EF8-4374-B523-FE9A680A5F89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03244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F32ED4-540D-BE14-8748-B9DF59715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選手位置の推定結果</a:t>
            </a:r>
            <a:r>
              <a:rPr kumimoji="1" lang="en-US" altLang="ja-JP" dirty="0"/>
              <a:t>(</a:t>
            </a:r>
            <a:r>
              <a:rPr kumimoji="1" lang="ja-JP" altLang="en-US" dirty="0"/>
              <a:t>自動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86F989B-3D20-5554-1A7B-9402DA23B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D75F6-044E-491D-986A-5218474C3849}" type="datetime1">
              <a:rPr kumimoji="1" lang="ja-JP" altLang="en-US" smtClean="0"/>
              <a:t>2023/1/20</a:t>
            </a:fld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186D649-A933-D98D-95B8-A024D2448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56846-1EF8-4374-B523-FE9A680A5F89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61823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D232E1-EF51-BB9C-3F69-5BAA2068D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選手位置の推定結果</a:t>
            </a:r>
            <a:r>
              <a:rPr kumimoji="1" lang="en-US" altLang="ja-JP" dirty="0"/>
              <a:t>(</a:t>
            </a:r>
            <a:r>
              <a:rPr kumimoji="1" lang="ja-JP" altLang="en-US" dirty="0"/>
              <a:t>自動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A775027-1C63-407F-BD31-19C128503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D75F6-044E-491D-986A-5218474C3849}" type="datetime1">
              <a:rPr kumimoji="1" lang="ja-JP" altLang="en-US" smtClean="0"/>
              <a:t>2023/1/20</a:t>
            </a:fld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9C312BF-5B90-10F7-5B98-4A63B9710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56846-1EF8-4374-B523-FE9A680A5F89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89996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20AFE0-0E95-9F3F-C9CD-EBDC08761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今後の展望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DE6EDF2-8DCA-915A-9A8D-6218CB469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D75F6-044E-491D-986A-5218474C3849}" type="datetime1">
              <a:rPr kumimoji="1" lang="ja-JP" altLang="en-US" smtClean="0"/>
              <a:t>2023/1/20</a:t>
            </a:fld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4C009AF-FDDF-77FE-E80A-B22EA3B0D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56846-1EF8-4374-B523-FE9A680A5F89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13128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0E466A-6967-86C4-3744-A3EB6E208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まとめ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1244F9F-7E84-4701-74F4-6F9A1AF12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D75F6-044E-491D-986A-5218474C3849}" type="datetime1">
              <a:rPr kumimoji="1" lang="ja-JP" altLang="en-US" smtClean="0"/>
              <a:t>2023/1/20</a:t>
            </a:fld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1D68CE8-0094-216B-71AF-62416F7E0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56846-1EF8-4374-B523-FE9A680A5F89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7990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602BEE3-76EA-40DF-BE70-514760AA9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/>
              <a:t>研究背景①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395E176-4CE7-4FD4-A9B0-96160B63E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D75F6-044E-491D-986A-5218474C3849}" type="datetime1">
              <a:rPr kumimoji="1" lang="ja-JP" altLang="en-US" smtClean="0"/>
              <a:t>2023/1/20</a:t>
            </a:fld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F21737D-4AB0-4E52-84FB-64D5EFE1C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56846-1EF8-4374-B523-FE9A680A5F89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7856BF5-2709-B106-107B-2DA148FD040B}"/>
              </a:ext>
            </a:extLst>
          </p:cNvPr>
          <p:cNvSpPr txBox="1"/>
          <p:nvPr/>
        </p:nvSpPr>
        <p:spPr>
          <a:xfrm>
            <a:off x="237066" y="1370240"/>
            <a:ext cx="33009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現在のスポーツ指導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D02EAAE-D157-E40A-A337-F65FEFB166CA}"/>
              </a:ext>
            </a:extLst>
          </p:cNvPr>
          <p:cNvSpPr/>
          <p:nvPr/>
        </p:nvSpPr>
        <p:spPr>
          <a:xfrm>
            <a:off x="694270" y="2366719"/>
            <a:ext cx="3253416" cy="691791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2800" b="1" dirty="0"/>
              <a:t>感覚的な指導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D89D219C-1B1C-0B44-C78A-0268394E3181}"/>
              </a:ext>
            </a:extLst>
          </p:cNvPr>
          <p:cNvSpPr/>
          <p:nvPr/>
        </p:nvSpPr>
        <p:spPr>
          <a:xfrm>
            <a:off x="694270" y="4144267"/>
            <a:ext cx="3253416" cy="691791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2800" b="1" dirty="0"/>
              <a:t>定量的な指導</a:t>
            </a:r>
          </a:p>
        </p:txBody>
      </p:sp>
      <p:sp>
        <p:nvSpPr>
          <p:cNvPr id="10" name="三角形 17">
            <a:extLst>
              <a:ext uri="{FF2B5EF4-FFF2-40B4-BE49-F238E27FC236}">
                <a16:creationId xmlns:a16="http://schemas.microsoft.com/office/drawing/2014/main" id="{60ABA334-9A70-0DE1-F2AD-760041B9A283}"/>
              </a:ext>
            </a:extLst>
          </p:cNvPr>
          <p:cNvSpPr/>
          <p:nvPr/>
        </p:nvSpPr>
        <p:spPr>
          <a:xfrm rot="10800000">
            <a:off x="1817845" y="3503697"/>
            <a:ext cx="1156447" cy="383242"/>
          </a:xfrm>
          <a:prstGeom prst="triangle">
            <a:avLst>
              <a:gd name="adj" fmla="val 49419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11" name="テキスト ボックス 1">
            <a:extLst>
              <a:ext uri="{FF2B5EF4-FFF2-40B4-BE49-F238E27FC236}">
                <a16:creationId xmlns:a16="http://schemas.microsoft.com/office/drawing/2014/main" id="{36D7E924-DC52-2BC8-C226-1F5675499960}"/>
              </a:ext>
            </a:extLst>
          </p:cNvPr>
          <p:cNvSpPr txBox="1"/>
          <p:nvPr/>
        </p:nvSpPr>
        <p:spPr>
          <a:xfrm>
            <a:off x="4225062" y="2557200"/>
            <a:ext cx="25987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指導者の</a:t>
            </a:r>
            <a:r>
              <a:rPr kumimoji="1" lang="en-US" altLang="ja-JP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”</a:t>
            </a:r>
            <a:r>
              <a:rPr kumimoji="1" lang="ja-JP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目</a:t>
            </a:r>
            <a:r>
              <a:rPr kumimoji="1" lang="en-US" altLang="ja-JP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”</a:t>
            </a:r>
            <a:r>
              <a:rPr kumimoji="1" lang="ja-JP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に基づく</a:t>
            </a:r>
          </a:p>
        </p:txBody>
      </p:sp>
      <p:sp>
        <p:nvSpPr>
          <p:cNvPr id="12" name="テキスト ボックス 1">
            <a:extLst>
              <a:ext uri="{FF2B5EF4-FFF2-40B4-BE49-F238E27FC236}">
                <a16:creationId xmlns:a16="http://schemas.microsoft.com/office/drawing/2014/main" id="{E08F945E-A33E-3DBB-C7CA-F9757F1A4062}"/>
              </a:ext>
            </a:extLst>
          </p:cNvPr>
          <p:cNvSpPr txBox="1"/>
          <p:nvPr/>
        </p:nvSpPr>
        <p:spPr>
          <a:xfrm>
            <a:off x="4225062" y="4334748"/>
            <a:ext cx="42562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機械の</a:t>
            </a:r>
            <a:r>
              <a:rPr kumimoji="1" lang="en-US" altLang="ja-JP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”</a:t>
            </a:r>
            <a:r>
              <a:rPr kumimoji="1" lang="ja-JP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目</a:t>
            </a:r>
            <a:r>
              <a:rPr kumimoji="1" lang="en-US" altLang="ja-JP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”</a:t>
            </a:r>
            <a:r>
              <a:rPr kumimoji="1" lang="ja-JP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で選手の動きをデータ化</a:t>
            </a:r>
          </a:p>
        </p:txBody>
      </p:sp>
    </p:spTree>
    <p:extLst>
      <p:ext uri="{BB962C8B-B14F-4D97-AF65-F5344CB8AC3E}">
        <p14:creationId xmlns:p14="http://schemas.microsoft.com/office/powerpoint/2010/main" val="1598439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954"/>
    </mc:Choice>
    <mc:Fallback xmlns="">
      <p:transition spd="slow" advTm="47954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B8A393-D3D1-BCEF-1183-B96E9BD7B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研究背景②</a:t>
            </a:r>
            <a:endParaRPr kumimoji="1" lang="ja-JP" altLang="en-US" dirty="0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CDBE911-9588-3C59-5AC9-3FF13FE84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D75F6-044E-491D-986A-5218474C3849}" type="datetime1">
              <a:rPr kumimoji="1" lang="ja-JP" altLang="en-US" smtClean="0"/>
              <a:t>2023/1/20</a:t>
            </a:fld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3E41854-E933-DD83-7B4E-DD6BA403E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56846-1EF8-4374-B523-FE9A680A5F89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E420A78-7260-C15F-AF08-1027067A69EF}"/>
              </a:ext>
            </a:extLst>
          </p:cNvPr>
          <p:cNvSpPr txBox="1"/>
          <p:nvPr/>
        </p:nvSpPr>
        <p:spPr>
          <a:xfrm>
            <a:off x="237066" y="1370240"/>
            <a:ext cx="22204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データバレー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AD79A737-0865-F04E-6747-76B37C7A36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75" y="2011386"/>
            <a:ext cx="4169454" cy="2835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3D6573C-0E8F-D334-F45F-6CE80B344C12}"/>
              </a:ext>
            </a:extLst>
          </p:cNvPr>
          <p:cNvSpPr txBox="1"/>
          <p:nvPr/>
        </p:nvSpPr>
        <p:spPr>
          <a:xfrm>
            <a:off x="328674" y="5026095"/>
            <a:ext cx="475979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 fontAlgn="base"/>
            <a:r>
              <a:rPr lang="ja-JP" altLang="ja-JP" sz="2000" b="1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</a:rPr>
              <a:t>専門家がリアルタイム</a:t>
            </a:r>
            <a:r>
              <a:rPr lang="ja-JP" altLang="en-US" sz="2000" b="1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</a:rPr>
              <a:t>で</a:t>
            </a:r>
            <a:r>
              <a:rPr lang="ja-JP" altLang="ja-JP" sz="2000" b="1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</a:rPr>
              <a:t>選手の動きを入力</a:t>
            </a:r>
            <a:r>
              <a:rPr lang="en-US" altLang="ja-JP" sz="2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</a:rPr>
              <a:t>​</a:t>
            </a:r>
          </a:p>
          <a:p>
            <a:pPr marL="271463" indent="-271463" algn="l" rtl="0" fontAlgn="base"/>
            <a:r>
              <a:rPr lang="ja-JP" altLang="ja-JP" sz="2000" b="1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</a:rPr>
              <a:t>→後からプレイの決定率や、選手の位置を</a:t>
            </a:r>
            <a:r>
              <a:rPr lang="ja-JP" altLang="en-US" sz="2000" b="1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</a:rPr>
              <a:t>　</a:t>
            </a:r>
            <a:r>
              <a:rPr lang="ja-JP" altLang="ja-JP" sz="2000" b="1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</a:rPr>
              <a:t>見直せる</a:t>
            </a:r>
            <a:endParaRPr lang="en-US" altLang="ja-JP" sz="2000" b="0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59EA0A7-67FD-252B-59E1-F7A49D9B636E}"/>
              </a:ext>
            </a:extLst>
          </p:cNvPr>
          <p:cNvSpPr txBox="1"/>
          <p:nvPr/>
        </p:nvSpPr>
        <p:spPr>
          <a:xfrm>
            <a:off x="5430003" y="1431795"/>
            <a:ext cx="8034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課題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CDC7338-1EFA-8827-4668-B48DD92D14B5}"/>
              </a:ext>
            </a:extLst>
          </p:cNvPr>
          <p:cNvSpPr txBox="1"/>
          <p:nvPr/>
        </p:nvSpPr>
        <p:spPr>
          <a:xfrm>
            <a:off x="5430003" y="2011386"/>
            <a:ext cx="3573414" cy="18862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ja-JP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1. </a:t>
            </a:r>
            <a:r>
              <a:rPr kumimoji="1" lang="ja-JP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複雑な入力コマンド</a:t>
            </a:r>
            <a:endParaRPr kumimoji="1" lang="en-US" altLang="ja-JP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ja-JP" altLang="en-US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</a:rPr>
              <a:t>例：</a:t>
            </a:r>
            <a:r>
              <a:rPr lang="en-US" altLang="ja-JP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</a:rPr>
              <a:t>15S.14#K1a26P4.17</a:t>
            </a:r>
            <a:endParaRPr kumimoji="1" lang="en-US" altLang="ja-JP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en-US" altLang="ja-JP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2.</a:t>
            </a:r>
            <a:r>
              <a:rPr kumimoji="1" lang="ja-JP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主観による選手位置の決定</a:t>
            </a:r>
            <a:endParaRPr kumimoji="1" lang="en-US" altLang="ja-JP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en-US" altLang="ja-JP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3. </a:t>
            </a:r>
            <a:r>
              <a:rPr kumimoji="1" lang="ja-JP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データ精度</a:t>
            </a:r>
          </a:p>
        </p:txBody>
      </p:sp>
    </p:spTree>
    <p:extLst>
      <p:ext uri="{BB962C8B-B14F-4D97-AF65-F5344CB8AC3E}">
        <p14:creationId xmlns:p14="http://schemas.microsoft.com/office/powerpoint/2010/main" val="643728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9F587A-988E-2D76-D515-A21B89EAB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研究背景③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0810B04-EF72-2204-C42A-552A2CE5D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D75F6-044E-491D-986A-5218474C3849}" type="datetime1">
              <a:rPr kumimoji="1" lang="ja-JP" altLang="en-US" smtClean="0"/>
              <a:t>2023/1/20</a:t>
            </a:fld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60FAC05-0F22-FB97-6F33-6AB454A27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56846-1EF8-4374-B523-FE9A680A5F89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CE3EA2C-2BEB-E8D4-53CE-5161B971F60A}"/>
              </a:ext>
            </a:extLst>
          </p:cNvPr>
          <p:cNvSpPr txBox="1"/>
          <p:nvPr/>
        </p:nvSpPr>
        <p:spPr>
          <a:xfrm>
            <a:off x="237066" y="1370240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先行研究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41999CF-87E1-6CC2-5C46-415FD8A948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113" y="1999744"/>
            <a:ext cx="2548021" cy="407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4E10745-E151-6C5E-E18A-8391D518DDB6}"/>
              </a:ext>
            </a:extLst>
          </p:cNvPr>
          <p:cNvSpPr txBox="1"/>
          <p:nvPr/>
        </p:nvSpPr>
        <p:spPr>
          <a:xfrm>
            <a:off x="3302438" y="1999744"/>
            <a:ext cx="550244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 fontAlgn="base"/>
            <a:r>
              <a:rPr lang="ja-JP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選手の足が地面についてる場合</a:t>
            </a:r>
            <a:endParaRPr lang="en-US" altLang="ja-JP" sz="24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l" rtl="0" fontAlgn="base"/>
            <a:r>
              <a:rPr lang="ja-JP" altLang="en-US" sz="24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</a:rPr>
              <a:t>選手の平面位置をカメラ</a:t>
            </a:r>
            <a:r>
              <a:rPr lang="en-US" altLang="ja-JP" sz="24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</a:rPr>
              <a:t>1</a:t>
            </a:r>
            <a:r>
              <a:rPr lang="ja-JP" altLang="en-US" sz="24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</a:rPr>
              <a:t>台で推定できる</a:t>
            </a:r>
            <a:endParaRPr lang="en-US" altLang="ja-JP" sz="2400" b="1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</a:endParaRPr>
          </a:p>
        </p:txBody>
      </p:sp>
      <p:sp>
        <p:nvSpPr>
          <p:cNvPr id="9" name="三角形 17">
            <a:extLst>
              <a:ext uri="{FF2B5EF4-FFF2-40B4-BE49-F238E27FC236}">
                <a16:creationId xmlns:a16="http://schemas.microsoft.com/office/drawing/2014/main" id="{D7C92D92-DB00-C8D4-FB2A-F6CEF6A7BDCB}"/>
              </a:ext>
            </a:extLst>
          </p:cNvPr>
          <p:cNvSpPr/>
          <p:nvPr/>
        </p:nvSpPr>
        <p:spPr>
          <a:xfrm rot="10800000">
            <a:off x="5475437" y="3237379"/>
            <a:ext cx="1156447" cy="383242"/>
          </a:xfrm>
          <a:prstGeom prst="triangle">
            <a:avLst>
              <a:gd name="adj" fmla="val 49419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535EE3C-082F-71B8-3087-298C25CC1F0B}"/>
              </a:ext>
            </a:extLst>
          </p:cNvPr>
          <p:cNvSpPr txBox="1"/>
          <p:nvPr/>
        </p:nvSpPr>
        <p:spPr>
          <a:xfrm>
            <a:off x="3302438" y="3933502"/>
            <a:ext cx="550244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 fontAlgn="base"/>
            <a:r>
              <a:rPr lang="ja-JP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選手が跳躍している場合に対応できない</a:t>
            </a:r>
            <a:endParaRPr lang="en-US" altLang="ja-JP" sz="24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1F8B605C-9E8E-48B7-438A-5B3F22F8F89F}"/>
              </a:ext>
            </a:extLst>
          </p:cNvPr>
          <p:cNvSpPr/>
          <p:nvPr/>
        </p:nvSpPr>
        <p:spPr>
          <a:xfrm>
            <a:off x="4426952" y="4611371"/>
            <a:ext cx="3253416" cy="691791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2800" b="1" dirty="0"/>
              <a:t>重大な問題</a:t>
            </a:r>
          </a:p>
        </p:txBody>
      </p:sp>
    </p:spTree>
    <p:extLst>
      <p:ext uri="{BB962C8B-B14F-4D97-AF65-F5344CB8AC3E}">
        <p14:creationId xmlns:p14="http://schemas.microsoft.com/office/powerpoint/2010/main" val="2286195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D2CD1B-C797-0235-A2E7-D72CBCF51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コートの撮影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128584F-48BE-8BC4-DC91-8A9A8202B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D75F6-044E-491D-986A-5218474C3849}" type="datetime1">
              <a:rPr kumimoji="1" lang="ja-JP" altLang="en-US" smtClean="0"/>
              <a:t>2023/1/20</a:t>
            </a:fld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F43509B-FE5E-FAB9-D508-08909A880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56846-1EF8-4374-B523-FE9A680A5F89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7798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218C45-B308-709D-495F-B9CBD4835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カメラキャリブレーション（カメラ内部パラメータ）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821F7EC-E535-7CF9-DF69-AC3372999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D75F6-044E-491D-986A-5218474C3849}" type="datetime1">
              <a:rPr kumimoji="1" lang="ja-JP" altLang="en-US" smtClean="0"/>
              <a:t>2023/1/20</a:t>
            </a:fld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7DC84EC-5BC6-4A1A-477F-9389052F6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56846-1EF8-4374-B523-FE9A680A5F89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4435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1DE226-69EC-47A1-F116-237031581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カメラキャリブレーション（カメラ外部パラメータ）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00856C0-CDB6-C960-3AA5-FDD1A203C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D75F6-044E-491D-986A-5218474C3849}" type="datetime1">
              <a:rPr kumimoji="1" lang="ja-JP" altLang="en-US" smtClean="0"/>
              <a:t>2023/1/20</a:t>
            </a:fld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00B712A-CF5F-3424-7FCA-79DB57DF1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56846-1EF8-4374-B523-FE9A680A5F89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8547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051EC3-F972-CB39-A49D-38E03216C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AlphaPose</a:t>
            </a:r>
            <a:r>
              <a:rPr kumimoji="1" lang="ja-JP" altLang="en-US" dirty="0"/>
              <a:t>による姿勢推定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CF6A2D0-CDF7-D5B1-357C-3F6A64CED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D75F6-044E-491D-986A-5218474C3849}" type="datetime1">
              <a:rPr kumimoji="1" lang="ja-JP" altLang="en-US" smtClean="0"/>
              <a:t>2023/1/20</a:t>
            </a:fld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C50F6C0-BDE0-4D4F-4812-6D433C7C4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56846-1EF8-4374-B523-FE9A680A5F89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625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FBF118-D746-333D-129F-A28324F33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映像間の選手の対応付け（手動）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67B9EF7-F53B-A17A-B524-6CADF423E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D75F6-044E-491D-986A-5218474C3849}" type="datetime1">
              <a:rPr kumimoji="1" lang="ja-JP" altLang="en-US" smtClean="0"/>
              <a:t>2023/1/20</a:t>
            </a:fld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EDBB061-278E-2BF5-399B-A8867A43D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56846-1EF8-4374-B523-FE9A680A5F89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5148944"/>
      </p:ext>
    </p:extLst>
  </p:cSld>
  <p:clrMapOvr>
    <a:masterClrMapping/>
  </p:clrMapOvr>
</p:sld>
</file>

<file path=ppt/theme/theme1.xml><?xml version="1.0" encoding="utf-8"?>
<a:theme xmlns:a="http://schemas.openxmlformats.org/drawingml/2006/main" name="レトロスペクト">
  <a:themeElements>
    <a:clrScheme name="暖かみのある青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レトロスペク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レトロスペク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2629</TotalTime>
  <Words>278</Words>
  <Application>Microsoft Office PowerPoint</Application>
  <PresentationFormat>画面に合わせる (4:3)</PresentationFormat>
  <Paragraphs>76</Paragraphs>
  <Slides>19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19</vt:i4>
      </vt:variant>
    </vt:vector>
  </HeadingPairs>
  <TitlesOfParts>
    <vt:vector size="26" baseType="lpstr">
      <vt:lpstr>ＭＳ Ｐゴシック</vt:lpstr>
      <vt:lpstr>游ゴシック</vt:lpstr>
      <vt:lpstr>Arial</vt:lpstr>
      <vt:lpstr>Bodoni MT Black</vt:lpstr>
      <vt:lpstr>Calibri</vt:lpstr>
      <vt:lpstr>Calibri Light</vt:lpstr>
      <vt:lpstr>レトロスペクト</vt:lpstr>
      <vt:lpstr>C-3 選手の3次元位置を追跡する バレーボール分析支援システム</vt:lpstr>
      <vt:lpstr>研究背景①</vt:lpstr>
      <vt:lpstr>研究背景②</vt:lpstr>
      <vt:lpstr>研究背景③</vt:lpstr>
      <vt:lpstr>コートの撮影</vt:lpstr>
      <vt:lpstr>カメラキャリブレーション（カメラ内部パラメータ）</vt:lpstr>
      <vt:lpstr>カメラキャリブレーション（カメラ外部パラメータ）</vt:lpstr>
      <vt:lpstr>AlphaPoseによる姿勢推定</vt:lpstr>
      <vt:lpstr>映像間の選手の対応付け（手動）</vt:lpstr>
      <vt:lpstr>選手の3次元位置推定</vt:lpstr>
      <vt:lpstr>選手位置の推定結果(手動)</vt:lpstr>
      <vt:lpstr>選手位置の推定結果(手動)</vt:lpstr>
      <vt:lpstr>映像間の選手の対応付け(自動)</vt:lpstr>
      <vt:lpstr>映像間の選手の対応付け(自動)</vt:lpstr>
      <vt:lpstr>映像間の選手の対応付け(自動)</vt:lpstr>
      <vt:lpstr>選手位置の推定結果(自動)</vt:lpstr>
      <vt:lpstr>選手位置の推定結果(自動)</vt:lpstr>
      <vt:lpstr>今後の展望</vt:lpstr>
      <vt:lpstr>まとめ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深層学習を用いた款状解析システムによる集中度の定量化</dc:title>
  <dc:creator>中田 亘</dc:creator>
  <cp:lastModifiedBy>Ec5-19 ec30103v(長岡高専)</cp:lastModifiedBy>
  <cp:revision>129</cp:revision>
  <cp:lastPrinted>2020-01-20T20:32:45Z</cp:lastPrinted>
  <dcterms:created xsi:type="dcterms:W3CDTF">2020-01-04T21:19:10Z</dcterms:created>
  <dcterms:modified xsi:type="dcterms:W3CDTF">2023-01-20T04:58:52Z</dcterms:modified>
</cp:coreProperties>
</file>