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7" r:id="rId5"/>
  </p:sldIdLst>
  <p:sldSz cx="26208038" cy="37079238"/>
  <p:notesSz cx="6797675" cy="9926638"/>
  <p:defaultTextStyle>
    <a:defPPr>
      <a:defRPr lang="ja-JP"/>
    </a:defPPr>
    <a:lvl1pPr marL="0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1pPr>
    <a:lvl2pPr marL="1725976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2pPr>
    <a:lvl3pPr marL="3451951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3pPr>
    <a:lvl4pPr marL="5177927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4pPr>
    <a:lvl5pPr marL="6903903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5pPr>
    <a:lvl6pPr marL="8629879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6pPr>
    <a:lvl7pPr marL="10355854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7pPr>
    <a:lvl8pPr marL="12081830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8pPr>
    <a:lvl9pPr marL="13807806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79" userDrawn="1">
          <p15:clr>
            <a:srgbClr val="A4A3A4"/>
          </p15:clr>
        </p15:guide>
        <p15:guide id="2" pos="82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FFFFF"/>
    <a:srgbClr val="F8724E"/>
    <a:srgbClr val="E4B224"/>
    <a:srgbClr val="EF9943"/>
    <a:srgbClr val="E6E6E6"/>
    <a:srgbClr val="24A697"/>
    <a:srgbClr val="329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D8C53-D922-4C52-84AC-68AA812A5273}" v="5" dt="2021-10-15T06:26:20.1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71" autoAdjust="0"/>
    <p:restoredTop sz="99664" autoAdjust="0"/>
  </p:normalViewPr>
  <p:slideViewPr>
    <p:cSldViewPr>
      <p:cViewPr varScale="1">
        <p:scale>
          <a:sx n="20" d="100"/>
          <a:sy n="20" d="100"/>
        </p:scale>
        <p:origin x="3384" y="208"/>
      </p:cViewPr>
      <p:guideLst>
        <p:guide orient="horz" pos="11679"/>
        <p:guide pos="82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94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游ゴシック" panose="020B0400000000000000" pitchFamily="50" charset="-128"/>
              </a:defRPr>
            </a:lvl1pPr>
          </a:lstStyle>
          <a:p>
            <a:fld id="{7C590469-25E2-42EB-B82B-972FE68B85D1}" type="datetimeFigureOut">
              <a:rPr lang="ja-JP" altLang="en-US" smtClean="0"/>
              <a:pPr/>
              <a:t>2023/1/24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084388" y="744538"/>
            <a:ext cx="26289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游ゴシック" panose="020B0400000000000000" pitchFamily="50" charset="-128"/>
              </a:defRPr>
            </a:lvl1pPr>
          </a:lstStyle>
          <a:p>
            <a:fld id="{E2632557-63F2-48F8-8C17-2602DD280D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644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1pPr>
    <a:lvl2pPr marL="1725976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2pPr>
    <a:lvl3pPr marL="3451951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3pPr>
    <a:lvl4pPr marL="5177927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4pPr>
    <a:lvl5pPr marL="6903903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5pPr>
    <a:lvl6pPr marL="8629879" algn="l" defTabSz="3451951" rtl="0" eaLnBrk="1" latinLnBrk="0" hangingPunct="1">
      <a:defRPr kumimoji="1" sz="4530" kern="1200">
        <a:solidFill>
          <a:schemeClr val="tx1"/>
        </a:solidFill>
        <a:latin typeface="+mn-lt"/>
        <a:ea typeface="+mn-ea"/>
        <a:cs typeface="+mn-cs"/>
      </a:defRPr>
    </a:lvl6pPr>
    <a:lvl7pPr marL="10355854" algn="l" defTabSz="3451951" rtl="0" eaLnBrk="1" latinLnBrk="0" hangingPunct="1">
      <a:defRPr kumimoji="1" sz="4530" kern="1200">
        <a:solidFill>
          <a:schemeClr val="tx1"/>
        </a:solidFill>
        <a:latin typeface="+mn-lt"/>
        <a:ea typeface="+mn-ea"/>
        <a:cs typeface="+mn-cs"/>
      </a:defRPr>
    </a:lvl7pPr>
    <a:lvl8pPr marL="12081830" algn="l" defTabSz="3451951" rtl="0" eaLnBrk="1" latinLnBrk="0" hangingPunct="1">
      <a:defRPr kumimoji="1" sz="4530" kern="1200">
        <a:solidFill>
          <a:schemeClr val="tx1"/>
        </a:solidFill>
        <a:latin typeface="+mn-lt"/>
        <a:ea typeface="+mn-ea"/>
        <a:cs typeface="+mn-cs"/>
      </a:defRPr>
    </a:lvl8pPr>
    <a:lvl9pPr marL="13807806" algn="l" defTabSz="3451951" rtl="0" eaLnBrk="1" latinLnBrk="0" hangingPunct="1">
      <a:defRPr kumimoji="1" sz="45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965603" y="11518607"/>
            <a:ext cx="22276832" cy="7948002"/>
          </a:xfrm>
        </p:spPr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931206" y="21011570"/>
            <a:ext cx="18345627" cy="94758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  <a:lvl2pPr marL="1711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22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34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45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556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268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979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690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2023/1/24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549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ea typeface="游ゴシック" panose="020B0400000000000000" pitchFamily="50" charset="-128"/>
              </a:defRPr>
            </a:lvl1pPr>
            <a:lvl2pPr>
              <a:defRPr>
                <a:ea typeface="游ゴシック" panose="020B0400000000000000" pitchFamily="50" charset="-128"/>
              </a:defRPr>
            </a:lvl2pPr>
            <a:lvl3pPr>
              <a:defRPr>
                <a:ea typeface="游ゴシック" panose="020B0400000000000000" pitchFamily="50" charset="-128"/>
              </a:defRPr>
            </a:lvl3pPr>
            <a:lvl4pPr>
              <a:defRPr>
                <a:ea typeface="游ゴシック" panose="020B0400000000000000" pitchFamily="50" charset="-128"/>
              </a:defRPr>
            </a:lvl4pPr>
            <a:lvl5pPr>
              <a:defRPr>
                <a:ea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2023/1/24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15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4250619" y="1982716"/>
            <a:ext cx="4422608" cy="42177633"/>
          </a:xfrm>
        </p:spPr>
        <p:txBody>
          <a:bodyPr vert="eaVert"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982807" y="1982716"/>
            <a:ext cx="12831021" cy="42177633"/>
          </a:xfrm>
        </p:spPr>
        <p:txBody>
          <a:bodyPr vert="eaVert"/>
          <a:lstStyle>
            <a:lvl1pPr>
              <a:defRPr>
                <a:ea typeface="游ゴシック" panose="020B0400000000000000" pitchFamily="50" charset="-128"/>
              </a:defRPr>
            </a:lvl1pPr>
            <a:lvl2pPr>
              <a:defRPr>
                <a:ea typeface="游ゴシック" panose="020B0400000000000000" pitchFamily="50" charset="-128"/>
              </a:defRPr>
            </a:lvl2pPr>
            <a:lvl3pPr>
              <a:defRPr>
                <a:ea typeface="游ゴシック" panose="020B0400000000000000" pitchFamily="50" charset="-128"/>
              </a:defRPr>
            </a:lvl3pPr>
            <a:lvl4pPr>
              <a:defRPr>
                <a:ea typeface="游ゴシック" panose="020B0400000000000000" pitchFamily="50" charset="-128"/>
              </a:defRPr>
            </a:lvl4pPr>
            <a:lvl5pPr>
              <a:defRPr>
                <a:ea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2023/1/24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332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  <a:lvl2pPr>
              <a:defRPr>
                <a:ea typeface="游ゴシック" panose="020B0400000000000000" pitchFamily="50" charset="-128"/>
              </a:defRPr>
            </a:lvl2pPr>
            <a:lvl3pPr>
              <a:defRPr>
                <a:ea typeface="游ゴシック" panose="020B0400000000000000" pitchFamily="50" charset="-128"/>
              </a:defRPr>
            </a:lvl3pPr>
            <a:lvl4pPr>
              <a:defRPr>
                <a:ea typeface="游ゴシック" panose="020B0400000000000000" pitchFamily="50" charset="-128"/>
              </a:defRPr>
            </a:lvl4pPr>
            <a:lvl5pPr>
              <a:defRPr>
                <a:ea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2023/1/24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562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70256" y="23826843"/>
            <a:ext cx="22276832" cy="7364350"/>
          </a:xfrm>
        </p:spPr>
        <p:txBody>
          <a:bodyPr anchor="t"/>
          <a:lstStyle>
            <a:lvl1pPr algn="l">
              <a:defRPr sz="14972" b="1" cap="all"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070256" y="15715769"/>
            <a:ext cx="22276832" cy="8111078"/>
          </a:xfrm>
        </p:spPr>
        <p:txBody>
          <a:bodyPr anchor="b"/>
          <a:lstStyle>
            <a:lvl1pPr marL="0" indent="0">
              <a:buNone/>
              <a:defRPr sz="7486"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  <a:lvl2pPr marL="1711345" indent="0">
              <a:buNone/>
              <a:defRPr sz="6738">
                <a:solidFill>
                  <a:schemeClr val="tx1">
                    <a:tint val="75000"/>
                  </a:schemeClr>
                </a:solidFill>
              </a:defRPr>
            </a:lvl2pPr>
            <a:lvl3pPr marL="3422691" indent="0">
              <a:buNone/>
              <a:defRPr sz="5989">
                <a:solidFill>
                  <a:schemeClr val="tx1">
                    <a:tint val="75000"/>
                  </a:schemeClr>
                </a:solidFill>
              </a:defRPr>
            </a:lvl3pPr>
            <a:lvl4pPr marL="5134036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4pPr>
            <a:lvl5pPr marL="6845381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5pPr>
            <a:lvl6pPr marL="8556727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6pPr>
            <a:lvl7pPr marL="10268072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7pPr>
            <a:lvl8pPr marL="11979417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8pPr>
            <a:lvl9pPr marL="13690763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2023/1/24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665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982807" y="11535766"/>
            <a:ext cx="8626813" cy="32624583"/>
          </a:xfrm>
        </p:spPr>
        <p:txBody>
          <a:bodyPr/>
          <a:lstStyle>
            <a:lvl1pPr>
              <a:defRPr sz="10481">
                <a:ea typeface="游ゴシック" panose="020B0400000000000000" pitchFamily="50" charset="-128"/>
              </a:defRPr>
            </a:lvl1pPr>
            <a:lvl2pPr>
              <a:defRPr sz="8983">
                <a:ea typeface="游ゴシック" panose="020B0400000000000000" pitchFamily="50" charset="-128"/>
              </a:defRPr>
            </a:lvl2pPr>
            <a:lvl3pPr>
              <a:defRPr sz="7486">
                <a:ea typeface="游ゴシック" panose="020B0400000000000000" pitchFamily="50" charset="-128"/>
              </a:defRPr>
            </a:lvl3pPr>
            <a:lvl4pPr>
              <a:defRPr sz="6738">
                <a:ea typeface="游ゴシック" panose="020B0400000000000000" pitchFamily="50" charset="-128"/>
              </a:defRPr>
            </a:lvl4pPr>
            <a:lvl5pPr>
              <a:defRPr sz="6738">
                <a:ea typeface="游ゴシック" panose="020B0400000000000000" pitchFamily="50" charset="-128"/>
              </a:defRPr>
            </a:lvl5pPr>
            <a:lvl6pPr>
              <a:defRPr sz="6738"/>
            </a:lvl6pPr>
            <a:lvl7pPr>
              <a:defRPr sz="6738"/>
            </a:lvl7pPr>
            <a:lvl8pPr>
              <a:defRPr sz="6738"/>
            </a:lvl8pPr>
            <a:lvl9pPr>
              <a:defRPr sz="6738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046420" y="11535766"/>
            <a:ext cx="8626813" cy="32624583"/>
          </a:xfrm>
        </p:spPr>
        <p:txBody>
          <a:bodyPr/>
          <a:lstStyle>
            <a:lvl1pPr>
              <a:defRPr sz="10481">
                <a:ea typeface="游ゴシック" panose="020B0400000000000000" pitchFamily="50" charset="-128"/>
              </a:defRPr>
            </a:lvl1pPr>
            <a:lvl2pPr>
              <a:defRPr sz="8983">
                <a:ea typeface="游ゴシック" panose="020B0400000000000000" pitchFamily="50" charset="-128"/>
              </a:defRPr>
            </a:lvl2pPr>
            <a:lvl3pPr>
              <a:defRPr sz="7486">
                <a:ea typeface="游ゴシック" panose="020B0400000000000000" pitchFamily="50" charset="-128"/>
              </a:defRPr>
            </a:lvl3pPr>
            <a:lvl4pPr>
              <a:defRPr sz="6738">
                <a:ea typeface="游ゴシック" panose="020B0400000000000000" pitchFamily="50" charset="-128"/>
              </a:defRPr>
            </a:lvl4pPr>
            <a:lvl5pPr>
              <a:defRPr sz="6738">
                <a:ea typeface="游ゴシック" panose="020B0400000000000000" pitchFamily="50" charset="-128"/>
              </a:defRPr>
            </a:lvl5pPr>
            <a:lvl6pPr>
              <a:defRPr sz="6738"/>
            </a:lvl6pPr>
            <a:lvl7pPr>
              <a:defRPr sz="6738"/>
            </a:lvl7pPr>
            <a:lvl8pPr>
              <a:defRPr sz="6738"/>
            </a:lvl8pPr>
            <a:lvl9pPr>
              <a:defRPr sz="6738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2023/1/24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490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10402" y="1484888"/>
            <a:ext cx="23587234" cy="6179873"/>
          </a:xfrm>
        </p:spPr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10404" y="8299916"/>
            <a:ext cx="11579768" cy="3459011"/>
          </a:xfrm>
        </p:spPr>
        <p:txBody>
          <a:bodyPr anchor="b"/>
          <a:lstStyle>
            <a:lvl1pPr marL="0" indent="0">
              <a:buNone/>
              <a:defRPr sz="8983" b="1">
                <a:ea typeface="游ゴシック" panose="020B0400000000000000" pitchFamily="50" charset="-128"/>
              </a:defRPr>
            </a:lvl1pPr>
            <a:lvl2pPr marL="1711345" indent="0">
              <a:buNone/>
              <a:defRPr sz="7486" b="1"/>
            </a:lvl2pPr>
            <a:lvl3pPr marL="3422691" indent="0">
              <a:buNone/>
              <a:defRPr sz="6738" b="1"/>
            </a:lvl3pPr>
            <a:lvl4pPr marL="5134036" indent="0">
              <a:buNone/>
              <a:defRPr sz="5989" b="1"/>
            </a:lvl4pPr>
            <a:lvl5pPr marL="6845381" indent="0">
              <a:buNone/>
              <a:defRPr sz="5989" b="1"/>
            </a:lvl5pPr>
            <a:lvl6pPr marL="8556727" indent="0">
              <a:buNone/>
              <a:defRPr sz="5989" b="1"/>
            </a:lvl6pPr>
            <a:lvl7pPr marL="10268072" indent="0">
              <a:buNone/>
              <a:defRPr sz="5989" b="1"/>
            </a:lvl7pPr>
            <a:lvl8pPr marL="11979417" indent="0">
              <a:buNone/>
              <a:defRPr sz="5989" b="1"/>
            </a:lvl8pPr>
            <a:lvl9pPr marL="13690763" indent="0">
              <a:buNone/>
              <a:defRPr sz="5989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310404" y="11758925"/>
            <a:ext cx="11579768" cy="21363480"/>
          </a:xfrm>
        </p:spPr>
        <p:txBody>
          <a:bodyPr/>
          <a:lstStyle>
            <a:lvl1pPr>
              <a:defRPr sz="8983">
                <a:ea typeface="游ゴシック" panose="020B0400000000000000" pitchFamily="50" charset="-128"/>
              </a:defRPr>
            </a:lvl1pPr>
            <a:lvl2pPr>
              <a:defRPr sz="7486">
                <a:ea typeface="游ゴシック" panose="020B0400000000000000" pitchFamily="50" charset="-128"/>
              </a:defRPr>
            </a:lvl2pPr>
            <a:lvl3pPr>
              <a:defRPr sz="6738">
                <a:ea typeface="游ゴシック" panose="020B0400000000000000" pitchFamily="50" charset="-128"/>
              </a:defRPr>
            </a:lvl3pPr>
            <a:lvl4pPr>
              <a:defRPr sz="5989">
                <a:ea typeface="游ゴシック" panose="020B0400000000000000" pitchFamily="50" charset="-128"/>
              </a:defRPr>
            </a:lvl4pPr>
            <a:lvl5pPr>
              <a:defRPr sz="5989">
                <a:ea typeface="游ゴシック" panose="020B0400000000000000" pitchFamily="50" charset="-128"/>
              </a:defRPr>
            </a:lvl5pPr>
            <a:lvl6pPr>
              <a:defRPr sz="5989"/>
            </a:lvl6pPr>
            <a:lvl7pPr>
              <a:defRPr sz="5989"/>
            </a:lvl7pPr>
            <a:lvl8pPr>
              <a:defRPr sz="5989"/>
            </a:lvl8pPr>
            <a:lvl9pPr>
              <a:defRPr sz="5989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3313326" y="8299916"/>
            <a:ext cx="11584316" cy="3459011"/>
          </a:xfrm>
        </p:spPr>
        <p:txBody>
          <a:bodyPr anchor="b"/>
          <a:lstStyle>
            <a:lvl1pPr marL="0" indent="0">
              <a:buNone/>
              <a:defRPr sz="8983" b="1">
                <a:ea typeface="游ゴシック" panose="020B0400000000000000" pitchFamily="50" charset="-128"/>
              </a:defRPr>
            </a:lvl1pPr>
            <a:lvl2pPr marL="1711345" indent="0">
              <a:buNone/>
              <a:defRPr sz="7486" b="1"/>
            </a:lvl2pPr>
            <a:lvl3pPr marL="3422691" indent="0">
              <a:buNone/>
              <a:defRPr sz="6738" b="1"/>
            </a:lvl3pPr>
            <a:lvl4pPr marL="5134036" indent="0">
              <a:buNone/>
              <a:defRPr sz="5989" b="1"/>
            </a:lvl4pPr>
            <a:lvl5pPr marL="6845381" indent="0">
              <a:buNone/>
              <a:defRPr sz="5989" b="1"/>
            </a:lvl5pPr>
            <a:lvl6pPr marL="8556727" indent="0">
              <a:buNone/>
              <a:defRPr sz="5989" b="1"/>
            </a:lvl6pPr>
            <a:lvl7pPr marL="10268072" indent="0">
              <a:buNone/>
              <a:defRPr sz="5989" b="1"/>
            </a:lvl7pPr>
            <a:lvl8pPr marL="11979417" indent="0">
              <a:buNone/>
              <a:defRPr sz="5989" b="1"/>
            </a:lvl8pPr>
            <a:lvl9pPr marL="13690763" indent="0">
              <a:buNone/>
              <a:defRPr sz="5989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3313326" y="11758925"/>
            <a:ext cx="11584316" cy="21363480"/>
          </a:xfrm>
        </p:spPr>
        <p:txBody>
          <a:bodyPr/>
          <a:lstStyle>
            <a:lvl1pPr>
              <a:defRPr sz="8983">
                <a:ea typeface="游ゴシック" panose="020B0400000000000000" pitchFamily="50" charset="-128"/>
              </a:defRPr>
            </a:lvl1pPr>
            <a:lvl2pPr>
              <a:defRPr sz="7486">
                <a:ea typeface="游ゴシック" panose="020B0400000000000000" pitchFamily="50" charset="-128"/>
              </a:defRPr>
            </a:lvl2pPr>
            <a:lvl3pPr>
              <a:defRPr sz="6738">
                <a:ea typeface="游ゴシック" panose="020B0400000000000000" pitchFamily="50" charset="-128"/>
              </a:defRPr>
            </a:lvl3pPr>
            <a:lvl4pPr>
              <a:defRPr sz="5989">
                <a:ea typeface="游ゴシック" panose="020B0400000000000000" pitchFamily="50" charset="-128"/>
              </a:defRPr>
            </a:lvl4pPr>
            <a:lvl5pPr>
              <a:defRPr sz="5989">
                <a:ea typeface="游ゴシック" panose="020B0400000000000000" pitchFamily="50" charset="-128"/>
              </a:defRPr>
            </a:lvl5pPr>
            <a:lvl6pPr>
              <a:defRPr sz="5989"/>
            </a:lvl6pPr>
            <a:lvl7pPr>
              <a:defRPr sz="5989"/>
            </a:lvl7pPr>
            <a:lvl8pPr>
              <a:defRPr sz="5989"/>
            </a:lvl8pPr>
            <a:lvl9pPr>
              <a:defRPr sz="5989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2023/1/24</a:t>
            </a:fld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407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2023/1/24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693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2023/1/24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573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10408" y="1476307"/>
            <a:ext cx="8622265" cy="6282872"/>
          </a:xfrm>
        </p:spPr>
        <p:txBody>
          <a:bodyPr anchor="b"/>
          <a:lstStyle>
            <a:lvl1pPr algn="l">
              <a:defRPr sz="7486" b="1"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246619" y="1476307"/>
            <a:ext cx="14651023" cy="31646104"/>
          </a:xfrm>
        </p:spPr>
        <p:txBody>
          <a:bodyPr/>
          <a:lstStyle>
            <a:lvl1pPr>
              <a:defRPr sz="11978">
                <a:ea typeface="游ゴシック" panose="020B0400000000000000" pitchFamily="50" charset="-128"/>
              </a:defRPr>
            </a:lvl1pPr>
            <a:lvl2pPr>
              <a:defRPr sz="10481">
                <a:ea typeface="游ゴシック" panose="020B0400000000000000" pitchFamily="50" charset="-128"/>
              </a:defRPr>
            </a:lvl2pPr>
            <a:lvl3pPr>
              <a:defRPr sz="8983">
                <a:ea typeface="游ゴシック" panose="020B0400000000000000" pitchFamily="50" charset="-128"/>
              </a:defRPr>
            </a:lvl3pPr>
            <a:lvl4pPr>
              <a:defRPr sz="7486">
                <a:ea typeface="游ゴシック" panose="020B0400000000000000" pitchFamily="50" charset="-128"/>
              </a:defRPr>
            </a:lvl4pPr>
            <a:lvl5pPr>
              <a:defRPr sz="7486">
                <a:ea typeface="游ゴシック" panose="020B0400000000000000" pitchFamily="50" charset="-128"/>
              </a:defRPr>
            </a:lvl5pPr>
            <a:lvl6pPr>
              <a:defRPr sz="7486"/>
            </a:lvl6pPr>
            <a:lvl7pPr>
              <a:defRPr sz="7486"/>
            </a:lvl7pPr>
            <a:lvl8pPr>
              <a:defRPr sz="7486"/>
            </a:lvl8pPr>
            <a:lvl9pPr>
              <a:defRPr sz="7486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10408" y="7759177"/>
            <a:ext cx="8622265" cy="25363232"/>
          </a:xfrm>
        </p:spPr>
        <p:txBody>
          <a:bodyPr/>
          <a:lstStyle>
            <a:lvl1pPr marL="0" indent="0">
              <a:buNone/>
              <a:defRPr sz="5240">
                <a:ea typeface="游ゴシック" panose="020B0400000000000000" pitchFamily="50" charset="-128"/>
              </a:defRPr>
            </a:lvl1pPr>
            <a:lvl2pPr marL="1711345" indent="0">
              <a:buNone/>
              <a:defRPr sz="4492"/>
            </a:lvl2pPr>
            <a:lvl3pPr marL="3422691" indent="0">
              <a:buNone/>
              <a:defRPr sz="3743"/>
            </a:lvl3pPr>
            <a:lvl4pPr marL="5134036" indent="0">
              <a:buNone/>
              <a:defRPr sz="3369"/>
            </a:lvl4pPr>
            <a:lvl5pPr marL="6845381" indent="0">
              <a:buNone/>
              <a:defRPr sz="3369"/>
            </a:lvl5pPr>
            <a:lvl6pPr marL="8556727" indent="0">
              <a:buNone/>
              <a:defRPr sz="3369"/>
            </a:lvl6pPr>
            <a:lvl7pPr marL="10268072" indent="0">
              <a:buNone/>
              <a:defRPr sz="3369"/>
            </a:lvl7pPr>
            <a:lvl8pPr marL="11979417" indent="0">
              <a:buNone/>
              <a:defRPr sz="3369"/>
            </a:lvl8pPr>
            <a:lvl9pPr marL="13690763" indent="0">
              <a:buNone/>
              <a:defRPr sz="3369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2023/1/24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347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136959" y="25955471"/>
            <a:ext cx="15724823" cy="3064191"/>
          </a:xfrm>
        </p:spPr>
        <p:txBody>
          <a:bodyPr anchor="b"/>
          <a:lstStyle>
            <a:lvl1pPr algn="l">
              <a:defRPr sz="7486" b="1"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36959" y="3313097"/>
            <a:ext cx="15724823" cy="22247543"/>
          </a:xfrm>
        </p:spPr>
        <p:txBody>
          <a:bodyPr/>
          <a:lstStyle>
            <a:lvl1pPr marL="0" indent="0">
              <a:buNone/>
              <a:defRPr sz="11978">
                <a:ea typeface="游ゴシック" panose="020B0400000000000000" pitchFamily="50" charset="-128"/>
              </a:defRPr>
            </a:lvl1pPr>
            <a:lvl2pPr marL="1711345" indent="0">
              <a:buNone/>
              <a:defRPr sz="10481"/>
            </a:lvl2pPr>
            <a:lvl3pPr marL="3422691" indent="0">
              <a:buNone/>
              <a:defRPr sz="8983"/>
            </a:lvl3pPr>
            <a:lvl4pPr marL="5134036" indent="0">
              <a:buNone/>
              <a:defRPr sz="7486"/>
            </a:lvl4pPr>
            <a:lvl5pPr marL="6845381" indent="0">
              <a:buNone/>
              <a:defRPr sz="7486"/>
            </a:lvl5pPr>
            <a:lvl6pPr marL="8556727" indent="0">
              <a:buNone/>
              <a:defRPr sz="7486"/>
            </a:lvl6pPr>
            <a:lvl7pPr marL="10268072" indent="0">
              <a:buNone/>
              <a:defRPr sz="7486"/>
            </a:lvl7pPr>
            <a:lvl8pPr marL="11979417" indent="0">
              <a:buNone/>
              <a:defRPr sz="7486"/>
            </a:lvl8pPr>
            <a:lvl9pPr marL="13690763" indent="0">
              <a:buNone/>
              <a:defRPr sz="7486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136959" y="29019662"/>
            <a:ext cx="15724823" cy="4351656"/>
          </a:xfrm>
        </p:spPr>
        <p:txBody>
          <a:bodyPr/>
          <a:lstStyle>
            <a:lvl1pPr marL="0" indent="0">
              <a:buNone/>
              <a:defRPr sz="5240">
                <a:ea typeface="游ゴシック" panose="020B0400000000000000" pitchFamily="50" charset="-128"/>
              </a:defRPr>
            </a:lvl1pPr>
            <a:lvl2pPr marL="1711345" indent="0">
              <a:buNone/>
              <a:defRPr sz="4492"/>
            </a:lvl2pPr>
            <a:lvl3pPr marL="3422691" indent="0">
              <a:buNone/>
              <a:defRPr sz="3743"/>
            </a:lvl3pPr>
            <a:lvl4pPr marL="5134036" indent="0">
              <a:buNone/>
              <a:defRPr sz="3369"/>
            </a:lvl4pPr>
            <a:lvl5pPr marL="6845381" indent="0">
              <a:buNone/>
              <a:defRPr sz="3369"/>
            </a:lvl5pPr>
            <a:lvl6pPr marL="8556727" indent="0">
              <a:buNone/>
              <a:defRPr sz="3369"/>
            </a:lvl6pPr>
            <a:lvl7pPr marL="10268072" indent="0">
              <a:buNone/>
              <a:defRPr sz="3369"/>
            </a:lvl7pPr>
            <a:lvl8pPr marL="11979417" indent="0">
              <a:buNone/>
              <a:defRPr sz="3369"/>
            </a:lvl8pPr>
            <a:lvl9pPr marL="13690763" indent="0">
              <a:buNone/>
              <a:defRPr sz="3369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2023/1/24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677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310402" y="1484888"/>
            <a:ext cx="23587234" cy="6179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10402" y="8651830"/>
            <a:ext cx="23587234" cy="24470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310402" y="34366966"/>
            <a:ext cx="6115209" cy="197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92"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2023/1/24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8954413" y="34366966"/>
            <a:ext cx="8299212" cy="197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92"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8782427" y="34366966"/>
            <a:ext cx="6115209" cy="197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92"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571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2691" rtl="0" eaLnBrk="1" latinLnBrk="0" hangingPunct="1">
        <a:spcBef>
          <a:spcPct val="0"/>
        </a:spcBef>
        <a:buNone/>
        <a:defRPr kumimoji="1" sz="16470" kern="1200">
          <a:solidFill>
            <a:schemeClr val="tx1"/>
          </a:solidFill>
          <a:latin typeface="+mj-lt"/>
          <a:ea typeface="游ゴシック" panose="020B0400000000000000" pitchFamily="50" charset="-128"/>
          <a:cs typeface="+mj-cs"/>
        </a:defRPr>
      </a:lvl1pPr>
    </p:titleStyle>
    <p:bodyStyle>
      <a:lvl1pPr marL="1283509" indent="-1283509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1978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1pPr>
      <a:lvl2pPr marL="2780936" indent="-1069591" algn="l" defTabSz="342269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481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2pPr>
      <a:lvl3pPr marL="4278363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983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3pPr>
      <a:lvl4pPr marL="5989709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7486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4pPr>
      <a:lvl5pPr marL="7701054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7486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5pPr>
      <a:lvl6pPr marL="9412399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486" kern="1200">
          <a:solidFill>
            <a:schemeClr val="tx1"/>
          </a:solidFill>
          <a:latin typeface="+mn-lt"/>
          <a:ea typeface="+mn-ea"/>
          <a:cs typeface="+mn-cs"/>
        </a:defRPr>
      </a:lvl6pPr>
      <a:lvl7pPr marL="11123745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486" kern="1200">
          <a:solidFill>
            <a:schemeClr val="tx1"/>
          </a:solidFill>
          <a:latin typeface="+mn-lt"/>
          <a:ea typeface="+mn-ea"/>
          <a:cs typeface="+mn-cs"/>
        </a:defRPr>
      </a:lvl7pPr>
      <a:lvl8pPr marL="12835090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486" kern="1200">
          <a:solidFill>
            <a:schemeClr val="tx1"/>
          </a:solidFill>
          <a:latin typeface="+mn-lt"/>
          <a:ea typeface="+mn-ea"/>
          <a:cs typeface="+mn-cs"/>
        </a:defRPr>
      </a:lvl8pPr>
      <a:lvl9pPr marL="14546435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4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1pPr>
      <a:lvl2pPr marL="1711345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2pPr>
      <a:lvl3pPr marL="3422691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3pPr>
      <a:lvl4pPr marL="5134036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4pPr>
      <a:lvl5pPr marL="6845381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5pPr>
      <a:lvl6pPr marL="8556727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6pPr>
      <a:lvl7pPr marL="10268072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7pPr>
      <a:lvl8pPr marL="11979417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8pPr>
      <a:lvl9pPr marL="13690763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9F23032-7BE1-8DB3-3F87-E117C4FEF255}"/>
              </a:ext>
            </a:extLst>
          </p:cNvPr>
          <p:cNvSpPr/>
          <p:nvPr/>
        </p:nvSpPr>
        <p:spPr>
          <a:xfrm>
            <a:off x="448613" y="393603"/>
            <a:ext cx="25310812" cy="2304256"/>
          </a:xfrm>
          <a:prstGeom prst="roundRect">
            <a:avLst>
              <a:gd name="adj" fmla="val 1243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kumimoji="1" lang="en-US" altLang="ja-JP" sz="7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INF-12 </a:t>
            </a:r>
            <a:r>
              <a:rPr kumimoji="1" lang="ja-JP" altLang="en-US" sz="7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選手の</a:t>
            </a:r>
            <a:r>
              <a:rPr kumimoji="1" lang="en-US" altLang="ja-JP" sz="7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kumimoji="1" lang="ja-JP" altLang="en-US" sz="7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次元位置を追跡するバレーボール分析支援システム</a:t>
            </a:r>
            <a:endParaRPr kumimoji="1" lang="en-US" altLang="ja-JP" sz="7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 algn="r"/>
            <a:r>
              <a:rPr kumimoji="1" lang="ja-JP" altLang="en-US" sz="540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〇佐野</a:t>
            </a:r>
            <a:r>
              <a:rPr kumimoji="1" lang="ja-JP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裕馬・市川智之・外山茂浩（</a:t>
            </a:r>
            <a:r>
              <a:rPr lang="ja-JP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長岡高専</a:t>
            </a:r>
            <a:r>
              <a:rPr kumimoji="1" lang="ja-JP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）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5223A20-042D-3FC9-BD7F-035E82CE3D08}"/>
              </a:ext>
            </a:extLst>
          </p:cNvPr>
          <p:cNvSpPr/>
          <p:nvPr/>
        </p:nvSpPr>
        <p:spPr>
          <a:xfrm>
            <a:off x="448613" y="3106955"/>
            <a:ext cx="25310812" cy="568792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研究背景・目的：</a:t>
            </a:r>
            <a:r>
              <a:rPr lang="ja-JP" altLang="en-US" sz="6000" dirty="0">
                <a:solidFill>
                  <a:schemeClr val="accent1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実用的なバレーボール分析支援システムの普及</a:t>
            </a:r>
            <a:endParaRPr lang="en-US" altLang="ja-JP" sz="6000" dirty="0">
              <a:solidFill>
                <a:schemeClr val="accent1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endParaRPr lang="en-US" altLang="ja-JP" sz="5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  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3B6674A-ABC2-DEA3-DE14-53F82C295CB4}"/>
              </a:ext>
            </a:extLst>
          </p:cNvPr>
          <p:cNvSpPr txBox="1"/>
          <p:nvPr/>
        </p:nvSpPr>
        <p:spPr>
          <a:xfrm>
            <a:off x="758326" y="4538709"/>
            <a:ext cx="7981350" cy="4256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バレーボール分析ソフト</a:t>
            </a:r>
            <a:endParaRPr kumimoji="1" lang="en-US" altLang="ja-JP" sz="48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 algn="ctr"/>
            <a:r>
              <a:rPr kumimoji="1" lang="ja-JP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「データバレー」</a:t>
            </a:r>
            <a:endParaRPr lang="en-US" altLang="ja-JP" sz="48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・選手の動きを定量的に扱える</a:t>
            </a:r>
            <a:endParaRPr kumimoji="1"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・アナリストの主観でデータ入力</a:t>
            </a:r>
            <a:endParaRPr lang="en-US" altLang="ja-JP" sz="40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・ソフト使用難易度が高い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B1C6512-9DE3-16D4-5891-3E05EFD3FCF8}"/>
              </a:ext>
            </a:extLst>
          </p:cNvPr>
          <p:cNvSpPr txBox="1"/>
          <p:nvPr/>
        </p:nvSpPr>
        <p:spPr>
          <a:xfrm>
            <a:off x="10072726" y="4354043"/>
            <a:ext cx="7347843" cy="4440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ja-JP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先行研究</a:t>
            </a:r>
            <a:endParaRPr lang="en-US" altLang="ja-JP" sz="5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台のカメラを用いて選手の</a:t>
            </a:r>
            <a:b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次元位置を自動で追跡可能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・選手の跳躍時には追跡不可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4759C1C-6AE9-9385-4FCA-69B12CC41669}"/>
              </a:ext>
            </a:extLst>
          </p:cNvPr>
          <p:cNvSpPr txBox="1"/>
          <p:nvPr/>
        </p:nvSpPr>
        <p:spPr>
          <a:xfrm>
            <a:off x="18753619" y="4631115"/>
            <a:ext cx="6696093" cy="4163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本研究</a:t>
            </a:r>
            <a:endParaRPr lang="en-US" altLang="ja-JP" sz="6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・複数台のカメラを用いて</a:t>
            </a:r>
            <a:b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選手の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次元位置を</a:t>
            </a:r>
            <a:b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自動で追跡可能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A2D5D5E3-338F-CA19-1BA3-8483EFBC5101}"/>
              </a:ext>
            </a:extLst>
          </p:cNvPr>
          <p:cNvSpPr/>
          <p:nvPr/>
        </p:nvSpPr>
        <p:spPr>
          <a:xfrm>
            <a:off x="8895310" y="6135011"/>
            <a:ext cx="1021782" cy="1224136"/>
          </a:xfrm>
          <a:prstGeom prst="rightArrow">
            <a:avLst>
              <a:gd name="adj1" fmla="val 50000"/>
              <a:gd name="adj2" fmla="val 574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1C620B8A-F185-32B2-5874-ABEF5BA0CBE1}"/>
              </a:ext>
            </a:extLst>
          </p:cNvPr>
          <p:cNvSpPr/>
          <p:nvPr/>
        </p:nvSpPr>
        <p:spPr>
          <a:xfrm>
            <a:off x="17576203" y="6135011"/>
            <a:ext cx="1021782" cy="1224136"/>
          </a:xfrm>
          <a:prstGeom prst="rightArrow">
            <a:avLst>
              <a:gd name="adj1" fmla="val 50000"/>
              <a:gd name="adj2" fmla="val 574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A88AECE-6072-2918-546F-41D2F79E13AD}"/>
              </a:ext>
            </a:extLst>
          </p:cNvPr>
          <p:cNvSpPr/>
          <p:nvPr/>
        </p:nvSpPr>
        <p:spPr>
          <a:xfrm>
            <a:off x="465922" y="9271754"/>
            <a:ext cx="25310812" cy="19355777"/>
          </a:xfrm>
          <a:prstGeom prst="roundRect">
            <a:avLst>
              <a:gd name="adj" fmla="val 177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研究内容</a:t>
            </a:r>
            <a:endParaRPr lang="en-US" altLang="ja-JP" sz="4800" dirty="0">
              <a:solidFill>
                <a:schemeClr val="accent1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2AB70553-AD1A-21F5-0871-0B17419AD692}"/>
              </a:ext>
            </a:extLst>
          </p:cNvPr>
          <p:cNvSpPr/>
          <p:nvPr/>
        </p:nvSpPr>
        <p:spPr>
          <a:xfrm>
            <a:off x="490086" y="28968420"/>
            <a:ext cx="14824176" cy="7645050"/>
          </a:xfrm>
          <a:prstGeom prst="roundRect">
            <a:avLst>
              <a:gd name="adj" fmla="val 29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研究結果</a:t>
            </a:r>
            <a:endParaRPr lang="en-US" altLang="ja-JP" sz="6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 algn="ctr">
              <a:lnSpc>
                <a:spcPct val="150000"/>
              </a:lnSpc>
            </a:pP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endParaRPr lang="en-US" altLang="ja-JP" sz="4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06499878-94BF-5F76-99B6-8991B07701FF}"/>
              </a:ext>
            </a:extLst>
          </p:cNvPr>
          <p:cNvSpPr/>
          <p:nvPr/>
        </p:nvSpPr>
        <p:spPr>
          <a:xfrm>
            <a:off x="15887807" y="28968419"/>
            <a:ext cx="9821812" cy="7717215"/>
          </a:xfrm>
          <a:prstGeom prst="roundRect">
            <a:avLst>
              <a:gd name="adj" fmla="val 29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今後の展望</a:t>
            </a:r>
            <a:endParaRPr lang="en-US" altLang="ja-JP" sz="6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3E241EF-1EA1-9E6D-505F-64896C924E09}"/>
              </a:ext>
            </a:extLst>
          </p:cNvPr>
          <p:cNvSpPr txBox="1"/>
          <p:nvPr/>
        </p:nvSpPr>
        <p:spPr>
          <a:xfrm>
            <a:off x="1222699" y="14194221"/>
            <a:ext cx="9907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2. </a:t>
            </a:r>
            <a:r>
              <a:rPr kumimoji="1" lang="ja-JP" altLang="en-US" sz="5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内部カメラパラメータ推定</a:t>
            </a:r>
            <a:endParaRPr kumimoji="1" lang="en-US" altLang="ja-JP" sz="5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3E6A96C-565E-A0CF-4960-38878A71B7FE}"/>
              </a:ext>
            </a:extLst>
          </p:cNvPr>
          <p:cNvSpPr txBox="1"/>
          <p:nvPr/>
        </p:nvSpPr>
        <p:spPr>
          <a:xfrm>
            <a:off x="1620923" y="11528743"/>
            <a:ext cx="816490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・撮影中カメラを動かさない</a:t>
            </a:r>
            <a:endParaRPr kumimoji="1"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・複数台のカメラで撮影</a:t>
            </a:r>
            <a:endParaRPr kumimoji="1"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（本研究では</a:t>
            </a:r>
            <a:r>
              <a:rPr lang="en-US" altLang="ja-JP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r>
              <a:rPr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台</a:t>
            </a:r>
            <a:r>
              <a:rPr kumimoji="1"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）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88BC9D9-C3BB-9121-0C9E-DB638966D2A5}"/>
              </a:ext>
            </a:extLst>
          </p:cNvPr>
          <p:cNvSpPr txBox="1"/>
          <p:nvPr/>
        </p:nvSpPr>
        <p:spPr>
          <a:xfrm>
            <a:off x="1222700" y="10479560"/>
            <a:ext cx="10987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1. </a:t>
            </a:r>
            <a:r>
              <a:rPr kumimoji="1" lang="ja-JP" altLang="en-US" sz="5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コートの撮影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E8B7BB0-EB42-5B06-5834-26272942F272}"/>
              </a:ext>
            </a:extLst>
          </p:cNvPr>
          <p:cNvSpPr txBox="1"/>
          <p:nvPr/>
        </p:nvSpPr>
        <p:spPr>
          <a:xfrm>
            <a:off x="1627525" y="15296750"/>
            <a:ext cx="927940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・カメラの焦点距離</a:t>
            </a:r>
            <a:endParaRPr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・カメラの光学的中心</a:t>
            </a:r>
            <a:endParaRPr kumimoji="1"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→キャリブレーションパターンを</a:t>
            </a:r>
            <a:endParaRPr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様々な画角から撮影して推定する</a:t>
            </a:r>
            <a:endParaRPr kumimoji="1"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8C15BA1-3425-0EAC-90EA-6F44142A8621}"/>
              </a:ext>
            </a:extLst>
          </p:cNvPr>
          <p:cNvSpPr txBox="1"/>
          <p:nvPr/>
        </p:nvSpPr>
        <p:spPr>
          <a:xfrm>
            <a:off x="1222699" y="18846724"/>
            <a:ext cx="10987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3. </a:t>
            </a:r>
            <a:r>
              <a:rPr lang="ja-JP" altLang="en-US" sz="5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外部</a:t>
            </a:r>
            <a:r>
              <a:rPr kumimoji="1" lang="ja-JP" altLang="en-US" sz="5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カメラパラメータ推定</a:t>
            </a:r>
            <a:endParaRPr kumimoji="1" lang="en-US" altLang="ja-JP" sz="5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47" name="図 46" descr="グラフ, 折れ線グラフ&#10;&#10;自動的に生成された説明">
            <a:extLst>
              <a:ext uri="{FF2B5EF4-FFF2-40B4-BE49-F238E27FC236}">
                <a16:creationId xmlns:a16="http://schemas.microsoft.com/office/drawing/2014/main" id="{582D45D9-DF65-5BAA-BFEF-454BA03DB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249" y="22599632"/>
            <a:ext cx="7708186" cy="4869353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924EF1A-9477-EABE-CA90-30D874EA08F9}"/>
              </a:ext>
            </a:extLst>
          </p:cNvPr>
          <p:cNvSpPr txBox="1"/>
          <p:nvPr/>
        </p:nvSpPr>
        <p:spPr>
          <a:xfrm>
            <a:off x="1627525" y="19949253"/>
            <a:ext cx="1035952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・カメラ位置</a:t>
            </a:r>
            <a:endParaRPr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・カメラ姿勢</a:t>
            </a:r>
            <a:endParaRPr kumimoji="1"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→コートの既知点と映像での位置を</a:t>
            </a:r>
            <a:endParaRPr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対応付けることによって推定する</a:t>
            </a:r>
            <a:endParaRPr kumimoji="1"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3AA7BD7-5257-E4C2-9009-27B29115ED7E}"/>
              </a:ext>
            </a:extLst>
          </p:cNvPr>
          <p:cNvSpPr txBox="1"/>
          <p:nvPr/>
        </p:nvSpPr>
        <p:spPr>
          <a:xfrm>
            <a:off x="9212258" y="27563265"/>
            <a:ext cx="7708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バレーボールコートの既知点</a:t>
            </a:r>
            <a:endParaRPr kumimoji="1"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1357F47-60CA-E364-1029-8CFE4223662C}"/>
              </a:ext>
            </a:extLst>
          </p:cNvPr>
          <p:cNvSpPr txBox="1"/>
          <p:nvPr/>
        </p:nvSpPr>
        <p:spPr>
          <a:xfrm>
            <a:off x="14462439" y="10479560"/>
            <a:ext cx="10987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4. AlphaPose</a:t>
            </a:r>
            <a:r>
              <a:rPr kumimoji="1" lang="ja-JP" altLang="en-US" sz="5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による姿勢推定</a:t>
            </a:r>
            <a:endParaRPr kumimoji="1" lang="en-US" altLang="ja-JP" sz="5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0F77626-5DA0-6719-72E8-953E3BD43EBE}"/>
              </a:ext>
            </a:extLst>
          </p:cNvPr>
          <p:cNvSpPr txBox="1"/>
          <p:nvPr/>
        </p:nvSpPr>
        <p:spPr>
          <a:xfrm>
            <a:off x="15005756" y="11528743"/>
            <a:ext cx="81649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・選手の姿勢推定</a:t>
            </a:r>
            <a:endParaRPr kumimoji="1"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</a:t>
            </a:r>
            <a:r>
              <a:rPr lang="en-US" altLang="ja-JP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ID</a:t>
            </a:r>
            <a:r>
              <a:rPr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を振り分けて選手の追跡</a:t>
            </a:r>
            <a:endParaRPr kumimoji="1" lang="ja-JP" altLang="en-US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52" name="図 51" descr="背景パターン&#10;&#10;自動的に生成された説明">
            <a:extLst>
              <a:ext uri="{FF2B5EF4-FFF2-40B4-BE49-F238E27FC236}">
                <a16:creationId xmlns:a16="http://schemas.microsoft.com/office/drawing/2014/main" id="{53603B9A-E2A0-53A8-B81C-F039FD6CCC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82" r="8034" b="5951"/>
          <a:stretch/>
        </p:blipFill>
        <p:spPr>
          <a:xfrm>
            <a:off x="1759288" y="23062601"/>
            <a:ext cx="6376179" cy="4321466"/>
          </a:xfrm>
          <a:prstGeom prst="rect">
            <a:avLst/>
          </a:prstGeom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8CEC3C97-32F8-B9ED-2C0D-0317367D9877}"/>
              </a:ext>
            </a:extLst>
          </p:cNvPr>
          <p:cNvSpPr txBox="1"/>
          <p:nvPr/>
        </p:nvSpPr>
        <p:spPr>
          <a:xfrm>
            <a:off x="1147362" y="27563266"/>
            <a:ext cx="7708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キャリブレーションパターン</a:t>
            </a:r>
            <a:endParaRPr kumimoji="1"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23A77DE-7212-C6C4-A56A-1299F37FDBF1}"/>
              </a:ext>
            </a:extLst>
          </p:cNvPr>
          <p:cNvSpPr txBox="1"/>
          <p:nvPr/>
        </p:nvSpPr>
        <p:spPr>
          <a:xfrm>
            <a:off x="14455519" y="18755643"/>
            <a:ext cx="109872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5. AlphaPose</a:t>
            </a:r>
            <a:r>
              <a:rPr kumimoji="1" lang="ja-JP" altLang="en-US" sz="5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による姿勢推定</a:t>
            </a:r>
            <a:endParaRPr kumimoji="1" lang="en-US" altLang="ja-JP" sz="5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FA0D038-F06B-8E75-AE88-F5E33870C729}"/>
              </a:ext>
            </a:extLst>
          </p:cNvPr>
          <p:cNvSpPr txBox="1"/>
          <p:nvPr/>
        </p:nvSpPr>
        <p:spPr>
          <a:xfrm>
            <a:off x="14999043" y="19802765"/>
            <a:ext cx="100524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</a:t>
            </a:r>
            <a:r>
              <a:rPr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各映像で選手を通る直線を定義</a:t>
            </a:r>
            <a:endParaRPr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・同じ選手を通る直線の最近点を</a:t>
            </a:r>
            <a:endParaRPr kumimoji="1"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その選手の位置として推定</a:t>
            </a:r>
            <a:endParaRPr kumimoji="1" lang="ja-JP" altLang="en-US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74" name="図 73">
            <a:extLst>
              <a:ext uri="{FF2B5EF4-FFF2-40B4-BE49-F238E27FC236}">
                <a16:creationId xmlns:a16="http://schemas.microsoft.com/office/drawing/2014/main" id="{77D522A1-13B2-8124-4960-5F2ECB7CC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8477" y="22323974"/>
            <a:ext cx="8731142" cy="5257608"/>
          </a:xfrm>
          <a:prstGeom prst="rect">
            <a:avLst/>
          </a:prstGeom>
        </p:spPr>
      </p:pic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927CB039-9DEA-05B0-F94C-AF5CA7F05308}"/>
              </a:ext>
            </a:extLst>
          </p:cNvPr>
          <p:cNvSpPr txBox="1"/>
          <p:nvPr/>
        </p:nvSpPr>
        <p:spPr>
          <a:xfrm>
            <a:off x="17489955" y="27505683"/>
            <a:ext cx="77081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選手位置の推定</a:t>
            </a:r>
            <a:endParaRPr kumimoji="1"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78" name="図 77" descr="グラフ&#10;&#10;自動的に生成された説明">
            <a:extLst>
              <a:ext uri="{FF2B5EF4-FFF2-40B4-BE49-F238E27FC236}">
                <a16:creationId xmlns:a16="http://schemas.microsoft.com/office/drawing/2014/main" id="{861B66A9-16AA-C0F5-3D54-C9C64BC0ED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3" t="10041" r="7385" b="4835"/>
          <a:stretch/>
        </p:blipFill>
        <p:spPr>
          <a:xfrm>
            <a:off x="6479283" y="29844875"/>
            <a:ext cx="8834979" cy="4854516"/>
          </a:xfrm>
          <a:prstGeom prst="rect">
            <a:avLst/>
          </a:prstGeom>
        </p:spPr>
      </p:pic>
      <p:pic>
        <p:nvPicPr>
          <p:cNvPr id="80" name="図 79" descr="ダイアグラム&#10;&#10;自動的に生成された説明">
            <a:extLst>
              <a:ext uri="{FF2B5EF4-FFF2-40B4-BE49-F238E27FC236}">
                <a16:creationId xmlns:a16="http://schemas.microsoft.com/office/drawing/2014/main" id="{1422D0B3-C4DA-F442-26A6-EC13839D28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1111" y="13213421"/>
            <a:ext cx="7862835" cy="5418430"/>
          </a:xfrm>
          <a:prstGeom prst="rect">
            <a:avLst/>
          </a:prstGeom>
        </p:spPr>
      </p:pic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0CFDA29-F460-7B1D-2C8E-EE911F10460A}"/>
              </a:ext>
            </a:extLst>
          </p:cNvPr>
          <p:cNvSpPr txBox="1"/>
          <p:nvPr/>
        </p:nvSpPr>
        <p:spPr>
          <a:xfrm>
            <a:off x="1147362" y="30321756"/>
            <a:ext cx="53946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選手の</a:t>
            </a:r>
            <a:r>
              <a:rPr kumimoji="1" lang="en-US" altLang="ja-JP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kumimoji="1"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次元位置を</a:t>
            </a:r>
            <a:endParaRPr kumimoji="1"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おおむね推定できた</a:t>
            </a:r>
            <a:endParaRPr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→選手の跳躍時でも</a:t>
            </a:r>
            <a:endParaRPr kumimoji="1"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問題なく推定可能</a:t>
            </a:r>
            <a:endParaRPr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1C7E272B-E9D8-8A59-C68F-3690C05A6380}"/>
              </a:ext>
            </a:extLst>
          </p:cNvPr>
          <p:cNvSpPr txBox="1"/>
          <p:nvPr/>
        </p:nvSpPr>
        <p:spPr>
          <a:xfrm>
            <a:off x="1147362" y="33933481"/>
            <a:ext cx="141669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課題</a:t>
            </a:r>
            <a:endParaRPr kumimoji="1" lang="en-US" altLang="ja-JP" sz="5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選手の交差によって</a:t>
            </a:r>
            <a:r>
              <a:rPr lang="en-US" altLang="ja-JP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AlphaPose</a:t>
            </a:r>
            <a:r>
              <a:rPr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の選手追跡が途切れる</a:t>
            </a:r>
            <a:endParaRPr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kumimoji="1"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→選手の対応が取れず、それ以降の追跡が不可能</a:t>
            </a:r>
            <a:endParaRPr kumimoji="1" lang="en-US" altLang="ja-JP" sz="48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93308AC0-8E7F-9204-904E-77B9F4765BE2}"/>
              </a:ext>
            </a:extLst>
          </p:cNvPr>
          <p:cNvSpPr txBox="1"/>
          <p:nvPr/>
        </p:nvSpPr>
        <p:spPr>
          <a:xfrm>
            <a:off x="16535202" y="30216826"/>
            <a:ext cx="8662937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選手の交差に対応することで</a:t>
            </a:r>
            <a:br>
              <a:rPr lang="en-US" altLang="ja-JP" sz="48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8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実用的な推定が可能になる</a:t>
            </a:r>
            <a:endParaRPr lang="en-US" altLang="ja-JP" sz="48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endParaRPr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endParaRPr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endParaRPr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・選手の移動量から、</a:t>
            </a:r>
            <a:endParaRPr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再度検知できた選手を判別</a:t>
            </a:r>
            <a:endParaRPr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r>
              <a:rPr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・選手の交差が起きていない</a:t>
            </a:r>
            <a:br>
              <a:rPr lang="en-US" altLang="ja-JP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400" dirty="0">
                <a:solidFill>
                  <a:schemeClr val="bg2">
                    <a:lumMod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映像を用いて補完</a:t>
            </a:r>
            <a:endParaRPr lang="en-US" altLang="ja-JP" sz="4400" dirty="0">
              <a:solidFill>
                <a:schemeClr val="bg2">
                  <a:lumMod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84" name="矢印: 右 83">
            <a:extLst>
              <a:ext uri="{FF2B5EF4-FFF2-40B4-BE49-F238E27FC236}">
                <a16:creationId xmlns:a16="http://schemas.microsoft.com/office/drawing/2014/main" id="{72B521E2-8FCC-A51F-4D39-F4042DB5518A}"/>
              </a:ext>
            </a:extLst>
          </p:cNvPr>
          <p:cNvSpPr/>
          <p:nvPr/>
        </p:nvSpPr>
        <p:spPr>
          <a:xfrm rot="5400000">
            <a:off x="20287822" y="32151223"/>
            <a:ext cx="1021782" cy="1224136"/>
          </a:xfrm>
          <a:prstGeom prst="rightArrow">
            <a:avLst>
              <a:gd name="adj1" fmla="val 50000"/>
              <a:gd name="adj2" fmla="val 574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56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solidFill>
            <a:srgbClr val="00B0F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DA3AE0181D46CC48B1A6C7D49B05DC0E" ma:contentTypeVersion="10" ma:contentTypeDescription="新しいドキュメントを作成します。" ma:contentTypeScope="" ma:versionID="6891c78b8800e17b2974d5a387b7c6d4">
  <xsd:schema xmlns:xsd="http://www.w3.org/2001/XMLSchema" xmlns:xs="http://www.w3.org/2001/XMLSchema" xmlns:p="http://schemas.microsoft.com/office/2006/metadata/properties" xmlns:ns2="d6899de3-1125-4d4b-b534-4822d3c0297b" xmlns:ns3="d105cd02-f242-4b57-b36a-2b84b88f6108" targetNamespace="http://schemas.microsoft.com/office/2006/metadata/properties" ma:root="true" ma:fieldsID="5dff3b6462acfd23d6a98baa8449f01e" ns2:_="" ns3:_="">
    <xsd:import namespace="d6899de3-1125-4d4b-b534-4822d3c0297b"/>
    <xsd:import namespace="d105cd02-f242-4b57-b36a-2b84b88f61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899de3-1125-4d4b-b534-4822d3c029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画像タグ" ma:readOnly="false" ma:fieldId="{5cf76f15-5ced-4ddc-b409-7134ff3c332f}" ma:taxonomyMulti="true" ma:sspId="c1ec0f05-8db9-4cb4-a53b-b8806002f2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05cd02-f242-4b57-b36a-2b84b88f6108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a79d4422-50aa-4316-831d-1348fbe53086}" ma:internalName="TaxCatchAll" ma:showField="CatchAllData" ma:web="d105cd02-f242-4b57-b36a-2b84b88f61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6899de3-1125-4d4b-b534-4822d3c0297b">
      <Terms xmlns="http://schemas.microsoft.com/office/infopath/2007/PartnerControls"/>
    </lcf76f155ced4ddcb4097134ff3c332f>
    <TaxCatchAll xmlns="d105cd02-f242-4b57-b36a-2b84b88f6108" xsi:nil="true"/>
  </documentManagement>
</p:properties>
</file>

<file path=customXml/itemProps1.xml><?xml version="1.0" encoding="utf-8"?>
<ds:datastoreItem xmlns:ds="http://schemas.openxmlformats.org/officeDocument/2006/customXml" ds:itemID="{4BE7F689-3E48-441B-95DA-179F2A5FFC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899de3-1125-4d4b-b534-4822d3c0297b"/>
    <ds:schemaRef ds:uri="d105cd02-f242-4b57-b36a-2b84b88f61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ECA147-2494-4F76-8E6D-6CE2BA0DF9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676A2F-3173-45D1-83A8-D056D89C5CF4}">
  <ds:schemaRefs>
    <ds:schemaRef ds:uri="http://purl.org/dc/dcmitype/"/>
    <ds:schemaRef ds:uri="http://purl.org/dc/terms/"/>
    <ds:schemaRef ds:uri="http://schemas.microsoft.com/office/2006/documentManagement/types"/>
    <ds:schemaRef ds:uri="d6899de3-1125-4d4b-b534-4822d3c0297b"/>
    <ds:schemaRef ds:uri="http://www.w3.org/XML/1998/namespace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d105cd02-f242-4b57-b36a-2b84b88f610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5504</TotalTime>
  <Words>354</Words>
  <Application>Microsoft Office PowerPoint</Application>
  <PresentationFormat>ユーザー設定</PresentationFormat>
  <Paragraphs>56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UD デジタル 教科書体 N-B</vt:lpstr>
      <vt:lpstr>Arial</vt:lpstr>
      <vt:lpstr>Calibri</vt:lpstr>
      <vt:lpstr>Segoe UI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Toyama Laboratory</dc:creator>
  <cp:lastModifiedBy>Ec5-19 ec30103v(長岡高専)</cp:lastModifiedBy>
  <cp:revision>299</cp:revision>
  <cp:lastPrinted>2018-10-15T00:28:11Z</cp:lastPrinted>
  <dcterms:created xsi:type="dcterms:W3CDTF">2016-09-29T08:19:55Z</dcterms:created>
  <dcterms:modified xsi:type="dcterms:W3CDTF">2023-01-24T04:11:33Z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0x010100DA3AE0181D46CC48B1A6C7D49B05DC0E</vt:lpwstr>
  </property>
</Properties>
</file>