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20"/>
  </p:notesMasterIdLst>
  <p:sldIdLst>
    <p:sldId id="269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中田 亘" initials="中田" lastIdx="4" clrIdx="0">
    <p:extLst>
      <p:ext uri="{19B8F6BF-5375-455C-9EA6-DF929625EA0E}">
        <p15:presenceInfo xmlns:p15="http://schemas.microsoft.com/office/powerpoint/2012/main" userId="afd29a766a71ed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0000"/>
    <a:srgbClr val="FF6600"/>
    <a:srgbClr val="D2ECB6"/>
    <a:srgbClr val="DCF0C6"/>
    <a:srgbClr val="FFFFFF"/>
    <a:srgbClr val="D9D9D9"/>
    <a:srgbClr val="A6A6A6"/>
    <a:srgbClr val="FF9933"/>
    <a:srgbClr val="F2A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7" autoAdjust="0"/>
    <p:restoredTop sz="94648"/>
  </p:normalViewPr>
  <p:slideViewPr>
    <p:cSldViewPr snapToGrid="0">
      <p:cViewPr varScale="1">
        <p:scale>
          <a:sx n="101" d="100"/>
          <a:sy n="101" d="100"/>
        </p:scale>
        <p:origin x="84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E4E6D-CA91-433C-8D56-03622934BE5C}" type="datetimeFigureOut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6DA81-8193-4980-9565-726340B2A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963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6DA81-8193-4980-9565-726340B2A60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90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AFFB-16E4-4FFE-B2C5-A5F96E944BB4}" type="datetime1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5F40922-5495-466F-8C75-8B5A7A510380}"/>
              </a:ext>
            </a:extLst>
          </p:cNvPr>
          <p:cNvGrpSpPr/>
          <p:nvPr userDrawn="1"/>
        </p:nvGrpSpPr>
        <p:grpSpPr>
          <a:xfrm>
            <a:off x="6119344" y="5639159"/>
            <a:ext cx="2925343" cy="654618"/>
            <a:chOff x="6160907" y="4927256"/>
            <a:chExt cx="2925343" cy="654618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1413F20-1B21-4D3B-B608-467F31645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3980" y="4927256"/>
              <a:ext cx="482270" cy="632309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27BC8A3-A851-40D4-8AFF-066C3E4F62C4}"/>
                </a:ext>
              </a:extLst>
            </p:cNvPr>
            <p:cNvSpPr txBox="1"/>
            <p:nvPr/>
          </p:nvSpPr>
          <p:spPr>
            <a:xfrm>
              <a:off x="6160907" y="5074043"/>
              <a:ext cx="244307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135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T</a:t>
              </a:r>
              <a:r>
                <a:rPr kumimoji="1" lang="en-US" altLang="ja-JP" sz="1350" dirty="0">
                  <a:latin typeface="Bodoni MT Black" panose="02070A03080606020203" pitchFamily="18" charset="0"/>
                </a:rPr>
                <a:t>oyama</a:t>
              </a:r>
              <a:r>
                <a:rPr kumimoji="1" lang="en-US" altLang="ja-JP" sz="1350" dirty="0">
                  <a:solidFill>
                    <a:schemeClr val="bg1"/>
                  </a:solidFill>
                  <a:latin typeface="Bodoni MT Black" panose="02070A03080606020203" pitchFamily="18" charset="0"/>
                </a:rPr>
                <a:t> </a:t>
              </a:r>
              <a:r>
                <a:rPr kumimoji="1" lang="en-US" altLang="ja-JP" sz="135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S</a:t>
              </a:r>
              <a:r>
                <a:rPr kumimoji="1" lang="en-US" altLang="ja-JP" sz="1350" dirty="0">
                  <a:latin typeface="Bodoni MT Black" panose="02070A03080606020203" pitchFamily="18" charset="0"/>
                </a:rPr>
                <a:t>ystem </a:t>
              </a:r>
            </a:p>
            <a:p>
              <a:pPr algn="r"/>
              <a:r>
                <a:rPr kumimoji="1" lang="en-US" altLang="ja-JP" sz="135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D</a:t>
              </a:r>
              <a:r>
                <a:rPr kumimoji="1" lang="en-US" altLang="ja-JP" sz="1350" dirty="0">
                  <a:latin typeface="Bodoni MT Black" panose="02070A03080606020203" pitchFamily="18" charset="0"/>
                </a:rPr>
                <a:t>esign </a:t>
              </a:r>
              <a:r>
                <a:rPr kumimoji="1" lang="en-US" altLang="ja-JP" sz="135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L</a:t>
              </a:r>
              <a:r>
                <a:rPr kumimoji="1" lang="en-US" altLang="ja-JP" sz="1350" dirty="0">
                  <a:latin typeface="Bodoni MT Black" panose="02070A03080606020203" pitchFamily="18" charset="0"/>
                </a:rPr>
                <a:t>aboratory</a:t>
              </a:r>
              <a:endParaRPr kumimoji="1" lang="ja-JP" altLang="en-US" sz="1350">
                <a:latin typeface="Bodoni MT Black" panose="02070A03080606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97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9CF4-CE6B-4C9D-88F9-673EE74768DD}" type="datetime1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/>
              <a:t>長岡高専　電子制御工学科　制御工学研究室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45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AADA-ADA7-4C17-985B-D4A44CF755AC}" type="datetime1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/>
              <a:t>長岡高専　電子制御工学科　制御工学研究室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14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1591" y="6459784"/>
            <a:ext cx="1854203" cy="365125"/>
          </a:xfrm>
        </p:spPr>
        <p:txBody>
          <a:bodyPr/>
          <a:lstStyle>
            <a:lvl1pPr>
              <a:defRPr sz="1800"/>
            </a:lvl1pPr>
          </a:lstStyle>
          <a:p>
            <a:fld id="{0151172D-7DA2-4A96-B0BD-2B45E6470C11}" type="datetime1">
              <a:rPr kumimoji="1" lang="ja-JP" altLang="en-US" smtClean="0"/>
              <a:pPr/>
              <a:t>2023/1/18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2856846-1EF8-4374-B523-FE9A680A5F8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75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2AC3-3E4E-4AD4-84F5-98520CA0E6EA}" type="datetime1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6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7F813-079C-4449-A913-7FC367B3719B}" type="datetime1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71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E11E-121B-4DF1-A7C7-F22F79D5863C}" type="datetime1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04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896984"/>
          </a:xfrm>
          <a:solidFill>
            <a:schemeClr val="accent2"/>
          </a:solidFill>
        </p:spPr>
        <p:txBody>
          <a:bodyPr anchor="ctr"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9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5AAA-4C39-4533-9757-B6DE8CE5EC87}" type="datetime1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97FAB4-C10F-F941-9FD8-4E7751AAC440}"/>
              </a:ext>
            </a:extLst>
          </p:cNvPr>
          <p:cNvSpPr txBox="1"/>
          <p:nvPr userDrawn="1"/>
        </p:nvSpPr>
        <p:spPr>
          <a:xfrm>
            <a:off x="2998879" y="6479359"/>
            <a:ext cx="32203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350" dirty="0">
                <a:solidFill>
                  <a:schemeClr val="bg1"/>
                </a:solidFill>
                <a:latin typeface="Bodoni MT Black" panose="02070A03080606020203" pitchFamily="18" charset="0"/>
              </a:rPr>
              <a:t>T</a:t>
            </a:r>
            <a:r>
              <a:rPr kumimoji="1" lang="en-US" altLang="ja-JP" sz="1350" dirty="0">
                <a:latin typeface="Bodoni MT Black" panose="02070A03080606020203" pitchFamily="18" charset="0"/>
              </a:rPr>
              <a:t>oyama</a:t>
            </a:r>
            <a:r>
              <a:rPr kumimoji="1" lang="en-US" altLang="ja-JP" sz="1350" dirty="0">
                <a:solidFill>
                  <a:schemeClr val="bg1"/>
                </a:solidFill>
                <a:latin typeface="Bodoni MT Black" panose="02070A03080606020203" pitchFamily="18" charset="0"/>
              </a:rPr>
              <a:t> S</a:t>
            </a:r>
            <a:r>
              <a:rPr kumimoji="1" lang="en-US" altLang="ja-JP" sz="1350" dirty="0">
                <a:latin typeface="Bodoni MT Black" panose="02070A03080606020203" pitchFamily="18" charset="0"/>
              </a:rPr>
              <a:t>ystem </a:t>
            </a:r>
            <a:r>
              <a:rPr kumimoji="1" lang="en-US" altLang="ja-JP" sz="1350" dirty="0">
                <a:solidFill>
                  <a:schemeClr val="bg1"/>
                </a:solidFill>
                <a:latin typeface="Bodoni MT Black" panose="02070A03080606020203" pitchFamily="18" charset="0"/>
              </a:rPr>
              <a:t>D</a:t>
            </a:r>
            <a:r>
              <a:rPr kumimoji="1" lang="en-US" altLang="ja-JP" sz="1350" dirty="0">
                <a:latin typeface="Bodoni MT Black" panose="02070A03080606020203" pitchFamily="18" charset="0"/>
              </a:rPr>
              <a:t>esign </a:t>
            </a:r>
            <a:r>
              <a:rPr kumimoji="1" lang="en-US" altLang="ja-JP" sz="1350" dirty="0">
                <a:solidFill>
                  <a:schemeClr val="bg1"/>
                </a:solidFill>
                <a:latin typeface="Bodoni MT Black" panose="02070A03080606020203" pitchFamily="18" charset="0"/>
              </a:rPr>
              <a:t>L</a:t>
            </a:r>
            <a:r>
              <a:rPr kumimoji="1" lang="en-US" altLang="ja-JP" sz="1350" dirty="0">
                <a:latin typeface="Bodoni MT Black" panose="02070A03080606020203" pitchFamily="18" charset="0"/>
              </a:rPr>
              <a:t>aboratory</a:t>
            </a:r>
            <a:endParaRPr kumimoji="1" lang="ja-JP" altLang="en-US" sz="135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51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9E10A35-18E7-4C34-A608-8F9C6570FF17}" type="datetime1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856846-1EF8-4374-B523-FE9A680A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35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10F7-DF63-4592-B9AC-44F49C49724F}" type="datetime1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 dirty="0"/>
              <a:t>長岡高専　電子制御工学科　制御工学研究室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08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fld id="{8209CCA8-EEE3-4970-ACF8-17990B1D87EC}" type="datetime1">
              <a:rPr kumimoji="1" lang="ja-JP" altLang="en-US" smtClean="0"/>
              <a:pPr/>
              <a:t>2023/1/18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+mn-ea"/>
                <a:ea typeface="+mn-ea"/>
              </a:defRPr>
            </a:lvl1pPr>
          </a:lstStyle>
          <a:p>
            <a:fld id="{E2856846-1EF8-4374-B523-FE9A680A5F8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72CAFF-937D-424D-B844-CD44820B1698}"/>
              </a:ext>
            </a:extLst>
          </p:cNvPr>
          <p:cNvSpPr txBox="1"/>
          <p:nvPr userDrawn="1"/>
        </p:nvSpPr>
        <p:spPr>
          <a:xfrm>
            <a:off x="2984674" y="6479359"/>
            <a:ext cx="32203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350" dirty="0">
                <a:solidFill>
                  <a:schemeClr val="bg1"/>
                </a:solidFill>
                <a:latin typeface="Bodoni MT Black" panose="02070A03080606020203" pitchFamily="18" charset="0"/>
              </a:rPr>
              <a:t>T</a:t>
            </a:r>
            <a:r>
              <a:rPr kumimoji="1" lang="en-US" altLang="ja-JP" sz="1350" dirty="0">
                <a:latin typeface="Bodoni MT Black" panose="02070A03080606020203" pitchFamily="18" charset="0"/>
              </a:rPr>
              <a:t>oyama</a:t>
            </a:r>
            <a:r>
              <a:rPr kumimoji="1" lang="en-US" altLang="ja-JP" sz="1350" dirty="0">
                <a:solidFill>
                  <a:schemeClr val="bg1"/>
                </a:solidFill>
                <a:latin typeface="Bodoni MT Black" panose="02070A03080606020203" pitchFamily="18" charset="0"/>
              </a:rPr>
              <a:t> S</a:t>
            </a:r>
            <a:r>
              <a:rPr kumimoji="1" lang="en-US" altLang="ja-JP" sz="1350" dirty="0">
                <a:latin typeface="Bodoni MT Black" panose="02070A03080606020203" pitchFamily="18" charset="0"/>
              </a:rPr>
              <a:t>ystem </a:t>
            </a:r>
            <a:r>
              <a:rPr kumimoji="1" lang="en-US" altLang="ja-JP" sz="1350" dirty="0">
                <a:solidFill>
                  <a:schemeClr val="bg1"/>
                </a:solidFill>
                <a:latin typeface="Bodoni MT Black" panose="02070A03080606020203" pitchFamily="18" charset="0"/>
              </a:rPr>
              <a:t>D</a:t>
            </a:r>
            <a:r>
              <a:rPr kumimoji="1" lang="en-US" altLang="ja-JP" sz="1350" dirty="0">
                <a:latin typeface="Bodoni MT Black" panose="02070A03080606020203" pitchFamily="18" charset="0"/>
              </a:rPr>
              <a:t>esign </a:t>
            </a:r>
            <a:r>
              <a:rPr kumimoji="1" lang="en-US" altLang="ja-JP" sz="1350" dirty="0">
                <a:solidFill>
                  <a:schemeClr val="bg1"/>
                </a:solidFill>
                <a:latin typeface="Bodoni MT Black" panose="02070A03080606020203" pitchFamily="18" charset="0"/>
              </a:rPr>
              <a:t>L</a:t>
            </a:r>
            <a:r>
              <a:rPr kumimoji="1" lang="en-US" altLang="ja-JP" sz="1350" dirty="0">
                <a:latin typeface="Bodoni MT Black" panose="02070A03080606020203" pitchFamily="18" charset="0"/>
              </a:rPr>
              <a:t>aboratory</a:t>
            </a:r>
            <a:endParaRPr kumimoji="1" lang="ja-JP" altLang="en-US" sz="135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22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50DA14-926E-46C8-8BE0-8B94A4EDB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/>
          <a:p>
            <a:r>
              <a:rPr kumimoji="1" lang="en-US" altLang="ja-JP" dirty="0"/>
              <a:t>C-3</a:t>
            </a:r>
            <a:br>
              <a:rPr kumimoji="1" lang="en-US" altLang="ja-JP" dirty="0"/>
            </a:br>
            <a:r>
              <a:rPr lang="ja-JP" altLang="en-US" sz="3600" dirty="0"/>
              <a:t>選手の</a:t>
            </a:r>
            <a:r>
              <a:rPr lang="en-US" altLang="ja-JP" sz="3600" dirty="0"/>
              <a:t>3</a:t>
            </a:r>
            <a:r>
              <a:rPr lang="ja-JP" altLang="en-US" sz="3600" dirty="0"/>
              <a:t>次元位置を追跡する</a:t>
            </a:r>
            <a:br>
              <a:rPr lang="en-US" altLang="ja-JP" sz="3600" dirty="0"/>
            </a:br>
            <a:r>
              <a:rPr lang="ja-JP" altLang="en-US" sz="3600" dirty="0"/>
              <a:t>バレーボール分析支援システム</a:t>
            </a:r>
            <a:endParaRPr kumimoji="1" lang="ja-JP" altLang="en-US" sz="3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8C4CC4-33A3-4E9A-B3B5-8B7E782A0C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ja-JP" altLang="en-US" dirty="0"/>
              <a:t>制御工学研究室</a:t>
            </a:r>
            <a:r>
              <a:rPr lang="en-US" altLang="ja-JP" dirty="0"/>
              <a:t>  </a:t>
            </a:r>
            <a:r>
              <a:rPr lang="ja-JP" altLang="en-US" dirty="0"/>
              <a:t>佐野裕馬　</a:t>
            </a:r>
            <a:endParaRPr lang="en-US" altLang="ja-JP" dirty="0"/>
          </a:p>
          <a:p>
            <a:pPr algn="r"/>
            <a:r>
              <a:rPr lang="ja-JP" altLang="en-US" dirty="0"/>
              <a:t>指導教員　外山茂浩</a:t>
            </a:r>
            <a:endParaRPr lang="ja-JP" altLang="en-US" b="1" cap="none" dirty="0">
              <a:solidFill>
                <a:schemeClr val="tx1"/>
              </a:solidFill>
            </a:endParaRPr>
          </a:p>
          <a:p>
            <a:pPr algn="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9596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77"/>
    </mc:Choice>
    <mc:Fallback xmlns="">
      <p:transition spd="slow" advTm="1767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6BF1C-4759-71E9-7A3E-452AEF9D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選手位置の推定結果</a:t>
            </a:r>
            <a:r>
              <a:rPr kumimoji="1" lang="en-US" altLang="ja-JP" dirty="0"/>
              <a:t>(</a:t>
            </a:r>
            <a:r>
              <a:rPr kumimoji="1" lang="ja-JP" altLang="en-US" dirty="0"/>
              <a:t>手動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D948C7E-BAFF-E270-4C3E-9785BBE7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68E506-5832-0C00-C86C-A0732322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24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56D777-066B-77D6-1554-1F8C22C5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選手位置の推定結果</a:t>
            </a:r>
            <a:r>
              <a:rPr kumimoji="1" lang="en-US" altLang="ja-JP" dirty="0"/>
              <a:t>(</a:t>
            </a:r>
            <a:r>
              <a:rPr kumimoji="1" lang="ja-JP" altLang="en-US" dirty="0"/>
              <a:t>手動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773A3D9-CEAE-F56D-5B80-96445938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55EBF2-8662-5FE8-7E02-8877297A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347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432935-3342-512E-F057-344BBFE5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映像間の選手の対応付け</a:t>
            </a:r>
            <a:r>
              <a:rPr kumimoji="1" lang="en-US" altLang="ja-JP" dirty="0"/>
              <a:t>(</a:t>
            </a:r>
            <a:r>
              <a:rPr kumimoji="1" lang="ja-JP" altLang="en-US" dirty="0"/>
              <a:t>自動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F43B54-AA1B-2705-4537-F2913CFA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E0B7D4-5F12-1B76-A958-CC461D5E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00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31E01A-2FF4-3EAC-EF83-FC462B80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映像間の選手の対応付け</a:t>
            </a:r>
            <a:r>
              <a:rPr kumimoji="1" lang="en-US" altLang="ja-JP" dirty="0"/>
              <a:t>(</a:t>
            </a:r>
            <a:r>
              <a:rPr kumimoji="1" lang="ja-JP" altLang="en-US" dirty="0"/>
              <a:t>自動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3F3D1C-DDE1-1963-0817-2CDAD9B9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AACCCB-2223-0EBD-CC7F-D89DBE1D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10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66383-7B87-CA8C-8AAE-220037E6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映像間の選手の対応付け</a:t>
            </a:r>
            <a:r>
              <a:rPr kumimoji="1" lang="en-US" altLang="ja-JP" dirty="0"/>
              <a:t>(</a:t>
            </a:r>
            <a:r>
              <a:rPr kumimoji="1" lang="ja-JP" altLang="en-US" dirty="0"/>
              <a:t>自動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4ADB49-69DF-7705-0294-70531013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EBACE1-C156-0AF4-680E-4340E1FF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324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32ED4-540D-BE14-8748-B9DF5971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選手位置の推定結果</a:t>
            </a:r>
            <a:r>
              <a:rPr kumimoji="1" lang="en-US" altLang="ja-JP" dirty="0"/>
              <a:t>(</a:t>
            </a:r>
            <a:r>
              <a:rPr kumimoji="1" lang="ja-JP" altLang="en-US" dirty="0"/>
              <a:t>自動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6F989B-3D20-5554-1A7B-9402DA23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86D649-A933-D98D-95B8-A024D244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6182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D232E1-EF51-BB9C-3F69-5BAA2068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選手位置の推定結果</a:t>
            </a:r>
            <a:r>
              <a:rPr kumimoji="1" lang="en-US" altLang="ja-JP" dirty="0"/>
              <a:t>(</a:t>
            </a:r>
            <a:r>
              <a:rPr kumimoji="1" lang="ja-JP" altLang="en-US" dirty="0"/>
              <a:t>自動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A775027-1C63-407F-BD31-19C12850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C312BF-5B90-10F7-5B98-4A63B971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999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20AFE0-0E95-9F3F-C9CD-EBDC0876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DE6EDF2-8DCA-915A-9A8D-6218CB46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C009AF-FDDF-77FE-E80A-B22EA3B0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312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E466A-6967-86C4-3744-A3EB6E20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1244F9F-7E84-4701-74F4-6F9A1AF1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D68CE8-0094-216B-71AF-62416F7E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99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02BEE3-76EA-40DF-BE70-514760AA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研究背景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95E176-4CE7-4FD4-A9B0-96160B63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21737D-4AB0-4E52-84FB-64D5EFE1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43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54"/>
    </mc:Choice>
    <mc:Fallback xmlns="">
      <p:transition spd="slow" advTm="479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8A393-D3D1-BCEF-1183-B96E9BD7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研究目的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DBE911-9588-3C59-5AC9-3FF13FE8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E41854-E933-DD83-7B4E-DD6BA403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72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2CD1B-C797-0235-A2E7-D72CBCF5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コートの撮影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128584F-48BE-8BC4-DC91-8A9A8202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43509B-FE5E-FAB9-D508-08909A88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79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218C45-B308-709D-495F-B9CBD483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カメラキャリブレーション（カメラ内部パラメータ）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21F7EC-E535-7CF9-DF69-AC337299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DC84EC-5BC6-4A1A-477F-9389052F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435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1DE226-69EC-47A1-F116-23703158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カメラキャリブレーション（カメラ外部パラメータ）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0856C0-CDB6-C960-3AA5-FDD1A203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0B712A-CF5F-3424-7FCA-79DB57DF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54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51EC3-F972-CB39-A49D-38E03216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AlphaPose</a:t>
            </a:r>
            <a:r>
              <a:rPr kumimoji="1" lang="ja-JP" altLang="en-US" dirty="0"/>
              <a:t>による姿勢推定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F6A2D0-CDF7-D5B1-357C-3F6A64CE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50F6C0-BDE0-4D4F-4812-6D433C7C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2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FBF118-D746-333D-129F-A28324F3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映像間の選手の対応付け（手動）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7B9EF7-F53B-A17A-B524-6CADF423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DBB061-278E-2BF5-399B-A8867A43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14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A3D40D-F2A2-DACF-25F2-825CA231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次元位置推定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1DC128-EE9C-1C83-F534-7E7A9E85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75F6-044E-491D-986A-5218474C3849}" type="datetime1">
              <a:rPr kumimoji="1" lang="ja-JP" altLang="en-US" smtClean="0"/>
              <a:t>2023/1/18</a:t>
            </a:fld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B6B4B3-8A35-C28A-E441-994D1718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6846-1EF8-4374-B523-FE9A680A5F8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289201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2507</TotalTime>
  <Words>159</Words>
  <Application>Microsoft Office PowerPoint</Application>
  <PresentationFormat>画面に合わせる (4:3)</PresentationFormat>
  <Paragraphs>55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ＭＳ Ｐゴシック</vt:lpstr>
      <vt:lpstr>游ゴシック</vt:lpstr>
      <vt:lpstr>Bodoni MT Black</vt:lpstr>
      <vt:lpstr>Calibri</vt:lpstr>
      <vt:lpstr>Calibri Light</vt:lpstr>
      <vt:lpstr>レトロスペクト</vt:lpstr>
      <vt:lpstr>C-3 選手の3次元位置を追跡する バレーボール分析支援システム</vt:lpstr>
      <vt:lpstr>研究背景</vt:lpstr>
      <vt:lpstr>研究目的</vt:lpstr>
      <vt:lpstr>コートの撮影</vt:lpstr>
      <vt:lpstr>カメラキャリブレーション（カメラ内部パラメータ）</vt:lpstr>
      <vt:lpstr>カメラキャリブレーション（カメラ外部パラメータ）</vt:lpstr>
      <vt:lpstr>AlphaPoseによる姿勢推定</vt:lpstr>
      <vt:lpstr>映像間の選手の対応付け（手動）</vt:lpstr>
      <vt:lpstr>選手の3次元位置推定</vt:lpstr>
      <vt:lpstr>選手位置の推定結果(手動)</vt:lpstr>
      <vt:lpstr>選手位置の推定結果(手動)</vt:lpstr>
      <vt:lpstr>映像間の選手の対応付け(自動)</vt:lpstr>
      <vt:lpstr>映像間の選手の対応付け(自動)</vt:lpstr>
      <vt:lpstr>映像間の選手の対応付け(自動)</vt:lpstr>
      <vt:lpstr>選手位置の推定結果(自動)</vt:lpstr>
      <vt:lpstr>選手位置の推定結果(自動)</vt:lpstr>
      <vt:lpstr>今後の展望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深層学習を用いた款状解析システムによる集中度の定量化</dc:title>
  <dc:creator>中田 亘</dc:creator>
  <cp:lastModifiedBy>Ec5-19 ec30103v(長岡高専)</cp:lastModifiedBy>
  <cp:revision>123</cp:revision>
  <cp:lastPrinted>2020-01-20T20:32:45Z</cp:lastPrinted>
  <dcterms:created xsi:type="dcterms:W3CDTF">2020-01-04T21:19:10Z</dcterms:created>
  <dcterms:modified xsi:type="dcterms:W3CDTF">2023-01-18T01:38:16Z</dcterms:modified>
</cp:coreProperties>
</file>