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8" r:id="rId4"/>
    <p:sldId id="260" r:id="rId5"/>
    <p:sldId id="261" r:id="rId6"/>
    <p:sldId id="268" r:id="rId7"/>
    <p:sldId id="262" r:id="rId8"/>
    <p:sldId id="267" r:id="rId9"/>
    <p:sldId id="263" r:id="rId10"/>
    <p:sldId id="269" r:id="rId11"/>
    <p:sldId id="264" r:id="rId12"/>
    <p:sldId id="270"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Trubert" initials="TT" lastIdx="27" clrIdx="0">
    <p:extLst>
      <p:ext uri="{19B8F6BF-5375-455C-9EA6-DF929625EA0E}">
        <p15:presenceInfo xmlns:p15="http://schemas.microsoft.com/office/powerpoint/2012/main" userId="S::trubert8u@etu.univ-lorraine.fr::a2d5bfea-28cf-45f4-b601-b77d32de20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8"/>
    <p:restoredTop sz="94713"/>
  </p:normalViewPr>
  <p:slideViewPr>
    <p:cSldViewPr snapToGrid="0" snapToObjects="1">
      <p:cViewPr>
        <p:scale>
          <a:sx n="176" d="100"/>
          <a:sy n="176" d="100"/>
        </p:scale>
        <p:origin x="22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6T14:50:26.679" idx="21">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5-16T15:08:24.877" idx="24">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5-16T15:12:27.443" idx="1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1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5-16T15:12:27.443" idx="2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2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5-16T15:15:29.318" idx="19">
    <p:pos x="10" y="10"/>
    <p:text>The last dashboard provides a full year overview of the packaging line OLE performance.</p:text>
    <p:extLst>
      <p:ext uri="{C676402C-5697-4E1C-873F-D02D1690AC5C}">
        <p15:threadingInfo xmlns:p15="http://schemas.microsoft.com/office/powerpoint/2012/main" timeZoneBias="-120"/>
      </p:ext>
    </p:extLst>
  </p:cm>
  <p:cm authorId="1" dt="2021-05-16T15:15:33.266" idx="20">
    <p:pos x="146" y="146"/>
    <p:text>The last dashboard provides a full year overview of the packaging line OLE performance.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6T14:50:26.679" idx="4">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16T14:36:32.427" idx="1">
    <p:pos x="10" y="10"/>
    <p:text>Concernant les trois diagrammes camemberts : At the early stage, when too little data are available, the plant will determine the three categories in close cooperation with the packaging SME of the region</p:text>
    <p:extLst>
      <p:ext uri="{C676402C-5697-4E1C-873F-D02D1690AC5C}">
        <p15:threadingInfo xmlns:p15="http://schemas.microsoft.com/office/powerpoint/2012/main" timeZoneBias="-120"/>
      </p:ext>
    </p:extLst>
  </p:cm>
  <p:cm authorId="1" dt="2021-05-16T14:47:39.273" idx="2">
    <p:pos x="146" y="146"/>
    <p:text>Pages : menu déroulant permettant d'accéder aux autres pages du Dashboard</p:text>
    <p:extLst>
      <p:ext uri="{C676402C-5697-4E1C-873F-D02D1690AC5C}">
        <p15:threadingInfo xmlns:p15="http://schemas.microsoft.com/office/powerpoint/2012/main" timeZoneBias="-120"/>
      </p:ext>
    </p:extLst>
  </p:cm>
  <p:cm authorId="1" dt="2021-05-16T14:49:07.030" idx="3">
    <p:pos x="146" y="282"/>
    <p:text>Bouton open pour ouvrir la page séléctionnée</p:text>
    <p:extLst>
      <p:ext uri="{C676402C-5697-4E1C-873F-D02D1690AC5C}">
        <p15:threadingInfo xmlns:p15="http://schemas.microsoft.com/office/powerpoint/2012/main" timeZoneBias="-1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16T14:55:01.375" idx="8">
    <p:pos x="10" y="10"/>
    <p:text>This dashboard is simply providing the value of the load factor monthly on a period of one year. As previously stated in this document it must be available for all packaging line regardless of OLE reporting.</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16T14:55:42.765" idx="10">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 authorId="1" dt="2021-06-03T18:07:20.603" idx="27">
    <p:pos x="146" y="146"/>
    <p:text>Display the first formulation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16T14:55:42.765" idx="23">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16T15:03:14.444" idx="1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16T15:03:14.444" idx="2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16T15:08:24.877" idx="13">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8D42D-1BE2-4641-9BED-424895C649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9C7DE1C-71BA-F843-9F4A-01052A6A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96DB52-CFAE-4B49-AA61-86F5B5E08C16}"/>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73B9A997-B3A0-C34B-B09D-206E9FCFF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8B8E9-F984-1542-9E50-22846168B6F8}"/>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2359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0E423-83A7-1C44-A8B0-EF9CF71ED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13A75E-D618-9045-AF4B-F346AE040D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DC0B53-6F64-7444-A0FE-0F93007EE2A7}"/>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1C075C51-CD62-0F49-8668-C345F5DE3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8A5C6-D39E-084F-A656-F2D5607FB143}"/>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3642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5F1C9D-BA22-714B-BBAB-AACD8826EA2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71B67B-D988-354E-8F01-FE79A3893B7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225407-4199-1E49-8697-403FDC4F5D79}"/>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79B30E32-67FF-A849-BBAA-509A67D149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47CDAB-E7FF-5A44-80F9-EDA6BDCEBC2A}"/>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5050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CCF8BF-4FD2-D344-AC08-C779CC12CA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98F15F-3CCB-5047-879A-E53BD75222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E88194-0CCE-7545-B17A-690F3B06293A}"/>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92D7523B-B0FA-BB4A-880A-74085261FB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0376-10C5-904D-8631-49BE46FACC75}"/>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29367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26891-6E95-854F-83F1-3283DFB67B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CF1885-9682-5547-BEB5-9B789CAB7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F8551EC-0452-3444-ADE6-8BDD0058CE75}"/>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A1AC993E-32AE-AF4C-B928-F9714EDAD4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1E5675-E54A-FE4E-9C37-BFFBE2EB8F8F}"/>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84569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C21EAF-70F4-D144-B308-5F3FEA7D21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0BDD59-ED99-CC40-A162-28C7C25DBD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F1613D0-7EBD-7E4A-A554-2A7CB2EF29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4ED92-FC13-CA46-BCE8-F87E4D2302E0}"/>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6" name="Espace réservé du pied de page 5">
            <a:extLst>
              <a:ext uri="{FF2B5EF4-FFF2-40B4-BE49-F238E27FC236}">
                <a16:creationId xmlns:a16="http://schemas.microsoft.com/office/drawing/2014/main" id="{1D7904E9-1BF1-7449-A430-D40FCBD67B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781D55-5C5F-EA45-B919-C3BEC2EB6D1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68688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5EB81-1DD8-BD4D-985F-60DF507142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7398316-242D-5045-BD0B-17718C5D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E1E887-C98A-B843-8EA2-E774E92B55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C362B0A-A02E-554D-B9BD-C7C2BFD5E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4D8646-FA6B-AA4C-B4C5-B23EC20B4F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645C4-3FA8-AD48-A6FE-AE9EE26955F2}"/>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8" name="Espace réservé du pied de page 7">
            <a:extLst>
              <a:ext uri="{FF2B5EF4-FFF2-40B4-BE49-F238E27FC236}">
                <a16:creationId xmlns:a16="http://schemas.microsoft.com/office/drawing/2014/main" id="{D182CA18-3D19-6040-8F3B-75A9F413FC5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3BFE3D-C3CF-3F47-8F00-9261AF8A915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539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19C5E-D532-8D4B-8A27-407EE75CCA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C67193-E343-EE4E-8C74-3FE077B8A5DA}"/>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4" name="Espace réservé du pied de page 3">
            <a:extLst>
              <a:ext uri="{FF2B5EF4-FFF2-40B4-BE49-F238E27FC236}">
                <a16:creationId xmlns:a16="http://schemas.microsoft.com/office/drawing/2014/main" id="{1998C101-B6F9-6A4E-839C-4BBEAD0ABB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513FEA-4F20-634F-A1FF-5EE7A98D4529}"/>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365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C01986-B6C7-614F-8CD3-FC221BE6F3BB}"/>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3" name="Espace réservé du pied de page 2">
            <a:extLst>
              <a:ext uri="{FF2B5EF4-FFF2-40B4-BE49-F238E27FC236}">
                <a16:creationId xmlns:a16="http://schemas.microsoft.com/office/drawing/2014/main" id="{2C8FAE64-F56E-AA44-95B8-5B95351ADE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A3A7982-9F8E-9340-B369-6C77A6E3768E}"/>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7574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9563C-D198-FA45-9D7A-D9C78E2C1F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95031E7-F2ED-3E4B-8511-9A1DEE724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C6FFFCC-98AC-5F4F-9F74-A9F0A7605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E094E5-AF01-A549-B2F3-36BB6C2BD5AE}"/>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6" name="Espace réservé du pied de page 5">
            <a:extLst>
              <a:ext uri="{FF2B5EF4-FFF2-40B4-BE49-F238E27FC236}">
                <a16:creationId xmlns:a16="http://schemas.microsoft.com/office/drawing/2014/main" id="{5E7F0E9E-3548-0240-9F0A-A014AEF1D2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9924FB-99A7-DE43-9F6D-9B2C9623A234}"/>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683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245E-A005-8248-AD6B-A7DA56DF53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EE240B-5B60-4647-8D97-E24C41AC2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41B14DD-DE12-4A41-A528-7E308E69C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CA5B0-CEC9-D049-B13E-1E568C9B61D4}"/>
              </a:ext>
            </a:extLst>
          </p:cNvPr>
          <p:cNvSpPr>
            <a:spLocks noGrp="1"/>
          </p:cNvSpPr>
          <p:nvPr>
            <p:ph type="dt" sz="half" idx="10"/>
          </p:nvPr>
        </p:nvSpPr>
        <p:spPr/>
        <p:txBody>
          <a:bodyPr/>
          <a:lstStyle/>
          <a:p>
            <a:fld id="{E54B2376-3874-D34B-878F-5905C6C1A7BB}" type="datetimeFigureOut">
              <a:rPr lang="fr-FR" smtClean="0"/>
              <a:t>02/10/2021</a:t>
            </a:fld>
            <a:endParaRPr lang="fr-FR"/>
          </a:p>
        </p:txBody>
      </p:sp>
      <p:sp>
        <p:nvSpPr>
          <p:cNvPr id="6" name="Espace réservé du pied de page 5">
            <a:extLst>
              <a:ext uri="{FF2B5EF4-FFF2-40B4-BE49-F238E27FC236}">
                <a16:creationId xmlns:a16="http://schemas.microsoft.com/office/drawing/2014/main" id="{0E743597-AFB7-9241-A111-CC027034C5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99FCB1-2C3B-1348-8DB1-EC0397085367}"/>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36708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CB31FC-DED2-0744-9D62-EC642CEB1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E3509A-AE29-0D4B-A88E-AAF689F05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D42107-0533-A246-9AE5-E4CD4909D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B2376-3874-D34B-878F-5905C6C1A7BB}" type="datetimeFigureOut">
              <a:rPr lang="fr-FR" smtClean="0"/>
              <a:t>02/10/2021</a:t>
            </a:fld>
            <a:endParaRPr lang="fr-FR"/>
          </a:p>
        </p:txBody>
      </p:sp>
      <p:sp>
        <p:nvSpPr>
          <p:cNvPr id="5" name="Espace réservé du pied de page 4">
            <a:extLst>
              <a:ext uri="{FF2B5EF4-FFF2-40B4-BE49-F238E27FC236}">
                <a16:creationId xmlns:a16="http://schemas.microsoft.com/office/drawing/2014/main" id="{09FB17C3-8001-3E4B-AABD-18821629C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A00B94-8578-DD4F-BA76-C10B11055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A0EE-F39C-3F4E-AE02-C5906156BB41}" type="slidenum">
              <a:rPr lang="fr-FR" smtClean="0"/>
              <a:t>‹N°›</a:t>
            </a:fld>
            <a:endParaRPr lang="fr-FR"/>
          </a:p>
        </p:txBody>
      </p:sp>
    </p:spTree>
    <p:extLst>
      <p:ext uri="{BB962C8B-B14F-4D97-AF65-F5344CB8AC3E}">
        <p14:creationId xmlns:p14="http://schemas.microsoft.com/office/powerpoint/2010/main" val="120235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2"/>
          <a:stretch>
            <a:fillRect/>
          </a:stretch>
        </p:blipFill>
        <p:spPr>
          <a:xfrm>
            <a:off x="-70124" y="-519098"/>
            <a:ext cx="2968605" cy="1979070"/>
          </a:xfrm>
          <a:prstGeom prst="rect">
            <a:avLst/>
          </a:prstGeom>
        </p:spPr>
      </p:pic>
      <p:sp>
        <p:nvSpPr>
          <p:cNvPr id="27" name="Rectangle 26">
            <a:extLst>
              <a:ext uri="{FF2B5EF4-FFF2-40B4-BE49-F238E27FC236}">
                <a16:creationId xmlns:a16="http://schemas.microsoft.com/office/drawing/2014/main" id="{F8A9F05E-295D-1C47-9926-A2611A0DB02F}"/>
              </a:ext>
            </a:extLst>
          </p:cNvPr>
          <p:cNvSpPr/>
          <p:nvPr/>
        </p:nvSpPr>
        <p:spPr>
          <a:xfrm>
            <a:off x="2095292" y="1445855"/>
            <a:ext cx="8185530" cy="50482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8" name="ZoneTexte 27">
            <a:extLst>
              <a:ext uri="{FF2B5EF4-FFF2-40B4-BE49-F238E27FC236}">
                <a16:creationId xmlns:a16="http://schemas.microsoft.com/office/drawing/2014/main" id="{1285C8E9-2E0C-9B46-91B8-AD2F22D0A054}"/>
              </a:ext>
            </a:extLst>
          </p:cNvPr>
          <p:cNvSpPr txBox="1"/>
          <p:nvPr/>
        </p:nvSpPr>
        <p:spPr>
          <a:xfrm>
            <a:off x="4043747" y="2196336"/>
            <a:ext cx="4288618" cy="369332"/>
          </a:xfrm>
          <a:prstGeom prst="rect">
            <a:avLst/>
          </a:prstGeom>
          <a:noFill/>
        </p:spPr>
        <p:txBody>
          <a:bodyPr wrap="square" rtlCol="0">
            <a:spAutoFit/>
          </a:bodyPr>
          <a:lstStyle/>
          <a:p>
            <a:pPr algn="ctr"/>
            <a:r>
              <a:rPr lang="fr-FR" dirty="0"/>
              <a:t>Login</a:t>
            </a:r>
          </a:p>
        </p:txBody>
      </p:sp>
      <p:sp>
        <p:nvSpPr>
          <p:cNvPr id="30" name="Rectangle 29">
            <a:extLst>
              <a:ext uri="{FF2B5EF4-FFF2-40B4-BE49-F238E27FC236}">
                <a16:creationId xmlns:a16="http://schemas.microsoft.com/office/drawing/2014/main" id="{8E2B8186-B7E0-344C-87E1-760E7A4674BC}"/>
              </a:ext>
            </a:extLst>
          </p:cNvPr>
          <p:cNvSpPr/>
          <p:nvPr/>
        </p:nvSpPr>
        <p:spPr>
          <a:xfrm>
            <a:off x="4723781" y="2591283"/>
            <a:ext cx="2928551"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3673B165-1889-9748-B07F-72C8B7390005}"/>
              </a:ext>
            </a:extLst>
          </p:cNvPr>
          <p:cNvSpPr/>
          <p:nvPr/>
        </p:nvSpPr>
        <p:spPr>
          <a:xfrm>
            <a:off x="4735928" y="3969956"/>
            <a:ext cx="2916404"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625853FC-B34A-134D-A113-35461418B82C}"/>
              </a:ext>
            </a:extLst>
          </p:cNvPr>
          <p:cNvSpPr txBox="1"/>
          <p:nvPr/>
        </p:nvSpPr>
        <p:spPr>
          <a:xfrm>
            <a:off x="3692591" y="3556747"/>
            <a:ext cx="4978786" cy="369332"/>
          </a:xfrm>
          <a:prstGeom prst="rect">
            <a:avLst/>
          </a:prstGeom>
          <a:noFill/>
        </p:spPr>
        <p:txBody>
          <a:bodyPr wrap="square" rtlCol="0">
            <a:spAutoFit/>
          </a:bodyPr>
          <a:lstStyle/>
          <a:p>
            <a:pPr algn="ctr"/>
            <a:r>
              <a:rPr lang="fr-FR" dirty="0" err="1"/>
              <a:t>Password</a:t>
            </a:r>
            <a:endParaRPr lang="fr-FR" dirty="0"/>
          </a:p>
        </p:txBody>
      </p:sp>
      <p:sp>
        <p:nvSpPr>
          <p:cNvPr id="10" name="Rectangle 9">
            <a:extLst>
              <a:ext uri="{FF2B5EF4-FFF2-40B4-BE49-F238E27FC236}">
                <a16:creationId xmlns:a16="http://schemas.microsoft.com/office/drawing/2014/main" id="{C305408D-4F51-4346-B053-5004D831350F}"/>
              </a:ext>
            </a:extLst>
          </p:cNvPr>
          <p:cNvSpPr/>
          <p:nvPr/>
        </p:nvSpPr>
        <p:spPr>
          <a:xfrm>
            <a:off x="5061323"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Cancel</a:t>
            </a:r>
          </a:p>
        </p:txBody>
      </p:sp>
      <p:sp>
        <p:nvSpPr>
          <p:cNvPr id="11" name="Rectangle 10">
            <a:extLst>
              <a:ext uri="{FF2B5EF4-FFF2-40B4-BE49-F238E27FC236}">
                <a16:creationId xmlns:a16="http://schemas.microsoft.com/office/drawing/2014/main" id="{C0FFDF44-C7ED-BB4D-A70B-EAB2B605BC8F}"/>
              </a:ext>
            </a:extLst>
          </p:cNvPr>
          <p:cNvSpPr/>
          <p:nvPr/>
        </p:nvSpPr>
        <p:spPr>
          <a:xfrm>
            <a:off x="6310186"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Log in</a:t>
            </a:r>
          </a:p>
        </p:txBody>
      </p:sp>
    </p:spTree>
    <p:extLst>
      <p:ext uri="{BB962C8B-B14F-4D97-AF65-F5344CB8AC3E}">
        <p14:creationId xmlns:p14="http://schemas.microsoft.com/office/powerpoint/2010/main" val="16154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2"/>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71E9363C-3495-FD45-91C7-8674F594D191}"/>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416B4D1A-F83F-AE4A-A4B2-69914DDABA22}"/>
              </a:ext>
            </a:extLst>
          </p:cNvPr>
          <p:cNvSpPr/>
          <p:nvPr/>
        </p:nvSpPr>
        <p:spPr>
          <a:xfrm>
            <a:off x="9666585" y="3371714"/>
            <a:ext cx="846667" cy="30534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29617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243289"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8118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454743"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4261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734" y="302383"/>
            <a:ext cx="12283350"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Overall</a:t>
            </a:r>
            <a:r>
              <a:rPr lang="fr-FR" sz="2400" dirty="0">
                <a:latin typeface="+mj-lt"/>
              </a:rPr>
              <a:t> Line </a:t>
            </a:r>
            <a:r>
              <a:rPr lang="fr-FR" sz="2400" dirty="0" err="1">
                <a:latin typeface="+mj-lt"/>
              </a:rPr>
              <a:t>Effectiveness</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198F6862-D531-034C-9860-8E91F4048EC3}"/>
              </a:ext>
            </a:extLst>
          </p:cNvPr>
          <p:cNvPicPr>
            <a:picLocks noChangeAspect="1"/>
          </p:cNvPicPr>
          <p:nvPr/>
        </p:nvPicPr>
        <p:blipFill>
          <a:blip r:embed="rId2"/>
          <a:stretch>
            <a:fillRect/>
          </a:stretch>
        </p:blipFill>
        <p:spPr>
          <a:xfrm>
            <a:off x="1458999" y="2150076"/>
            <a:ext cx="9926919" cy="3692539"/>
          </a:xfrm>
          <a:prstGeom prst="rect">
            <a:avLst/>
          </a:prstGeom>
        </p:spPr>
      </p:pic>
      <p:pic>
        <p:nvPicPr>
          <p:cNvPr id="24" name="Image 23">
            <a:extLst>
              <a:ext uri="{FF2B5EF4-FFF2-40B4-BE49-F238E27FC236}">
                <a16:creationId xmlns:a16="http://schemas.microsoft.com/office/drawing/2014/main" id="{C6D45FEA-EE89-B440-A1FC-6D9B7778E58E}"/>
              </a:ext>
            </a:extLst>
          </p:cNvPr>
          <p:cNvPicPr>
            <a:picLocks noChangeAspect="1"/>
          </p:cNvPicPr>
          <p:nvPr/>
        </p:nvPicPr>
        <p:blipFill>
          <a:blip r:embed="rId3"/>
          <a:stretch>
            <a:fillRect/>
          </a:stretch>
        </p:blipFill>
        <p:spPr>
          <a:xfrm>
            <a:off x="-70124" y="-519098"/>
            <a:ext cx="2968605" cy="1979070"/>
          </a:xfrm>
          <a:prstGeom prst="rect">
            <a:avLst/>
          </a:prstGeom>
        </p:spPr>
      </p:pic>
      <p:sp>
        <p:nvSpPr>
          <p:cNvPr id="19" name="Rectangle 18">
            <a:extLst>
              <a:ext uri="{FF2B5EF4-FFF2-40B4-BE49-F238E27FC236}">
                <a16:creationId xmlns:a16="http://schemas.microsoft.com/office/drawing/2014/main" id="{6AF35174-16BE-AB4E-9A4B-072F26CE7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6189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0DF01D5-9FB8-414E-A6BE-75EAAA35AA6F}"/>
              </a:ext>
            </a:extLst>
          </p:cNvPr>
          <p:cNvPicPr>
            <a:picLocks noChangeAspect="1"/>
          </p:cNvPicPr>
          <p:nvPr/>
        </p:nvPicPr>
        <p:blipFill>
          <a:blip r:embed="rId2"/>
          <a:stretch>
            <a:fillRect/>
          </a:stretch>
        </p:blipFill>
        <p:spPr>
          <a:xfrm>
            <a:off x="2762532" y="2211267"/>
            <a:ext cx="3048000" cy="4314362"/>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7270F7D8-688B-A349-98B0-97ED8EF0C885}"/>
              </a:ext>
            </a:extLst>
          </p:cNvPr>
          <p:cNvPicPr>
            <a:picLocks noChangeAspect="1"/>
          </p:cNvPicPr>
          <p:nvPr/>
        </p:nvPicPr>
        <p:blipFill>
          <a:blip r:embed="rId3"/>
          <a:stretch>
            <a:fillRect/>
          </a:stretch>
        </p:blipFill>
        <p:spPr>
          <a:xfrm>
            <a:off x="5959365" y="1869559"/>
            <a:ext cx="3678621" cy="3234121"/>
          </a:xfrm>
          <a:prstGeom prst="rect">
            <a:avLst/>
          </a:prstGeom>
        </p:spPr>
      </p:pic>
      <p:sp>
        <p:nvSpPr>
          <p:cNvPr id="25" name="Rectangle 24">
            <a:extLst>
              <a:ext uri="{FF2B5EF4-FFF2-40B4-BE49-F238E27FC236}">
                <a16:creationId xmlns:a16="http://schemas.microsoft.com/office/drawing/2014/main" id="{EB810CFE-CB95-AB4D-ADFA-01EF0703B6CB}"/>
              </a:ext>
            </a:extLst>
          </p:cNvPr>
          <p:cNvSpPr/>
          <p:nvPr/>
        </p:nvSpPr>
        <p:spPr>
          <a:xfrm>
            <a:off x="2762532" y="1210052"/>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7B88206D-6140-6342-812F-37666B7A4A82}"/>
              </a:ext>
            </a:extLst>
          </p:cNvPr>
          <p:cNvSpPr txBox="1"/>
          <p:nvPr/>
        </p:nvSpPr>
        <p:spPr>
          <a:xfrm>
            <a:off x="2813908" y="1296089"/>
            <a:ext cx="1535670" cy="369332"/>
          </a:xfrm>
          <a:prstGeom prst="rect">
            <a:avLst/>
          </a:prstGeom>
          <a:noFill/>
        </p:spPr>
        <p:txBody>
          <a:bodyPr wrap="square" rtlCol="0">
            <a:spAutoFit/>
          </a:bodyPr>
          <a:lstStyle/>
          <a:p>
            <a:r>
              <a:rPr lang="fr-FR" dirty="0"/>
              <a:t>Site : </a:t>
            </a:r>
          </a:p>
        </p:txBody>
      </p:sp>
      <p:sp>
        <p:nvSpPr>
          <p:cNvPr id="9" name="ZoneTexte 8">
            <a:extLst>
              <a:ext uri="{FF2B5EF4-FFF2-40B4-BE49-F238E27FC236}">
                <a16:creationId xmlns:a16="http://schemas.microsoft.com/office/drawing/2014/main" id="{2A805167-DCBF-D34B-B7CA-000B80F7BCF8}"/>
              </a:ext>
            </a:extLst>
          </p:cNvPr>
          <p:cNvSpPr txBox="1"/>
          <p:nvPr/>
        </p:nvSpPr>
        <p:spPr>
          <a:xfrm>
            <a:off x="2813908" y="1674770"/>
            <a:ext cx="1782806" cy="369332"/>
          </a:xfrm>
          <a:prstGeom prst="rect">
            <a:avLst/>
          </a:prstGeom>
          <a:noFill/>
        </p:spPr>
        <p:txBody>
          <a:bodyPr wrap="square" rtlCol="0">
            <a:spAutoFit/>
          </a:bodyPr>
          <a:lstStyle/>
          <a:p>
            <a:r>
              <a:rPr lang="fr-FR" dirty="0"/>
              <a:t>Production Line : </a:t>
            </a:r>
          </a:p>
        </p:txBody>
      </p:sp>
      <p:sp>
        <p:nvSpPr>
          <p:cNvPr id="24" name="Rectangle 23">
            <a:extLst>
              <a:ext uri="{FF2B5EF4-FFF2-40B4-BE49-F238E27FC236}">
                <a16:creationId xmlns:a16="http://schemas.microsoft.com/office/drawing/2014/main" id="{F301CCA6-884A-0144-86E8-FF55BC90A273}"/>
              </a:ext>
            </a:extLst>
          </p:cNvPr>
          <p:cNvSpPr/>
          <p:nvPr/>
        </p:nvSpPr>
        <p:spPr>
          <a:xfrm>
            <a:off x="5904531" y="5206780"/>
            <a:ext cx="5580683" cy="1378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B67C287C-4DC8-9A48-A590-35ACCC84E4BE}"/>
              </a:ext>
            </a:extLst>
          </p:cNvPr>
          <p:cNvSpPr txBox="1"/>
          <p:nvPr/>
        </p:nvSpPr>
        <p:spPr>
          <a:xfrm>
            <a:off x="5959365" y="1324804"/>
            <a:ext cx="2331308" cy="369332"/>
          </a:xfrm>
          <a:prstGeom prst="rect">
            <a:avLst/>
          </a:prstGeom>
          <a:solidFill>
            <a:schemeClr val="bg1"/>
          </a:solidFill>
        </p:spPr>
        <p:txBody>
          <a:bodyPr wrap="square" rtlCol="0">
            <a:spAutoFit/>
          </a:bodyPr>
          <a:lstStyle/>
          <a:p>
            <a:r>
              <a:rPr lang="fr-FR" dirty="0"/>
              <a:t>PACKAGING LINE ID </a:t>
            </a:r>
          </a:p>
        </p:txBody>
      </p:sp>
      <p:sp>
        <p:nvSpPr>
          <p:cNvPr id="11" name="ZoneTexte 10">
            <a:extLst>
              <a:ext uri="{FF2B5EF4-FFF2-40B4-BE49-F238E27FC236}">
                <a16:creationId xmlns:a16="http://schemas.microsoft.com/office/drawing/2014/main" id="{ABC6C07B-1551-4843-A560-98A9F434003A}"/>
              </a:ext>
            </a:extLst>
          </p:cNvPr>
          <p:cNvSpPr txBox="1"/>
          <p:nvPr/>
        </p:nvSpPr>
        <p:spPr>
          <a:xfrm>
            <a:off x="6096000" y="5207425"/>
            <a:ext cx="2331308" cy="369332"/>
          </a:xfrm>
          <a:prstGeom prst="rect">
            <a:avLst/>
          </a:prstGeom>
          <a:noFill/>
        </p:spPr>
        <p:txBody>
          <a:bodyPr wrap="square" rtlCol="0">
            <a:spAutoFit/>
          </a:bodyPr>
          <a:lstStyle/>
          <a:p>
            <a:r>
              <a:rPr lang="fr-FR" dirty="0"/>
              <a:t>Product : </a:t>
            </a:r>
          </a:p>
        </p:txBody>
      </p:sp>
      <p:sp>
        <p:nvSpPr>
          <p:cNvPr id="12" name="ZoneTexte 11">
            <a:extLst>
              <a:ext uri="{FF2B5EF4-FFF2-40B4-BE49-F238E27FC236}">
                <a16:creationId xmlns:a16="http://schemas.microsoft.com/office/drawing/2014/main" id="{5A75D4B9-767F-F945-840E-80EC5983D863}"/>
              </a:ext>
            </a:extLst>
          </p:cNvPr>
          <p:cNvSpPr txBox="1"/>
          <p:nvPr/>
        </p:nvSpPr>
        <p:spPr>
          <a:xfrm>
            <a:off x="6095999" y="5695304"/>
            <a:ext cx="2331308" cy="369332"/>
          </a:xfrm>
          <a:prstGeom prst="rect">
            <a:avLst/>
          </a:prstGeom>
          <a:noFill/>
        </p:spPr>
        <p:txBody>
          <a:bodyPr wrap="square" rtlCol="0">
            <a:spAutoFit/>
          </a:bodyPr>
          <a:lstStyle/>
          <a:p>
            <a:r>
              <a:rPr lang="fr-FR" dirty="0"/>
              <a:t>Formulation Type : </a:t>
            </a:r>
          </a:p>
        </p:txBody>
      </p:sp>
      <p:sp>
        <p:nvSpPr>
          <p:cNvPr id="13" name="ZoneTexte 12">
            <a:extLst>
              <a:ext uri="{FF2B5EF4-FFF2-40B4-BE49-F238E27FC236}">
                <a16:creationId xmlns:a16="http://schemas.microsoft.com/office/drawing/2014/main" id="{886D6AB0-570B-3A4F-B73A-8D484B76441E}"/>
              </a:ext>
            </a:extLst>
          </p:cNvPr>
          <p:cNvSpPr txBox="1"/>
          <p:nvPr/>
        </p:nvSpPr>
        <p:spPr>
          <a:xfrm>
            <a:off x="6096000" y="6183184"/>
            <a:ext cx="2331308" cy="369332"/>
          </a:xfrm>
          <a:prstGeom prst="rect">
            <a:avLst/>
          </a:prstGeom>
          <a:noFill/>
        </p:spPr>
        <p:txBody>
          <a:bodyPr wrap="square" rtlCol="0">
            <a:spAutoFit/>
          </a:bodyPr>
          <a:lstStyle/>
          <a:p>
            <a:r>
              <a:rPr lang="fr-FR" dirty="0"/>
              <a:t>OLE </a:t>
            </a:r>
            <a:r>
              <a:rPr lang="fr-FR" dirty="0" err="1"/>
              <a:t>Reporting</a:t>
            </a:r>
            <a:r>
              <a:rPr lang="fr-FR" dirty="0"/>
              <a:t> : </a:t>
            </a:r>
          </a:p>
        </p:txBody>
      </p:sp>
      <p:sp>
        <p:nvSpPr>
          <p:cNvPr id="14" name="ZoneTexte 13">
            <a:extLst>
              <a:ext uri="{FF2B5EF4-FFF2-40B4-BE49-F238E27FC236}">
                <a16:creationId xmlns:a16="http://schemas.microsoft.com/office/drawing/2014/main" id="{EA312A68-AF6A-7849-B2E9-339205CA0981}"/>
              </a:ext>
            </a:extLst>
          </p:cNvPr>
          <p:cNvSpPr txBox="1"/>
          <p:nvPr/>
        </p:nvSpPr>
        <p:spPr>
          <a:xfrm>
            <a:off x="9153906" y="6216336"/>
            <a:ext cx="2331308" cy="369332"/>
          </a:xfrm>
          <a:prstGeom prst="rect">
            <a:avLst/>
          </a:prstGeom>
          <a:noFill/>
        </p:spPr>
        <p:txBody>
          <a:bodyPr wrap="square" rtlCol="0">
            <a:spAutoFit/>
          </a:bodyPr>
          <a:lstStyle/>
          <a:p>
            <a:r>
              <a:rPr lang="fr-FR" dirty="0"/>
              <a:t>OLE </a:t>
            </a:r>
            <a:r>
              <a:rPr lang="fr-FR" dirty="0" err="1"/>
              <a:t>Tool</a:t>
            </a:r>
            <a:r>
              <a:rPr lang="fr-FR" dirty="0"/>
              <a:t> : </a:t>
            </a: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8" name="Rectangle 17">
            <a:extLst>
              <a:ext uri="{FF2B5EF4-FFF2-40B4-BE49-F238E27FC236}">
                <a16:creationId xmlns:a16="http://schemas.microsoft.com/office/drawing/2014/main" id="{B89DD5ED-794B-4948-894D-2FF5CD951980}"/>
              </a:ext>
            </a:extLst>
          </p:cNvPr>
          <p:cNvSpPr/>
          <p:nvPr/>
        </p:nvSpPr>
        <p:spPr>
          <a:xfrm>
            <a:off x="8006893" y="525636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9" name="Rectangle 18">
            <a:extLst>
              <a:ext uri="{FF2B5EF4-FFF2-40B4-BE49-F238E27FC236}">
                <a16:creationId xmlns:a16="http://schemas.microsoft.com/office/drawing/2014/main" id="{B127919E-89DD-6349-8EC0-BD47C5C3EBBF}"/>
              </a:ext>
            </a:extLst>
          </p:cNvPr>
          <p:cNvSpPr/>
          <p:nvPr/>
        </p:nvSpPr>
        <p:spPr>
          <a:xfrm>
            <a:off x="8015413" y="6216336"/>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C1DBC4A7-556D-6941-A181-5AB609D3B747}"/>
              </a:ext>
            </a:extLst>
          </p:cNvPr>
          <p:cNvSpPr/>
          <p:nvPr/>
        </p:nvSpPr>
        <p:spPr>
          <a:xfrm>
            <a:off x="8006894" y="57313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1" name="Rectangle 20">
            <a:extLst>
              <a:ext uri="{FF2B5EF4-FFF2-40B4-BE49-F238E27FC236}">
                <a16:creationId xmlns:a16="http://schemas.microsoft.com/office/drawing/2014/main" id="{8AEEBB4D-ADAD-454D-8498-BBF95FFAB511}"/>
              </a:ext>
            </a:extLst>
          </p:cNvPr>
          <p:cNvSpPr/>
          <p:nvPr/>
        </p:nvSpPr>
        <p:spPr>
          <a:xfrm>
            <a:off x="10306181" y="622926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8C6F351-F300-7140-88E1-52C745534049}"/>
              </a:ext>
            </a:extLst>
          </p:cNvPr>
          <p:cNvSpPr/>
          <p:nvPr/>
        </p:nvSpPr>
        <p:spPr>
          <a:xfrm>
            <a:off x="4596714" y="13608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Rectangle 22">
            <a:extLst>
              <a:ext uri="{FF2B5EF4-FFF2-40B4-BE49-F238E27FC236}">
                <a16:creationId xmlns:a16="http://schemas.microsoft.com/office/drawing/2014/main" id="{CC87EDEC-929C-7641-8051-4053BC857872}"/>
              </a:ext>
            </a:extLst>
          </p:cNvPr>
          <p:cNvSpPr/>
          <p:nvPr/>
        </p:nvSpPr>
        <p:spPr>
          <a:xfrm>
            <a:off x="4596713" y="172415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4"/>
          <a:stretch>
            <a:fillRect/>
          </a:stretch>
        </p:blipFill>
        <p:spPr>
          <a:xfrm>
            <a:off x="-70124" y="-284934"/>
            <a:ext cx="2968605" cy="1979070"/>
          </a:xfrm>
          <a:prstGeom prst="rect">
            <a:avLst/>
          </a:prstGeom>
        </p:spPr>
      </p:pic>
      <p:grpSp>
        <p:nvGrpSpPr>
          <p:cNvPr id="27" name="Groupe 26">
            <a:extLst>
              <a:ext uri="{FF2B5EF4-FFF2-40B4-BE49-F238E27FC236}">
                <a16:creationId xmlns:a16="http://schemas.microsoft.com/office/drawing/2014/main" id="{DB03BB78-0B7A-4344-8E7D-773DE8C41613}"/>
              </a:ext>
            </a:extLst>
          </p:cNvPr>
          <p:cNvGrpSpPr/>
          <p:nvPr/>
        </p:nvGrpSpPr>
        <p:grpSpPr>
          <a:xfrm>
            <a:off x="9109021" y="132968"/>
            <a:ext cx="2862421" cy="660819"/>
            <a:chOff x="8494603" y="1011895"/>
            <a:chExt cx="2862421" cy="660819"/>
          </a:xfrm>
        </p:grpSpPr>
        <p:sp>
          <p:nvSpPr>
            <p:cNvPr id="28" name="Rectangle 27">
              <a:extLst>
                <a:ext uri="{FF2B5EF4-FFF2-40B4-BE49-F238E27FC236}">
                  <a16:creationId xmlns:a16="http://schemas.microsoft.com/office/drawing/2014/main" id="{8530CF91-2A69-1B4C-B648-631FA0417847}"/>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FA54FD0B-9C30-934D-BA8D-AB5B6727397D}"/>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30" name="Rectangle 29">
              <a:extLst>
                <a:ext uri="{FF2B5EF4-FFF2-40B4-BE49-F238E27FC236}">
                  <a16:creationId xmlns:a16="http://schemas.microsoft.com/office/drawing/2014/main" id="{4A0E0A79-A6FE-854C-8458-298D687EF8A8}"/>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67637720-D8E5-2C4C-9629-42D850C1D378}"/>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spTree>
    <p:extLst>
      <p:ext uri="{BB962C8B-B14F-4D97-AF65-F5344CB8AC3E}">
        <p14:creationId xmlns:p14="http://schemas.microsoft.com/office/powerpoint/2010/main" val="95015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5" name="Rectangle 44">
            <a:extLst>
              <a:ext uri="{FF2B5EF4-FFF2-40B4-BE49-F238E27FC236}">
                <a16:creationId xmlns:a16="http://schemas.microsoft.com/office/drawing/2014/main" id="{6FE2FD1F-266C-6D45-AE19-BE859133A662}"/>
              </a:ext>
            </a:extLst>
          </p:cNvPr>
          <p:cNvSpPr/>
          <p:nvPr/>
        </p:nvSpPr>
        <p:spPr>
          <a:xfrm>
            <a:off x="1149064" y="1060571"/>
            <a:ext cx="6131427" cy="1071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D19FF941-96E6-6C4F-925C-C05513736C9F}"/>
              </a:ext>
            </a:extLst>
          </p:cNvPr>
          <p:cNvSpPr txBox="1"/>
          <p:nvPr/>
        </p:nvSpPr>
        <p:spPr>
          <a:xfrm>
            <a:off x="1302728" y="1255563"/>
            <a:ext cx="1535670" cy="369332"/>
          </a:xfrm>
          <a:prstGeom prst="rect">
            <a:avLst/>
          </a:prstGeom>
          <a:noFill/>
        </p:spPr>
        <p:txBody>
          <a:bodyPr wrap="square" rtlCol="0">
            <a:spAutoFit/>
          </a:bodyPr>
          <a:lstStyle/>
          <a:p>
            <a:r>
              <a:rPr lang="fr-FR" dirty="0"/>
              <a:t>Site : </a:t>
            </a:r>
          </a:p>
        </p:txBody>
      </p:sp>
      <p:sp>
        <p:nvSpPr>
          <p:cNvPr id="25" name="ZoneTexte 24">
            <a:extLst>
              <a:ext uri="{FF2B5EF4-FFF2-40B4-BE49-F238E27FC236}">
                <a16:creationId xmlns:a16="http://schemas.microsoft.com/office/drawing/2014/main" id="{4A7034EC-F802-9841-B5E0-B54739815CF0}"/>
              </a:ext>
            </a:extLst>
          </p:cNvPr>
          <p:cNvSpPr txBox="1"/>
          <p:nvPr/>
        </p:nvSpPr>
        <p:spPr>
          <a:xfrm>
            <a:off x="1302728" y="1634244"/>
            <a:ext cx="1782806" cy="369332"/>
          </a:xfrm>
          <a:prstGeom prst="rect">
            <a:avLst/>
          </a:prstGeom>
          <a:noFill/>
        </p:spPr>
        <p:txBody>
          <a:bodyPr wrap="square" rtlCol="0">
            <a:spAutoFit/>
          </a:bodyPr>
          <a:lstStyle/>
          <a:p>
            <a:r>
              <a:rPr lang="fr-FR" dirty="0"/>
              <a:t>Production Line : </a:t>
            </a:r>
          </a:p>
        </p:txBody>
      </p:sp>
      <p:sp>
        <p:nvSpPr>
          <p:cNvPr id="26" name="Rectangle 25">
            <a:extLst>
              <a:ext uri="{FF2B5EF4-FFF2-40B4-BE49-F238E27FC236}">
                <a16:creationId xmlns:a16="http://schemas.microsoft.com/office/drawing/2014/main" id="{0CFED2C3-F5AD-9543-918B-929370F4B261}"/>
              </a:ext>
            </a:extLst>
          </p:cNvPr>
          <p:cNvSpPr/>
          <p:nvPr/>
        </p:nvSpPr>
        <p:spPr>
          <a:xfrm>
            <a:off x="3085534" y="1320354"/>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7" name="Rectangle 26">
            <a:extLst>
              <a:ext uri="{FF2B5EF4-FFF2-40B4-BE49-F238E27FC236}">
                <a16:creationId xmlns:a16="http://schemas.microsoft.com/office/drawing/2014/main" id="{A124F319-372C-B243-BC0F-3DF1BD5CF282}"/>
              </a:ext>
            </a:extLst>
          </p:cNvPr>
          <p:cNvSpPr/>
          <p:nvPr/>
        </p:nvSpPr>
        <p:spPr>
          <a:xfrm>
            <a:off x="3085533"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nvGrpSpPr>
          <p:cNvPr id="52" name="Groupe 51">
            <a:extLst>
              <a:ext uri="{FF2B5EF4-FFF2-40B4-BE49-F238E27FC236}">
                <a16:creationId xmlns:a16="http://schemas.microsoft.com/office/drawing/2014/main" id="{32850885-17BF-0545-8C18-2AB4C9583760}"/>
              </a:ext>
            </a:extLst>
          </p:cNvPr>
          <p:cNvGrpSpPr/>
          <p:nvPr/>
        </p:nvGrpSpPr>
        <p:grpSpPr>
          <a:xfrm>
            <a:off x="4214778" y="1264912"/>
            <a:ext cx="3082962" cy="777688"/>
            <a:chOff x="4214778" y="1264912"/>
            <a:chExt cx="3082962" cy="777688"/>
          </a:xfrm>
        </p:grpSpPr>
        <p:sp>
          <p:nvSpPr>
            <p:cNvPr id="28" name="ZoneTexte 27">
              <a:extLst>
                <a:ext uri="{FF2B5EF4-FFF2-40B4-BE49-F238E27FC236}">
                  <a16:creationId xmlns:a16="http://schemas.microsoft.com/office/drawing/2014/main" id="{FB43563C-3CFF-3846-BBD0-DDCCC7E283BD}"/>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9" name="ZoneTexte 28">
              <a:extLst>
                <a:ext uri="{FF2B5EF4-FFF2-40B4-BE49-F238E27FC236}">
                  <a16:creationId xmlns:a16="http://schemas.microsoft.com/office/drawing/2014/main" id="{F7377E7E-3C11-C34B-98DF-88C596A4A336}"/>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30" name="Rectangle 29">
              <a:extLst>
                <a:ext uri="{FF2B5EF4-FFF2-40B4-BE49-F238E27FC236}">
                  <a16:creationId xmlns:a16="http://schemas.microsoft.com/office/drawing/2014/main" id="{CBABEC8F-C9E2-9B46-8E73-A53985237326}"/>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EC1B7970-18B0-6B46-AE91-9B8702C739FD}"/>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32" name="Rectangle 31">
              <a:extLst>
                <a:ext uri="{FF2B5EF4-FFF2-40B4-BE49-F238E27FC236}">
                  <a16:creationId xmlns:a16="http://schemas.microsoft.com/office/drawing/2014/main" id="{E7D18B38-70C6-E241-8DE7-E58560157A50}"/>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pic>
        <p:nvPicPr>
          <p:cNvPr id="3" name="Image 2" descr="Une image contenant table&#10;&#10;Description générée automatiquement">
            <a:extLst>
              <a:ext uri="{FF2B5EF4-FFF2-40B4-BE49-F238E27FC236}">
                <a16:creationId xmlns:a16="http://schemas.microsoft.com/office/drawing/2014/main" id="{AAD3E6E6-B607-2942-95DC-31A56707C651}"/>
              </a:ext>
            </a:extLst>
          </p:cNvPr>
          <p:cNvPicPr>
            <a:picLocks noChangeAspect="1"/>
          </p:cNvPicPr>
          <p:nvPr/>
        </p:nvPicPr>
        <p:blipFill>
          <a:blip r:embed="rId2"/>
          <a:stretch>
            <a:fillRect/>
          </a:stretch>
        </p:blipFill>
        <p:spPr>
          <a:xfrm>
            <a:off x="1149064" y="2324591"/>
            <a:ext cx="4865358" cy="4620779"/>
          </a:xfrm>
          <a:prstGeom prst="rect">
            <a:avLst/>
          </a:prstGeom>
        </p:spPr>
      </p:pic>
      <p:pic>
        <p:nvPicPr>
          <p:cNvPr id="34" name="Image 33">
            <a:extLst>
              <a:ext uri="{FF2B5EF4-FFF2-40B4-BE49-F238E27FC236}">
                <a16:creationId xmlns:a16="http://schemas.microsoft.com/office/drawing/2014/main" id="{1D92B03A-8C85-F74F-9993-6EFEF6BBF791}"/>
              </a:ext>
            </a:extLst>
          </p:cNvPr>
          <p:cNvPicPr>
            <a:picLocks noChangeAspect="1"/>
          </p:cNvPicPr>
          <p:nvPr/>
        </p:nvPicPr>
        <p:blipFill>
          <a:blip r:embed="rId3"/>
          <a:stretch>
            <a:fillRect/>
          </a:stretch>
        </p:blipFill>
        <p:spPr>
          <a:xfrm>
            <a:off x="6501208" y="2340070"/>
            <a:ext cx="4653760" cy="2964896"/>
          </a:xfrm>
          <a:prstGeom prst="rect">
            <a:avLst/>
          </a:prstGeom>
        </p:spPr>
      </p:pic>
      <p:sp>
        <p:nvSpPr>
          <p:cNvPr id="44" name="Rectangle 43">
            <a:extLst>
              <a:ext uri="{FF2B5EF4-FFF2-40B4-BE49-F238E27FC236}">
                <a16:creationId xmlns:a16="http://schemas.microsoft.com/office/drawing/2014/main" id="{C88CF3CD-3FDC-8941-A3DC-6F6A0188F561}"/>
              </a:ext>
            </a:extLst>
          </p:cNvPr>
          <p:cNvSpPr/>
          <p:nvPr/>
        </p:nvSpPr>
        <p:spPr>
          <a:xfrm>
            <a:off x="6493793" y="5497120"/>
            <a:ext cx="4661175" cy="1448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5" name="Ellipse 34">
            <a:extLst>
              <a:ext uri="{FF2B5EF4-FFF2-40B4-BE49-F238E27FC236}">
                <a16:creationId xmlns:a16="http://schemas.microsoft.com/office/drawing/2014/main" id="{1BBADBD5-DCAB-6F4F-9235-6721245C56C1}"/>
              </a:ext>
            </a:extLst>
          </p:cNvPr>
          <p:cNvSpPr/>
          <p:nvPr/>
        </p:nvSpPr>
        <p:spPr>
          <a:xfrm>
            <a:off x="6684382" y="5555491"/>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72</a:t>
            </a:r>
          </a:p>
        </p:txBody>
      </p:sp>
      <p:sp>
        <p:nvSpPr>
          <p:cNvPr id="36" name="Ellipse 35">
            <a:extLst>
              <a:ext uri="{FF2B5EF4-FFF2-40B4-BE49-F238E27FC236}">
                <a16:creationId xmlns:a16="http://schemas.microsoft.com/office/drawing/2014/main" id="{9C7F3B89-BB22-D640-80FC-D4044E7B1DB2}"/>
              </a:ext>
            </a:extLst>
          </p:cNvPr>
          <p:cNvSpPr/>
          <p:nvPr/>
        </p:nvSpPr>
        <p:spPr>
          <a:xfrm>
            <a:off x="7708131" y="5552562"/>
            <a:ext cx="754284" cy="7505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64</a:t>
            </a:r>
          </a:p>
        </p:txBody>
      </p:sp>
      <p:sp>
        <p:nvSpPr>
          <p:cNvPr id="37" name="Ellipse 36">
            <a:extLst>
              <a:ext uri="{FF2B5EF4-FFF2-40B4-BE49-F238E27FC236}">
                <a16:creationId xmlns:a16="http://schemas.microsoft.com/office/drawing/2014/main" id="{1802D9A9-B5C0-974A-9F65-53B29EAFCEC1}"/>
              </a:ext>
            </a:extLst>
          </p:cNvPr>
          <p:cNvSpPr/>
          <p:nvPr/>
        </p:nvSpPr>
        <p:spPr>
          <a:xfrm>
            <a:off x="8731880" y="5561910"/>
            <a:ext cx="754284" cy="750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98</a:t>
            </a:r>
          </a:p>
        </p:txBody>
      </p:sp>
      <p:sp>
        <p:nvSpPr>
          <p:cNvPr id="38" name="Ellipse 37">
            <a:extLst>
              <a:ext uri="{FF2B5EF4-FFF2-40B4-BE49-F238E27FC236}">
                <a16:creationId xmlns:a16="http://schemas.microsoft.com/office/drawing/2014/main" id="{B9E6A892-1305-244F-91DF-C99F4B840E67}"/>
              </a:ext>
            </a:extLst>
          </p:cNvPr>
          <p:cNvSpPr/>
          <p:nvPr/>
        </p:nvSpPr>
        <p:spPr>
          <a:xfrm>
            <a:off x="9755629" y="5575929"/>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78</a:t>
            </a:r>
          </a:p>
        </p:txBody>
      </p:sp>
      <p:sp>
        <p:nvSpPr>
          <p:cNvPr id="39" name="ZoneTexte 38">
            <a:extLst>
              <a:ext uri="{FF2B5EF4-FFF2-40B4-BE49-F238E27FC236}">
                <a16:creationId xmlns:a16="http://schemas.microsoft.com/office/drawing/2014/main" id="{1D61159B-94A4-E741-BC56-A0F08BE53329}"/>
              </a:ext>
            </a:extLst>
          </p:cNvPr>
          <p:cNvSpPr txBox="1"/>
          <p:nvPr/>
        </p:nvSpPr>
        <p:spPr>
          <a:xfrm>
            <a:off x="6619626" y="6346807"/>
            <a:ext cx="883796" cy="261610"/>
          </a:xfrm>
          <a:prstGeom prst="rect">
            <a:avLst/>
          </a:prstGeom>
          <a:noFill/>
        </p:spPr>
        <p:txBody>
          <a:bodyPr wrap="square" rtlCol="0">
            <a:spAutoFit/>
          </a:bodyPr>
          <a:lstStyle/>
          <a:p>
            <a:pPr algn="ctr"/>
            <a:r>
              <a:rPr lang="fr-FR" sz="1100" dirty="0" err="1"/>
              <a:t>Availability</a:t>
            </a:r>
            <a:endParaRPr lang="fr-FR" sz="1100" dirty="0"/>
          </a:p>
        </p:txBody>
      </p:sp>
      <p:sp>
        <p:nvSpPr>
          <p:cNvPr id="40" name="ZoneTexte 39">
            <a:extLst>
              <a:ext uri="{FF2B5EF4-FFF2-40B4-BE49-F238E27FC236}">
                <a16:creationId xmlns:a16="http://schemas.microsoft.com/office/drawing/2014/main" id="{53B455B0-6F12-B94B-BCA8-CEA33603D70E}"/>
              </a:ext>
            </a:extLst>
          </p:cNvPr>
          <p:cNvSpPr txBox="1"/>
          <p:nvPr/>
        </p:nvSpPr>
        <p:spPr>
          <a:xfrm>
            <a:off x="7607192" y="6349464"/>
            <a:ext cx="1055627" cy="261610"/>
          </a:xfrm>
          <a:prstGeom prst="rect">
            <a:avLst/>
          </a:prstGeom>
          <a:noFill/>
        </p:spPr>
        <p:txBody>
          <a:bodyPr wrap="square" rtlCol="0">
            <a:spAutoFit/>
          </a:bodyPr>
          <a:lstStyle/>
          <a:p>
            <a:pPr algn="ctr"/>
            <a:r>
              <a:rPr lang="fr-FR" sz="1100" dirty="0"/>
              <a:t>Performance</a:t>
            </a:r>
          </a:p>
        </p:txBody>
      </p:sp>
      <p:sp>
        <p:nvSpPr>
          <p:cNvPr id="41" name="ZoneTexte 40">
            <a:extLst>
              <a:ext uri="{FF2B5EF4-FFF2-40B4-BE49-F238E27FC236}">
                <a16:creationId xmlns:a16="http://schemas.microsoft.com/office/drawing/2014/main" id="{05CA7E6F-7143-CE4C-95A4-319D2897FE33}"/>
              </a:ext>
            </a:extLst>
          </p:cNvPr>
          <p:cNvSpPr txBox="1"/>
          <p:nvPr/>
        </p:nvSpPr>
        <p:spPr>
          <a:xfrm>
            <a:off x="8581208" y="6382488"/>
            <a:ext cx="1055627" cy="261610"/>
          </a:xfrm>
          <a:prstGeom prst="rect">
            <a:avLst/>
          </a:prstGeom>
          <a:noFill/>
        </p:spPr>
        <p:txBody>
          <a:bodyPr wrap="square" rtlCol="0">
            <a:spAutoFit/>
          </a:bodyPr>
          <a:lstStyle/>
          <a:p>
            <a:pPr algn="ctr"/>
            <a:r>
              <a:rPr lang="fr-FR" sz="1100" dirty="0" err="1"/>
              <a:t>Quality</a:t>
            </a:r>
            <a:endParaRPr lang="fr-FR" sz="1100" dirty="0"/>
          </a:p>
        </p:txBody>
      </p:sp>
      <p:sp>
        <p:nvSpPr>
          <p:cNvPr id="43" name="ZoneTexte 42">
            <a:extLst>
              <a:ext uri="{FF2B5EF4-FFF2-40B4-BE49-F238E27FC236}">
                <a16:creationId xmlns:a16="http://schemas.microsoft.com/office/drawing/2014/main" id="{46E3295B-C7B5-CF4A-8F7B-09AFB6CF06D9}"/>
              </a:ext>
            </a:extLst>
          </p:cNvPr>
          <p:cNvSpPr txBox="1"/>
          <p:nvPr/>
        </p:nvSpPr>
        <p:spPr>
          <a:xfrm>
            <a:off x="9604957" y="6382488"/>
            <a:ext cx="1055627" cy="261610"/>
          </a:xfrm>
          <a:prstGeom prst="rect">
            <a:avLst/>
          </a:prstGeom>
          <a:noFill/>
        </p:spPr>
        <p:txBody>
          <a:bodyPr wrap="square" rtlCol="0">
            <a:spAutoFit/>
          </a:bodyPr>
          <a:lstStyle/>
          <a:p>
            <a:pPr algn="ctr"/>
            <a:r>
              <a:rPr lang="fr-FR" sz="1100" dirty="0"/>
              <a:t>OLE</a:t>
            </a:r>
          </a:p>
        </p:txBody>
      </p:sp>
      <p:grpSp>
        <p:nvGrpSpPr>
          <p:cNvPr id="50" name="Groupe 49">
            <a:extLst>
              <a:ext uri="{FF2B5EF4-FFF2-40B4-BE49-F238E27FC236}">
                <a16:creationId xmlns:a16="http://schemas.microsoft.com/office/drawing/2014/main" id="{6DB153C2-650B-984B-9372-1B88C1D72B74}"/>
              </a:ext>
            </a:extLst>
          </p:cNvPr>
          <p:cNvGrpSpPr/>
          <p:nvPr/>
        </p:nvGrpSpPr>
        <p:grpSpPr>
          <a:xfrm>
            <a:off x="9109021" y="132968"/>
            <a:ext cx="2862421" cy="660819"/>
            <a:chOff x="8494603" y="1011895"/>
            <a:chExt cx="2862421" cy="660819"/>
          </a:xfrm>
        </p:grpSpPr>
        <p:sp>
          <p:nvSpPr>
            <p:cNvPr id="48" name="Rectangle 47">
              <a:extLst>
                <a:ext uri="{FF2B5EF4-FFF2-40B4-BE49-F238E27FC236}">
                  <a16:creationId xmlns:a16="http://schemas.microsoft.com/office/drawing/2014/main" id="{D2C310A9-5E58-9648-AB81-AAEE6EF41D6E}"/>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6" name="ZoneTexte 45">
              <a:extLst>
                <a:ext uri="{FF2B5EF4-FFF2-40B4-BE49-F238E27FC236}">
                  <a16:creationId xmlns:a16="http://schemas.microsoft.com/office/drawing/2014/main" id="{133CA025-C320-6B41-8F6A-10FA3A8345E9}"/>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47" name="Rectangle 46">
              <a:extLst>
                <a:ext uri="{FF2B5EF4-FFF2-40B4-BE49-F238E27FC236}">
                  <a16:creationId xmlns:a16="http://schemas.microsoft.com/office/drawing/2014/main" id="{1A9EAED1-85EE-AA45-B5F2-49EF761CD176}"/>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49" name="ZoneTexte 48">
              <a:extLst>
                <a:ext uri="{FF2B5EF4-FFF2-40B4-BE49-F238E27FC236}">
                  <a16:creationId xmlns:a16="http://schemas.microsoft.com/office/drawing/2014/main" id="{3B8166B5-35A5-2B40-8699-864FC9B6D3F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46859716-2118-5643-BB8D-41544386DA28}"/>
              </a:ext>
            </a:extLst>
          </p:cNvPr>
          <p:cNvPicPr>
            <a:picLocks noChangeAspect="1"/>
          </p:cNvPicPr>
          <p:nvPr/>
        </p:nvPicPr>
        <p:blipFill>
          <a:blip r:embed="rId4"/>
          <a:stretch>
            <a:fillRect/>
          </a:stretch>
        </p:blipFill>
        <p:spPr>
          <a:xfrm>
            <a:off x="-70124" y="-519098"/>
            <a:ext cx="2968605" cy="1979070"/>
          </a:xfrm>
          <a:prstGeom prst="rect">
            <a:avLst/>
          </a:prstGeom>
        </p:spPr>
      </p:pic>
    </p:spTree>
    <p:extLst>
      <p:ext uri="{BB962C8B-B14F-4D97-AF65-F5344CB8AC3E}">
        <p14:creationId xmlns:p14="http://schemas.microsoft.com/office/powerpoint/2010/main" val="28631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A606754E-A643-E84D-9C99-A97787581DC1}"/>
              </a:ext>
            </a:extLst>
          </p:cNvPr>
          <p:cNvPicPr>
            <a:picLocks noChangeAspect="1"/>
          </p:cNvPicPr>
          <p:nvPr/>
        </p:nvPicPr>
        <p:blipFill>
          <a:blip r:embed="rId2"/>
          <a:stretch>
            <a:fillRect/>
          </a:stretch>
        </p:blipFill>
        <p:spPr>
          <a:xfrm>
            <a:off x="2782234" y="2074957"/>
            <a:ext cx="6627531" cy="4549268"/>
          </a:xfrm>
          <a:prstGeom prst="rect">
            <a:avLst/>
          </a:prstGeom>
        </p:spPr>
      </p:pic>
      <p:sp>
        <p:nvSpPr>
          <p:cNvPr id="5" name="ZoneTexte 4">
            <a:extLst>
              <a:ext uri="{FF2B5EF4-FFF2-40B4-BE49-F238E27FC236}">
                <a16:creationId xmlns:a16="http://schemas.microsoft.com/office/drawing/2014/main" id="{FEEB58CC-84A7-BD4D-890B-695423B9C0D4}"/>
              </a:ext>
            </a:extLst>
          </p:cNvPr>
          <p:cNvSpPr txBox="1"/>
          <p:nvPr/>
        </p:nvSpPr>
        <p:spPr>
          <a:xfrm>
            <a:off x="3978991" y="1153058"/>
            <a:ext cx="4268324" cy="830997"/>
          </a:xfrm>
          <a:prstGeom prst="rect">
            <a:avLst/>
          </a:prstGeom>
          <a:solidFill>
            <a:schemeClr val="bg1"/>
          </a:solidFill>
        </p:spPr>
        <p:txBody>
          <a:bodyPr wrap="square" rtlCol="0">
            <a:spAutoFit/>
          </a:bodyPr>
          <a:lstStyle/>
          <a:p>
            <a:pPr algn="ctr"/>
            <a:r>
              <a:rPr lang="fr-FR" sz="2400" dirty="0" err="1">
                <a:latin typeface="+mj-lt"/>
              </a:rPr>
              <a:t>Monthly</a:t>
            </a:r>
            <a:r>
              <a:rPr lang="fr-FR" sz="2400" dirty="0">
                <a:latin typeface="+mj-lt"/>
              </a:rPr>
              <a:t> </a:t>
            </a:r>
            <a:r>
              <a:rPr lang="fr-FR" sz="2400" dirty="0" err="1">
                <a:latin typeface="+mj-lt"/>
              </a:rPr>
              <a:t>Load</a:t>
            </a:r>
            <a:r>
              <a:rPr lang="fr-FR" sz="2400" dirty="0">
                <a:latin typeface="+mj-lt"/>
              </a:rPr>
              <a:t> Factor – </a:t>
            </a:r>
          </a:p>
          <a:p>
            <a:pPr algn="ctr"/>
            <a:r>
              <a:rPr lang="fr-FR" sz="2400" dirty="0">
                <a:latin typeface="+mj-lt"/>
              </a:rPr>
              <a:t>One </a:t>
            </a:r>
            <a:r>
              <a:rPr lang="fr-FR" sz="2400" dirty="0" err="1">
                <a:latin typeface="+mj-lt"/>
              </a:rPr>
              <a:t>year</a:t>
            </a:r>
            <a:r>
              <a:rPr lang="fr-FR" sz="2400" dirty="0">
                <a:latin typeface="+mj-lt"/>
              </a:rPr>
              <a:t> </a:t>
            </a:r>
            <a:r>
              <a:rPr lang="fr-FR" sz="2400" dirty="0" err="1">
                <a:latin typeface="+mj-lt"/>
              </a:rPr>
              <a:t>overview</a:t>
            </a:r>
            <a:endParaRPr lang="fr-FR" sz="2400" dirty="0">
              <a:latin typeface="+mj-lt"/>
            </a:endParaRPr>
          </a:p>
        </p:txBody>
      </p:sp>
      <p:grpSp>
        <p:nvGrpSpPr>
          <p:cNvPr id="33" name="Groupe 32">
            <a:extLst>
              <a:ext uri="{FF2B5EF4-FFF2-40B4-BE49-F238E27FC236}">
                <a16:creationId xmlns:a16="http://schemas.microsoft.com/office/drawing/2014/main" id="{AFF509DF-869F-7643-9F7A-E0D10C06B83E}"/>
              </a:ext>
            </a:extLst>
          </p:cNvPr>
          <p:cNvGrpSpPr/>
          <p:nvPr/>
        </p:nvGrpSpPr>
        <p:grpSpPr>
          <a:xfrm>
            <a:off x="9109021" y="132968"/>
            <a:ext cx="2862421" cy="660819"/>
            <a:chOff x="8494603" y="1011895"/>
            <a:chExt cx="2862421" cy="660819"/>
          </a:xfrm>
        </p:grpSpPr>
        <p:sp>
          <p:nvSpPr>
            <p:cNvPr id="42" name="Rectangle 41">
              <a:extLst>
                <a:ext uri="{FF2B5EF4-FFF2-40B4-BE49-F238E27FC236}">
                  <a16:creationId xmlns:a16="http://schemas.microsoft.com/office/drawing/2014/main" id="{39FE95E9-2D49-8C48-B143-42126DF00D8C}"/>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id="{D0DF9E46-B894-964B-8673-4A20BA452236}"/>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51" name="Rectangle 50">
              <a:extLst>
                <a:ext uri="{FF2B5EF4-FFF2-40B4-BE49-F238E27FC236}">
                  <a16:creationId xmlns:a16="http://schemas.microsoft.com/office/drawing/2014/main" id="{ECA19E70-EAC9-6341-9D5A-53F033DA0844}"/>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52" name="ZoneTexte 51">
              <a:extLst>
                <a:ext uri="{FF2B5EF4-FFF2-40B4-BE49-F238E27FC236}">
                  <a16:creationId xmlns:a16="http://schemas.microsoft.com/office/drawing/2014/main" id="{FD2A1ADC-F25C-1946-B27A-4AE3568EC67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7826F2A4-1D6F-764F-95F0-542245C51FCF}"/>
              </a:ext>
            </a:extLst>
          </p:cNvPr>
          <p:cNvPicPr>
            <a:picLocks noChangeAspect="1"/>
          </p:cNvPicPr>
          <p:nvPr/>
        </p:nvPicPr>
        <p:blipFill>
          <a:blip r:embed="rId3"/>
          <a:stretch>
            <a:fillRect/>
          </a:stretch>
        </p:blipFill>
        <p:spPr>
          <a:xfrm>
            <a:off x="-70124" y="-519098"/>
            <a:ext cx="2968605" cy="1979070"/>
          </a:xfrm>
          <a:prstGeom prst="rect">
            <a:avLst/>
          </a:prstGeom>
        </p:spPr>
      </p:pic>
      <p:sp>
        <p:nvSpPr>
          <p:cNvPr id="12" name="Rectangle 11">
            <a:extLst>
              <a:ext uri="{FF2B5EF4-FFF2-40B4-BE49-F238E27FC236}">
                <a16:creationId xmlns:a16="http://schemas.microsoft.com/office/drawing/2014/main" id="{57B179B2-DF6D-F347-B457-4DA1B89513D8}"/>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6566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2099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3082962" cy="777688"/>
              <a:chOff x="4214778" y="1264912"/>
              <a:chExt cx="3082962" cy="777688"/>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3" name="Rectangle 22">
                <a:extLst>
                  <a:ext uri="{FF2B5EF4-FFF2-40B4-BE49-F238E27FC236}">
                    <a16:creationId xmlns:a16="http://schemas.microsoft.com/office/drawing/2014/main" id="{AC2E9CE7-1F1E-364B-A915-F6EBE1D38E1B}"/>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6" name="ZoneTexte 25">
                <a:extLst>
                  <a:ext uri="{FF2B5EF4-FFF2-40B4-BE49-F238E27FC236}">
                    <a16:creationId xmlns:a16="http://schemas.microsoft.com/office/drawing/2014/main" id="{707C2A19-A086-C641-9CF2-A3567AF24E3E}"/>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7" name="Rectangle 26">
                <a:extLst>
                  <a:ext uri="{FF2B5EF4-FFF2-40B4-BE49-F238E27FC236}">
                    <a16:creationId xmlns:a16="http://schemas.microsoft.com/office/drawing/2014/main" id="{AFDE9601-06A6-0743-B47D-456B62673357}"/>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101617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2409048" cy="713559"/>
              <a:chOff x="4214778" y="1264912"/>
              <a:chExt cx="2409048" cy="713559"/>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7" name="Rectangle 26">
                <a:extLst>
                  <a:ext uri="{FF2B5EF4-FFF2-40B4-BE49-F238E27FC236}">
                    <a16:creationId xmlns:a16="http://schemas.microsoft.com/office/drawing/2014/main" id="{AFDE9601-06A6-0743-B47D-456B62673357}"/>
                  </a:ext>
                </a:extLst>
              </p:cNvPr>
              <p:cNvSpPr/>
              <p:nvPr/>
            </p:nvSpPr>
            <p:spPr>
              <a:xfrm>
                <a:off x="4707518" y="1681291"/>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4703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6107622" y="186022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2EE1C3D8-8E82-E44A-9EF3-EA53E2091731}"/>
              </a:ext>
            </a:extLst>
          </p:cNvPr>
          <p:cNvPicPr>
            <a:picLocks noChangeAspect="1"/>
          </p:cNvPicPr>
          <p:nvPr/>
        </p:nvPicPr>
        <p:blipFill rotWithShape="1">
          <a:blip r:embed="rId2"/>
          <a:srcRect t="37639"/>
          <a:stretch/>
        </p:blipFill>
        <p:spPr>
          <a:xfrm>
            <a:off x="2200599" y="4819619"/>
            <a:ext cx="8287192" cy="2241307"/>
          </a:xfrm>
          <a:prstGeom prst="rect">
            <a:avLst/>
          </a:prstGeom>
        </p:spPr>
      </p:pic>
      <p:pic>
        <p:nvPicPr>
          <p:cNvPr id="7" name="Image 6">
            <a:extLst>
              <a:ext uri="{FF2B5EF4-FFF2-40B4-BE49-F238E27FC236}">
                <a16:creationId xmlns:a16="http://schemas.microsoft.com/office/drawing/2014/main" id="{41A4A3F7-A1F6-6043-8434-33A17A71A8CF}"/>
              </a:ext>
            </a:extLst>
          </p:cNvPr>
          <p:cNvPicPr>
            <a:picLocks noChangeAspect="1"/>
          </p:cNvPicPr>
          <p:nvPr/>
        </p:nvPicPr>
        <p:blipFill>
          <a:blip r:embed="rId3"/>
          <a:stretch>
            <a:fillRect/>
          </a:stretch>
        </p:blipFill>
        <p:spPr>
          <a:xfrm>
            <a:off x="2200598" y="3072490"/>
            <a:ext cx="8287191" cy="1705475"/>
          </a:xfrm>
          <a:prstGeom prst="rect">
            <a:avLst/>
          </a:prstGeom>
        </p:spPr>
      </p:pic>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4"/>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F3E5C815-1203-D74E-973B-B54B5219C16F}"/>
              </a:ext>
            </a:extLst>
          </p:cNvPr>
          <p:cNvSpPr/>
          <p:nvPr/>
        </p:nvSpPr>
        <p:spPr>
          <a:xfrm>
            <a:off x="2670321" y="1956454"/>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E4F2194F-CFCF-154A-9E7D-9FB209CE3E25}"/>
              </a:ext>
            </a:extLst>
          </p:cNvPr>
          <p:cNvSpPr txBox="1"/>
          <p:nvPr/>
        </p:nvSpPr>
        <p:spPr>
          <a:xfrm>
            <a:off x="2721697" y="2042491"/>
            <a:ext cx="1535670" cy="369332"/>
          </a:xfrm>
          <a:prstGeom prst="rect">
            <a:avLst/>
          </a:prstGeom>
          <a:noFill/>
        </p:spPr>
        <p:txBody>
          <a:bodyPr wrap="square" rtlCol="0">
            <a:spAutoFit/>
          </a:bodyPr>
          <a:lstStyle/>
          <a:p>
            <a:r>
              <a:rPr lang="fr-FR" dirty="0"/>
              <a:t>Site : </a:t>
            </a:r>
          </a:p>
        </p:txBody>
      </p:sp>
      <p:sp>
        <p:nvSpPr>
          <p:cNvPr id="30" name="ZoneTexte 29">
            <a:extLst>
              <a:ext uri="{FF2B5EF4-FFF2-40B4-BE49-F238E27FC236}">
                <a16:creationId xmlns:a16="http://schemas.microsoft.com/office/drawing/2014/main" id="{0A03CE74-1572-4B4B-85A8-53AC78DAA34E}"/>
              </a:ext>
            </a:extLst>
          </p:cNvPr>
          <p:cNvSpPr txBox="1"/>
          <p:nvPr/>
        </p:nvSpPr>
        <p:spPr>
          <a:xfrm>
            <a:off x="2721697" y="2421172"/>
            <a:ext cx="1782806" cy="369332"/>
          </a:xfrm>
          <a:prstGeom prst="rect">
            <a:avLst/>
          </a:prstGeom>
          <a:noFill/>
        </p:spPr>
        <p:txBody>
          <a:bodyPr wrap="square" rtlCol="0">
            <a:spAutoFit/>
          </a:bodyPr>
          <a:lstStyle/>
          <a:p>
            <a:r>
              <a:rPr lang="fr-FR" dirty="0"/>
              <a:t>Production Line : </a:t>
            </a:r>
          </a:p>
        </p:txBody>
      </p:sp>
      <p:sp>
        <p:nvSpPr>
          <p:cNvPr id="31" name="Rectangle 30">
            <a:extLst>
              <a:ext uri="{FF2B5EF4-FFF2-40B4-BE49-F238E27FC236}">
                <a16:creationId xmlns:a16="http://schemas.microsoft.com/office/drawing/2014/main" id="{6FFD698B-5386-384A-A3DF-6898B29FE362}"/>
              </a:ext>
            </a:extLst>
          </p:cNvPr>
          <p:cNvSpPr/>
          <p:nvPr/>
        </p:nvSpPr>
        <p:spPr>
          <a:xfrm>
            <a:off x="4504503" y="2107282"/>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2" name="Rectangle 31">
            <a:extLst>
              <a:ext uri="{FF2B5EF4-FFF2-40B4-BE49-F238E27FC236}">
                <a16:creationId xmlns:a16="http://schemas.microsoft.com/office/drawing/2014/main" id="{C86D2011-B9AC-AB42-B122-19158EEBC68F}"/>
              </a:ext>
            </a:extLst>
          </p:cNvPr>
          <p:cNvSpPr/>
          <p:nvPr/>
        </p:nvSpPr>
        <p:spPr>
          <a:xfrm>
            <a:off x="4504502" y="2470557"/>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Tree>
    <p:extLst>
      <p:ext uri="{BB962C8B-B14F-4D97-AF65-F5344CB8AC3E}">
        <p14:creationId xmlns:p14="http://schemas.microsoft.com/office/powerpoint/2010/main" val="142890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2"/>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rot="10800000">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Une image contenant table&#10;&#10;Description générée automatiquement">
            <a:extLst>
              <a:ext uri="{FF2B5EF4-FFF2-40B4-BE49-F238E27FC236}">
                <a16:creationId xmlns:a16="http://schemas.microsoft.com/office/drawing/2014/main" id="{A68B1006-1EB3-E64C-8481-47FB5CA8C7F3}"/>
              </a:ext>
            </a:extLst>
          </p:cNvPr>
          <p:cNvPicPr>
            <a:picLocks noChangeAspect="1"/>
          </p:cNvPicPr>
          <p:nvPr/>
        </p:nvPicPr>
        <p:blipFill>
          <a:blip r:embed="rId3"/>
          <a:stretch>
            <a:fillRect/>
          </a:stretch>
        </p:blipFill>
        <p:spPr>
          <a:xfrm>
            <a:off x="1825352" y="2843480"/>
            <a:ext cx="8029146" cy="362405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485098" y="1993188"/>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Tree>
    <p:extLst>
      <p:ext uri="{BB962C8B-B14F-4D97-AF65-F5344CB8AC3E}">
        <p14:creationId xmlns:p14="http://schemas.microsoft.com/office/powerpoint/2010/main" val="272581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2"/>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E56D719C-7E93-CF42-AF61-8067CBEBA8FA}"/>
              </a:ext>
            </a:extLst>
          </p:cNvPr>
          <p:cNvSpPr txBox="1"/>
          <p:nvPr/>
        </p:nvSpPr>
        <p:spPr>
          <a:xfrm>
            <a:off x="10572315" y="2637030"/>
            <a:ext cx="13991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693CD653-3810-A44C-805C-27D3E9843F10}"/>
              </a:ext>
            </a:extLst>
          </p:cNvPr>
          <p:cNvSpPr/>
          <p:nvPr/>
        </p:nvSpPr>
        <p:spPr>
          <a:xfrm>
            <a:off x="9605695" y="3276573"/>
            <a:ext cx="907557" cy="33966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1388503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7625</TotalTime>
  <Words>229</Words>
  <Application>Microsoft Macintosh PowerPoint</Application>
  <PresentationFormat>Grand écran</PresentationFormat>
  <Paragraphs>142</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Trubert</dc:creator>
  <cp:lastModifiedBy>Gustavo Giunco Bertoldi</cp:lastModifiedBy>
  <cp:revision>16</cp:revision>
  <dcterms:created xsi:type="dcterms:W3CDTF">2021-05-16T12:13:48Z</dcterms:created>
  <dcterms:modified xsi:type="dcterms:W3CDTF">2021-10-04T06:14:37Z</dcterms:modified>
</cp:coreProperties>
</file>